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67" r:id="rId4"/>
    <p:sldId id="266" r:id="rId5"/>
    <p:sldId id="264" r:id="rId6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F21DBE-63D0-4189-B646-33DEEF309B08}" v="69" dt="2023-01-06T01:41:05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709" autoAdjust="0"/>
  </p:normalViewPr>
  <p:slideViewPr>
    <p:cSldViewPr snapToGrid="0">
      <p:cViewPr varScale="1">
        <p:scale>
          <a:sx n="87" d="100"/>
          <a:sy n="87" d="100"/>
        </p:scale>
        <p:origin x="1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AC83B1-E1E4-4FD8-8E45-D2531FF723C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952658-0631-4EDA-BE48-88199A356B3C}">
      <dgm:prSet/>
      <dgm:spPr>
        <a:solidFill>
          <a:srgbClr val="00B0F0"/>
        </a:solidFill>
      </dgm:spPr>
      <dgm:t>
        <a:bodyPr/>
        <a:lstStyle/>
        <a:p>
          <a:r>
            <a:rPr lang="en-US" i="1"/>
            <a:t>Current system is at breaking point</a:t>
          </a:r>
          <a:endParaRPr lang="en-US"/>
        </a:p>
      </dgm:t>
    </dgm:pt>
    <dgm:pt modelId="{DFD670A8-275C-462D-97D0-9FE5EDD668EC}" type="parTrans" cxnId="{4D9BFE04-F946-424F-B55D-52712854C2D5}">
      <dgm:prSet/>
      <dgm:spPr/>
      <dgm:t>
        <a:bodyPr/>
        <a:lstStyle/>
        <a:p>
          <a:endParaRPr lang="en-US"/>
        </a:p>
      </dgm:t>
    </dgm:pt>
    <dgm:pt modelId="{CCB8C0B5-FCEA-4A1A-BCA3-CDA966DCD0FA}" type="sibTrans" cxnId="{4D9BFE04-F946-424F-B55D-52712854C2D5}">
      <dgm:prSet/>
      <dgm:spPr/>
      <dgm:t>
        <a:bodyPr/>
        <a:lstStyle/>
        <a:p>
          <a:endParaRPr lang="en-US"/>
        </a:p>
      </dgm:t>
    </dgm:pt>
    <dgm:pt modelId="{9DDDF559-DCAA-455B-BD92-2354E39F678F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/>
            <a:t>Increased needs have added pressure to an already burdened system – resources are not keeping up with demand</a:t>
          </a:r>
        </a:p>
      </dgm:t>
    </dgm:pt>
    <dgm:pt modelId="{5E04A773-ECC9-47E9-AB6B-7119464C25B8}" type="parTrans" cxnId="{76389462-58AF-45AC-AE92-0478911EC18A}">
      <dgm:prSet/>
      <dgm:spPr/>
      <dgm:t>
        <a:bodyPr/>
        <a:lstStyle/>
        <a:p>
          <a:endParaRPr lang="en-US"/>
        </a:p>
      </dgm:t>
    </dgm:pt>
    <dgm:pt modelId="{0A6898FE-173F-44D5-95B4-F9535E2F2AE0}" type="sibTrans" cxnId="{76389462-58AF-45AC-AE92-0478911EC18A}">
      <dgm:prSet/>
      <dgm:spPr/>
      <dgm:t>
        <a:bodyPr/>
        <a:lstStyle/>
        <a:p>
          <a:endParaRPr lang="en-US"/>
        </a:p>
      </dgm:t>
    </dgm:pt>
    <dgm:pt modelId="{7DB44CE5-F79C-46B1-9160-783EC27D028F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Low reimbursement rates contribute to workforce shortages and decreased access care</a:t>
          </a:r>
        </a:p>
      </dgm:t>
    </dgm:pt>
    <dgm:pt modelId="{1D2C571A-FA24-41BF-BBCF-056CFD9AF19F}" type="parTrans" cxnId="{9A251718-9DA4-4858-93A9-22CA3280B5D9}">
      <dgm:prSet/>
      <dgm:spPr/>
      <dgm:t>
        <a:bodyPr/>
        <a:lstStyle/>
        <a:p>
          <a:endParaRPr lang="en-US"/>
        </a:p>
      </dgm:t>
    </dgm:pt>
    <dgm:pt modelId="{E73A7681-A8ED-401F-8C88-566DE58CDD6E}" type="sibTrans" cxnId="{9A251718-9DA4-4858-93A9-22CA3280B5D9}">
      <dgm:prSet/>
      <dgm:spPr/>
      <dgm:t>
        <a:bodyPr/>
        <a:lstStyle/>
        <a:p>
          <a:endParaRPr lang="en-US"/>
        </a:p>
      </dgm:t>
    </dgm:pt>
    <dgm:pt modelId="{9AD2F8C4-7A72-4C59-983C-DD688A667421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/>
            <a:t>Administrative burden contributes to decreased workforce capacity and access to care</a:t>
          </a:r>
        </a:p>
      </dgm:t>
    </dgm:pt>
    <dgm:pt modelId="{BC04C81E-A61A-4D01-A695-147CA3F98524}" type="parTrans" cxnId="{5B725218-4D35-49A6-9B35-4FFC66C8980B}">
      <dgm:prSet/>
      <dgm:spPr/>
      <dgm:t>
        <a:bodyPr/>
        <a:lstStyle/>
        <a:p>
          <a:endParaRPr lang="en-US"/>
        </a:p>
      </dgm:t>
    </dgm:pt>
    <dgm:pt modelId="{D57A5F8D-A9F6-4341-A977-3B8588FEE440}" type="sibTrans" cxnId="{5B725218-4D35-49A6-9B35-4FFC66C8980B}">
      <dgm:prSet/>
      <dgm:spPr/>
      <dgm:t>
        <a:bodyPr/>
        <a:lstStyle/>
        <a:p>
          <a:endParaRPr lang="en-US"/>
        </a:p>
      </dgm:t>
    </dgm:pt>
    <dgm:pt modelId="{83B2F64E-0AA7-461C-B874-206D525EBA9A}">
      <dgm:prSet/>
      <dgm:spPr>
        <a:solidFill>
          <a:srgbClr val="00B0F0"/>
        </a:solidFill>
      </dgm:spPr>
      <dgm:t>
        <a:bodyPr/>
        <a:lstStyle/>
        <a:p>
          <a:r>
            <a:rPr lang="en-US" i="1"/>
            <a:t>Collectively need to address lack of parity &amp; comprehensive integration</a:t>
          </a:r>
          <a:endParaRPr lang="en-US"/>
        </a:p>
      </dgm:t>
    </dgm:pt>
    <dgm:pt modelId="{378D978F-2836-4489-81A1-F0D63964A66F}" type="parTrans" cxnId="{9092761F-1B44-49B8-A6A6-6579AE598F47}">
      <dgm:prSet/>
      <dgm:spPr/>
      <dgm:t>
        <a:bodyPr/>
        <a:lstStyle/>
        <a:p>
          <a:endParaRPr lang="en-US"/>
        </a:p>
      </dgm:t>
    </dgm:pt>
    <dgm:pt modelId="{5F258925-05C8-47E4-9BF9-560DA8651C8F}" type="sibTrans" cxnId="{9092761F-1B44-49B8-A6A6-6579AE598F47}">
      <dgm:prSet/>
      <dgm:spPr/>
      <dgm:t>
        <a:bodyPr/>
        <a:lstStyle/>
        <a:p>
          <a:endParaRPr lang="en-US"/>
        </a:p>
      </dgm:t>
    </dgm:pt>
    <dgm:pt modelId="{EB48D336-4C5B-4DDF-A643-2092491F046D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Behavioral health is financed, structured, regulated separately than the broader healthcare system, contributes to lack of parity</a:t>
          </a:r>
        </a:p>
      </dgm:t>
    </dgm:pt>
    <dgm:pt modelId="{C911F142-95EF-4A08-BD3D-E5CB2B136576}" type="parTrans" cxnId="{E92C9C03-9A86-4472-B927-FFB4B235CCF0}">
      <dgm:prSet/>
      <dgm:spPr/>
      <dgm:t>
        <a:bodyPr/>
        <a:lstStyle/>
        <a:p>
          <a:endParaRPr lang="en-US"/>
        </a:p>
      </dgm:t>
    </dgm:pt>
    <dgm:pt modelId="{F0D88E51-34EA-481B-B885-5E358722523A}" type="sibTrans" cxnId="{E92C9C03-9A86-4472-B927-FFB4B235CCF0}">
      <dgm:prSet/>
      <dgm:spPr/>
      <dgm:t>
        <a:bodyPr/>
        <a:lstStyle/>
        <a:p>
          <a:endParaRPr lang="en-US"/>
        </a:p>
      </dgm:t>
    </dgm:pt>
    <dgm:pt modelId="{522CAD6A-FD82-4C64-B056-8F06D8607923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/>
            <a:t>Modernize physical and mental health services by aligning service delivery, provider payment, quality measures, and training toward the whole health of individuals and integrated care</a:t>
          </a:r>
        </a:p>
      </dgm:t>
    </dgm:pt>
    <dgm:pt modelId="{5C9555F5-39AD-4CF4-8C85-0FE123F60DF0}" type="parTrans" cxnId="{1DC0D430-C5AD-40BC-904A-6A1AC52F7823}">
      <dgm:prSet/>
      <dgm:spPr/>
      <dgm:t>
        <a:bodyPr/>
        <a:lstStyle/>
        <a:p>
          <a:endParaRPr lang="en-US"/>
        </a:p>
      </dgm:t>
    </dgm:pt>
    <dgm:pt modelId="{11DCD219-05C5-4265-B336-C962474BA33E}" type="sibTrans" cxnId="{1DC0D430-C5AD-40BC-904A-6A1AC52F7823}">
      <dgm:prSet/>
      <dgm:spPr/>
      <dgm:t>
        <a:bodyPr/>
        <a:lstStyle/>
        <a:p>
          <a:endParaRPr lang="en-US"/>
        </a:p>
      </dgm:t>
    </dgm:pt>
    <dgm:pt modelId="{D55875FB-B01B-4917-9526-DF1371C677CA}">
      <dgm:prSet/>
      <dgm:spPr>
        <a:solidFill>
          <a:srgbClr val="00B0F0"/>
        </a:solidFill>
      </dgm:spPr>
      <dgm:t>
        <a:bodyPr/>
        <a:lstStyle/>
        <a:p>
          <a:r>
            <a:rPr lang="en-US" i="1" dirty="0"/>
            <a:t>Behavioral health services are a solution</a:t>
          </a:r>
          <a:endParaRPr lang="en-US" dirty="0"/>
        </a:p>
      </dgm:t>
    </dgm:pt>
    <dgm:pt modelId="{59091746-BD95-44F7-9947-28AC42655395}" type="parTrans" cxnId="{9DDDE0FF-A551-4C6B-8A8C-A4930EC9234A}">
      <dgm:prSet/>
      <dgm:spPr/>
      <dgm:t>
        <a:bodyPr/>
        <a:lstStyle/>
        <a:p>
          <a:endParaRPr lang="en-US"/>
        </a:p>
      </dgm:t>
    </dgm:pt>
    <dgm:pt modelId="{923C61CE-C3B7-450B-9A91-A9EE320A3FF3}" type="sibTrans" cxnId="{9DDDE0FF-A551-4C6B-8A8C-A4930EC9234A}">
      <dgm:prSet/>
      <dgm:spPr/>
      <dgm:t>
        <a:bodyPr/>
        <a:lstStyle/>
        <a:p>
          <a:endParaRPr lang="en-US"/>
        </a:p>
      </dgm:t>
    </dgm:pt>
    <dgm:pt modelId="{FCAA02E4-D9CC-462C-B870-59BC624F30B2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/>
            <a:t>Invest in programs that promote health and prevent substance misuse and suicide </a:t>
          </a:r>
        </a:p>
      </dgm:t>
    </dgm:pt>
    <dgm:pt modelId="{8135E5CE-DA6C-4BAF-976C-D1F79032E3B1}" type="parTrans" cxnId="{CB1785FB-C74A-462D-A41A-6BB9BB25A124}">
      <dgm:prSet/>
      <dgm:spPr/>
      <dgm:t>
        <a:bodyPr/>
        <a:lstStyle/>
        <a:p>
          <a:endParaRPr lang="en-US"/>
        </a:p>
      </dgm:t>
    </dgm:pt>
    <dgm:pt modelId="{37A6FCF2-BAE2-4812-A588-1FC51330BE6D}" type="sibTrans" cxnId="{CB1785FB-C74A-462D-A41A-6BB9BB25A124}">
      <dgm:prSet/>
      <dgm:spPr/>
      <dgm:t>
        <a:bodyPr/>
        <a:lstStyle/>
        <a:p>
          <a:endParaRPr lang="en-US"/>
        </a:p>
      </dgm:t>
    </dgm:pt>
    <dgm:pt modelId="{51B5298A-3D6E-4AA6-B085-E5EE503C8F9A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Demonstrated cost savings over higher-cost care settings and disease progressions, with improved physical health outcomes</a:t>
          </a:r>
        </a:p>
      </dgm:t>
    </dgm:pt>
    <dgm:pt modelId="{1DF7816C-601F-4B1F-A0D5-37DE59524F79}" type="parTrans" cxnId="{F524EFE6-9484-4AD1-AD79-02E25B40C961}">
      <dgm:prSet/>
      <dgm:spPr/>
      <dgm:t>
        <a:bodyPr/>
        <a:lstStyle/>
        <a:p>
          <a:endParaRPr lang="en-US"/>
        </a:p>
      </dgm:t>
    </dgm:pt>
    <dgm:pt modelId="{9DB4B521-ACE5-4C2C-A9ED-17A413B8344F}" type="sibTrans" cxnId="{F524EFE6-9484-4AD1-AD79-02E25B40C961}">
      <dgm:prSet/>
      <dgm:spPr/>
      <dgm:t>
        <a:bodyPr/>
        <a:lstStyle/>
        <a:p>
          <a:endParaRPr lang="en-US"/>
        </a:p>
      </dgm:t>
    </dgm:pt>
    <dgm:pt modelId="{DBF691C5-7B45-434F-8E72-CDA366311315}" type="pres">
      <dgm:prSet presAssocID="{28AC83B1-E1E4-4FD8-8E45-D2531FF723C9}" presName="Name0" presStyleCnt="0">
        <dgm:presLayoutVars>
          <dgm:dir/>
          <dgm:animLvl val="lvl"/>
          <dgm:resizeHandles val="exact"/>
        </dgm:presLayoutVars>
      </dgm:prSet>
      <dgm:spPr/>
    </dgm:pt>
    <dgm:pt modelId="{9D5204B7-A576-4765-8287-6DF63E933FCF}" type="pres">
      <dgm:prSet presAssocID="{DA952658-0631-4EDA-BE48-88199A356B3C}" presName="composite" presStyleCnt="0"/>
      <dgm:spPr/>
    </dgm:pt>
    <dgm:pt modelId="{BF3F52F7-FA5B-4D04-AE6B-C8A8345F3E43}" type="pres">
      <dgm:prSet presAssocID="{DA952658-0631-4EDA-BE48-88199A356B3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288C734-D5D8-49DF-8B44-12D1192F2CD5}" type="pres">
      <dgm:prSet presAssocID="{DA952658-0631-4EDA-BE48-88199A356B3C}" presName="desTx" presStyleLbl="alignAccFollowNode1" presStyleIdx="0" presStyleCnt="3">
        <dgm:presLayoutVars>
          <dgm:bulletEnabled val="1"/>
        </dgm:presLayoutVars>
      </dgm:prSet>
      <dgm:spPr/>
    </dgm:pt>
    <dgm:pt modelId="{5534AC30-8848-4CB7-BF27-A2F3A9316303}" type="pres">
      <dgm:prSet presAssocID="{CCB8C0B5-FCEA-4A1A-BCA3-CDA966DCD0FA}" presName="space" presStyleCnt="0"/>
      <dgm:spPr/>
    </dgm:pt>
    <dgm:pt modelId="{39D84761-5623-4DBE-BF52-BCBD1C9CDF70}" type="pres">
      <dgm:prSet presAssocID="{83B2F64E-0AA7-461C-B874-206D525EBA9A}" presName="composite" presStyleCnt="0"/>
      <dgm:spPr/>
    </dgm:pt>
    <dgm:pt modelId="{3709112B-3D64-474B-BEB1-B60C22FC3AE0}" type="pres">
      <dgm:prSet presAssocID="{83B2F64E-0AA7-461C-B874-206D525EBA9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F7BD36B-F941-48CE-9CB4-187492DA586B}" type="pres">
      <dgm:prSet presAssocID="{83B2F64E-0AA7-461C-B874-206D525EBA9A}" presName="desTx" presStyleLbl="alignAccFollowNode1" presStyleIdx="1" presStyleCnt="3">
        <dgm:presLayoutVars>
          <dgm:bulletEnabled val="1"/>
        </dgm:presLayoutVars>
      </dgm:prSet>
      <dgm:spPr/>
    </dgm:pt>
    <dgm:pt modelId="{731877E4-56DD-4279-9B6B-3DD823AA13D9}" type="pres">
      <dgm:prSet presAssocID="{5F258925-05C8-47E4-9BF9-560DA8651C8F}" presName="space" presStyleCnt="0"/>
      <dgm:spPr/>
    </dgm:pt>
    <dgm:pt modelId="{C09A0D6B-7DED-493D-8358-702897B3C7BE}" type="pres">
      <dgm:prSet presAssocID="{D55875FB-B01B-4917-9526-DF1371C677CA}" presName="composite" presStyleCnt="0"/>
      <dgm:spPr/>
    </dgm:pt>
    <dgm:pt modelId="{76C31E99-79BF-418D-B8F5-3357D3B22F41}" type="pres">
      <dgm:prSet presAssocID="{D55875FB-B01B-4917-9526-DF1371C677C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99344B8-4676-4F59-A16C-50E80F50EE24}" type="pres">
      <dgm:prSet presAssocID="{D55875FB-B01B-4917-9526-DF1371C677C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92C9C03-9A86-4472-B927-FFB4B235CCF0}" srcId="{83B2F64E-0AA7-461C-B874-206D525EBA9A}" destId="{EB48D336-4C5B-4DDF-A643-2092491F046D}" srcOrd="0" destOrd="0" parTransId="{C911F142-95EF-4A08-BD3D-E5CB2B136576}" sibTransId="{F0D88E51-34EA-481B-B885-5E358722523A}"/>
    <dgm:cxn modelId="{4D9BFE04-F946-424F-B55D-52712854C2D5}" srcId="{28AC83B1-E1E4-4FD8-8E45-D2531FF723C9}" destId="{DA952658-0631-4EDA-BE48-88199A356B3C}" srcOrd="0" destOrd="0" parTransId="{DFD670A8-275C-462D-97D0-9FE5EDD668EC}" sibTransId="{CCB8C0B5-FCEA-4A1A-BCA3-CDA966DCD0FA}"/>
    <dgm:cxn modelId="{23559110-27B6-45F1-8A18-B095CD6F7A5D}" type="presOf" srcId="{28AC83B1-E1E4-4FD8-8E45-D2531FF723C9}" destId="{DBF691C5-7B45-434F-8E72-CDA366311315}" srcOrd="0" destOrd="0" presId="urn:microsoft.com/office/officeart/2005/8/layout/hList1"/>
    <dgm:cxn modelId="{9A251718-9DA4-4858-93A9-22CA3280B5D9}" srcId="{DA952658-0631-4EDA-BE48-88199A356B3C}" destId="{7DB44CE5-F79C-46B1-9160-783EC27D028F}" srcOrd="1" destOrd="0" parTransId="{1D2C571A-FA24-41BF-BBCF-056CFD9AF19F}" sibTransId="{E73A7681-A8ED-401F-8C88-566DE58CDD6E}"/>
    <dgm:cxn modelId="{5B725218-4D35-49A6-9B35-4FFC66C8980B}" srcId="{DA952658-0631-4EDA-BE48-88199A356B3C}" destId="{9AD2F8C4-7A72-4C59-983C-DD688A667421}" srcOrd="2" destOrd="0" parTransId="{BC04C81E-A61A-4D01-A695-147CA3F98524}" sibTransId="{D57A5F8D-A9F6-4341-A977-3B8588FEE440}"/>
    <dgm:cxn modelId="{9092761F-1B44-49B8-A6A6-6579AE598F47}" srcId="{28AC83B1-E1E4-4FD8-8E45-D2531FF723C9}" destId="{83B2F64E-0AA7-461C-B874-206D525EBA9A}" srcOrd="1" destOrd="0" parTransId="{378D978F-2836-4489-81A1-F0D63964A66F}" sibTransId="{5F258925-05C8-47E4-9BF9-560DA8651C8F}"/>
    <dgm:cxn modelId="{1DC0D430-C5AD-40BC-904A-6A1AC52F7823}" srcId="{83B2F64E-0AA7-461C-B874-206D525EBA9A}" destId="{522CAD6A-FD82-4C64-B056-8F06D8607923}" srcOrd="1" destOrd="0" parTransId="{5C9555F5-39AD-4CF4-8C85-0FE123F60DF0}" sibTransId="{11DCD219-05C5-4265-B336-C962474BA33E}"/>
    <dgm:cxn modelId="{77110047-E305-49F0-8D94-95C2152CF42F}" type="presOf" srcId="{9DDDF559-DCAA-455B-BD92-2354E39F678F}" destId="{C288C734-D5D8-49DF-8B44-12D1192F2CD5}" srcOrd="0" destOrd="0" presId="urn:microsoft.com/office/officeart/2005/8/layout/hList1"/>
    <dgm:cxn modelId="{76389462-58AF-45AC-AE92-0478911EC18A}" srcId="{DA952658-0631-4EDA-BE48-88199A356B3C}" destId="{9DDDF559-DCAA-455B-BD92-2354E39F678F}" srcOrd="0" destOrd="0" parTransId="{5E04A773-ECC9-47E9-AB6B-7119464C25B8}" sibTransId="{0A6898FE-173F-44D5-95B4-F9535E2F2AE0}"/>
    <dgm:cxn modelId="{1181938F-E3AF-4261-9CE0-2A20E84303B7}" type="presOf" srcId="{DA952658-0631-4EDA-BE48-88199A356B3C}" destId="{BF3F52F7-FA5B-4D04-AE6B-C8A8345F3E43}" srcOrd="0" destOrd="0" presId="urn:microsoft.com/office/officeart/2005/8/layout/hList1"/>
    <dgm:cxn modelId="{82F30094-1D05-49F3-B331-9121A7B5C22E}" type="presOf" srcId="{7DB44CE5-F79C-46B1-9160-783EC27D028F}" destId="{C288C734-D5D8-49DF-8B44-12D1192F2CD5}" srcOrd="0" destOrd="1" presId="urn:microsoft.com/office/officeart/2005/8/layout/hList1"/>
    <dgm:cxn modelId="{76A4689B-C166-46F9-9E6C-3BDE35495225}" type="presOf" srcId="{51B5298A-3D6E-4AA6-B085-E5EE503C8F9A}" destId="{899344B8-4676-4F59-A16C-50E80F50EE24}" srcOrd="0" destOrd="1" presId="urn:microsoft.com/office/officeart/2005/8/layout/hList1"/>
    <dgm:cxn modelId="{337FE59F-1B03-4C33-B76B-9C09CBBA940A}" type="presOf" srcId="{D55875FB-B01B-4917-9526-DF1371C677CA}" destId="{76C31E99-79BF-418D-B8F5-3357D3B22F41}" srcOrd="0" destOrd="0" presId="urn:microsoft.com/office/officeart/2005/8/layout/hList1"/>
    <dgm:cxn modelId="{938C0EA1-079F-44FE-B650-53CE8F2B3D4B}" type="presOf" srcId="{83B2F64E-0AA7-461C-B874-206D525EBA9A}" destId="{3709112B-3D64-474B-BEB1-B60C22FC3AE0}" srcOrd="0" destOrd="0" presId="urn:microsoft.com/office/officeart/2005/8/layout/hList1"/>
    <dgm:cxn modelId="{3FCDCBAF-EC59-4440-9A24-7B9701787EA7}" type="presOf" srcId="{FCAA02E4-D9CC-462C-B870-59BC624F30B2}" destId="{899344B8-4676-4F59-A16C-50E80F50EE24}" srcOrd="0" destOrd="0" presId="urn:microsoft.com/office/officeart/2005/8/layout/hList1"/>
    <dgm:cxn modelId="{5D39C2CB-1279-4163-971D-B893BAD35456}" type="presOf" srcId="{9AD2F8C4-7A72-4C59-983C-DD688A667421}" destId="{C288C734-D5D8-49DF-8B44-12D1192F2CD5}" srcOrd="0" destOrd="2" presId="urn:microsoft.com/office/officeart/2005/8/layout/hList1"/>
    <dgm:cxn modelId="{AF2746E0-9D14-4654-B821-D89408DC040B}" type="presOf" srcId="{522CAD6A-FD82-4C64-B056-8F06D8607923}" destId="{1F7BD36B-F941-48CE-9CB4-187492DA586B}" srcOrd="0" destOrd="1" presId="urn:microsoft.com/office/officeart/2005/8/layout/hList1"/>
    <dgm:cxn modelId="{F524EFE6-9484-4AD1-AD79-02E25B40C961}" srcId="{D55875FB-B01B-4917-9526-DF1371C677CA}" destId="{51B5298A-3D6E-4AA6-B085-E5EE503C8F9A}" srcOrd="1" destOrd="0" parTransId="{1DF7816C-601F-4B1F-A0D5-37DE59524F79}" sibTransId="{9DB4B521-ACE5-4C2C-A9ED-17A413B8344F}"/>
    <dgm:cxn modelId="{5F322BEC-D8AE-47F0-B182-D23B1CE0C3A8}" type="presOf" srcId="{EB48D336-4C5B-4DDF-A643-2092491F046D}" destId="{1F7BD36B-F941-48CE-9CB4-187492DA586B}" srcOrd="0" destOrd="0" presId="urn:microsoft.com/office/officeart/2005/8/layout/hList1"/>
    <dgm:cxn modelId="{CB1785FB-C74A-462D-A41A-6BB9BB25A124}" srcId="{D55875FB-B01B-4917-9526-DF1371C677CA}" destId="{FCAA02E4-D9CC-462C-B870-59BC624F30B2}" srcOrd="0" destOrd="0" parTransId="{8135E5CE-DA6C-4BAF-976C-D1F79032E3B1}" sibTransId="{37A6FCF2-BAE2-4812-A588-1FC51330BE6D}"/>
    <dgm:cxn modelId="{9DDDE0FF-A551-4C6B-8A8C-A4930EC9234A}" srcId="{28AC83B1-E1E4-4FD8-8E45-D2531FF723C9}" destId="{D55875FB-B01B-4917-9526-DF1371C677CA}" srcOrd="2" destOrd="0" parTransId="{59091746-BD95-44F7-9947-28AC42655395}" sibTransId="{923C61CE-C3B7-450B-9A91-A9EE320A3FF3}"/>
    <dgm:cxn modelId="{8E2C566C-9B78-4AE1-BC2B-41CC81D360F5}" type="presParOf" srcId="{DBF691C5-7B45-434F-8E72-CDA366311315}" destId="{9D5204B7-A576-4765-8287-6DF63E933FCF}" srcOrd="0" destOrd="0" presId="urn:microsoft.com/office/officeart/2005/8/layout/hList1"/>
    <dgm:cxn modelId="{3BE7A09D-E81D-4B21-B794-F4A36E41BBD8}" type="presParOf" srcId="{9D5204B7-A576-4765-8287-6DF63E933FCF}" destId="{BF3F52F7-FA5B-4D04-AE6B-C8A8345F3E43}" srcOrd="0" destOrd="0" presId="urn:microsoft.com/office/officeart/2005/8/layout/hList1"/>
    <dgm:cxn modelId="{39D5F90A-569C-4DCC-8711-EC43A9C8661A}" type="presParOf" srcId="{9D5204B7-A576-4765-8287-6DF63E933FCF}" destId="{C288C734-D5D8-49DF-8B44-12D1192F2CD5}" srcOrd="1" destOrd="0" presId="urn:microsoft.com/office/officeart/2005/8/layout/hList1"/>
    <dgm:cxn modelId="{5BA8C333-23FF-4CE6-B923-A33D180804AB}" type="presParOf" srcId="{DBF691C5-7B45-434F-8E72-CDA366311315}" destId="{5534AC30-8848-4CB7-BF27-A2F3A9316303}" srcOrd="1" destOrd="0" presId="urn:microsoft.com/office/officeart/2005/8/layout/hList1"/>
    <dgm:cxn modelId="{14E3A320-0B68-4E2A-AFE1-08A5EC7EC1B3}" type="presParOf" srcId="{DBF691C5-7B45-434F-8E72-CDA366311315}" destId="{39D84761-5623-4DBE-BF52-BCBD1C9CDF70}" srcOrd="2" destOrd="0" presId="urn:microsoft.com/office/officeart/2005/8/layout/hList1"/>
    <dgm:cxn modelId="{FB4F015E-102D-4DBF-84B3-73D19F06FF26}" type="presParOf" srcId="{39D84761-5623-4DBE-BF52-BCBD1C9CDF70}" destId="{3709112B-3D64-474B-BEB1-B60C22FC3AE0}" srcOrd="0" destOrd="0" presId="urn:microsoft.com/office/officeart/2005/8/layout/hList1"/>
    <dgm:cxn modelId="{33C6215B-9A4A-4A34-8412-228249979B7D}" type="presParOf" srcId="{39D84761-5623-4DBE-BF52-BCBD1C9CDF70}" destId="{1F7BD36B-F941-48CE-9CB4-187492DA586B}" srcOrd="1" destOrd="0" presId="urn:microsoft.com/office/officeart/2005/8/layout/hList1"/>
    <dgm:cxn modelId="{C448F9EE-6688-4017-AD58-CEBFEF93AE26}" type="presParOf" srcId="{DBF691C5-7B45-434F-8E72-CDA366311315}" destId="{731877E4-56DD-4279-9B6B-3DD823AA13D9}" srcOrd="3" destOrd="0" presId="urn:microsoft.com/office/officeart/2005/8/layout/hList1"/>
    <dgm:cxn modelId="{14A73F21-93F7-4979-B1BD-3A34CF25E856}" type="presParOf" srcId="{DBF691C5-7B45-434F-8E72-CDA366311315}" destId="{C09A0D6B-7DED-493D-8358-702897B3C7BE}" srcOrd="4" destOrd="0" presId="urn:microsoft.com/office/officeart/2005/8/layout/hList1"/>
    <dgm:cxn modelId="{E4FE3B9F-6F65-4DCB-BF85-200A0DF0F852}" type="presParOf" srcId="{C09A0D6B-7DED-493D-8358-702897B3C7BE}" destId="{76C31E99-79BF-418D-B8F5-3357D3B22F41}" srcOrd="0" destOrd="0" presId="urn:microsoft.com/office/officeart/2005/8/layout/hList1"/>
    <dgm:cxn modelId="{C0555582-59E3-4D1D-80C4-C131262DF526}" type="presParOf" srcId="{C09A0D6B-7DED-493D-8358-702897B3C7BE}" destId="{899344B8-4676-4F59-A16C-50E80F50EE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F52F7-FA5B-4D04-AE6B-C8A8345F3E43}">
      <dsp:nvSpPr>
        <dsp:cNvPr id="0" name=""/>
        <dsp:cNvSpPr/>
      </dsp:nvSpPr>
      <dsp:spPr>
        <a:xfrm>
          <a:off x="3583" y="83111"/>
          <a:ext cx="3493819" cy="903018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/>
            <a:t>Current system is at breaking point</a:t>
          </a:r>
          <a:endParaRPr lang="en-US" sz="1800" kern="1200"/>
        </a:p>
      </dsp:txBody>
      <dsp:txXfrm>
        <a:off x="3583" y="83111"/>
        <a:ext cx="3493819" cy="903018"/>
      </dsp:txXfrm>
    </dsp:sp>
    <dsp:sp modelId="{C288C734-D5D8-49DF-8B44-12D1192F2CD5}">
      <dsp:nvSpPr>
        <dsp:cNvPr id="0" name=""/>
        <dsp:cNvSpPr/>
      </dsp:nvSpPr>
      <dsp:spPr>
        <a:xfrm>
          <a:off x="3583" y="986129"/>
          <a:ext cx="3493819" cy="3359879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Increased needs have added pressure to an already burdened system – resources are not keeping up with demand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Low reimbursement rates contribute to workforce shortages and decreased access care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Administrative burden contributes to decreased workforce capacity and access to care</a:t>
          </a:r>
        </a:p>
      </dsp:txBody>
      <dsp:txXfrm>
        <a:off x="3583" y="986129"/>
        <a:ext cx="3493819" cy="3359879"/>
      </dsp:txXfrm>
    </dsp:sp>
    <dsp:sp modelId="{3709112B-3D64-474B-BEB1-B60C22FC3AE0}">
      <dsp:nvSpPr>
        <dsp:cNvPr id="0" name=""/>
        <dsp:cNvSpPr/>
      </dsp:nvSpPr>
      <dsp:spPr>
        <a:xfrm>
          <a:off x="3986537" y="83111"/>
          <a:ext cx="3493819" cy="903018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/>
            <a:t>Collectively need to address lack of parity &amp; comprehensive integration</a:t>
          </a:r>
          <a:endParaRPr lang="en-US" sz="1800" kern="1200"/>
        </a:p>
      </dsp:txBody>
      <dsp:txXfrm>
        <a:off x="3986537" y="83111"/>
        <a:ext cx="3493819" cy="903018"/>
      </dsp:txXfrm>
    </dsp:sp>
    <dsp:sp modelId="{1F7BD36B-F941-48CE-9CB4-187492DA586B}">
      <dsp:nvSpPr>
        <dsp:cNvPr id="0" name=""/>
        <dsp:cNvSpPr/>
      </dsp:nvSpPr>
      <dsp:spPr>
        <a:xfrm>
          <a:off x="3986537" y="986129"/>
          <a:ext cx="3493819" cy="3359879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Behavioral health is financed, structured, regulated separately than the broader healthcare system, contributes to lack of parity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Modernize physical and mental health services by aligning service delivery, provider payment, quality measures, and training toward the whole health of individuals and integrated care</a:t>
          </a:r>
        </a:p>
      </dsp:txBody>
      <dsp:txXfrm>
        <a:off x="3986537" y="986129"/>
        <a:ext cx="3493819" cy="3359879"/>
      </dsp:txXfrm>
    </dsp:sp>
    <dsp:sp modelId="{76C31E99-79BF-418D-B8F5-3357D3B22F41}">
      <dsp:nvSpPr>
        <dsp:cNvPr id="0" name=""/>
        <dsp:cNvSpPr/>
      </dsp:nvSpPr>
      <dsp:spPr>
        <a:xfrm>
          <a:off x="7969492" y="83111"/>
          <a:ext cx="3493819" cy="903018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/>
            <a:t>Behavioral health services are a solution</a:t>
          </a:r>
          <a:endParaRPr lang="en-US" sz="1800" kern="1200" dirty="0"/>
        </a:p>
      </dsp:txBody>
      <dsp:txXfrm>
        <a:off x="7969492" y="83111"/>
        <a:ext cx="3493819" cy="903018"/>
      </dsp:txXfrm>
    </dsp:sp>
    <dsp:sp modelId="{899344B8-4676-4F59-A16C-50E80F50EE24}">
      <dsp:nvSpPr>
        <dsp:cNvPr id="0" name=""/>
        <dsp:cNvSpPr/>
      </dsp:nvSpPr>
      <dsp:spPr>
        <a:xfrm>
          <a:off x="7969492" y="986129"/>
          <a:ext cx="3493819" cy="3359879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Invest in programs that promote health and prevent substance misuse and suicide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Demonstrated cost savings over higher-cost care settings and disease progressions, with improved physical health outcomes</a:t>
          </a:r>
        </a:p>
      </dsp:txBody>
      <dsp:txXfrm>
        <a:off x="7969492" y="986129"/>
        <a:ext cx="3493819" cy="3359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1446580-06DD-499F-BC14-5B8EFF9367F9}" type="datetimeFigureOut">
              <a:rPr lang="en-US" smtClean="0"/>
              <a:t>1/5/23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53E98E70-BA9B-43F8-AAD6-B54100AE9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97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98E70-BA9B-43F8-AAD6-B54100AE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6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j-lt"/>
              </a:rPr>
              <a:t>Behavioral health is critical for health success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j-lt"/>
              </a:rPr>
              <a:t>Over 20,000 Alaskans served with Medicaid behavior health services annually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+mj-lt"/>
              </a:rPr>
              <a:t>ABHA members serve infants, children, youth, adults and older adults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98E70-BA9B-43F8-AAD6-B54100AE9F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3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currently seeing:  “Behavioral Health Epidemic”  Opioid Crisis: Huge increase in morbidity and mortality  Increased Use of Alcohol based on purchased and tax reports</a:t>
            </a:r>
          </a:p>
          <a:p>
            <a:endParaRPr lang="en-US" dirty="0"/>
          </a:p>
          <a:p>
            <a:r>
              <a:rPr lang="en-US" dirty="0"/>
              <a:t>Impacts of COVID</a:t>
            </a:r>
          </a:p>
          <a:p>
            <a:endParaRPr lang="en-US" dirty="0"/>
          </a:p>
          <a:p>
            <a:r>
              <a:rPr lang="en-US" dirty="0"/>
              <a:t>DOJ report</a:t>
            </a:r>
          </a:p>
          <a:p>
            <a:endParaRPr lang="en-US" dirty="0"/>
          </a:p>
          <a:p>
            <a:r>
              <a:rPr lang="en-US" dirty="0"/>
              <a:t>Behavioral health services have never been more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98E70-BA9B-43F8-AAD6-B54100AE9F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4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0962" fontAlgn="base"/>
            <a:r>
              <a:rPr lang="en-US" sz="1000" dirty="0">
                <a:effectLst/>
                <a:latin typeface="+mn-lt"/>
              </a:rPr>
              <a:t> </a:t>
            </a:r>
          </a:p>
          <a:p>
            <a:pPr marL="215900">
              <a:lnSpc>
                <a:spcPct val="107000"/>
              </a:lnSpc>
              <a:spcBef>
                <a:spcPts val="0"/>
              </a:spcBef>
            </a:pPr>
            <a:r>
              <a:rPr lang="en-US" sz="1000" i="1" dirty="0">
                <a:solidFill>
                  <a:srgbClr val="00B0F0"/>
                </a:solidFill>
                <a:latin typeface="+mn-lt"/>
                <a:ea typeface="Calibri" panose="020F0502020204030204" pitchFamily="34" charset="0"/>
              </a:rPr>
              <a:t>Current system is at breaking point</a:t>
            </a:r>
          </a:p>
          <a:p>
            <a:pPr marL="673100" lvl="1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Behavioral health providers are committed professionals working hard to help Alaskans daily, but struggling to keep up. Increased needs have added pressure to an already burdened system – resources are not keeping up with demand</a:t>
            </a:r>
          </a:p>
          <a:p>
            <a:pPr marL="673100" lvl="1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Low reimbursement rates contribute workforce shortages and decreased access care</a:t>
            </a:r>
          </a:p>
          <a:p>
            <a:pPr marL="673100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Administrative burden contributes to decreased workforce capacity and access to care</a:t>
            </a:r>
          </a:p>
          <a:p>
            <a:pPr marL="215900">
              <a:lnSpc>
                <a:spcPct val="107000"/>
              </a:lnSpc>
              <a:spcBef>
                <a:spcPts val="0"/>
              </a:spcBef>
            </a:pPr>
            <a:r>
              <a:rPr lang="en-US" sz="1000" i="1" dirty="0">
                <a:solidFill>
                  <a:srgbClr val="00B0F0"/>
                </a:solidFill>
                <a:latin typeface="+mn-lt"/>
                <a:ea typeface="Calibri" panose="020F0502020204030204" pitchFamily="34" charset="0"/>
              </a:rPr>
              <a:t>Collectively need to address lack of parity &amp; comprehensive integration</a:t>
            </a:r>
          </a:p>
          <a:p>
            <a:pPr marL="673100" lvl="1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Behavioral health is financed, structured, regulated separately than the broader healthcare system, contributes to lack of parity</a:t>
            </a:r>
          </a:p>
          <a:p>
            <a:pPr marL="673100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dirty="0">
                <a:solidFill>
                  <a:srgbClr val="002A56"/>
                </a:solidFill>
                <a:latin typeface="+mn-lt"/>
              </a:rPr>
              <a:t>Modernize physical and mental health services by aligning service delivery, provider payment, quality measures, and training toward the whole health of individuals and integrated care</a:t>
            </a:r>
            <a:endParaRPr lang="en-US" sz="1000" dirty="0">
              <a:solidFill>
                <a:srgbClr val="000000"/>
              </a:solidFill>
              <a:latin typeface="+mn-lt"/>
              <a:ea typeface="Calibri" panose="020F0502020204030204" pitchFamily="34" charset="0"/>
            </a:endParaRPr>
          </a:p>
          <a:p>
            <a:pPr marL="215900">
              <a:lnSpc>
                <a:spcPct val="107000"/>
              </a:lnSpc>
              <a:spcBef>
                <a:spcPts val="0"/>
              </a:spcBef>
            </a:pPr>
            <a:r>
              <a:rPr lang="en-US" sz="1000" i="1" dirty="0">
                <a:solidFill>
                  <a:srgbClr val="00B0F0"/>
                </a:solidFill>
                <a:effectLst/>
                <a:latin typeface="+mn-lt"/>
                <a:ea typeface="Calibri" panose="020F0502020204030204" pitchFamily="34" charset="0"/>
              </a:rPr>
              <a:t>Behavioral health services are a solution = BUT WE NEED YOUR HELP</a:t>
            </a:r>
          </a:p>
          <a:p>
            <a:pPr marL="673100" lvl="1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Invest in programs that promote health and prevent substance misuse and suicide </a:t>
            </a:r>
          </a:p>
          <a:p>
            <a:pPr marL="673100" lvl="1">
              <a:lnSpc>
                <a:spcPct val="107000"/>
              </a:lnSpc>
              <a:spcBef>
                <a:spcPts val="0"/>
              </a:spcBef>
            </a:pPr>
            <a:r>
              <a:rPr lang="en-US" sz="1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Demonstrated cost savings over higher-cost care settings and disease progressions, with improved physical health outcomes</a:t>
            </a:r>
            <a:endParaRPr lang="en-US" sz="1000" i="1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98E70-BA9B-43F8-AAD6-B54100AE9F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22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+mj-lt"/>
              </a:rPr>
              <a:t>Look forward to seeing you at the ABHA Juneau Fly-in Scheduled February 28 – March 1</a:t>
            </a:r>
            <a:r>
              <a:rPr lang="en-US" sz="1200" b="0" i="0" u="none" strike="noStrike" baseline="30000" dirty="0">
                <a:solidFill>
                  <a:srgbClr val="000000"/>
                </a:solidFill>
                <a:latin typeface="+mj-lt"/>
              </a:rPr>
              <a:t>st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+mj-lt"/>
              </a:rPr>
              <a:t>!</a:t>
            </a:r>
            <a:endParaRPr lang="en-US" sz="1200" i="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98E70-BA9B-43F8-AAD6-B54100AE9F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7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7AD7-EBCF-ED2A-3097-68E6C5EA0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CCEE0-522F-072A-42F4-7C755359F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3C445-3CF8-CC63-2CE6-12236E07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E5463-BE51-C24E-3B56-318CF59D8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7E69A-7827-2BA2-E8F3-38EC246D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2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4842-193C-BC33-21E0-A51928C9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3F80E-B8F7-9983-8369-DFC001ED2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D2F2B-540C-2815-FD95-8E4238C5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D4317-6683-82D7-F25B-C416E0BAD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9624F-683C-4119-EAE5-BCD03C58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5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090B88-2F39-9CC2-5471-53B17C8C5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E06AD-A9D1-F7B9-6824-3263F51B9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E7B11-3C5E-B550-085A-B2E880A8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86BD-07D2-682B-659B-F3D75F0B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60320-5211-4E31-5EE4-FBCADACC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71B7-007E-1411-24B9-91B0F9378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B8204-A734-9A93-9553-C71138460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56FE8-2992-5AE5-98B4-2DFE3BCC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94658-1EA2-9BDB-6C3E-ED4FE04D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76A2A-5E88-9A57-4958-FF3D8290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6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2887-0044-8392-CFF9-3F3924B82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40730-4FC1-1E8A-7B22-0F0268F10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2ADAE-8EC1-02F3-ED60-3F7B06DE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18389-6F85-C885-C84C-6730ED3A6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3024C-64DB-49CE-AC9F-735E6C54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1AB2-1792-1529-36F8-0782743C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B49FA-68D1-81FB-D993-E35F139E7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9B657-83F0-7D9E-161C-FED7EA4C6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EC75C-9632-1810-A1B9-5519EC65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9D2CB-F96E-D367-4D51-61CF3670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D8ADE-6ABF-AC81-C830-F7CA39D6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9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227C-5E0F-501B-120E-5D5B02F0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EE0BA-BD58-53FB-2187-BF7D5B137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FAAC5-B64C-0585-8475-656DDF410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2749CC-9E9D-9537-A584-2ECDF9F8A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58407A-8D5F-B8B5-99C9-6E1D573A5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546075-847B-DACC-A900-F910959EA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C763F3-2B52-6415-88A6-611D1E44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7CCEBC-C8AC-F248-F6E4-116BCC52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689F-D4DC-2DC2-DD68-685B378B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A1DD17-262B-E5E4-B6AC-15FA9A336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3CC819-9F28-0DE5-EBA8-AF886753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D6B74-97BF-C213-903C-280A74069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1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2CBD63-4A05-3515-5B5B-F54FA90F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E02DA-6784-B649-0FF2-07762C33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BCCE9-5710-4F8B-EB45-582DE221E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75A16-B21C-7F14-C761-F8B5CBC4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6DB4-8436-760E-CE5D-1F9366E81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3B15A-A098-B3E5-5719-846A323BA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44DD3-5A07-2799-4A73-2DEA4C1D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33EEF-7EF8-900A-A249-58AE8C2C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E9C59-0AEC-1D9B-4686-81683FD11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A79CD-BDB8-244A-5987-92694B47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EFD083-4BDD-0C3E-B8AE-BD8BDA2D5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C1E8E-A000-D687-F52A-CF04341C9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61338-7436-7370-9FE1-B0B61F6D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4DC99-1ACC-40FC-52E3-A94588E12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1D78F-7D25-394F-B88E-039BE4AF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1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70D95-9F7B-EA77-EF93-E07D2FCC9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07554-76EE-4BAA-468B-904D5FFC0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5A306-E6DD-536B-DEF2-F2957F396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C76AD-2061-4D80-A91C-7E5CFB69F82D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2EB5D-3008-55FD-1093-B4D7CFD95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77EDA-16FD-1846-5B09-EB2A47944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F1427-C9C1-42D4-A587-B10FA171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hyperlink" Target="http://www.alaskabha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eo@alaska.bha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://www.alaskabh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97A8CA-F850-30C1-BFA9-FFAD52116266}"/>
              </a:ext>
            </a:extLst>
          </p:cNvPr>
          <p:cNvSpPr txBox="1"/>
          <p:nvPr/>
        </p:nvSpPr>
        <p:spPr>
          <a:xfrm>
            <a:off x="5611528" y="1511166"/>
            <a:ext cx="624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Healthcare 101 – Behavioral Health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6687E2-4548-45D8-92C3-ACAECC65FB4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15816" y="1880498"/>
            <a:ext cx="3375660" cy="2631440"/>
          </a:xfrm>
          <a:prstGeom prst="rect">
            <a:avLst/>
          </a:prstGeom>
        </p:spPr>
      </p:pic>
      <p:sp>
        <p:nvSpPr>
          <p:cNvPr id="7" name="Shape 1345">
            <a:extLst>
              <a:ext uri="{FF2B5EF4-FFF2-40B4-BE49-F238E27FC236}">
                <a16:creationId xmlns:a16="http://schemas.microsoft.com/office/drawing/2014/main" id="{A1B6BFC4-55EC-1ADD-4A6A-E716B4310F4C}"/>
              </a:ext>
            </a:extLst>
          </p:cNvPr>
          <p:cNvSpPr/>
          <p:nvPr/>
        </p:nvSpPr>
        <p:spPr>
          <a:xfrm>
            <a:off x="4631690" y="0"/>
            <a:ext cx="7560310" cy="6858000"/>
          </a:xfrm>
          <a:custGeom>
            <a:avLst/>
            <a:gdLst/>
            <a:ahLst/>
            <a:cxnLst/>
            <a:rect l="0" t="0" r="0" b="0"/>
            <a:pathLst>
              <a:path w="7560564" h="6858000">
                <a:moveTo>
                  <a:pt x="0" y="0"/>
                </a:moveTo>
                <a:lnTo>
                  <a:pt x="7560564" y="0"/>
                </a:lnTo>
                <a:lnTo>
                  <a:pt x="7560564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089B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/>
          </a:p>
        </p:txBody>
      </p:sp>
      <p:sp>
        <p:nvSpPr>
          <p:cNvPr id="8" name="Shape 1346">
            <a:extLst>
              <a:ext uri="{FF2B5EF4-FFF2-40B4-BE49-F238E27FC236}">
                <a16:creationId xmlns:a16="http://schemas.microsoft.com/office/drawing/2014/main" id="{2577AFB8-2F5F-97A0-3C19-F0B52D76A630}"/>
              </a:ext>
            </a:extLst>
          </p:cNvPr>
          <p:cNvSpPr/>
          <p:nvPr/>
        </p:nvSpPr>
        <p:spPr>
          <a:xfrm>
            <a:off x="4631690" y="2477264"/>
            <a:ext cx="7560310" cy="1828800"/>
          </a:xfrm>
          <a:custGeom>
            <a:avLst/>
            <a:gdLst/>
            <a:ahLst/>
            <a:cxnLst/>
            <a:rect l="0" t="0" r="0" b="0"/>
            <a:pathLst>
              <a:path w="7560564" h="1828800">
                <a:moveTo>
                  <a:pt x="0" y="0"/>
                </a:moveTo>
                <a:lnTo>
                  <a:pt x="7560564" y="0"/>
                </a:lnTo>
                <a:lnTo>
                  <a:pt x="7560564" y="1828800"/>
                </a:lnTo>
                <a:lnTo>
                  <a:pt x="0" y="1828800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FF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3C474-3B84-FC6C-3C95-A8BD710ED789}"/>
              </a:ext>
            </a:extLst>
          </p:cNvPr>
          <p:cNvSpPr/>
          <p:nvPr/>
        </p:nvSpPr>
        <p:spPr>
          <a:xfrm>
            <a:off x="5342021" y="2827784"/>
            <a:ext cx="5797928" cy="56388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dirty="0">
                <a:solidFill>
                  <a:srgbClr val="089BDD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Updat</a:t>
            </a:r>
            <a:r>
              <a:rPr lang="en-US" sz="3300" dirty="0">
                <a:solidFill>
                  <a:srgbClr val="089BDD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e from the Alaska Behavioral Health Association</a:t>
            </a: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9FC974-BE9B-B813-FEE2-5BCCAF0AC5A0}"/>
              </a:ext>
            </a:extLst>
          </p:cNvPr>
          <p:cNvSpPr/>
          <p:nvPr/>
        </p:nvSpPr>
        <p:spPr>
          <a:xfrm>
            <a:off x="5430945" y="4851056"/>
            <a:ext cx="6607961" cy="146909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2F2F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January 5, 2023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2F2F2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Sherrie Wilson Hinshaw, Interim CEO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2F2F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Alaska Behavioral Health Association (ABHA) </a:t>
            </a: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9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345">
            <a:extLst>
              <a:ext uri="{FF2B5EF4-FFF2-40B4-BE49-F238E27FC236}">
                <a16:creationId xmlns:a16="http://schemas.microsoft.com/office/drawing/2014/main" id="{28C02233-D4B9-A119-ACE2-1BB184CEB252}"/>
              </a:ext>
            </a:extLst>
          </p:cNvPr>
          <p:cNvSpPr/>
          <p:nvPr/>
        </p:nvSpPr>
        <p:spPr>
          <a:xfrm>
            <a:off x="9022298" y="1914976"/>
            <a:ext cx="3076937" cy="3536127"/>
          </a:xfrm>
          <a:custGeom>
            <a:avLst/>
            <a:gdLst/>
            <a:ahLst/>
            <a:cxnLst/>
            <a:rect l="0" t="0" r="0" b="0"/>
            <a:pathLst>
              <a:path w="7560564" h="6858000">
                <a:moveTo>
                  <a:pt x="0" y="0"/>
                </a:moveTo>
                <a:lnTo>
                  <a:pt x="7560564" y="0"/>
                </a:lnTo>
                <a:lnTo>
                  <a:pt x="7560564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089B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/>
          </a:p>
        </p:txBody>
      </p:sp>
      <p:sp>
        <p:nvSpPr>
          <p:cNvPr id="5" name="Shape 1345">
            <a:extLst>
              <a:ext uri="{FF2B5EF4-FFF2-40B4-BE49-F238E27FC236}">
                <a16:creationId xmlns:a16="http://schemas.microsoft.com/office/drawing/2014/main" id="{4C3B0373-05C8-A6DF-7212-126CF1F06BA6}"/>
              </a:ext>
            </a:extLst>
          </p:cNvPr>
          <p:cNvSpPr/>
          <p:nvPr/>
        </p:nvSpPr>
        <p:spPr>
          <a:xfrm>
            <a:off x="0" y="0"/>
            <a:ext cx="12192000" cy="1640560"/>
          </a:xfrm>
          <a:custGeom>
            <a:avLst/>
            <a:gdLst/>
            <a:ahLst/>
            <a:cxnLst/>
            <a:rect l="0" t="0" r="0" b="0"/>
            <a:pathLst>
              <a:path w="7560564" h="6858000">
                <a:moveTo>
                  <a:pt x="0" y="0"/>
                </a:moveTo>
                <a:lnTo>
                  <a:pt x="7560564" y="0"/>
                </a:lnTo>
                <a:lnTo>
                  <a:pt x="7560564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089B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0FE2B-74BD-45A8-C23C-F30A1F28F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23" y="157498"/>
            <a:ext cx="10515600" cy="1325563"/>
          </a:xfrm>
        </p:spPr>
        <p:txBody>
          <a:bodyPr/>
          <a:lstStyle/>
          <a:p>
            <a:r>
              <a:rPr lang="en-US" i="1" dirty="0">
                <a:solidFill>
                  <a:schemeClr val="bg1"/>
                </a:solidFill>
              </a:rPr>
              <a:t>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132F4-2E44-241D-2FAF-36059FA19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05" y="1892626"/>
            <a:ext cx="8601500" cy="3686722"/>
          </a:xfrm>
        </p:spPr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latin typeface="+mj-lt"/>
              </a:rPr>
              <a:t>A 501(c)6 trade association comprised of over 70 provider organizations</a:t>
            </a:r>
            <a:endParaRPr lang="en-US" sz="2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latin typeface="+mj-lt"/>
              </a:rPr>
              <a:t>Formed in 1996 to help improve the delivery of substance use and mental health treatment services in Alaska</a:t>
            </a:r>
          </a:p>
          <a:p>
            <a:pPr marL="0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latin typeface="+mj-lt"/>
              </a:rPr>
              <a:t>Behavioral health services are a critical part of the overall well-being of Alaskans, made possible only through provider/member organizations. </a:t>
            </a:r>
          </a:p>
          <a:p>
            <a:pPr marL="0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latin typeface="+mj-lt"/>
              </a:rPr>
              <a:t>Members range from small community clinics to the largest mental health and drug and alcohol treatment providers in the state. </a:t>
            </a:r>
          </a:p>
          <a:p>
            <a:pPr marL="0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latin typeface="+mj-lt"/>
              </a:rPr>
              <a:t>Members provide services from prevention and early intervention services to acute, inpatient and residential care. </a:t>
            </a:r>
          </a:p>
          <a:p>
            <a:pPr marL="0">
              <a:spcBef>
                <a:spcPts val="0"/>
              </a:spcBef>
            </a:pPr>
            <a:endParaRPr lang="en-US" sz="26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5B8CFE-4869-5C46-7D79-77D8A28B2E7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151165" y="91770"/>
            <a:ext cx="1948070" cy="1457018"/>
          </a:xfrm>
          <a:prstGeom prst="rect">
            <a:avLst/>
          </a:prstGeom>
        </p:spPr>
      </p:pic>
      <p:sp>
        <p:nvSpPr>
          <p:cNvPr id="6" name="Shape 1345">
            <a:extLst>
              <a:ext uri="{FF2B5EF4-FFF2-40B4-BE49-F238E27FC236}">
                <a16:creationId xmlns:a16="http://schemas.microsoft.com/office/drawing/2014/main" id="{966C9055-2B8E-7103-6FBE-C0306696387A}"/>
              </a:ext>
            </a:extLst>
          </p:cNvPr>
          <p:cNvSpPr/>
          <p:nvPr/>
        </p:nvSpPr>
        <p:spPr>
          <a:xfrm>
            <a:off x="0" y="5775475"/>
            <a:ext cx="12192000" cy="1082525"/>
          </a:xfrm>
          <a:custGeom>
            <a:avLst/>
            <a:gdLst/>
            <a:ahLst/>
            <a:cxnLst/>
            <a:rect l="0" t="0" r="0" b="0"/>
            <a:pathLst>
              <a:path w="7560564" h="6858000">
                <a:moveTo>
                  <a:pt x="0" y="0"/>
                </a:moveTo>
                <a:lnTo>
                  <a:pt x="7560564" y="0"/>
                </a:lnTo>
                <a:lnTo>
                  <a:pt x="7560564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089B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C205A55-D1E7-F8B5-7E67-5DB94C7EEB13}"/>
              </a:ext>
            </a:extLst>
          </p:cNvPr>
          <p:cNvSpPr txBox="1">
            <a:spLocks/>
          </p:cNvSpPr>
          <p:nvPr/>
        </p:nvSpPr>
        <p:spPr>
          <a:xfrm>
            <a:off x="243322" y="3788735"/>
            <a:ext cx="11771200" cy="2345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endParaRPr lang="en-US" sz="3000" dirty="0">
              <a:latin typeface="+mj-lt"/>
            </a:endParaRPr>
          </a:p>
          <a:p>
            <a:pPr marL="0">
              <a:spcBef>
                <a:spcPts val="0"/>
              </a:spcBef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037F0B-487C-41FB-4F9C-01D2E2CF3E81}"/>
              </a:ext>
            </a:extLst>
          </p:cNvPr>
          <p:cNvSpPr txBox="1">
            <a:spLocks/>
          </p:cNvSpPr>
          <p:nvPr/>
        </p:nvSpPr>
        <p:spPr>
          <a:xfrm>
            <a:off x="-1" y="5856105"/>
            <a:ext cx="12191999" cy="1001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bg1"/>
                </a:solidFill>
                <a:latin typeface="+mj-lt"/>
              </a:rPr>
              <a:t>Our vision is to advance and elevate the role of behavioral health and whole person care so all Alaskans will thrive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0">
              <a:spcBef>
                <a:spcPts val="0"/>
              </a:spcBef>
            </a:pPr>
            <a:endParaRPr lang="en-US" sz="2600" dirty="0">
              <a:latin typeface="+mj-lt"/>
            </a:endParaRPr>
          </a:p>
        </p:txBody>
      </p:sp>
      <p:pic>
        <p:nvPicPr>
          <p:cNvPr id="10" name="image6.png">
            <a:extLst>
              <a:ext uri="{FF2B5EF4-FFF2-40B4-BE49-F238E27FC236}">
                <a16:creationId xmlns:a16="http://schemas.microsoft.com/office/drawing/2014/main" id="{A67569D3-0A52-37F8-944A-91497313B2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9778" y="2066302"/>
            <a:ext cx="992438" cy="93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FB781B6-657A-7FBD-9B85-12BFB1928906}"/>
              </a:ext>
            </a:extLst>
          </p:cNvPr>
          <p:cNvSpPr txBox="1"/>
          <p:nvPr/>
        </p:nvSpPr>
        <p:spPr>
          <a:xfrm>
            <a:off x="9617906" y="3696500"/>
            <a:ext cx="1937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+mj-lt"/>
              </a:rPr>
              <a:t>20,000</a:t>
            </a:r>
          </a:p>
        </p:txBody>
      </p:sp>
      <p:sp>
        <p:nvSpPr>
          <p:cNvPr id="13" name="Shape 139">
            <a:extLst>
              <a:ext uri="{FF2B5EF4-FFF2-40B4-BE49-F238E27FC236}">
                <a16:creationId xmlns:a16="http://schemas.microsoft.com/office/drawing/2014/main" id="{187C40AA-5316-A886-1097-DE39DCE977C7}"/>
              </a:ext>
            </a:extLst>
          </p:cNvPr>
          <p:cNvSpPr txBox="1">
            <a:spLocks/>
          </p:cNvSpPr>
          <p:nvPr/>
        </p:nvSpPr>
        <p:spPr>
          <a:xfrm>
            <a:off x="9617906" y="4327443"/>
            <a:ext cx="1937196" cy="1029650"/>
          </a:xfrm>
          <a:prstGeom prst="rect">
            <a:avLst/>
          </a:prstGeom>
        </p:spPr>
        <p:txBody>
          <a:bodyPr vert="horz" lIns="25400" tIns="25400" rIns="25400" bIns="2540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2600" kern="1200">
                <a:solidFill>
                  <a:srgbClr val="2C3B5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/>
              <a:t>Alaskans served by members with Medicaid behavioral health services annually</a:t>
            </a:r>
          </a:p>
        </p:txBody>
      </p:sp>
      <p:sp>
        <p:nvSpPr>
          <p:cNvPr id="14" name="Shape 139">
            <a:extLst>
              <a:ext uri="{FF2B5EF4-FFF2-40B4-BE49-F238E27FC236}">
                <a16:creationId xmlns:a16="http://schemas.microsoft.com/office/drawing/2014/main" id="{08A4BF30-DF23-882D-D569-C267686F1EE4}"/>
              </a:ext>
            </a:extLst>
          </p:cNvPr>
          <p:cNvSpPr txBox="1">
            <a:spLocks/>
          </p:cNvSpPr>
          <p:nvPr/>
        </p:nvSpPr>
        <p:spPr>
          <a:xfrm>
            <a:off x="9495682" y="2851303"/>
            <a:ext cx="2130167" cy="799334"/>
          </a:xfrm>
          <a:prstGeom prst="rect">
            <a:avLst/>
          </a:prstGeom>
        </p:spPr>
        <p:txBody>
          <a:bodyPr vert="horz" lIns="25400" tIns="25400" rIns="25400" bIns="2540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2600" kern="1200">
                <a:solidFill>
                  <a:srgbClr val="2C3B5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/>
              <a:t>Members serve all ages, infants to older adults</a:t>
            </a:r>
          </a:p>
        </p:txBody>
      </p:sp>
      <p:sp>
        <p:nvSpPr>
          <p:cNvPr id="15" name="Shape 148">
            <a:extLst>
              <a:ext uri="{FF2B5EF4-FFF2-40B4-BE49-F238E27FC236}">
                <a16:creationId xmlns:a16="http://schemas.microsoft.com/office/drawing/2014/main" id="{D30FBA19-4A2F-D3E2-D16C-B24E9FFEA97E}"/>
              </a:ext>
            </a:extLst>
          </p:cNvPr>
          <p:cNvSpPr/>
          <p:nvPr/>
        </p:nvSpPr>
        <p:spPr>
          <a:xfrm flipH="1" flipV="1">
            <a:off x="9199516" y="3703385"/>
            <a:ext cx="2722498" cy="32602"/>
          </a:xfrm>
          <a:prstGeom prst="line">
            <a:avLst/>
          </a:prstGeom>
          <a:ln w="38100" cap="rnd">
            <a:solidFill>
              <a:srgbClr val="245C7F"/>
            </a:solidFill>
            <a:custDash>
              <a:ds d="100000" sp="200000"/>
            </a:custDash>
          </a:ln>
        </p:spPr>
        <p:txBody>
          <a:bodyPr lIns="22859" tIns="22859" rIns="22859" bIns="22859"/>
          <a:lstStyle/>
          <a:p>
            <a:pPr algn="ctr" defTabSz="412750" hangingPunct="0"/>
            <a:endParaRPr sz="2500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0956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345">
            <a:extLst>
              <a:ext uri="{FF2B5EF4-FFF2-40B4-BE49-F238E27FC236}">
                <a16:creationId xmlns:a16="http://schemas.microsoft.com/office/drawing/2014/main" id="{21212DB3-85CF-EA3F-FB4D-7E5622D198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7560564" h="6858000">
                <a:moveTo>
                  <a:pt x="0" y="0"/>
                </a:moveTo>
                <a:lnTo>
                  <a:pt x="7560564" y="0"/>
                </a:lnTo>
                <a:lnTo>
                  <a:pt x="7560564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089B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/>
          </a:p>
        </p:txBody>
      </p:sp>
      <p:sp>
        <p:nvSpPr>
          <p:cNvPr id="4" name="Shape 137">
            <a:extLst>
              <a:ext uri="{FF2B5EF4-FFF2-40B4-BE49-F238E27FC236}">
                <a16:creationId xmlns:a16="http://schemas.microsoft.com/office/drawing/2014/main" id="{45223D68-3BE3-EBF5-3993-A9EF994AE144}"/>
              </a:ext>
            </a:extLst>
          </p:cNvPr>
          <p:cNvSpPr/>
          <p:nvPr/>
        </p:nvSpPr>
        <p:spPr>
          <a:xfrm>
            <a:off x="2495880" y="5244863"/>
            <a:ext cx="7209101" cy="1192449"/>
          </a:xfrm>
          <a:prstGeom prst="roundRect">
            <a:avLst>
              <a:gd name="adj" fmla="val 5841"/>
            </a:avLst>
          </a:prstGeom>
          <a:solidFill>
            <a:srgbClr val="245C7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5" name="Shape 138">
            <a:extLst>
              <a:ext uri="{FF2B5EF4-FFF2-40B4-BE49-F238E27FC236}">
                <a16:creationId xmlns:a16="http://schemas.microsoft.com/office/drawing/2014/main" id="{28200373-9A6C-E10E-CBC6-EB8408B87FEF}"/>
              </a:ext>
            </a:extLst>
          </p:cNvPr>
          <p:cNvSpPr txBox="1">
            <a:spLocks/>
          </p:cNvSpPr>
          <p:nvPr/>
        </p:nvSpPr>
        <p:spPr>
          <a:xfrm>
            <a:off x="1482210" y="1208901"/>
            <a:ext cx="9227579" cy="874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200"/>
              <a:t>We are facing a tremendous need</a:t>
            </a:r>
            <a:endParaRPr lang="en-US" sz="3200" dirty="0"/>
          </a:p>
        </p:txBody>
      </p:sp>
      <p:sp>
        <p:nvSpPr>
          <p:cNvPr id="6" name="Shape 139">
            <a:extLst>
              <a:ext uri="{FF2B5EF4-FFF2-40B4-BE49-F238E27FC236}">
                <a16:creationId xmlns:a16="http://schemas.microsoft.com/office/drawing/2014/main" id="{4B0E4345-CAB2-70DE-4EB1-9E48311D5436}"/>
              </a:ext>
            </a:extLst>
          </p:cNvPr>
          <p:cNvSpPr txBox="1">
            <a:spLocks/>
          </p:cNvSpPr>
          <p:nvPr/>
        </p:nvSpPr>
        <p:spPr>
          <a:xfrm>
            <a:off x="8861910" y="3414525"/>
            <a:ext cx="1698556" cy="1029650"/>
          </a:xfrm>
          <a:prstGeom prst="rect">
            <a:avLst/>
          </a:prstGeom>
        </p:spPr>
        <p:txBody>
          <a:bodyPr vert="horz" lIns="25400" tIns="25400" rIns="25400" bIns="2540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2600" kern="1200">
                <a:solidFill>
                  <a:srgbClr val="2C3B5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/>
              <a:t>Behavioral health affects all of us – we are all either directly impacted or one degree away.</a:t>
            </a:r>
          </a:p>
        </p:txBody>
      </p:sp>
      <p:sp>
        <p:nvSpPr>
          <p:cNvPr id="7" name="Shape 140">
            <a:extLst>
              <a:ext uri="{FF2B5EF4-FFF2-40B4-BE49-F238E27FC236}">
                <a16:creationId xmlns:a16="http://schemas.microsoft.com/office/drawing/2014/main" id="{10CB1786-F744-2E2E-0AA6-8703BCFCAEAA}"/>
              </a:ext>
            </a:extLst>
          </p:cNvPr>
          <p:cNvSpPr/>
          <p:nvPr/>
        </p:nvSpPr>
        <p:spPr>
          <a:xfrm>
            <a:off x="4284134" y="5396547"/>
            <a:ext cx="5059303" cy="914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algn="l" defTabSz="1828800">
              <a:spcBef>
                <a:spcPts val="240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>
              <a:lnSpc>
                <a:spcPct val="110000"/>
              </a:lnSpc>
            </a:pPr>
            <a:r>
              <a:rPr lang="en-US" sz="1300" kern="0" dirty="0"/>
              <a:t>Behavioral</a:t>
            </a:r>
            <a:r>
              <a:rPr sz="1300" kern="0" dirty="0"/>
              <a:t> health and wellness </a:t>
            </a:r>
            <a:r>
              <a:rPr lang="en-US" sz="1300" kern="0" dirty="0"/>
              <a:t>has become one of</a:t>
            </a:r>
            <a:r>
              <a:rPr sz="1300" kern="0" dirty="0"/>
              <a:t> the most pressing health cris</a:t>
            </a:r>
            <a:r>
              <a:rPr lang="en-US" sz="1300" kern="0" dirty="0"/>
              <a:t>e</a:t>
            </a:r>
            <a:r>
              <a:rPr sz="1300" kern="0" dirty="0"/>
              <a:t>s in the nation - touching every one of us directly or indirectly</a:t>
            </a:r>
            <a:r>
              <a:rPr lang="en-US" sz="1300" kern="0" dirty="0"/>
              <a:t>. Estimated $400B in direct cost of care and loss of productivity to our economy and society.</a:t>
            </a:r>
            <a:endParaRPr sz="1300" kern="0" dirty="0"/>
          </a:p>
        </p:txBody>
      </p:sp>
      <p:sp>
        <p:nvSpPr>
          <p:cNvPr id="8" name="Shape 141">
            <a:extLst>
              <a:ext uri="{FF2B5EF4-FFF2-40B4-BE49-F238E27FC236}">
                <a16:creationId xmlns:a16="http://schemas.microsoft.com/office/drawing/2014/main" id="{BA6F2104-E4F3-17E5-481E-DE10819052D3}"/>
              </a:ext>
            </a:extLst>
          </p:cNvPr>
          <p:cNvSpPr/>
          <p:nvPr/>
        </p:nvSpPr>
        <p:spPr>
          <a:xfrm>
            <a:off x="1730113" y="3465674"/>
            <a:ext cx="1928259" cy="125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1828800">
              <a:spcBef>
                <a:spcPts val="2400"/>
              </a:spcBef>
              <a:defRPr sz="2600">
                <a:solidFill>
                  <a:srgbClr val="2C3B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hangingPunct="0"/>
            <a:r>
              <a:rPr lang="en-US" sz="1300" kern="0" dirty="0"/>
              <a:t>New studies showing up to 25% of the population is affected by anxiety disorders, the most common mental illness in the US</a:t>
            </a:r>
            <a:endParaRPr sz="1300" kern="0" dirty="0"/>
          </a:p>
        </p:txBody>
      </p:sp>
      <p:sp>
        <p:nvSpPr>
          <p:cNvPr id="9" name="Shape 142">
            <a:extLst>
              <a:ext uri="{FF2B5EF4-FFF2-40B4-BE49-F238E27FC236}">
                <a16:creationId xmlns:a16="http://schemas.microsoft.com/office/drawing/2014/main" id="{74C2E781-F361-BB4A-A25B-C22FDB2CB942}"/>
              </a:ext>
            </a:extLst>
          </p:cNvPr>
          <p:cNvSpPr/>
          <p:nvPr/>
        </p:nvSpPr>
        <p:spPr>
          <a:xfrm>
            <a:off x="4124810" y="3587953"/>
            <a:ext cx="1707022" cy="651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1828800">
              <a:spcBef>
                <a:spcPts val="2400"/>
              </a:spcBef>
              <a:defRPr sz="2600">
                <a:solidFill>
                  <a:srgbClr val="2C3B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hangingPunct="0"/>
            <a:r>
              <a:rPr lang="en-US" sz="1300" kern="0" dirty="0"/>
              <a:t>Over half of adults with mental illness do not receive treatment</a:t>
            </a:r>
            <a:endParaRPr sz="1300" kern="0" dirty="0"/>
          </a:p>
        </p:txBody>
      </p:sp>
      <p:sp>
        <p:nvSpPr>
          <p:cNvPr id="10" name="Shape 143">
            <a:extLst>
              <a:ext uri="{FF2B5EF4-FFF2-40B4-BE49-F238E27FC236}">
                <a16:creationId xmlns:a16="http://schemas.microsoft.com/office/drawing/2014/main" id="{87D61DFF-3524-47D5-A765-2B1E924A3DE6}"/>
              </a:ext>
            </a:extLst>
          </p:cNvPr>
          <p:cNvSpPr/>
          <p:nvPr/>
        </p:nvSpPr>
        <p:spPr>
          <a:xfrm>
            <a:off x="6475741" y="3587953"/>
            <a:ext cx="1749064" cy="651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1828800">
              <a:spcBef>
                <a:spcPts val="2400"/>
              </a:spcBef>
              <a:defRPr sz="2600">
                <a:solidFill>
                  <a:srgbClr val="2C3B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hangingPunct="0"/>
            <a:r>
              <a:rPr lang="en-US" sz="1300" kern="0" dirty="0"/>
              <a:t>Approximately 15% of youth live with major depression</a:t>
            </a:r>
            <a:r>
              <a:rPr sz="1300" kern="0" dirty="0"/>
              <a:t>.</a:t>
            </a:r>
          </a:p>
        </p:txBody>
      </p:sp>
      <p:pic>
        <p:nvPicPr>
          <p:cNvPr id="13" name="image6.png">
            <a:extLst>
              <a:ext uri="{FF2B5EF4-FFF2-40B4-BE49-F238E27FC236}">
                <a16:creationId xmlns:a16="http://schemas.microsoft.com/office/drawing/2014/main" id="{05E7CCFF-7972-DC01-B7C2-2FE577C6D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2447" y="2428840"/>
            <a:ext cx="992438" cy="93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7.png">
            <a:extLst>
              <a:ext uri="{FF2B5EF4-FFF2-40B4-BE49-F238E27FC236}">
                <a16:creationId xmlns:a16="http://schemas.microsoft.com/office/drawing/2014/main" id="{33EF5DFB-79D0-79C8-F0BC-F7F06F3E13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3388" y="5353978"/>
            <a:ext cx="1443038" cy="964822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48">
            <a:extLst>
              <a:ext uri="{FF2B5EF4-FFF2-40B4-BE49-F238E27FC236}">
                <a16:creationId xmlns:a16="http://schemas.microsoft.com/office/drawing/2014/main" id="{34F8508A-AC16-AB28-C281-D923203B3F0E}"/>
              </a:ext>
            </a:extLst>
          </p:cNvPr>
          <p:cNvSpPr/>
          <p:nvPr/>
        </p:nvSpPr>
        <p:spPr>
          <a:xfrm flipV="1">
            <a:off x="3905250" y="2428458"/>
            <a:ext cx="1" cy="2480094"/>
          </a:xfrm>
          <a:prstGeom prst="line">
            <a:avLst/>
          </a:prstGeom>
          <a:ln w="38100" cap="rnd">
            <a:solidFill>
              <a:srgbClr val="245C7F"/>
            </a:solidFill>
            <a:custDash>
              <a:ds d="100000" sp="200000"/>
            </a:custDash>
          </a:ln>
        </p:spPr>
        <p:txBody>
          <a:bodyPr lIns="22859" tIns="22859" rIns="22859" bIns="22859"/>
          <a:lstStyle/>
          <a:p>
            <a:pPr algn="ctr" defTabSz="412750" hangingPunct="0"/>
            <a:endParaRPr sz="25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16" name="Shape 149">
            <a:extLst>
              <a:ext uri="{FF2B5EF4-FFF2-40B4-BE49-F238E27FC236}">
                <a16:creationId xmlns:a16="http://schemas.microsoft.com/office/drawing/2014/main" id="{E4497664-BA13-0AAB-F8F9-F5DB0E6A1B9C}"/>
              </a:ext>
            </a:extLst>
          </p:cNvPr>
          <p:cNvSpPr/>
          <p:nvPr/>
        </p:nvSpPr>
        <p:spPr>
          <a:xfrm flipV="1">
            <a:off x="6096001" y="2428458"/>
            <a:ext cx="1" cy="2480093"/>
          </a:xfrm>
          <a:prstGeom prst="line">
            <a:avLst/>
          </a:prstGeom>
          <a:ln w="38100" cap="rnd">
            <a:solidFill>
              <a:srgbClr val="245C7F"/>
            </a:solidFill>
            <a:custDash>
              <a:ds d="100000" sp="200000"/>
            </a:custDash>
          </a:ln>
        </p:spPr>
        <p:txBody>
          <a:bodyPr lIns="22859" tIns="22859" rIns="22859" bIns="22859"/>
          <a:lstStyle/>
          <a:p>
            <a:pPr algn="ctr" defTabSz="412750" hangingPunct="0"/>
            <a:endParaRPr sz="25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17" name="Shape 150">
            <a:extLst>
              <a:ext uri="{FF2B5EF4-FFF2-40B4-BE49-F238E27FC236}">
                <a16:creationId xmlns:a16="http://schemas.microsoft.com/office/drawing/2014/main" id="{BC3A2BD5-C38A-6669-0717-F243546D0D0B}"/>
              </a:ext>
            </a:extLst>
          </p:cNvPr>
          <p:cNvSpPr/>
          <p:nvPr/>
        </p:nvSpPr>
        <p:spPr>
          <a:xfrm flipV="1">
            <a:off x="8642351" y="2428459"/>
            <a:ext cx="1" cy="2480093"/>
          </a:xfrm>
          <a:prstGeom prst="line">
            <a:avLst/>
          </a:prstGeom>
          <a:ln w="38100" cap="rnd">
            <a:solidFill>
              <a:srgbClr val="245C7F"/>
            </a:solidFill>
            <a:custDash>
              <a:ds d="100000" sp="200000"/>
            </a:custDash>
          </a:ln>
        </p:spPr>
        <p:txBody>
          <a:bodyPr lIns="22859" tIns="22859" rIns="22859" bIns="22859"/>
          <a:lstStyle/>
          <a:p>
            <a:pPr algn="ctr" defTabSz="412750" hangingPunct="0"/>
            <a:endParaRPr sz="2500" kern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pic>
        <p:nvPicPr>
          <p:cNvPr id="18" name="image10.png">
            <a:extLst>
              <a:ext uri="{FF2B5EF4-FFF2-40B4-BE49-F238E27FC236}">
                <a16:creationId xmlns:a16="http://schemas.microsoft.com/office/drawing/2014/main" id="{6D37BEF6-1178-1661-52BC-7309526E1F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4183" y="2497270"/>
            <a:ext cx="876539" cy="876539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59484EA-FD1C-8564-7FBF-9BA52DE5E9F9}"/>
              </a:ext>
            </a:extLst>
          </p:cNvPr>
          <p:cNvSpPr txBox="1"/>
          <p:nvPr/>
        </p:nvSpPr>
        <p:spPr>
          <a:xfrm>
            <a:off x="4206426" y="2598003"/>
            <a:ext cx="1937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+mj-lt"/>
              </a:rPr>
              <a:t>&gt;50%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9477F7-6B86-5624-8105-316ECCF244EA}"/>
              </a:ext>
            </a:extLst>
          </p:cNvPr>
          <p:cNvSpPr txBox="1"/>
          <p:nvPr/>
        </p:nvSpPr>
        <p:spPr>
          <a:xfrm>
            <a:off x="6705154" y="2611293"/>
            <a:ext cx="1937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+mj-lt"/>
              </a:rPr>
              <a:t>15%</a:t>
            </a:r>
          </a:p>
        </p:txBody>
      </p:sp>
    </p:spTree>
    <p:extLst>
      <p:ext uri="{BB962C8B-B14F-4D97-AF65-F5344CB8AC3E}">
        <p14:creationId xmlns:p14="http://schemas.microsoft.com/office/powerpoint/2010/main" val="427249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345">
            <a:extLst>
              <a:ext uri="{FF2B5EF4-FFF2-40B4-BE49-F238E27FC236}">
                <a16:creationId xmlns:a16="http://schemas.microsoft.com/office/drawing/2014/main" id="{4C3B0373-05C8-A6DF-7212-126CF1F06BA6}"/>
              </a:ext>
            </a:extLst>
          </p:cNvPr>
          <p:cNvSpPr/>
          <p:nvPr/>
        </p:nvSpPr>
        <p:spPr>
          <a:xfrm>
            <a:off x="0" y="0"/>
            <a:ext cx="12192000" cy="1640560"/>
          </a:xfrm>
          <a:custGeom>
            <a:avLst/>
            <a:gdLst/>
            <a:ahLst/>
            <a:cxnLst/>
            <a:rect l="0" t="0" r="0" b="0"/>
            <a:pathLst>
              <a:path w="7560564" h="6858000">
                <a:moveTo>
                  <a:pt x="0" y="0"/>
                </a:moveTo>
                <a:lnTo>
                  <a:pt x="7560564" y="0"/>
                </a:lnTo>
                <a:lnTo>
                  <a:pt x="7560564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089B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0FE2B-74BD-45A8-C23C-F30A1F28F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23" y="157498"/>
            <a:ext cx="10515600" cy="1325563"/>
          </a:xfrm>
        </p:spPr>
        <p:txBody>
          <a:bodyPr/>
          <a:lstStyle/>
          <a:p>
            <a:r>
              <a:rPr lang="en-US" i="1" dirty="0">
                <a:solidFill>
                  <a:schemeClr val="bg1"/>
                </a:solidFill>
              </a:rPr>
              <a:t>Key Messages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F3E0EE03-608B-EFC2-E1FC-4FB1D19981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720845"/>
              </p:ext>
            </p:extLst>
          </p:nvPr>
        </p:nvGraphicFramePr>
        <p:xfrm>
          <a:off x="243323" y="1798059"/>
          <a:ext cx="11466895" cy="4429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35B8CFE-4869-5C46-7D79-77D8A28B2E74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151165" y="91770"/>
            <a:ext cx="1948070" cy="1457018"/>
          </a:xfrm>
          <a:prstGeom prst="rect">
            <a:avLst/>
          </a:prstGeom>
        </p:spPr>
      </p:pic>
      <p:sp>
        <p:nvSpPr>
          <p:cNvPr id="6" name="Shape 1345">
            <a:extLst>
              <a:ext uri="{FF2B5EF4-FFF2-40B4-BE49-F238E27FC236}">
                <a16:creationId xmlns:a16="http://schemas.microsoft.com/office/drawing/2014/main" id="{966C9055-2B8E-7103-6FBE-C0306696387A}"/>
              </a:ext>
            </a:extLst>
          </p:cNvPr>
          <p:cNvSpPr/>
          <p:nvPr/>
        </p:nvSpPr>
        <p:spPr>
          <a:xfrm>
            <a:off x="0" y="6312735"/>
            <a:ext cx="12192000" cy="453495"/>
          </a:xfrm>
          <a:custGeom>
            <a:avLst/>
            <a:gdLst/>
            <a:ahLst/>
            <a:cxnLst/>
            <a:rect l="0" t="0" r="0" b="0"/>
            <a:pathLst>
              <a:path w="7560564" h="6858000">
                <a:moveTo>
                  <a:pt x="0" y="0"/>
                </a:moveTo>
                <a:lnTo>
                  <a:pt x="7560564" y="0"/>
                </a:lnTo>
                <a:lnTo>
                  <a:pt x="7560564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089B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8005E52-ED26-ED99-0D49-436B6648B0E4}"/>
              </a:ext>
            </a:extLst>
          </p:cNvPr>
          <p:cNvSpPr txBox="1">
            <a:spLocks/>
          </p:cNvSpPr>
          <p:nvPr/>
        </p:nvSpPr>
        <p:spPr>
          <a:xfrm>
            <a:off x="106017" y="6347234"/>
            <a:ext cx="11993218" cy="418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i="1" dirty="0">
                <a:solidFill>
                  <a:schemeClr val="bg1"/>
                </a:solidFill>
              </a:rPr>
              <a:t>Alaska Behavioral Health Association / </a:t>
            </a:r>
            <a:r>
              <a:rPr lang="en-US" sz="1600" i="1" dirty="0">
                <a:solidFill>
                  <a:schemeClr val="bg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www.alaskabha.org</a:t>
            </a:r>
            <a:r>
              <a:rPr lang="en-US" sz="1600" i="1" dirty="0">
                <a:solidFill>
                  <a:schemeClr val="bg1"/>
                </a:solidFill>
              </a:rPr>
              <a:t> / Advancing and elevating the role of behavioral health so all Alaskans will thrive </a:t>
            </a:r>
          </a:p>
        </p:txBody>
      </p:sp>
    </p:spTree>
    <p:extLst>
      <p:ext uri="{BB962C8B-B14F-4D97-AF65-F5344CB8AC3E}">
        <p14:creationId xmlns:p14="http://schemas.microsoft.com/office/powerpoint/2010/main" val="381328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345">
            <a:extLst>
              <a:ext uri="{FF2B5EF4-FFF2-40B4-BE49-F238E27FC236}">
                <a16:creationId xmlns:a16="http://schemas.microsoft.com/office/drawing/2014/main" id="{A1B6BFC4-55EC-1ADD-4A6A-E716B4310F4C}"/>
              </a:ext>
            </a:extLst>
          </p:cNvPr>
          <p:cNvSpPr/>
          <p:nvPr/>
        </p:nvSpPr>
        <p:spPr>
          <a:xfrm>
            <a:off x="0" y="1779027"/>
            <a:ext cx="12192000" cy="3299945"/>
          </a:xfrm>
          <a:custGeom>
            <a:avLst/>
            <a:gdLst/>
            <a:ahLst/>
            <a:cxnLst/>
            <a:rect l="0" t="0" r="0" b="0"/>
            <a:pathLst>
              <a:path w="7560564" h="6858000">
                <a:moveTo>
                  <a:pt x="0" y="0"/>
                </a:moveTo>
                <a:lnTo>
                  <a:pt x="7560564" y="0"/>
                </a:lnTo>
                <a:lnTo>
                  <a:pt x="7560564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089B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9FC974-BE9B-B813-FEE2-5BCCAF0AC5A0}"/>
              </a:ext>
            </a:extLst>
          </p:cNvPr>
          <p:cNvSpPr/>
          <p:nvPr/>
        </p:nvSpPr>
        <p:spPr>
          <a:xfrm>
            <a:off x="370356" y="2049955"/>
            <a:ext cx="6607961" cy="191446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2F2F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THANK YOU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2F2F2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Sherrie Wilson Hinshaw, MS, Interim CEO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rgbClr val="F2F2F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Alaska Behavioral Health Association (ABHA)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ceo@alaskabha.org</a:t>
            </a:r>
            <a:endParaRPr lang="en-US" sz="2200" dirty="0">
              <a:solidFill>
                <a:schemeClr val="bg1"/>
              </a:solidFill>
              <a:latin typeface="Corbel" panose="020B0503020204020204" pitchFamily="34" charset="0"/>
              <a:ea typeface="Corbel" panose="020B0503020204020204" pitchFamily="34" charset="0"/>
              <a:cs typeface="Corbel" panose="020B0503020204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www.alaskabha.org</a:t>
            </a:r>
            <a:r>
              <a:rPr lang="en-US" sz="2200" dirty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chemeClr val="bg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c: 907.240.8460</a:t>
            </a:r>
            <a:endParaRPr lang="en-US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6687E2-4548-45D8-92C3-ACAECC65FB4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8034329" y="2063560"/>
            <a:ext cx="3495012" cy="273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8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741</Words>
  <Application>Microsoft Macintosh PowerPoint</Application>
  <PresentationFormat>Widescreen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Helvetica Light</vt:lpstr>
      <vt:lpstr>Office Theme</vt:lpstr>
      <vt:lpstr>PowerPoint Presentation</vt:lpstr>
      <vt:lpstr>Who we are</vt:lpstr>
      <vt:lpstr>PowerPoint Presentation</vt:lpstr>
      <vt:lpstr>Key Messages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Sherrie Wilson</dc:creator>
  <cp:lastModifiedBy>Marcy Ash</cp:lastModifiedBy>
  <cp:revision>3</cp:revision>
  <cp:lastPrinted>2022-12-04T20:49:02Z</cp:lastPrinted>
  <dcterms:created xsi:type="dcterms:W3CDTF">2022-11-28T23:38:29Z</dcterms:created>
  <dcterms:modified xsi:type="dcterms:W3CDTF">2023-01-06T01:57:24Z</dcterms:modified>
</cp:coreProperties>
</file>