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sldIdLst>
    <p:sldId id="256" r:id="rId2"/>
    <p:sldId id="268" r:id="rId3"/>
    <p:sldId id="257" r:id="rId4"/>
    <p:sldId id="261" r:id="rId5"/>
    <p:sldId id="288" r:id="rId6"/>
    <p:sldId id="266" r:id="rId7"/>
    <p:sldId id="259" r:id="rId8"/>
    <p:sldId id="289" r:id="rId9"/>
    <p:sldId id="260"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8"/>
    <p:restoredTop sz="96327"/>
  </p:normalViewPr>
  <p:slideViewPr>
    <p:cSldViewPr snapToGrid="0">
      <p:cViewPr varScale="1">
        <p:scale>
          <a:sx n="105" d="100"/>
          <a:sy n="105" d="100"/>
        </p:scale>
        <p:origin x="6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H:\My%20Drive\ABHA%20Files\ABHA%20Data%20Project\Service%20Auth%20Analysis_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Sheet1!$A$3</c:f>
              <c:strCache>
                <c:ptCount val="1"/>
                <c:pt idx="0">
                  <c:v>State Plan Services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Current Regulations</c:v>
                </c:pt>
                <c:pt idx="1">
                  <c:v>Proposed Reg Changes
</c:v>
                </c:pt>
              </c:strCache>
            </c:strRef>
          </c:cat>
          <c:val>
            <c:numRef>
              <c:f>Sheet1!$B$3:$C$3</c:f>
              <c:numCache>
                <c:formatCode>_(* #,##0_);_(* \(#,##0\);_(* "-"??_);_(@_)</c:formatCode>
                <c:ptCount val="2"/>
                <c:pt idx="0">
                  <c:v>13975.042234848484</c:v>
                </c:pt>
                <c:pt idx="1">
                  <c:v>0</c:v>
                </c:pt>
              </c:numCache>
            </c:numRef>
          </c:val>
          <c:extLst>
            <c:ext xmlns:c16="http://schemas.microsoft.com/office/drawing/2014/chart" uri="{C3380CC4-5D6E-409C-BE32-E72D297353CC}">
              <c16:uniqueId val="{00000000-DE25-43A7-A497-DD7C87BAF9F1}"/>
            </c:ext>
          </c:extLst>
        </c:ser>
        <c:ser>
          <c:idx val="1"/>
          <c:order val="1"/>
          <c:tx>
            <c:strRef>
              <c:f>Sheet1!$A$4</c:f>
              <c:strCache>
                <c:ptCount val="1"/>
                <c:pt idx="0">
                  <c:v>1115 Waiver Services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Current Regulations</c:v>
                </c:pt>
                <c:pt idx="1">
                  <c:v>Proposed Reg Changes
</c:v>
                </c:pt>
              </c:strCache>
            </c:strRef>
          </c:cat>
          <c:val>
            <c:numRef>
              <c:f>Sheet1!$B$4:$C$4</c:f>
              <c:numCache>
                <c:formatCode>_(* #,##0_);_(* \(#,##0\);_(* "-"??_);_(@_)</c:formatCode>
                <c:ptCount val="2"/>
                <c:pt idx="0">
                  <c:v>14041.368893849207</c:v>
                </c:pt>
                <c:pt idx="1">
                  <c:v>6161.879365079365</c:v>
                </c:pt>
              </c:numCache>
            </c:numRef>
          </c:val>
          <c:extLst>
            <c:ext xmlns:c16="http://schemas.microsoft.com/office/drawing/2014/chart" uri="{C3380CC4-5D6E-409C-BE32-E72D297353CC}">
              <c16:uniqueId val="{00000001-DE25-43A7-A497-DD7C87BAF9F1}"/>
            </c:ext>
          </c:extLst>
        </c:ser>
        <c:dLbls>
          <c:showLegendKey val="0"/>
          <c:showVal val="0"/>
          <c:showCatName val="0"/>
          <c:showSerName val="0"/>
          <c:showPercent val="0"/>
          <c:showBubbleSize val="0"/>
        </c:dLbls>
        <c:gapWidth val="150"/>
        <c:overlap val="100"/>
        <c:axId val="60628160"/>
        <c:axId val="197258192"/>
        <c:extLst>
          <c:ext xmlns:c15="http://schemas.microsoft.com/office/drawing/2012/chart" uri="{02D57815-91ED-43cb-92C2-25804820EDAC}">
            <c15:filteredBarSeries>
              <c15:ser>
                <c:idx val="2"/>
                <c:order val="2"/>
                <c:tx>
                  <c:strRef>
                    <c:extLst>
                      <c:ext uri="{02D57815-91ED-43cb-92C2-25804820EDAC}">
                        <c15:formulaRef>
                          <c15:sqref>Sheet1!$A$5</c15:sqref>
                        </c15:formulaRef>
                      </c:ext>
                    </c:extLst>
                    <c:strCache>
                      <c:ptCount val="1"/>
                      <c:pt idx="0">
                        <c:v>Total</c:v>
                      </c:pt>
                    </c:strCache>
                  </c:strRef>
                </c:tx>
                <c:spPr>
                  <a:solidFill>
                    <a:schemeClr val="accent3"/>
                  </a:solidFill>
                  <a:ln>
                    <a:noFill/>
                  </a:ln>
                  <a:effectLst/>
                </c:spPr>
                <c:invertIfNegative val="0"/>
                <c:cat>
                  <c:strRef>
                    <c:extLst>
                      <c:ext uri="{02D57815-91ED-43cb-92C2-25804820EDAC}">
                        <c15:formulaRef>
                          <c15:sqref>Sheet1!$B$2:$C$2</c15:sqref>
                        </c15:formulaRef>
                      </c:ext>
                    </c:extLst>
                    <c:strCache>
                      <c:ptCount val="2"/>
                      <c:pt idx="0">
                        <c:v>Current Regulations</c:v>
                      </c:pt>
                      <c:pt idx="1">
                        <c:v>Proposed Reg Changes
</c:v>
                      </c:pt>
                    </c:strCache>
                  </c:strRef>
                </c:cat>
                <c:val>
                  <c:numRef>
                    <c:extLst>
                      <c:ext uri="{02D57815-91ED-43cb-92C2-25804820EDAC}">
                        <c15:formulaRef>
                          <c15:sqref>Sheet1!$B$5:$C$5</c15:sqref>
                        </c15:formulaRef>
                      </c:ext>
                    </c:extLst>
                    <c:numCache>
                      <c:formatCode>_(* #,##0_);_(* \(#,##0\);_(* "-"??_);_(@_)</c:formatCode>
                      <c:ptCount val="2"/>
                      <c:pt idx="0">
                        <c:v>28016.411128697691</c:v>
                      </c:pt>
                      <c:pt idx="1">
                        <c:v>6161.879365079365</c:v>
                      </c:pt>
                    </c:numCache>
                  </c:numRef>
                </c:val>
                <c:extLst>
                  <c:ext xmlns:c16="http://schemas.microsoft.com/office/drawing/2014/chart" uri="{C3380CC4-5D6E-409C-BE32-E72D297353CC}">
                    <c16:uniqueId val="{00000002-DE25-43A7-A497-DD7C87BAF9F1}"/>
                  </c:ext>
                </c:extLst>
              </c15:ser>
            </c15:filteredBarSeries>
          </c:ext>
        </c:extLst>
      </c:barChart>
      <c:catAx>
        <c:axId val="6062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7258192"/>
        <c:crosses val="autoZero"/>
        <c:auto val="1"/>
        <c:lblAlgn val="ctr"/>
        <c:lblOffset val="100"/>
        <c:noMultiLvlLbl val="0"/>
      </c:catAx>
      <c:valAx>
        <c:axId val="197258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 Service</a:t>
                </a:r>
                <a:r>
                  <a:rPr lang="en-US" sz="1400" baseline="0"/>
                  <a:t> Auths</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628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DC5CC81-9BF4-7A47-87A6-6BFB2B323069}" type="datetimeFigureOut">
              <a:rPr lang="en-US" smtClean="0"/>
              <a:t>9/6/23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46393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C5CC81-9BF4-7A47-87A6-6BFB2B323069}"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383358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DC5CC81-9BF4-7A47-87A6-6BFB2B323069}" type="datetimeFigureOut">
              <a:rPr lang="en-US" smtClean="0"/>
              <a:t>9/6/23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319662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C5CC81-9BF4-7A47-87A6-6BFB2B323069}"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3778757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DC5CC81-9BF4-7A47-87A6-6BFB2B323069}" type="datetimeFigureOut">
              <a:rPr lang="en-US" smtClean="0"/>
              <a:t>9/6/23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338876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DC5CC81-9BF4-7A47-87A6-6BFB2B323069}" type="datetimeFigureOut">
              <a:rPr lang="en-US" smtClean="0"/>
              <a:t>9/6/23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129063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DC5CC81-9BF4-7A47-87A6-6BFB2B323069}" type="datetimeFigureOut">
              <a:rPr lang="en-US" smtClean="0"/>
              <a:t>9/6/23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57452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C5CC81-9BF4-7A47-87A6-6BFB2B323069}" type="datetimeFigureOut">
              <a:rPr lang="en-US" smtClean="0"/>
              <a:t>9/6/23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305855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DC5CC81-9BF4-7A47-87A6-6BFB2B323069}" type="datetimeFigureOut">
              <a:rPr lang="en-US" smtClean="0"/>
              <a:t>9/6/23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170423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C5CC81-9BF4-7A47-87A6-6BFB2B323069}" type="datetimeFigureOut">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352033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DC5CC81-9BF4-7A47-87A6-6BFB2B323069}" type="datetimeFigureOut">
              <a:rPr lang="en-US" smtClean="0"/>
              <a:t>9/6/23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F92A2BF-E5FB-4D4D-8C2C-7C7351BB4B94}" type="slidenum">
              <a:rPr lang="en-US" smtClean="0"/>
              <a:t>‹#›</a:t>
            </a:fld>
            <a:endParaRPr lang="en-US"/>
          </a:p>
        </p:txBody>
      </p:sp>
    </p:spTree>
    <p:extLst>
      <p:ext uri="{BB962C8B-B14F-4D97-AF65-F5344CB8AC3E}">
        <p14:creationId xmlns:p14="http://schemas.microsoft.com/office/powerpoint/2010/main" val="156399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DC5CC81-9BF4-7A47-87A6-6BFB2B323069}" type="datetimeFigureOut">
              <a:rPr lang="en-US" smtClean="0"/>
              <a:t>9/6/23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F92A2BF-E5FB-4D4D-8C2C-7C7351BB4B94}" type="slidenum">
              <a:rPr lang="en-US" smtClean="0"/>
              <a:t>‹#›</a:t>
            </a:fld>
            <a:endParaRPr lang="en-US"/>
          </a:p>
        </p:txBody>
      </p:sp>
    </p:spTree>
    <p:extLst>
      <p:ext uri="{BB962C8B-B14F-4D97-AF65-F5344CB8AC3E}">
        <p14:creationId xmlns:p14="http://schemas.microsoft.com/office/powerpoint/2010/main" val="23063907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ceo@alaskabha.org" TargetMode="External"/><Relationship Id="rId2" Type="http://schemas.openxmlformats.org/officeDocument/2006/relationships/hyperlink" Target="http://www.alaskabha.org/"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DE3C-34F7-8660-9A4C-859BDA295DB9}"/>
              </a:ext>
            </a:extLst>
          </p:cNvPr>
          <p:cNvSpPr>
            <a:spLocks noGrp="1"/>
          </p:cNvSpPr>
          <p:nvPr>
            <p:ph type="ctrTitle"/>
          </p:nvPr>
        </p:nvSpPr>
        <p:spPr/>
        <p:txBody>
          <a:bodyPr/>
          <a:lstStyle/>
          <a:p>
            <a:r>
              <a:rPr lang="en-US" dirty="0">
                <a:latin typeface="PT Sans" panose="020B0503020203020204" pitchFamily="34" charset="77"/>
              </a:rPr>
              <a:t>ABHA 2023</a:t>
            </a:r>
          </a:p>
        </p:txBody>
      </p:sp>
      <p:sp>
        <p:nvSpPr>
          <p:cNvPr id="3" name="Subtitle 2">
            <a:extLst>
              <a:ext uri="{FF2B5EF4-FFF2-40B4-BE49-F238E27FC236}">
                <a16:creationId xmlns:a16="http://schemas.microsoft.com/office/drawing/2014/main" id="{53C39510-B034-12CE-BEA7-CAFA7EEF58BE}"/>
              </a:ext>
            </a:extLst>
          </p:cNvPr>
          <p:cNvSpPr>
            <a:spLocks noGrp="1"/>
          </p:cNvSpPr>
          <p:nvPr>
            <p:ph type="subTitle" idx="1"/>
          </p:nvPr>
        </p:nvSpPr>
        <p:spPr/>
        <p:txBody>
          <a:bodyPr>
            <a:normAutofit/>
          </a:bodyPr>
          <a:lstStyle/>
          <a:p>
            <a:r>
              <a:rPr lang="en-US" sz="4000" dirty="0">
                <a:latin typeface="PT Sans" panose="020B0503020203020204" pitchFamily="34" charset="77"/>
              </a:rPr>
              <a:t>John Solomon, LPC</a:t>
            </a:r>
          </a:p>
          <a:p>
            <a:r>
              <a:rPr lang="en-US" dirty="0">
                <a:latin typeface="PT Sans" panose="020B0503020203020204" pitchFamily="34" charset="77"/>
              </a:rPr>
              <a:t>Chief Executive Officer</a:t>
            </a:r>
          </a:p>
        </p:txBody>
      </p:sp>
      <p:pic>
        <p:nvPicPr>
          <p:cNvPr id="5" name="Picture 4">
            <a:extLst>
              <a:ext uri="{FF2B5EF4-FFF2-40B4-BE49-F238E27FC236}">
                <a16:creationId xmlns:a16="http://schemas.microsoft.com/office/drawing/2014/main" id="{88144DC2-D43B-9220-DC58-F0A3741F3562}"/>
              </a:ext>
            </a:extLst>
          </p:cNvPr>
          <p:cNvPicPr>
            <a:picLocks noChangeAspect="1"/>
          </p:cNvPicPr>
          <p:nvPr/>
        </p:nvPicPr>
        <p:blipFill>
          <a:blip r:embed="rId2"/>
          <a:stretch>
            <a:fillRect/>
          </a:stretch>
        </p:blipFill>
        <p:spPr>
          <a:xfrm>
            <a:off x="4340780" y="2340991"/>
            <a:ext cx="3510339" cy="1483242"/>
          </a:xfrm>
          <a:prstGeom prst="rect">
            <a:avLst/>
          </a:prstGeom>
        </p:spPr>
      </p:pic>
    </p:spTree>
    <p:extLst>
      <p:ext uri="{BB962C8B-B14F-4D97-AF65-F5344CB8AC3E}">
        <p14:creationId xmlns:p14="http://schemas.microsoft.com/office/powerpoint/2010/main" val="2255798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0C74-AB65-B613-4DAA-25DDC0FA0733}"/>
              </a:ext>
            </a:extLst>
          </p:cNvPr>
          <p:cNvSpPr>
            <a:spLocks noGrp="1"/>
          </p:cNvSpPr>
          <p:nvPr>
            <p:ph type="title"/>
          </p:nvPr>
        </p:nvSpPr>
        <p:spPr/>
        <p:txBody>
          <a:bodyPr/>
          <a:lstStyle/>
          <a:p>
            <a:r>
              <a:rPr lang="en-US" dirty="0"/>
              <a:t>Questions?</a:t>
            </a:r>
          </a:p>
        </p:txBody>
      </p:sp>
      <p:sp>
        <p:nvSpPr>
          <p:cNvPr id="7" name="Text Placeholder 6">
            <a:extLst>
              <a:ext uri="{FF2B5EF4-FFF2-40B4-BE49-F238E27FC236}">
                <a16:creationId xmlns:a16="http://schemas.microsoft.com/office/drawing/2014/main" id="{08969BD3-BA9B-E300-BD96-5F6E6D5E43A3}"/>
              </a:ext>
            </a:extLst>
          </p:cNvPr>
          <p:cNvSpPr>
            <a:spLocks noGrp="1"/>
          </p:cNvSpPr>
          <p:nvPr>
            <p:ph type="body" sz="quarter" idx="3"/>
          </p:nvPr>
        </p:nvSpPr>
        <p:spPr>
          <a:xfrm>
            <a:off x="5119621" y="2506313"/>
            <a:ext cx="6264414" cy="685800"/>
          </a:xfrm>
        </p:spPr>
        <p:txBody>
          <a:bodyPr/>
          <a:lstStyle/>
          <a:p>
            <a:r>
              <a:rPr lang="en-US" dirty="0"/>
              <a:t>John Solomon, LPC</a:t>
            </a:r>
          </a:p>
        </p:txBody>
      </p:sp>
      <p:sp>
        <p:nvSpPr>
          <p:cNvPr id="8" name="Content Placeholder 7">
            <a:extLst>
              <a:ext uri="{FF2B5EF4-FFF2-40B4-BE49-F238E27FC236}">
                <a16:creationId xmlns:a16="http://schemas.microsoft.com/office/drawing/2014/main" id="{F5B30928-5DF8-4028-E379-56E96ADCE2C9}"/>
              </a:ext>
            </a:extLst>
          </p:cNvPr>
          <p:cNvSpPr>
            <a:spLocks noGrp="1"/>
          </p:cNvSpPr>
          <p:nvPr>
            <p:ph sz="quarter" idx="4"/>
          </p:nvPr>
        </p:nvSpPr>
        <p:spPr>
          <a:xfrm>
            <a:off x="5257595" y="3192113"/>
            <a:ext cx="6265588" cy="2373800"/>
          </a:xfrm>
        </p:spPr>
        <p:txBody>
          <a:bodyPr/>
          <a:lstStyle/>
          <a:p>
            <a:pPr marL="0" marR="0" indent="0" algn="l">
              <a:spcBef>
                <a:spcPts val="0"/>
              </a:spcBef>
              <a:spcAft>
                <a:spcPts val="0"/>
              </a:spcAft>
              <a:buNone/>
            </a:pPr>
            <a:r>
              <a:rPr lang="en-US" sz="1800" b="0" i="0" u="none" strike="noStrike" dirty="0">
                <a:solidFill>
                  <a:srgbClr val="44546A"/>
                </a:solidFill>
                <a:effectLst/>
                <a:latin typeface="Calibri" panose="020F0502020204030204" pitchFamily="34" charset="0"/>
              </a:rPr>
              <a:t>Chief Executive Officer </a:t>
            </a:r>
            <a:endParaRPr lang="en-US" sz="1800" b="0"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1800" b="0" i="0" u="none" strike="noStrike" dirty="0">
                <a:solidFill>
                  <a:schemeClr val="tx2"/>
                </a:solidFill>
                <a:effectLst/>
                <a:latin typeface="Calibri" panose="020F0502020204030204" pitchFamily="34" charset="0"/>
              </a:rPr>
              <a:t>Alaska Behavioral Health Association</a:t>
            </a:r>
          </a:p>
          <a:p>
            <a:pPr marL="0" marR="0" indent="0" algn="l">
              <a:spcBef>
                <a:spcPts val="0"/>
              </a:spcBef>
              <a:spcAft>
                <a:spcPts val="0"/>
              </a:spcAft>
              <a:buNone/>
            </a:pPr>
            <a:r>
              <a:rPr lang="en-US" sz="1800" b="0" i="0" u="none" strike="noStrike" dirty="0">
                <a:solidFill>
                  <a:schemeClr val="tx2"/>
                </a:solidFill>
                <a:effectLst/>
                <a:latin typeface="Calibri" panose="020F0502020204030204" pitchFamily="34" charset="0"/>
              </a:rPr>
              <a:t>P.O. Box 771876 Eagle River, Alaska 99577</a:t>
            </a:r>
          </a:p>
          <a:p>
            <a:pPr marL="0" marR="0" indent="0" algn="l">
              <a:spcBef>
                <a:spcPts val="0"/>
              </a:spcBef>
              <a:spcAft>
                <a:spcPts val="0"/>
              </a:spcAft>
              <a:buNone/>
            </a:pPr>
            <a:r>
              <a:rPr lang="en-US" sz="1800" b="0" i="0" u="sng" strike="noStrike" dirty="0">
                <a:solidFill>
                  <a:schemeClr val="tx2"/>
                </a:solidFill>
                <a:effectLst/>
                <a:latin typeface="Calibri" panose="020F0502020204030204" pitchFamily="34" charset="0"/>
                <a:hlinkClick r:id="rId2" tooltip="http://www.alaskabha.org/">
                  <a:extLst>
                    <a:ext uri="{A12FA001-AC4F-418D-AE19-62706E023703}">
                      <ahyp:hlinkClr xmlns:ahyp="http://schemas.microsoft.com/office/drawing/2018/hyperlinkcolor" val="tx"/>
                    </a:ext>
                  </a:extLst>
                </a:hlinkClick>
              </a:rPr>
              <a:t>www.alaskabha.org</a:t>
            </a:r>
            <a:endParaRPr lang="en-US" sz="1800" b="0" i="0" u="sng" strike="noStrike" dirty="0">
              <a:solidFill>
                <a:schemeClr val="tx2"/>
              </a:solidFill>
              <a:effectLst/>
              <a:latin typeface="Calibri" panose="020F0502020204030204" pitchFamily="34" charset="0"/>
            </a:endParaRPr>
          </a:p>
          <a:p>
            <a:pPr marL="0" marR="0" indent="0" algn="l">
              <a:spcBef>
                <a:spcPts val="0"/>
              </a:spcBef>
              <a:spcAft>
                <a:spcPts val="0"/>
              </a:spcAft>
              <a:buNone/>
            </a:pPr>
            <a:endParaRPr lang="en-US" u="sng" dirty="0">
              <a:solidFill>
                <a:schemeClr val="tx2"/>
              </a:solidFill>
              <a:latin typeface="Calibri" panose="020F0502020204030204" pitchFamily="34" charset="0"/>
            </a:endParaRPr>
          </a:p>
          <a:p>
            <a:pPr marL="0" marR="0" indent="0" algn="l">
              <a:spcBef>
                <a:spcPts val="0"/>
              </a:spcBef>
              <a:spcAft>
                <a:spcPts val="0"/>
              </a:spcAft>
              <a:buNone/>
            </a:pPr>
            <a:r>
              <a:rPr lang="en-US" sz="1800" b="0" i="0" u="none" strike="noStrike" dirty="0">
                <a:solidFill>
                  <a:schemeClr val="tx2"/>
                </a:solidFill>
                <a:effectLst/>
                <a:latin typeface="Calibri" panose="020F0502020204030204" pitchFamily="34" charset="0"/>
                <a:hlinkClick r:id="rId3"/>
              </a:rPr>
              <a:t>ceo@alaskabha.org</a:t>
            </a:r>
            <a:r>
              <a:rPr lang="en-US" sz="1800" b="0" i="0" u="none" strike="noStrike" dirty="0">
                <a:solidFill>
                  <a:schemeClr val="tx2"/>
                </a:solidFill>
                <a:effectLst/>
                <a:latin typeface="Calibri" panose="020F0502020204030204" pitchFamily="34" charset="0"/>
              </a:rPr>
              <a:t> </a:t>
            </a:r>
          </a:p>
        </p:txBody>
      </p:sp>
    </p:spTree>
    <p:extLst>
      <p:ext uri="{BB962C8B-B14F-4D97-AF65-F5344CB8AC3E}">
        <p14:creationId xmlns:p14="http://schemas.microsoft.com/office/powerpoint/2010/main" val="455093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E4B631FC-D35E-1C43-6960-969D2322601F}"/>
              </a:ext>
            </a:extLst>
          </p:cNvPr>
          <p:cNvSpPr/>
          <p:nvPr/>
        </p:nvSpPr>
        <p:spPr>
          <a:xfrm>
            <a:off x="4727754" y="659658"/>
            <a:ext cx="2755012" cy="11922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050AABA5-5722-C5D5-2F69-DA317734D938}"/>
              </a:ext>
            </a:extLst>
          </p:cNvPr>
          <p:cNvSpPr txBox="1"/>
          <p:nvPr/>
        </p:nvSpPr>
        <p:spPr>
          <a:xfrm>
            <a:off x="5002401" y="794115"/>
            <a:ext cx="2065867" cy="923330"/>
          </a:xfrm>
          <a:prstGeom prst="rect">
            <a:avLst/>
          </a:prstGeom>
          <a:noFill/>
        </p:spPr>
        <p:txBody>
          <a:bodyPr wrap="square" rtlCol="0">
            <a:spAutoFit/>
          </a:bodyPr>
          <a:lstStyle/>
          <a:p>
            <a:r>
              <a:rPr lang="en-US" dirty="0"/>
              <a:t>San Diego</a:t>
            </a:r>
          </a:p>
          <a:p>
            <a:r>
              <a:rPr lang="en-US" dirty="0"/>
              <a:t>To</a:t>
            </a:r>
          </a:p>
          <a:p>
            <a:r>
              <a:rPr lang="en-US" dirty="0"/>
              <a:t>Alaska</a:t>
            </a:r>
          </a:p>
        </p:txBody>
      </p:sp>
      <p:pic>
        <p:nvPicPr>
          <p:cNvPr id="23" name="Picture 22">
            <a:extLst>
              <a:ext uri="{FF2B5EF4-FFF2-40B4-BE49-F238E27FC236}">
                <a16:creationId xmlns:a16="http://schemas.microsoft.com/office/drawing/2014/main" id="{676C72E8-C0E6-7FAC-B7AB-DA0169C50D55}"/>
              </a:ext>
            </a:extLst>
          </p:cNvPr>
          <p:cNvPicPr>
            <a:picLocks noChangeAspect="1"/>
          </p:cNvPicPr>
          <p:nvPr/>
        </p:nvPicPr>
        <p:blipFill>
          <a:blip r:embed="rId2"/>
          <a:stretch>
            <a:fillRect/>
          </a:stretch>
        </p:blipFill>
        <p:spPr>
          <a:xfrm rot="10800000">
            <a:off x="7619120" y="141408"/>
            <a:ext cx="2265712" cy="1699284"/>
          </a:xfrm>
          <a:prstGeom prst="rect">
            <a:avLst/>
          </a:prstGeom>
          <a:effectLst>
            <a:softEdge rad="31750"/>
          </a:effectLst>
        </p:spPr>
      </p:pic>
      <p:sp>
        <p:nvSpPr>
          <p:cNvPr id="4" name="Title 3">
            <a:extLst>
              <a:ext uri="{FF2B5EF4-FFF2-40B4-BE49-F238E27FC236}">
                <a16:creationId xmlns:a16="http://schemas.microsoft.com/office/drawing/2014/main" id="{51101E78-7A88-061A-8CB0-E95331E59028}"/>
              </a:ext>
            </a:extLst>
          </p:cNvPr>
          <p:cNvSpPr>
            <a:spLocks noGrp="1"/>
          </p:cNvSpPr>
          <p:nvPr>
            <p:ph type="title"/>
          </p:nvPr>
        </p:nvSpPr>
        <p:spPr>
          <a:xfrm>
            <a:off x="748364" y="387417"/>
            <a:ext cx="3501197" cy="1223298"/>
          </a:xfrm>
        </p:spPr>
        <p:txBody>
          <a:bodyPr/>
          <a:lstStyle/>
          <a:p>
            <a:r>
              <a:rPr lang="en-US" sz="3600" dirty="0">
                <a:solidFill>
                  <a:schemeClr val="accent1"/>
                </a:solidFill>
              </a:rPr>
              <a:t>John Solomon, LPC</a:t>
            </a:r>
          </a:p>
        </p:txBody>
      </p:sp>
      <p:pic>
        <p:nvPicPr>
          <p:cNvPr id="8" name="Content Placeholder 7">
            <a:extLst>
              <a:ext uri="{FF2B5EF4-FFF2-40B4-BE49-F238E27FC236}">
                <a16:creationId xmlns:a16="http://schemas.microsoft.com/office/drawing/2014/main" id="{F0E2781A-9053-D8D9-29B9-F3085D01A94D}"/>
              </a:ext>
            </a:extLst>
          </p:cNvPr>
          <p:cNvPicPr>
            <a:picLocks noGrp="1" noChangeAspect="1"/>
          </p:cNvPicPr>
          <p:nvPr>
            <p:ph idx="1"/>
          </p:nvPr>
        </p:nvPicPr>
        <p:blipFill>
          <a:blip r:embed="rId3"/>
          <a:stretch>
            <a:fillRect/>
          </a:stretch>
        </p:blipFill>
        <p:spPr>
          <a:xfrm>
            <a:off x="823322" y="2381712"/>
            <a:ext cx="3598913" cy="3542680"/>
          </a:xfrm>
          <a:effectLst>
            <a:softEdge rad="31750"/>
          </a:effectLst>
        </p:spPr>
      </p:pic>
      <p:sp>
        <p:nvSpPr>
          <p:cNvPr id="6" name="Text Placeholder 5">
            <a:extLst>
              <a:ext uri="{FF2B5EF4-FFF2-40B4-BE49-F238E27FC236}">
                <a16:creationId xmlns:a16="http://schemas.microsoft.com/office/drawing/2014/main" id="{235D2B21-5847-B1FF-CFAF-4FB41D229DA8}"/>
              </a:ext>
            </a:extLst>
          </p:cNvPr>
          <p:cNvSpPr>
            <a:spLocks noGrp="1"/>
          </p:cNvSpPr>
          <p:nvPr>
            <p:ph type="body" sz="half" idx="2"/>
          </p:nvPr>
        </p:nvSpPr>
        <p:spPr>
          <a:xfrm>
            <a:off x="839787" y="1734130"/>
            <a:ext cx="3598913" cy="369958"/>
          </a:xfrm>
        </p:spPr>
        <p:txBody>
          <a:bodyPr>
            <a:normAutofit fontScale="77500" lnSpcReduction="20000"/>
          </a:bodyPr>
          <a:lstStyle/>
          <a:p>
            <a:r>
              <a:rPr lang="en-US" dirty="0"/>
              <a:t>CEO, Alaska Behavioral Health Association</a:t>
            </a:r>
          </a:p>
        </p:txBody>
      </p:sp>
      <p:sp>
        <p:nvSpPr>
          <p:cNvPr id="32" name="Rounded Rectangle 31">
            <a:extLst>
              <a:ext uri="{FF2B5EF4-FFF2-40B4-BE49-F238E27FC236}">
                <a16:creationId xmlns:a16="http://schemas.microsoft.com/office/drawing/2014/main" id="{2F013313-B1FF-867B-D251-7918AAACA2AA}"/>
              </a:ext>
            </a:extLst>
          </p:cNvPr>
          <p:cNvSpPr/>
          <p:nvPr/>
        </p:nvSpPr>
        <p:spPr>
          <a:xfrm>
            <a:off x="4727754" y="2104088"/>
            <a:ext cx="2755012" cy="11997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2C30D5C5-4016-95D9-F4FF-D2194509F926}"/>
              </a:ext>
            </a:extLst>
          </p:cNvPr>
          <p:cNvSpPr/>
          <p:nvPr/>
        </p:nvSpPr>
        <p:spPr>
          <a:xfrm>
            <a:off x="4727754" y="3539282"/>
            <a:ext cx="2755012" cy="11997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9BE355B6-B6F6-541A-DBEE-B9C73030E9F8}"/>
              </a:ext>
            </a:extLst>
          </p:cNvPr>
          <p:cNvPicPr>
            <a:picLocks noChangeAspect="1"/>
          </p:cNvPicPr>
          <p:nvPr/>
        </p:nvPicPr>
        <p:blipFill>
          <a:blip r:embed="rId4"/>
          <a:stretch>
            <a:fillRect/>
          </a:stretch>
        </p:blipFill>
        <p:spPr>
          <a:xfrm>
            <a:off x="7619120" y="1919109"/>
            <a:ext cx="2100583" cy="1601695"/>
          </a:xfrm>
          <a:prstGeom prst="rect">
            <a:avLst/>
          </a:prstGeom>
          <a:effectLst>
            <a:softEdge rad="31750"/>
          </a:effectLst>
        </p:spPr>
      </p:pic>
      <p:sp>
        <p:nvSpPr>
          <p:cNvPr id="19" name="TextBox 18">
            <a:extLst>
              <a:ext uri="{FF2B5EF4-FFF2-40B4-BE49-F238E27FC236}">
                <a16:creationId xmlns:a16="http://schemas.microsoft.com/office/drawing/2014/main" id="{D61EE683-CDF0-DB90-CF3C-8EE49A5D3875}"/>
              </a:ext>
            </a:extLst>
          </p:cNvPr>
          <p:cNvSpPr txBox="1"/>
          <p:nvPr/>
        </p:nvSpPr>
        <p:spPr>
          <a:xfrm>
            <a:off x="5002401" y="2242319"/>
            <a:ext cx="1879602" cy="923330"/>
          </a:xfrm>
          <a:prstGeom prst="rect">
            <a:avLst/>
          </a:prstGeom>
          <a:noFill/>
        </p:spPr>
        <p:txBody>
          <a:bodyPr wrap="square" rtlCol="0">
            <a:spAutoFit/>
          </a:bodyPr>
          <a:lstStyle/>
          <a:p>
            <a:r>
              <a:rPr lang="en-US" dirty="0"/>
              <a:t>Arctic Living; Arctic Inspiration</a:t>
            </a:r>
          </a:p>
        </p:txBody>
      </p:sp>
      <p:sp>
        <p:nvSpPr>
          <p:cNvPr id="21" name="TextBox 20">
            <a:extLst>
              <a:ext uri="{FF2B5EF4-FFF2-40B4-BE49-F238E27FC236}">
                <a16:creationId xmlns:a16="http://schemas.microsoft.com/office/drawing/2014/main" id="{FC9D3AD9-FC97-934A-9064-559A54FB3DAB}"/>
              </a:ext>
            </a:extLst>
          </p:cNvPr>
          <p:cNvSpPr txBox="1"/>
          <p:nvPr/>
        </p:nvSpPr>
        <p:spPr>
          <a:xfrm>
            <a:off x="5002401" y="3777255"/>
            <a:ext cx="1650999" cy="646331"/>
          </a:xfrm>
          <a:prstGeom prst="rect">
            <a:avLst/>
          </a:prstGeom>
          <a:noFill/>
        </p:spPr>
        <p:txBody>
          <a:bodyPr wrap="square" rtlCol="0">
            <a:spAutoFit/>
          </a:bodyPr>
          <a:lstStyle/>
          <a:p>
            <a:r>
              <a:rPr lang="en-US" dirty="0"/>
              <a:t>The transition to ABHA</a:t>
            </a:r>
          </a:p>
        </p:txBody>
      </p:sp>
      <p:pic>
        <p:nvPicPr>
          <p:cNvPr id="24" name="Picture 23">
            <a:extLst>
              <a:ext uri="{FF2B5EF4-FFF2-40B4-BE49-F238E27FC236}">
                <a16:creationId xmlns:a16="http://schemas.microsoft.com/office/drawing/2014/main" id="{E43617E9-72AB-EF6E-940D-D41ED8452F11}"/>
              </a:ext>
            </a:extLst>
          </p:cNvPr>
          <p:cNvPicPr>
            <a:picLocks noChangeAspect="1"/>
          </p:cNvPicPr>
          <p:nvPr/>
        </p:nvPicPr>
        <p:blipFill>
          <a:blip r:embed="rId5"/>
          <a:stretch>
            <a:fillRect/>
          </a:stretch>
        </p:blipFill>
        <p:spPr>
          <a:xfrm>
            <a:off x="9850285" y="3165649"/>
            <a:ext cx="2008931" cy="2014788"/>
          </a:xfrm>
          <a:prstGeom prst="rect">
            <a:avLst/>
          </a:prstGeom>
        </p:spPr>
      </p:pic>
      <p:pic>
        <p:nvPicPr>
          <p:cNvPr id="26" name="Picture 25">
            <a:extLst>
              <a:ext uri="{FF2B5EF4-FFF2-40B4-BE49-F238E27FC236}">
                <a16:creationId xmlns:a16="http://schemas.microsoft.com/office/drawing/2014/main" id="{791161ED-D65F-DD37-A676-F58997E56698}"/>
              </a:ext>
            </a:extLst>
          </p:cNvPr>
          <p:cNvPicPr>
            <a:picLocks noChangeAspect="1"/>
          </p:cNvPicPr>
          <p:nvPr/>
        </p:nvPicPr>
        <p:blipFill>
          <a:blip r:embed="rId6"/>
          <a:stretch>
            <a:fillRect/>
          </a:stretch>
        </p:blipFill>
        <p:spPr>
          <a:xfrm>
            <a:off x="4809764" y="4974476"/>
            <a:ext cx="1657301" cy="1657301"/>
          </a:xfrm>
          <a:prstGeom prst="rect">
            <a:avLst/>
          </a:prstGeom>
          <a:effectLst>
            <a:softEdge rad="31750"/>
          </a:effectLst>
        </p:spPr>
      </p:pic>
      <p:pic>
        <p:nvPicPr>
          <p:cNvPr id="28" name="Picture 27">
            <a:extLst>
              <a:ext uri="{FF2B5EF4-FFF2-40B4-BE49-F238E27FC236}">
                <a16:creationId xmlns:a16="http://schemas.microsoft.com/office/drawing/2014/main" id="{285C0B3A-570F-6DAA-51CA-C7A8BC3C5EF1}"/>
              </a:ext>
            </a:extLst>
          </p:cNvPr>
          <p:cNvPicPr>
            <a:picLocks noChangeAspect="1"/>
          </p:cNvPicPr>
          <p:nvPr/>
        </p:nvPicPr>
        <p:blipFill>
          <a:blip r:embed="rId7"/>
          <a:stretch>
            <a:fillRect/>
          </a:stretch>
        </p:blipFill>
        <p:spPr>
          <a:xfrm>
            <a:off x="6854594" y="4947134"/>
            <a:ext cx="1242976" cy="1657301"/>
          </a:xfrm>
          <a:prstGeom prst="rect">
            <a:avLst/>
          </a:prstGeom>
          <a:effectLst>
            <a:softEdge rad="31750"/>
          </a:effectLst>
        </p:spPr>
      </p:pic>
      <p:pic>
        <p:nvPicPr>
          <p:cNvPr id="30" name="Picture 29">
            <a:extLst>
              <a:ext uri="{FF2B5EF4-FFF2-40B4-BE49-F238E27FC236}">
                <a16:creationId xmlns:a16="http://schemas.microsoft.com/office/drawing/2014/main" id="{B56AD5E4-16DF-4DF4-A3E8-B7E53E5496A2}"/>
              </a:ext>
            </a:extLst>
          </p:cNvPr>
          <p:cNvPicPr>
            <a:picLocks noChangeAspect="1"/>
          </p:cNvPicPr>
          <p:nvPr/>
        </p:nvPicPr>
        <p:blipFill>
          <a:blip r:embed="rId8"/>
          <a:stretch>
            <a:fillRect/>
          </a:stretch>
        </p:blipFill>
        <p:spPr>
          <a:xfrm>
            <a:off x="8485099" y="5302904"/>
            <a:ext cx="1657301" cy="1242976"/>
          </a:xfrm>
          <a:prstGeom prst="rect">
            <a:avLst/>
          </a:prstGeom>
          <a:effectLst>
            <a:softEdge rad="31750"/>
          </a:effectLst>
        </p:spPr>
      </p:pic>
    </p:spTree>
    <p:extLst>
      <p:ext uri="{BB962C8B-B14F-4D97-AF65-F5344CB8AC3E}">
        <p14:creationId xmlns:p14="http://schemas.microsoft.com/office/powerpoint/2010/main" val="219317975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80">
                                          <p:stCondLst>
                                            <p:cond delay="0"/>
                                          </p:stCondLst>
                                        </p:cTn>
                                        <p:tgtEl>
                                          <p:spTgt spid="30"/>
                                        </p:tgtEl>
                                      </p:cBhvr>
                                    </p:animEffect>
                                    <p:anim calcmode="lin" valueType="num">
                                      <p:cBhvr>
                                        <p:cTn id="3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6" dur="26">
                                          <p:stCondLst>
                                            <p:cond delay="650"/>
                                          </p:stCondLst>
                                        </p:cTn>
                                        <p:tgtEl>
                                          <p:spTgt spid="30"/>
                                        </p:tgtEl>
                                      </p:cBhvr>
                                      <p:to x="100000" y="60000"/>
                                    </p:animScale>
                                    <p:animScale>
                                      <p:cBhvr>
                                        <p:cTn id="37" dur="166" decel="50000">
                                          <p:stCondLst>
                                            <p:cond delay="676"/>
                                          </p:stCondLst>
                                        </p:cTn>
                                        <p:tgtEl>
                                          <p:spTgt spid="30"/>
                                        </p:tgtEl>
                                      </p:cBhvr>
                                      <p:to x="100000" y="100000"/>
                                    </p:animScale>
                                    <p:animScale>
                                      <p:cBhvr>
                                        <p:cTn id="38" dur="26">
                                          <p:stCondLst>
                                            <p:cond delay="1312"/>
                                          </p:stCondLst>
                                        </p:cTn>
                                        <p:tgtEl>
                                          <p:spTgt spid="30"/>
                                        </p:tgtEl>
                                      </p:cBhvr>
                                      <p:to x="100000" y="80000"/>
                                    </p:animScale>
                                    <p:animScale>
                                      <p:cBhvr>
                                        <p:cTn id="39" dur="166" decel="50000">
                                          <p:stCondLst>
                                            <p:cond delay="1338"/>
                                          </p:stCondLst>
                                        </p:cTn>
                                        <p:tgtEl>
                                          <p:spTgt spid="30"/>
                                        </p:tgtEl>
                                      </p:cBhvr>
                                      <p:to x="100000" y="100000"/>
                                    </p:animScale>
                                    <p:animScale>
                                      <p:cBhvr>
                                        <p:cTn id="40" dur="26">
                                          <p:stCondLst>
                                            <p:cond delay="1642"/>
                                          </p:stCondLst>
                                        </p:cTn>
                                        <p:tgtEl>
                                          <p:spTgt spid="30"/>
                                        </p:tgtEl>
                                      </p:cBhvr>
                                      <p:to x="100000" y="90000"/>
                                    </p:animScale>
                                    <p:animScale>
                                      <p:cBhvr>
                                        <p:cTn id="41" dur="166" decel="50000">
                                          <p:stCondLst>
                                            <p:cond delay="1668"/>
                                          </p:stCondLst>
                                        </p:cTn>
                                        <p:tgtEl>
                                          <p:spTgt spid="30"/>
                                        </p:tgtEl>
                                      </p:cBhvr>
                                      <p:to x="100000" y="100000"/>
                                    </p:animScale>
                                    <p:animScale>
                                      <p:cBhvr>
                                        <p:cTn id="42" dur="26">
                                          <p:stCondLst>
                                            <p:cond delay="1808"/>
                                          </p:stCondLst>
                                        </p:cTn>
                                        <p:tgtEl>
                                          <p:spTgt spid="30"/>
                                        </p:tgtEl>
                                      </p:cBhvr>
                                      <p:to x="100000" y="95000"/>
                                    </p:animScale>
                                    <p:animScale>
                                      <p:cBhvr>
                                        <p:cTn id="43"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A9EE-6078-F620-77C0-030B37DF6358}"/>
              </a:ext>
            </a:extLst>
          </p:cNvPr>
          <p:cNvSpPr>
            <a:spLocks noGrp="1"/>
          </p:cNvSpPr>
          <p:nvPr>
            <p:ph type="title"/>
          </p:nvPr>
        </p:nvSpPr>
        <p:spPr/>
        <p:txBody>
          <a:bodyPr/>
          <a:lstStyle/>
          <a:p>
            <a:r>
              <a:rPr lang="en-US" dirty="0"/>
              <a:t>ABHA</a:t>
            </a:r>
          </a:p>
        </p:txBody>
      </p:sp>
      <p:sp>
        <p:nvSpPr>
          <p:cNvPr id="5" name="Content Placeholder 4">
            <a:extLst>
              <a:ext uri="{FF2B5EF4-FFF2-40B4-BE49-F238E27FC236}">
                <a16:creationId xmlns:a16="http://schemas.microsoft.com/office/drawing/2014/main" id="{88EB2F3C-1BBD-EFC2-FF0D-7E706F2EA7FF}"/>
              </a:ext>
            </a:extLst>
          </p:cNvPr>
          <p:cNvSpPr>
            <a:spLocks noGrp="1"/>
          </p:cNvSpPr>
          <p:nvPr>
            <p:ph idx="1"/>
          </p:nvPr>
        </p:nvSpPr>
        <p:spPr/>
        <p:txBody>
          <a:bodyPr>
            <a:normAutofit fontScale="85000" lnSpcReduction="10000"/>
          </a:bodyPr>
          <a:lstStyle/>
          <a:p>
            <a:pPr marL="0" marR="0" indent="0">
              <a:lnSpc>
                <a:spcPct val="107000"/>
              </a:lnSpc>
              <a:spcBef>
                <a:spcPts val="0"/>
              </a:spcBef>
              <a:spcAft>
                <a:spcPts val="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The Alaska Behavioral Health Association (ABHA) is the trade association representing a large </a:t>
            </a:r>
            <a:r>
              <a:rPr lang="en-US" kern="100" dirty="0">
                <a:latin typeface="Calibri" panose="020F0502020204030204" pitchFamily="34" charset="0"/>
                <a:ea typeface="Calibri" panose="020F0502020204030204" pitchFamily="34" charset="0"/>
                <a:cs typeface="Calibri" panose="020F0502020204030204" pitchFamily="34" charset="0"/>
              </a:rPr>
              <a:t>portion of the </a:t>
            </a:r>
            <a:r>
              <a:rPr lang="en-US" sz="1800" kern="100" dirty="0">
                <a:effectLst/>
                <a:latin typeface="Calibri" panose="020F0502020204030204" pitchFamily="34" charset="0"/>
                <a:ea typeface="Calibri" panose="020F0502020204030204" pitchFamily="34" charset="0"/>
                <a:cs typeface="Calibri" panose="020F0502020204030204" pitchFamily="34" charset="0"/>
              </a:rPr>
              <a:t>behavioral health provider organizations (80+) in the State of Alaska. The Association was formed in 1996 to help improve the delivery of</a:t>
            </a:r>
            <a:r>
              <a:rPr lang="en-US"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substance use and mental health treatment services in Alaska. Behavioral health services are a critical part of the overall well-being of Alaskans, made possible only through provider/member organizations.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solidFill>
                <a:srgbClr val="0463A3"/>
              </a:solidFill>
              <a:effectLst/>
              <a:latin typeface="Calibri" panose="020F0502020204030204" pitchFamily="34" charset="0"/>
              <a:ea typeface="Georgia" panose="02040502050405020303" pitchFamily="18" charset="0"/>
              <a:cs typeface="Georgia" panose="02040502050405020303" pitchFamily="18" charset="0"/>
            </a:endParaRPr>
          </a:p>
          <a:p>
            <a:pPr marL="0" marR="0">
              <a:spcBef>
                <a:spcPts val="0"/>
              </a:spcBef>
              <a:spcAft>
                <a:spcPts val="0"/>
              </a:spcAft>
            </a:pPr>
            <a:endParaRPr lang="en-US" dirty="0">
              <a:solidFill>
                <a:srgbClr val="0463A3"/>
              </a:solidFill>
              <a:latin typeface="Calibri" panose="020F0502020204030204" pitchFamily="34" charset="0"/>
              <a:ea typeface="Georgia" panose="02040502050405020303" pitchFamily="18" charset="0"/>
              <a:cs typeface="Georgia" panose="02040502050405020303" pitchFamily="18" charset="0"/>
            </a:endParaRPr>
          </a:p>
          <a:p>
            <a:pPr marL="0" marR="0">
              <a:spcBef>
                <a:spcPts val="0"/>
              </a:spcBef>
              <a:spcAft>
                <a:spcPts val="0"/>
              </a:spcAft>
            </a:pPr>
            <a:r>
              <a:rPr lang="en-US" sz="1800" dirty="0">
                <a:solidFill>
                  <a:srgbClr val="0463A3"/>
                </a:solidFill>
                <a:effectLst/>
                <a:latin typeface="Calibri" panose="020F0502020204030204" pitchFamily="34" charset="0"/>
                <a:ea typeface="Georgia" panose="02040502050405020303" pitchFamily="18" charset="0"/>
                <a:cs typeface="Georgia" panose="02040502050405020303" pitchFamily="18" charset="0"/>
              </a:rPr>
              <a:t>Vision: </a:t>
            </a:r>
            <a:r>
              <a:rPr lang="en-US" sz="1800" dirty="0">
                <a:effectLst/>
                <a:latin typeface="Calibri" panose="020F0502020204030204" pitchFamily="34" charset="0"/>
                <a:ea typeface="Georgia" panose="02040502050405020303" pitchFamily="18" charset="0"/>
                <a:cs typeface="Georgia" panose="02040502050405020303" pitchFamily="18" charset="0"/>
              </a:rPr>
              <a:t>To advance and elevate the role of behavioral health and whole person care so all Alaskans will thrive.</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p>
            <a:pPr marL="0" marR="0">
              <a:spcBef>
                <a:spcPts val="0"/>
              </a:spcBef>
              <a:spcAft>
                <a:spcPts val="0"/>
              </a:spcAft>
            </a:pPr>
            <a:endParaRPr lang="en-US" sz="1800" dirty="0">
              <a:solidFill>
                <a:srgbClr val="0463A3"/>
              </a:solidFill>
              <a:effectLst/>
              <a:latin typeface="Calibri" panose="020F0502020204030204" pitchFamily="34" charset="0"/>
              <a:ea typeface="Georgia" panose="02040502050405020303" pitchFamily="18" charset="0"/>
              <a:cs typeface="Georgia" panose="02040502050405020303" pitchFamily="18" charset="0"/>
            </a:endParaRPr>
          </a:p>
          <a:p>
            <a:pPr marL="0" marR="0">
              <a:spcBef>
                <a:spcPts val="0"/>
              </a:spcBef>
              <a:spcAft>
                <a:spcPts val="0"/>
              </a:spcAft>
            </a:pPr>
            <a:r>
              <a:rPr lang="en-US" sz="1800" dirty="0">
                <a:solidFill>
                  <a:srgbClr val="0463A3"/>
                </a:solidFill>
                <a:effectLst/>
                <a:latin typeface="Calibri" panose="020F0502020204030204" pitchFamily="34" charset="0"/>
                <a:ea typeface="Georgia" panose="02040502050405020303" pitchFamily="18" charset="0"/>
                <a:cs typeface="Georgia" panose="02040502050405020303" pitchFamily="18" charset="0"/>
              </a:rPr>
              <a:t>Purpose:</a:t>
            </a:r>
            <a:r>
              <a:rPr lang="en-US" sz="1800" dirty="0">
                <a:effectLst/>
                <a:latin typeface="Calibri" panose="020F0502020204030204" pitchFamily="34" charset="0"/>
                <a:ea typeface="Georgia" panose="02040502050405020303" pitchFamily="18" charset="0"/>
                <a:cs typeface="Georgia" panose="02040502050405020303" pitchFamily="18" charset="0"/>
              </a:rPr>
              <a:t> Enhance behavioral health services and the quality of life for all Alaskans by providing leadership which ensures high quality, affordable behavioral health services.</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p>
            <a:pPr marL="0" marR="0" indent="0">
              <a:spcBef>
                <a:spcPts val="0"/>
              </a:spcBef>
              <a:spcAft>
                <a:spcPts val="0"/>
              </a:spcAft>
              <a:buNone/>
            </a:pPr>
            <a:endParaRPr lang="en-US" sz="1800" dirty="0">
              <a:effectLst/>
              <a:latin typeface="Georgia" panose="02040502050405020303" pitchFamily="18" charset="0"/>
              <a:ea typeface="Georgia" panose="02040502050405020303" pitchFamily="18" charset="0"/>
              <a:cs typeface="Georgia" panose="02040502050405020303" pitchFamily="18" charset="0"/>
            </a:endParaRPr>
          </a:p>
          <a:p>
            <a:pPr marL="0" marR="0">
              <a:spcBef>
                <a:spcPts val="0"/>
              </a:spcBef>
              <a:spcAft>
                <a:spcPts val="0"/>
              </a:spcAft>
            </a:pPr>
            <a:r>
              <a:rPr lang="en-US" sz="1800" dirty="0">
                <a:solidFill>
                  <a:srgbClr val="0463A3"/>
                </a:solidFill>
                <a:effectLst/>
                <a:latin typeface="Calibri" panose="020F0502020204030204" pitchFamily="34" charset="0"/>
                <a:ea typeface="Georgia" panose="02040502050405020303" pitchFamily="18" charset="0"/>
                <a:cs typeface="Georgia" panose="02040502050405020303" pitchFamily="18" charset="0"/>
              </a:rPr>
              <a:t>Mission:</a:t>
            </a:r>
            <a:r>
              <a:rPr lang="en-US" sz="1800" dirty="0">
                <a:effectLst/>
                <a:latin typeface="Calibri" panose="020F0502020204030204" pitchFamily="34" charset="0"/>
                <a:ea typeface="Georgia" panose="02040502050405020303" pitchFamily="18" charset="0"/>
                <a:cs typeface="Georgia" panose="02040502050405020303" pitchFamily="18" charset="0"/>
              </a:rPr>
              <a:t> Help improve the delivery of substance abuse and mental health treatment services in Alaska by supporting behavioral health provider network and system of care through informing policy, planning, and system improvement, holding events for behavioral health leaders, and engaging in ongoing education and information dissemination.</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p>
            <a:pPr marL="0" marR="0" indent="0">
              <a:lnSpc>
                <a:spcPct val="107000"/>
              </a:lnSpc>
              <a:spcBef>
                <a:spcPts val="0"/>
              </a:spcBef>
              <a:spcAft>
                <a:spcPts val="0"/>
              </a:spcAft>
              <a:buNone/>
            </a:pPr>
            <a:r>
              <a:rPr lang="en-US" sz="1800" kern="100" spc="-1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4152401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CF0B5-5C10-CFF6-C622-9299B1911E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89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FCAC86-A80B-9778-2163-F8E6850266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2093" y="1092869"/>
            <a:ext cx="7820782" cy="5209609"/>
          </a:xfrm>
          <a:prstGeom prst="rect">
            <a:avLst/>
          </a:prstGeom>
        </p:spPr>
      </p:pic>
      <p:sp>
        <p:nvSpPr>
          <p:cNvPr id="2" name="Title 1"/>
          <p:cNvSpPr>
            <a:spLocks noGrp="1"/>
          </p:cNvSpPr>
          <p:nvPr>
            <p:ph type="title"/>
          </p:nvPr>
        </p:nvSpPr>
        <p:spPr>
          <a:xfrm>
            <a:off x="5152666" y="171923"/>
            <a:ext cx="1886667" cy="769985"/>
          </a:xfrm>
        </p:spPr>
        <p:txBody>
          <a:bodyPr>
            <a:normAutofit/>
          </a:bodyPr>
          <a:lstStyle/>
          <a:p>
            <a:r>
              <a:rPr lang="en-US" sz="4400" b="1" kern="3800" spc="300" dirty="0"/>
              <a:t>Parity</a:t>
            </a:r>
          </a:p>
        </p:txBody>
      </p:sp>
      <p:sp>
        <p:nvSpPr>
          <p:cNvPr id="4" name="Content Placeholder 3"/>
          <p:cNvSpPr>
            <a:spLocks noGrp="1"/>
          </p:cNvSpPr>
          <p:nvPr>
            <p:ph sz="half" idx="2"/>
          </p:nvPr>
        </p:nvSpPr>
        <p:spPr>
          <a:xfrm>
            <a:off x="453403" y="417858"/>
            <a:ext cx="2377185" cy="3154687"/>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85000" lnSpcReduction="10000"/>
          </a:bodyPr>
          <a:lstStyle/>
          <a:p>
            <a:r>
              <a:rPr lang="en-US" dirty="0"/>
              <a:t>Creating a unified voice from large member base.</a:t>
            </a:r>
          </a:p>
          <a:p>
            <a:r>
              <a:rPr lang="en-US" dirty="0"/>
              <a:t>Shared Priorities, and shared goals, with different perspectives</a:t>
            </a:r>
          </a:p>
          <a:p>
            <a:r>
              <a:rPr lang="en-US" dirty="0"/>
              <a:t>Utilizing collective provider expertise to affect meaningful change</a:t>
            </a:r>
          </a:p>
        </p:txBody>
      </p:sp>
      <p:sp>
        <p:nvSpPr>
          <p:cNvPr id="6" name="Content Placeholder 5"/>
          <p:cNvSpPr>
            <a:spLocks noGrp="1"/>
          </p:cNvSpPr>
          <p:nvPr>
            <p:ph sz="quarter" idx="4"/>
          </p:nvPr>
        </p:nvSpPr>
        <p:spPr>
          <a:xfrm>
            <a:off x="8339850" y="4074711"/>
            <a:ext cx="3315750" cy="2388232"/>
          </a:xfrm>
        </p:spPr>
        <p:style>
          <a:lnRef idx="2">
            <a:schemeClr val="accent1">
              <a:shade val="50000"/>
            </a:schemeClr>
          </a:lnRef>
          <a:fillRef idx="1">
            <a:schemeClr val="accent1"/>
          </a:fillRef>
          <a:effectRef idx="0">
            <a:schemeClr val="accent1"/>
          </a:effectRef>
          <a:fontRef idx="minor">
            <a:schemeClr val="lt1"/>
          </a:fontRef>
        </p:style>
        <p:txBody>
          <a:bodyPr>
            <a:normAutofit fontScale="85000" lnSpcReduction="10000"/>
          </a:bodyPr>
          <a:lstStyle/>
          <a:p>
            <a:r>
              <a:rPr lang="en-US" dirty="0"/>
              <a:t>BH Provider Organization voice in HB 265, HB 172, and more</a:t>
            </a:r>
          </a:p>
          <a:p>
            <a:r>
              <a:rPr lang="en-US" dirty="0"/>
              <a:t>Ongoing dialogue as new legislation, regulation, and innovation is created in the field</a:t>
            </a:r>
          </a:p>
          <a:p>
            <a:r>
              <a:rPr lang="en-US" dirty="0"/>
              <a:t>The chance to be part of the solution.</a:t>
            </a:r>
          </a:p>
        </p:txBody>
      </p:sp>
      <p:sp>
        <p:nvSpPr>
          <p:cNvPr id="7" name="Slide Number Placeholder 6"/>
          <p:cNvSpPr>
            <a:spLocks noGrp="1"/>
          </p:cNvSpPr>
          <p:nvPr>
            <p:ph type="sldNum" sz="quarter" idx="12"/>
          </p:nvPr>
        </p:nvSpPr>
        <p:spPr/>
        <p:txBody>
          <a:bodyPr/>
          <a:lstStyle/>
          <a:p>
            <a:fld id="{9CD8D479-8942-46E8-A226-A4E01F7A105C}" type="slidenum">
              <a:rPr lang="en-US" smtClean="0"/>
              <a:t>5</a:t>
            </a:fld>
            <a:endParaRPr lang="en-US" dirty="0"/>
          </a:p>
        </p:txBody>
      </p:sp>
      <p:sp>
        <p:nvSpPr>
          <p:cNvPr id="11" name="Callout: Down Arrow 10">
            <a:extLst>
              <a:ext uri="{FF2B5EF4-FFF2-40B4-BE49-F238E27FC236}">
                <a16:creationId xmlns:a16="http://schemas.microsoft.com/office/drawing/2014/main" id="{807C1531-BF21-F759-C69E-B61582618020}"/>
              </a:ext>
            </a:extLst>
          </p:cNvPr>
          <p:cNvSpPr/>
          <p:nvPr/>
        </p:nvSpPr>
        <p:spPr>
          <a:xfrm>
            <a:off x="9008534" y="2472267"/>
            <a:ext cx="2978266" cy="1425613"/>
          </a:xfrm>
          <a:prstGeom prst="downArrowCallou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B71375-4817-2803-1E1E-ACF1FA5D384D}"/>
              </a:ext>
            </a:extLst>
          </p:cNvPr>
          <p:cNvSpPr txBox="1"/>
          <p:nvPr/>
        </p:nvSpPr>
        <p:spPr>
          <a:xfrm>
            <a:off x="3556000" y="171922"/>
            <a:ext cx="7247467" cy="646331"/>
          </a:xfrm>
          <a:prstGeom prst="rect">
            <a:avLst/>
          </a:prstGeom>
          <a:noFill/>
        </p:spPr>
        <p:txBody>
          <a:bodyPr wrap="square" rtlCol="0">
            <a:spAutoFit/>
          </a:bodyPr>
          <a:lstStyle/>
          <a:p>
            <a:r>
              <a:rPr lang="en-US" sz="3600" dirty="0">
                <a:solidFill>
                  <a:schemeClr val="accent1"/>
                </a:solidFill>
              </a:rPr>
              <a:t>Shared Advocacy, Shared Success</a:t>
            </a:r>
          </a:p>
        </p:txBody>
      </p:sp>
      <p:sp>
        <p:nvSpPr>
          <p:cNvPr id="13" name="Callout: Down Arrow 12">
            <a:extLst>
              <a:ext uri="{FF2B5EF4-FFF2-40B4-BE49-F238E27FC236}">
                <a16:creationId xmlns:a16="http://schemas.microsoft.com/office/drawing/2014/main" id="{185EB78D-B403-32C1-7995-C576BAAB0010}"/>
              </a:ext>
            </a:extLst>
          </p:cNvPr>
          <p:cNvSpPr/>
          <p:nvPr/>
        </p:nvSpPr>
        <p:spPr>
          <a:xfrm rot="10800000">
            <a:off x="998705" y="3534749"/>
            <a:ext cx="2825953" cy="1425613"/>
          </a:xfrm>
          <a:prstGeom prst="downArrowCallou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93592" y="4072000"/>
            <a:ext cx="3031066" cy="681484"/>
          </a:xfrm>
        </p:spPr>
        <p:txBody>
          <a:bodyPr>
            <a:noAutofit/>
          </a:bodyPr>
          <a:lstStyle/>
          <a:p>
            <a:r>
              <a:rPr lang="en-US" sz="3200" dirty="0">
                <a:solidFill>
                  <a:schemeClr val="bg1"/>
                </a:solidFill>
              </a:rPr>
              <a:t>The Partnership</a:t>
            </a:r>
          </a:p>
        </p:txBody>
      </p:sp>
      <p:sp>
        <p:nvSpPr>
          <p:cNvPr id="5" name="Text Placeholder 4"/>
          <p:cNvSpPr>
            <a:spLocks noGrp="1"/>
          </p:cNvSpPr>
          <p:nvPr>
            <p:ph type="body" sz="quarter" idx="3"/>
          </p:nvPr>
        </p:nvSpPr>
        <p:spPr>
          <a:xfrm>
            <a:off x="9194800" y="2472267"/>
            <a:ext cx="2791999" cy="838230"/>
          </a:xfrm>
        </p:spPr>
        <p:txBody>
          <a:bodyPr>
            <a:noAutofit/>
          </a:bodyPr>
          <a:lstStyle/>
          <a:p>
            <a:r>
              <a:rPr lang="en-US" sz="3200" dirty="0">
                <a:solidFill>
                  <a:schemeClr val="bg1"/>
                </a:solidFill>
              </a:rPr>
              <a:t>The Payoff</a:t>
            </a:r>
          </a:p>
        </p:txBody>
      </p:sp>
    </p:spTree>
    <p:extLst>
      <p:ext uri="{BB962C8B-B14F-4D97-AF65-F5344CB8AC3E}">
        <p14:creationId xmlns:p14="http://schemas.microsoft.com/office/powerpoint/2010/main" val="256195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A0675334-F030-D791-210B-729C3C8B82E9}"/>
              </a:ext>
            </a:extLst>
          </p:cNvPr>
          <p:cNvGraphicFramePr>
            <a:graphicFrameLocks/>
          </p:cNvGraphicFramePr>
          <p:nvPr/>
        </p:nvGraphicFramePr>
        <p:xfrm>
          <a:off x="1847654" y="1272620"/>
          <a:ext cx="8356426" cy="4581426"/>
        </p:xfrm>
        <a:graphic>
          <a:graphicData uri="http://schemas.openxmlformats.org/drawingml/2006/chart">
            <c:chart xmlns:c="http://schemas.openxmlformats.org/drawingml/2006/chart" xmlns:r="http://schemas.openxmlformats.org/officeDocument/2006/relationships" r:id="rId2"/>
          </a:graphicData>
        </a:graphic>
      </p:graphicFrame>
      <p:sp>
        <p:nvSpPr>
          <p:cNvPr id="7" name="Right Brace 6">
            <a:extLst>
              <a:ext uri="{FF2B5EF4-FFF2-40B4-BE49-F238E27FC236}">
                <a16:creationId xmlns:a16="http://schemas.microsoft.com/office/drawing/2014/main" id="{D2A89B86-9DCA-A313-FACD-8AF392ADD6CF}"/>
              </a:ext>
            </a:extLst>
          </p:cNvPr>
          <p:cNvSpPr/>
          <p:nvPr/>
        </p:nvSpPr>
        <p:spPr>
          <a:xfrm rot="16200000">
            <a:off x="4460451" y="607771"/>
            <a:ext cx="390525" cy="1720219"/>
          </a:xfrm>
          <a:prstGeom prst="rightBrace">
            <a:avLst>
              <a:gd name="adj1" fmla="val 25230"/>
              <a:gd name="adj2" fmla="val 46927"/>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AF753BA-0E69-8E9E-ED0E-FF4483B3C414}"/>
              </a:ext>
            </a:extLst>
          </p:cNvPr>
          <p:cNvSpPr txBox="1"/>
          <p:nvPr/>
        </p:nvSpPr>
        <p:spPr>
          <a:xfrm>
            <a:off x="1987920" y="841837"/>
            <a:ext cx="3276806" cy="646331"/>
          </a:xfrm>
          <a:prstGeom prst="rect">
            <a:avLst/>
          </a:prstGeom>
          <a:noFill/>
        </p:spPr>
        <p:txBody>
          <a:bodyPr wrap="square" rtlCol="0">
            <a:spAutoFit/>
          </a:bodyPr>
          <a:lstStyle/>
          <a:p>
            <a:pPr algn="ctr"/>
            <a:r>
              <a:rPr lang="en-US" dirty="0"/>
              <a:t>Total SAs = </a:t>
            </a:r>
          </a:p>
          <a:p>
            <a:pPr algn="ctr"/>
            <a:r>
              <a:rPr lang="en-US" dirty="0"/>
              <a:t>28,016</a:t>
            </a:r>
          </a:p>
        </p:txBody>
      </p:sp>
      <p:sp>
        <p:nvSpPr>
          <p:cNvPr id="9" name="TextBox 8">
            <a:extLst>
              <a:ext uri="{FF2B5EF4-FFF2-40B4-BE49-F238E27FC236}">
                <a16:creationId xmlns:a16="http://schemas.microsoft.com/office/drawing/2014/main" id="{4BC1B895-5BE6-8F71-FFE9-3861E53981D5}"/>
              </a:ext>
            </a:extLst>
          </p:cNvPr>
          <p:cNvSpPr txBox="1"/>
          <p:nvPr/>
        </p:nvSpPr>
        <p:spPr>
          <a:xfrm>
            <a:off x="7594462" y="3221313"/>
            <a:ext cx="1236877" cy="646331"/>
          </a:xfrm>
          <a:prstGeom prst="rect">
            <a:avLst/>
          </a:prstGeom>
          <a:noFill/>
        </p:spPr>
        <p:txBody>
          <a:bodyPr wrap="none" rtlCol="0">
            <a:spAutoFit/>
          </a:bodyPr>
          <a:lstStyle/>
          <a:p>
            <a:pPr algn="ctr"/>
            <a:r>
              <a:rPr lang="en-US" dirty="0"/>
              <a:t>Total SAs = </a:t>
            </a:r>
          </a:p>
          <a:p>
            <a:pPr algn="ctr"/>
            <a:r>
              <a:rPr lang="en-US" dirty="0"/>
              <a:t>6,162</a:t>
            </a:r>
          </a:p>
        </p:txBody>
      </p:sp>
      <p:sp>
        <p:nvSpPr>
          <p:cNvPr id="10" name="Right Brace 9">
            <a:extLst>
              <a:ext uri="{FF2B5EF4-FFF2-40B4-BE49-F238E27FC236}">
                <a16:creationId xmlns:a16="http://schemas.microsoft.com/office/drawing/2014/main" id="{417142AD-E5DD-7ADB-0C6F-F7D18B86B1FA}"/>
              </a:ext>
            </a:extLst>
          </p:cNvPr>
          <p:cNvSpPr/>
          <p:nvPr/>
        </p:nvSpPr>
        <p:spPr>
          <a:xfrm rot="16200000">
            <a:off x="8074201" y="3308018"/>
            <a:ext cx="390525" cy="1636220"/>
          </a:xfrm>
          <a:prstGeom prst="rightBrace">
            <a:avLst>
              <a:gd name="adj1" fmla="val 25230"/>
              <a:gd name="adj2" fmla="val 46927"/>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F4886B38-3B3D-DF91-82E2-D0E176AC8B35}"/>
              </a:ext>
            </a:extLst>
          </p:cNvPr>
          <p:cNvSpPr txBox="1"/>
          <p:nvPr/>
        </p:nvSpPr>
        <p:spPr>
          <a:xfrm>
            <a:off x="6879944" y="1991661"/>
            <a:ext cx="2665922" cy="935474"/>
          </a:xfrm>
          <a:prstGeom prst="roundRect">
            <a:avLst>
              <a:gd name="adj" fmla="val 19355"/>
            </a:avLst>
          </a:prstGeom>
          <a:solidFill>
            <a:srgbClr val="00B0F0">
              <a:alpha val="50000"/>
            </a:srgbClr>
          </a:solidFill>
          <a:ln>
            <a:solidFill>
              <a:schemeClr val="tx1"/>
            </a:solidFill>
          </a:ln>
        </p:spPr>
        <p:txBody>
          <a:bodyPr wrap="square" rtlCol="0">
            <a:spAutoFit/>
          </a:bodyPr>
          <a:lstStyle/>
          <a:p>
            <a:pPr algn="ctr"/>
            <a:r>
              <a:rPr lang="en-US" sz="2400" dirty="0"/>
              <a:t>Reduced SAs by </a:t>
            </a:r>
          </a:p>
          <a:p>
            <a:pPr algn="ctr"/>
            <a:r>
              <a:rPr lang="en-US" sz="2400" dirty="0"/>
              <a:t>21,855!</a:t>
            </a:r>
          </a:p>
        </p:txBody>
      </p:sp>
      <p:sp>
        <p:nvSpPr>
          <p:cNvPr id="12" name="TextBox 11">
            <a:extLst>
              <a:ext uri="{FF2B5EF4-FFF2-40B4-BE49-F238E27FC236}">
                <a16:creationId xmlns:a16="http://schemas.microsoft.com/office/drawing/2014/main" id="{40282A24-3EFC-1D38-10E5-F4A6D1D7AD6D}"/>
              </a:ext>
            </a:extLst>
          </p:cNvPr>
          <p:cNvSpPr txBox="1"/>
          <p:nvPr/>
        </p:nvSpPr>
        <p:spPr>
          <a:xfrm>
            <a:off x="1987920" y="6334620"/>
            <a:ext cx="8216160" cy="276999"/>
          </a:xfrm>
          <a:prstGeom prst="rect">
            <a:avLst/>
          </a:prstGeom>
          <a:noFill/>
        </p:spPr>
        <p:txBody>
          <a:bodyPr wrap="none" rtlCol="0">
            <a:spAutoFit/>
          </a:bodyPr>
          <a:lstStyle/>
          <a:p>
            <a:r>
              <a:rPr lang="en-US" sz="1200" dirty="0"/>
              <a:t>Data notes: Based on ‘Claims Paid’ service data provided by Division of Behavior Health for FY22, as reported in December 2022. </a:t>
            </a:r>
          </a:p>
        </p:txBody>
      </p:sp>
      <p:sp>
        <p:nvSpPr>
          <p:cNvPr id="2" name="TextBox 1">
            <a:extLst>
              <a:ext uri="{FF2B5EF4-FFF2-40B4-BE49-F238E27FC236}">
                <a16:creationId xmlns:a16="http://schemas.microsoft.com/office/drawing/2014/main" id="{308D43CB-4A5B-0923-29DE-5D010EEFBF81}"/>
              </a:ext>
            </a:extLst>
          </p:cNvPr>
          <p:cNvSpPr txBox="1"/>
          <p:nvPr/>
        </p:nvSpPr>
        <p:spPr>
          <a:xfrm>
            <a:off x="1560444" y="195506"/>
            <a:ext cx="9728120" cy="646331"/>
          </a:xfrm>
          <a:prstGeom prst="rect">
            <a:avLst/>
          </a:prstGeom>
          <a:noFill/>
        </p:spPr>
        <p:txBody>
          <a:bodyPr wrap="square" rtlCol="0">
            <a:spAutoFit/>
          </a:bodyPr>
          <a:lstStyle/>
          <a:p>
            <a:r>
              <a:rPr lang="en-US" sz="3600" dirty="0">
                <a:solidFill>
                  <a:schemeClr val="accent1"/>
                </a:solidFill>
              </a:rPr>
              <a:t>Behavioral Health Service Authorizations</a:t>
            </a:r>
          </a:p>
        </p:txBody>
      </p:sp>
    </p:spTree>
    <p:extLst>
      <p:ext uri="{BB962C8B-B14F-4D97-AF65-F5344CB8AC3E}">
        <p14:creationId xmlns:p14="http://schemas.microsoft.com/office/powerpoint/2010/main" val="230600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CBE26D-AE1D-AB96-D4FC-43A418BAE47C}"/>
              </a:ext>
            </a:extLst>
          </p:cNvPr>
          <p:cNvPicPr>
            <a:picLocks noChangeAspect="1"/>
          </p:cNvPicPr>
          <p:nvPr/>
        </p:nvPicPr>
        <p:blipFill>
          <a:blip r:embed="rId2"/>
          <a:stretch>
            <a:fillRect/>
          </a:stretch>
        </p:blipFill>
        <p:spPr>
          <a:xfrm>
            <a:off x="802345" y="1670077"/>
            <a:ext cx="3695514" cy="3517845"/>
          </a:xfrm>
          <a:prstGeom prst="rect">
            <a:avLst/>
          </a:prstGeom>
        </p:spPr>
      </p:pic>
      <p:sp>
        <p:nvSpPr>
          <p:cNvPr id="3" name="Text Placeholder 2">
            <a:extLst>
              <a:ext uri="{FF2B5EF4-FFF2-40B4-BE49-F238E27FC236}">
                <a16:creationId xmlns:a16="http://schemas.microsoft.com/office/drawing/2014/main" id="{518CE937-51A1-FA42-4290-9FFF1AD9C1D6}"/>
              </a:ext>
            </a:extLst>
          </p:cNvPr>
          <p:cNvSpPr>
            <a:spLocks noGrp="1"/>
          </p:cNvSpPr>
          <p:nvPr>
            <p:ph type="body" idx="1"/>
          </p:nvPr>
        </p:nvSpPr>
        <p:spPr/>
        <p:txBody>
          <a:bodyPr/>
          <a:lstStyle/>
          <a:p>
            <a:r>
              <a:rPr lang="en-US" dirty="0"/>
              <a:t>The Youth Mental Health Crisis</a:t>
            </a:r>
          </a:p>
        </p:txBody>
      </p:sp>
      <p:sp>
        <p:nvSpPr>
          <p:cNvPr id="4" name="Content Placeholder 3">
            <a:extLst>
              <a:ext uri="{FF2B5EF4-FFF2-40B4-BE49-F238E27FC236}">
                <a16:creationId xmlns:a16="http://schemas.microsoft.com/office/drawing/2014/main" id="{0A9F24F1-4E9D-1C94-8B95-DDF73765BCCD}"/>
              </a:ext>
            </a:extLst>
          </p:cNvPr>
          <p:cNvSpPr>
            <a:spLocks noGrp="1"/>
          </p:cNvSpPr>
          <p:nvPr>
            <p:ph sz="half" idx="2"/>
          </p:nvPr>
        </p:nvSpPr>
        <p:spPr>
          <a:xfrm>
            <a:off x="5125305" y="1488985"/>
            <a:ext cx="6264350" cy="837985"/>
          </a:xfrm>
        </p:spPr>
        <p:txBody>
          <a:bodyPr>
            <a:normAutofit lnSpcReduction="10000"/>
          </a:bodyPr>
          <a:lstStyle/>
          <a:p>
            <a:pPr marL="0" indent="0">
              <a:buNone/>
            </a:pPr>
            <a:r>
              <a:rPr lang="en-US" sz="1800" b="1" dirty="0">
                <a:effectLst/>
                <a:latin typeface="Calibri" panose="020F0502020204030204" pitchFamily="34" charset="0"/>
              </a:rPr>
              <a:t>ABHA recognizes the challenge that all health care providers, educators, and families are facing.</a:t>
            </a:r>
            <a:endParaRPr lang="en-US" dirty="0">
              <a:effectLst/>
            </a:endParaRPr>
          </a:p>
          <a:p>
            <a:endParaRPr lang="en-US" dirty="0"/>
          </a:p>
        </p:txBody>
      </p:sp>
      <p:sp>
        <p:nvSpPr>
          <p:cNvPr id="5" name="Text Placeholder 4">
            <a:extLst>
              <a:ext uri="{FF2B5EF4-FFF2-40B4-BE49-F238E27FC236}">
                <a16:creationId xmlns:a16="http://schemas.microsoft.com/office/drawing/2014/main" id="{179A70C2-95E2-0CE6-2F9C-2E64269405A3}"/>
              </a:ext>
            </a:extLst>
          </p:cNvPr>
          <p:cNvSpPr>
            <a:spLocks noGrp="1"/>
          </p:cNvSpPr>
          <p:nvPr>
            <p:ph type="body" sz="quarter" idx="3"/>
          </p:nvPr>
        </p:nvSpPr>
        <p:spPr>
          <a:xfrm>
            <a:off x="5118447" y="2500038"/>
            <a:ext cx="6264414" cy="685800"/>
          </a:xfrm>
        </p:spPr>
        <p:txBody>
          <a:bodyPr/>
          <a:lstStyle/>
          <a:p>
            <a:r>
              <a:rPr lang="en-US" dirty="0"/>
              <a:t>Behavioral Health:</a:t>
            </a:r>
          </a:p>
        </p:txBody>
      </p:sp>
      <p:sp>
        <p:nvSpPr>
          <p:cNvPr id="6" name="Content Placeholder 5">
            <a:extLst>
              <a:ext uri="{FF2B5EF4-FFF2-40B4-BE49-F238E27FC236}">
                <a16:creationId xmlns:a16="http://schemas.microsoft.com/office/drawing/2014/main" id="{9CE63AEB-C4FF-C0A9-910E-F7DF7E8EC3D2}"/>
              </a:ext>
            </a:extLst>
          </p:cNvPr>
          <p:cNvSpPr>
            <a:spLocks noGrp="1"/>
          </p:cNvSpPr>
          <p:nvPr>
            <p:ph sz="quarter" idx="4"/>
          </p:nvPr>
        </p:nvSpPr>
        <p:spPr>
          <a:xfrm>
            <a:off x="5117273" y="3185838"/>
            <a:ext cx="6265588" cy="1704060"/>
          </a:xfrm>
        </p:spPr>
        <p:txBody>
          <a:bodyPr>
            <a:normAutofit lnSpcReduction="10000"/>
          </a:bodyPr>
          <a:lstStyle/>
          <a:p>
            <a:r>
              <a:rPr lang="en-US" dirty="0"/>
              <a:t>In all life domains</a:t>
            </a:r>
          </a:p>
          <a:p>
            <a:r>
              <a:rPr lang="en-US" dirty="0"/>
              <a:t>Across the lifespan</a:t>
            </a:r>
          </a:p>
          <a:p>
            <a:r>
              <a:rPr lang="en-US" dirty="0"/>
              <a:t>Intersects in all healthcare settings</a:t>
            </a:r>
          </a:p>
          <a:p>
            <a:r>
              <a:rPr lang="en-US" dirty="0"/>
              <a:t>In all family/social systems</a:t>
            </a:r>
          </a:p>
        </p:txBody>
      </p:sp>
      <p:pic>
        <p:nvPicPr>
          <p:cNvPr id="8" name="Picture 7">
            <a:extLst>
              <a:ext uri="{FF2B5EF4-FFF2-40B4-BE49-F238E27FC236}">
                <a16:creationId xmlns:a16="http://schemas.microsoft.com/office/drawing/2014/main" id="{D56005C4-4909-0136-5BAA-63127AE4FEB5}"/>
              </a:ext>
            </a:extLst>
          </p:cNvPr>
          <p:cNvPicPr>
            <a:picLocks noChangeAspect="1"/>
          </p:cNvPicPr>
          <p:nvPr/>
        </p:nvPicPr>
        <p:blipFill>
          <a:blip r:embed="rId3"/>
          <a:stretch>
            <a:fillRect/>
          </a:stretch>
        </p:blipFill>
        <p:spPr>
          <a:xfrm>
            <a:off x="11350451" y="2326970"/>
            <a:ext cx="841549" cy="2204057"/>
          </a:xfrm>
          <a:prstGeom prst="rect">
            <a:avLst/>
          </a:prstGeom>
        </p:spPr>
      </p:pic>
    </p:spTree>
    <p:extLst>
      <p:ext uri="{BB962C8B-B14F-4D97-AF65-F5344CB8AC3E}">
        <p14:creationId xmlns:p14="http://schemas.microsoft.com/office/powerpoint/2010/main" val="271688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9458-0F13-7E9B-34E3-21E96EB67B61}"/>
              </a:ext>
            </a:extLst>
          </p:cNvPr>
          <p:cNvSpPr>
            <a:spLocks noGrp="1"/>
          </p:cNvSpPr>
          <p:nvPr>
            <p:ph type="title"/>
          </p:nvPr>
        </p:nvSpPr>
        <p:spPr/>
        <p:txBody>
          <a:bodyPr>
            <a:normAutofit fontScale="90000"/>
          </a:bodyPr>
          <a:lstStyle/>
          <a:p>
            <a:r>
              <a:rPr lang="en-US" dirty="0"/>
              <a:t>Expanding Partners, Expanding Expertise</a:t>
            </a:r>
          </a:p>
        </p:txBody>
      </p:sp>
      <p:pic>
        <p:nvPicPr>
          <p:cNvPr id="5" name="Content Placeholder 4">
            <a:extLst>
              <a:ext uri="{FF2B5EF4-FFF2-40B4-BE49-F238E27FC236}">
                <a16:creationId xmlns:a16="http://schemas.microsoft.com/office/drawing/2014/main" id="{E49D9A9D-9A15-2971-AEBA-BDF0F94679ED}"/>
              </a:ext>
            </a:extLst>
          </p:cNvPr>
          <p:cNvPicPr>
            <a:picLocks noGrp="1" noChangeAspect="1"/>
          </p:cNvPicPr>
          <p:nvPr>
            <p:ph idx="1"/>
          </p:nvPr>
        </p:nvPicPr>
        <p:blipFill>
          <a:blip r:embed="rId2"/>
          <a:stretch>
            <a:fillRect/>
          </a:stretch>
        </p:blipFill>
        <p:spPr>
          <a:xfrm>
            <a:off x="5118100" y="1071761"/>
            <a:ext cx="6281738" cy="4711303"/>
          </a:xfrm>
        </p:spPr>
      </p:pic>
      <p:sp>
        <p:nvSpPr>
          <p:cNvPr id="6" name="TextBox 5">
            <a:extLst>
              <a:ext uri="{FF2B5EF4-FFF2-40B4-BE49-F238E27FC236}">
                <a16:creationId xmlns:a16="http://schemas.microsoft.com/office/drawing/2014/main" id="{1D14A9A1-CBBA-9841-C730-F6CF01B5CA9A}"/>
              </a:ext>
            </a:extLst>
          </p:cNvPr>
          <p:cNvSpPr txBox="1"/>
          <p:nvPr/>
        </p:nvSpPr>
        <p:spPr>
          <a:xfrm>
            <a:off x="792162" y="597627"/>
            <a:ext cx="3498979" cy="954107"/>
          </a:xfrm>
          <a:prstGeom prst="rect">
            <a:avLst/>
          </a:prstGeom>
          <a:noFill/>
        </p:spPr>
        <p:txBody>
          <a:bodyPr wrap="square" rtlCol="0">
            <a:spAutoFit/>
          </a:bodyPr>
          <a:lstStyle/>
          <a:p>
            <a:r>
              <a:rPr lang="en-US" sz="2800" dirty="0"/>
              <a:t>Building New Initiatives</a:t>
            </a:r>
          </a:p>
        </p:txBody>
      </p:sp>
      <p:sp>
        <p:nvSpPr>
          <p:cNvPr id="7" name="TextBox 6">
            <a:extLst>
              <a:ext uri="{FF2B5EF4-FFF2-40B4-BE49-F238E27FC236}">
                <a16:creationId xmlns:a16="http://schemas.microsoft.com/office/drawing/2014/main" id="{D9ABA593-C56B-8112-1C76-B966F45F1D78}"/>
              </a:ext>
            </a:extLst>
          </p:cNvPr>
          <p:cNvSpPr txBox="1"/>
          <p:nvPr/>
        </p:nvSpPr>
        <p:spPr>
          <a:xfrm>
            <a:off x="5118100" y="5783064"/>
            <a:ext cx="6281738" cy="369332"/>
          </a:xfrm>
          <a:prstGeom prst="rect">
            <a:avLst/>
          </a:prstGeom>
          <a:noFill/>
        </p:spPr>
        <p:txBody>
          <a:bodyPr wrap="square" rtlCol="0">
            <a:spAutoFit/>
          </a:bodyPr>
          <a:lstStyle/>
          <a:p>
            <a:r>
              <a:rPr lang="en-US" dirty="0"/>
              <a:t>APCA, AHHA, A2P2, ASD, ABHA… so many acronyms… </a:t>
            </a:r>
          </a:p>
        </p:txBody>
      </p:sp>
      <p:sp>
        <p:nvSpPr>
          <p:cNvPr id="8" name="Rounded Rectangle 7">
            <a:extLst>
              <a:ext uri="{FF2B5EF4-FFF2-40B4-BE49-F238E27FC236}">
                <a16:creationId xmlns:a16="http://schemas.microsoft.com/office/drawing/2014/main" id="{B3D7FF51-B7A5-5FD3-2845-0F3789F08949}"/>
              </a:ext>
            </a:extLst>
          </p:cNvPr>
          <p:cNvSpPr/>
          <p:nvPr/>
        </p:nvSpPr>
        <p:spPr>
          <a:xfrm>
            <a:off x="792162" y="5435600"/>
            <a:ext cx="3779838" cy="7167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THE BIRCH MODEL</a:t>
            </a:r>
          </a:p>
        </p:txBody>
      </p:sp>
    </p:spTree>
    <p:extLst>
      <p:ext uri="{BB962C8B-B14F-4D97-AF65-F5344CB8AC3E}">
        <p14:creationId xmlns:p14="http://schemas.microsoft.com/office/powerpoint/2010/main" val="167360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D2D9-5C9D-DDD7-CEF9-BC3E9203B3AA}"/>
              </a:ext>
            </a:extLst>
          </p:cNvPr>
          <p:cNvSpPr>
            <a:spLocks noGrp="1"/>
          </p:cNvSpPr>
          <p:nvPr>
            <p:ph type="title"/>
          </p:nvPr>
        </p:nvSpPr>
        <p:spPr/>
        <p:txBody>
          <a:bodyPr/>
          <a:lstStyle/>
          <a:p>
            <a:r>
              <a:rPr lang="en-US" dirty="0"/>
              <a:t>The BIRCH model</a:t>
            </a:r>
          </a:p>
        </p:txBody>
      </p:sp>
      <p:sp>
        <p:nvSpPr>
          <p:cNvPr id="3" name="Text Placeholder 2">
            <a:extLst>
              <a:ext uri="{FF2B5EF4-FFF2-40B4-BE49-F238E27FC236}">
                <a16:creationId xmlns:a16="http://schemas.microsoft.com/office/drawing/2014/main" id="{38772F31-5AB8-2547-53B9-808BE44A160C}"/>
              </a:ext>
            </a:extLst>
          </p:cNvPr>
          <p:cNvSpPr>
            <a:spLocks noGrp="1"/>
          </p:cNvSpPr>
          <p:nvPr>
            <p:ph type="body" idx="1"/>
          </p:nvPr>
        </p:nvSpPr>
        <p:spPr>
          <a:xfrm>
            <a:off x="4697255" y="1032071"/>
            <a:ext cx="6265088" cy="685800"/>
          </a:xfrm>
        </p:spPr>
        <p:txBody>
          <a:bodyPr/>
          <a:lstStyle/>
          <a:p>
            <a:r>
              <a:rPr lang="en-US" dirty="0"/>
              <a:t>Behavioral Health Investment in Resilient Community Health </a:t>
            </a:r>
          </a:p>
        </p:txBody>
      </p:sp>
      <p:sp>
        <p:nvSpPr>
          <p:cNvPr id="6" name="Content Placeholder 5">
            <a:extLst>
              <a:ext uri="{FF2B5EF4-FFF2-40B4-BE49-F238E27FC236}">
                <a16:creationId xmlns:a16="http://schemas.microsoft.com/office/drawing/2014/main" id="{EB1BE85C-6029-6A02-4FCF-25CBB559AD70}"/>
              </a:ext>
            </a:extLst>
          </p:cNvPr>
          <p:cNvSpPr>
            <a:spLocks noGrp="1"/>
          </p:cNvSpPr>
          <p:nvPr>
            <p:ph sz="quarter" idx="4"/>
          </p:nvPr>
        </p:nvSpPr>
        <p:spPr>
          <a:xfrm>
            <a:off x="4891077" y="2742133"/>
            <a:ext cx="6265588" cy="2545484"/>
          </a:xfrm>
        </p:spPr>
        <p:txBody>
          <a:bodyPr>
            <a:normAutofit lnSpcReduction="10000"/>
          </a:bodyPr>
          <a:lstStyle/>
          <a:p>
            <a:r>
              <a:rPr lang="en-US" dirty="0"/>
              <a:t>Behavioral Health as Primary Care</a:t>
            </a:r>
          </a:p>
          <a:p>
            <a:r>
              <a:rPr lang="en-US" dirty="0"/>
              <a:t>Parity for Behavioral Health (administrative and financial)</a:t>
            </a:r>
          </a:p>
          <a:p>
            <a:r>
              <a:rPr lang="en-US" dirty="0"/>
              <a:t>Expanded access and reduction in barriers</a:t>
            </a:r>
          </a:p>
          <a:p>
            <a:r>
              <a:rPr lang="en-US" dirty="0"/>
              <a:t>Intersectional access and coordination</a:t>
            </a:r>
          </a:p>
          <a:p>
            <a:r>
              <a:rPr lang="en-US" dirty="0"/>
              <a:t>Workforce development (equity, parity, and diversity)</a:t>
            </a:r>
          </a:p>
          <a:p>
            <a:endParaRPr lang="en-US" dirty="0"/>
          </a:p>
        </p:txBody>
      </p:sp>
      <p:sp>
        <p:nvSpPr>
          <p:cNvPr id="7" name="TextBox 6">
            <a:extLst>
              <a:ext uri="{FF2B5EF4-FFF2-40B4-BE49-F238E27FC236}">
                <a16:creationId xmlns:a16="http://schemas.microsoft.com/office/drawing/2014/main" id="{AF82003E-7E31-F364-FC57-EA9D26E6D12D}"/>
              </a:ext>
            </a:extLst>
          </p:cNvPr>
          <p:cNvSpPr txBox="1"/>
          <p:nvPr/>
        </p:nvSpPr>
        <p:spPr>
          <a:xfrm>
            <a:off x="5124637" y="1768337"/>
            <a:ext cx="5798468" cy="923330"/>
          </a:xfrm>
          <a:prstGeom prst="rect">
            <a:avLst/>
          </a:prstGeom>
          <a:noFill/>
        </p:spPr>
        <p:txBody>
          <a:bodyPr wrap="square" rtlCol="0">
            <a:spAutoFit/>
          </a:bodyPr>
          <a:lstStyle/>
          <a:p>
            <a:r>
              <a:rPr lang="en-US" dirty="0">
                <a:solidFill>
                  <a:schemeClr val="tx2"/>
                </a:solidFill>
              </a:rPr>
              <a:t>A multi-tiered initiative that focuses on legislative, regulatory and financial overhaul of the behavioral health system of care</a:t>
            </a:r>
          </a:p>
        </p:txBody>
      </p:sp>
    </p:spTree>
    <p:extLst>
      <p:ext uri="{BB962C8B-B14F-4D97-AF65-F5344CB8AC3E}">
        <p14:creationId xmlns:p14="http://schemas.microsoft.com/office/powerpoint/2010/main" val="1047755659"/>
      </p:ext>
    </p:extLst>
  </p:cSld>
  <p:clrMapOvr>
    <a:masterClrMapping/>
  </p:clrMapOvr>
</p:sld>
</file>

<file path=ppt/theme/theme1.xml><?xml version="1.0" encoding="utf-8"?>
<a:theme xmlns:a="http://schemas.openxmlformats.org/drawingml/2006/main" name="Atlas">
  <a:themeElements>
    <a:clrScheme name="ABHA ">
      <a:dk1>
        <a:srgbClr val="171B39"/>
      </a:dk1>
      <a:lt1>
        <a:srgbClr val="F2F0F1"/>
      </a:lt1>
      <a:dk2>
        <a:srgbClr val="44546A"/>
      </a:dk2>
      <a:lt2>
        <a:srgbClr val="B5B5C5"/>
      </a:lt2>
      <a:accent1>
        <a:srgbClr val="171B39"/>
      </a:accent1>
      <a:accent2>
        <a:srgbClr val="F1AC2B"/>
      </a:accent2>
      <a:accent3>
        <a:srgbClr val="171B39"/>
      </a:accent3>
      <a:accent4>
        <a:srgbClr val="B5B5C5"/>
      </a:accent4>
      <a:accent5>
        <a:srgbClr val="F1AC2B"/>
      </a:accent5>
      <a:accent6>
        <a:srgbClr val="757AA5"/>
      </a:accent6>
      <a:hlink>
        <a:srgbClr val="757AA5"/>
      </a:hlink>
      <a:folHlink>
        <a:srgbClr val="954F7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{649F2683-C88B-AC49-9766-852C3BE5E787}tf16401369</Template>
  <TotalTime>178</TotalTime>
  <Words>496</Words>
  <Application>Microsoft Macintosh PowerPoint</Application>
  <PresentationFormat>Widescreen</PresentationFormat>
  <Paragraphs>67</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Calibri</vt:lpstr>
      <vt:lpstr>Calibri Light</vt:lpstr>
      <vt:lpstr>Georgia</vt:lpstr>
      <vt:lpstr>PT Sans</vt:lpstr>
      <vt:lpstr>Rockwell</vt:lpstr>
      <vt:lpstr>Wingdings</vt:lpstr>
      <vt:lpstr>Atlas</vt:lpstr>
      <vt:lpstr>ABHA 2023</vt:lpstr>
      <vt:lpstr>John Solomon, LPC</vt:lpstr>
      <vt:lpstr>ABHA</vt:lpstr>
      <vt:lpstr>PowerPoint Presentation</vt:lpstr>
      <vt:lpstr>Parity</vt:lpstr>
      <vt:lpstr>PowerPoint Presentation</vt:lpstr>
      <vt:lpstr>PowerPoint Presentation</vt:lpstr>
      <vt:lpstr>Expanding Partners, Expanding Expertise</vt:lpstr>
      <vt:lpstr>The BIRCH model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ABHA 2023</dc:title>
  <dc:creator>John Solomon</dc:creator>
  <cp:lastModifiedBy>Marcy Ash</cp:lastModifiedBy>
  <cp:revision>4</cp:revision>
  <dcterms:created xsi:type="dcterms:W3CDTF">2023-09-05T17:54:26Z</dcterms:created>
  <dcterms:modified xsi:type="dcterms:W3CDTF">2023-09-06T17:31:56Z</dcterms:modified>
</cp:coreProperties>
</file>