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 id="2147483911" r:id="rId2"/>
  </p:sldMasterIdLst>
  <p:notesMasterIdLst>
    <p:notesMasterId r:id="rId31"/>
  </p:notesMasterIdLst>
  <p:handoutMasterIdLst>
    <p:handoutMasterId r:id="rId32"/>
  </p:handoutMasterIdLst>
  <p:sldIdLst>
    <p:sldId id="370" r:id="rId3"/>
    <p:sldId id="371" r:id="rId4"/>
    <p:sldId id="375" r:id="rId5"/>
    <p:sldId id="384" r:id="rId6"/>
    <p:sldId id="387" r:id="rId7"/>
    <p:sldId id="389" r:id="rId8"/>
    <p:sldId id="385" r:id="rId9"/>
    <p:sldId id="388" r:id="rId10"/>
    <p:sldId id="390" r:id="rId11"/>
    <p:sldId id="378" r:id="rId12"/>
    <p:sldId id="396" r:id="rId13"/>
    <p:sldId id="397" r:id="rId14"/>
    <p:sldId id="383" r:id="rId15"/>
    <p:sldId id="379" r:id="rId16"/>
    <p:sldId id="380" r:id="rId17"/>
    <p:sldId id="382" r:id="rId18"/>
    <p:sldId id="391" r:id="rId19"/>
    <p:sldId id="381" r:id="rId20"/>
    <p:sldId id="402" r:id="rId21"/>
    <p:sldId id="395" r:id="rId22"/>
    <p:sldId id="392" r:id="rId23"/>
    <p:sldId id="393" r:id="rId24"/>
    <p:sldId id="394" r:id="rId25"/>
    <p:sldId id="399" r:id="rId26"/>
    <p:sldId id="398" r:id="rId27"/>
    <p:sldId id="386" r:id="rId28"/>
    <p:sldId id="377" r:id="rId29"/>
    <p:sldId id="270" r:id="rId30"/>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68" userDrawn="1">
          <p15:clr>
            <a:srgbClr val="A4A3A4"/>
          </p15:clr>
        </p15:guide>
        <p15:guide id="2" orient="horz" pos="2796" userDrawn="1">
          <p15:clr>
            <a:srgbClr val="A4A3A4"/>
          </p15:clr>
        </p15:guide>
        <p15:guide id="3" orient="horz" pos="1620">
          <p15:clr>
            <a:srgbClr val="A4A3A4"/>
          </p15:clr>
        </p15:guide>
        <p15:guide id="4" pos="2880">
          <p15:clr>
            <a:srgbClr val="A4A3A4"/>
          </p15:clr>
        </p15:guide>
        <p15:guide id="5" pos="576">
          <p15:clr>
            <a:srgbClr val="A4A3A4"/>
          </p15:clr>
        </p15:guide>
        <p15:guide id="6" pos="518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ckman, Jacqui" initials="LJ" lastIdx="3" clrIdx="0">
    <p:extLst>
      <p:ext uri="{19B8F6BF-5375-455C-9EA6-DF929625EA0E}">
        <p15:presenceInfo xmlns:p15="http://schemas.microsoft.com/office/powerpoint/2012/main" userId="S-1-5-21-220523388-1482476501-839522115-534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4"/>
    <a:srgbClr val="FFFFE7"/>
    <a:srgbClr val="FFC8C9"/>
    <a:srgbClr val="CCDBE8"/>
    <a:srgbClr val="B88ABE"/>
    <a:srgbClr val="EAF4DE"/>
    <a:srgbClr val="FEE2CA"/>
    <a:srgbClr val="BABFC8"/>
    <a:srgbClr val="C5DBBF"/>
    <a:srgbClr val="C7E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CEADB5-2C7C-4FAC-937A-6B1963A1CF87}" v="2" dt="2023-12-01T01:17:55.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p:restoredTop sz="94628"/>
  </p:normalViewPr>
  <p:slideViewPr>
    <p:cSldViewPr snapToGrid="0">
      <p:cViewPr varScale="1">
        <p:scale>
          <a:sx n="145" d="100"/>
          <a:sy n="145" d="100"/>
        </p:scale>
        <p:origin x="176" y="304"/>
      </p:cViewPr>
      <p:guideLst>
        <p:guide orient="horz" pos="468"/>
        <p:guide orient="horz" pos="2796"/>
        <p:guide orient="horz" pos="1620"/>
        <p:guide pos="2880"/>
        <p:guide pos="576"/>
        <p:guide pos="5184"/>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2.sv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9CB8A1-61A5-47EF-B2DD-3BFB696D9E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2CD48B-E0D9-43E7-A6CE-A02BEF781CC6}">
      <dgm:prSet/>
      <dgm:spPr/>
      <dgm:t>
        <a:bodyPr/>
        <a:lstStyle/>
        <a:p>
          <a:r>
            <a:rPr lang="en-US"/>
            <a:t>Beneficiary- Alaska Native or American Indian (AN/AI) person whose documents have been submitted to ANMC Central Registration and is eligible for medical services and PRC coverage. </a:t>
          </a:r>
        </a:p>
      </dgm:t>
    </dgm:pt>
    <dgm:pt modelId="{7190D2A9-06BC-4AB9-8BBD-9E23B7F9B4D9}" type="parTrans" cxnId="{8A8E77AD-8C24-47FE-937D-2FB442FB6926}">
      <dgm:prSet/>
      <dgm:spPr/>
      <dgm:t>
        <a:bodyPr/>
        <a:lstStyle/>
        <a:p>
          <a:endParaRPr lang="en-US"/>
        </a:p>
      </dgm:t>
    </dgm:pt>
    <dgm:pt modelId="{3AA4CEA3-1BAF-403C-A7D6-0C14277C1429}" type="sibTrans" cxnId="{8A8E77AD-8C24-47FE-937D-2FB442FB6926}">
      <dgm:prSet/>
      <dgm:spPr/>
      <dgm:t>
        <a:bodyPr/>
        <a:lstStyle/>
        <a:p>
          <a:endParaRPr lang="en-US"/>
        </a:p>
      </dgm:t>
    </dgm:pt>
    <dgm:pt modelId="{2C608563-2B64-4A1A-8857-F57CEEB8C0D1}">
      <dgm:prSet/>
      <dgm:spPr/>
      <dgm:t>
        <a:bodyPr/>
        <a:lstStyle/>
        <a:p>
          <a:r>
            <a:rPr lang="en-US"/>
            <a:t>Non-beneficiary means a non-AN/AI person </a:t>
          </a:r>
          <a:r>
            <a:rPr lang="en-US" i="1"/>
            <a:t>or</a:t>
          </a:r>
          <a:r>
            <a:rPr lang="en-US"/>
            <a:t> a Native person who doesn’t have their documents (CIB card, birth certificate, etc.) into Central Registration and is not eligible to receive services and PRC coverage</a:t>
          </a:r>
        </a:p>
      </dgm:t>
    </dgm:pt>
    <dgm:pt modelId="{04563C82-F35E-4D72-9189-836F1E5D527A}" type="parTrans" cxnId="{C2B93EE4-E4E5-49FB-AFD3-29E8DCDE4C58}">
      <dgm:prSet/>
      <dgm:spPr/>
      <dgm:t>
        <a:bodyPr/>
        <a:lstStyle/>
        <a:p>
          <a:endParaRPr lang="en-US"/>
        </a:p>
      </dgm:t>
    </dgm:pt>
    <dgm:pt modelId="{94200B12-6A82-4812-985E-75530079F22C}" type="sibTrans" cxnId="{C2B93EE4-E4E5-49FB-AFD3-29E8DCDE4C58}">
      <dgm:prSet/>
      <dgm:spPr/>
      <dgm:t>
        <a:bodyPr/>
        <a:lstStyle/>
        <a:p>
          <a:endParaRPr lang="en-US"/>
        </a:p>
      </dgm:t>
    </dgm:pt>
    <dgm:pt modelId="{E55D1159-35A9-4269-9AED-8CCDB2966841}">
      <dgm:prSet/>
      <dgm:spPr/>
      <dgm:t>
        <a:bodyPr/>
        <a:lstStyle/>
        <a:p>
          <a:r>
            <a:rPr lang="en-US"/>
            <a:t>Direct referral: referral that goes directly to the specialist and is not processed through ANMC Pediatrics and does not require PRC financial coverage</a:t>
          </a:r>
        </a:p>
      </dgm:t>
    </dgm:pt>
    <dgm:pt modelId="{7351C22D-9E69-4B2D-A11C-2A33C0D044A2}" type="parTrans" cxnId="{EF85B991-C274-4F01-BCBC-082061526EE2}">
      <dgm:prSet/>
      <dgm:spPr/>
      <dgm:t>
        <a:bodyPr/>
        <a:lstStyle/>
        <a:p>
          <a:endParaRPr lang="en-US"/>
        </a:p>
      </dgm:t>
    </dgm:pt>
    <dgm:pt modelId="{90D2F0D0-F36E-493B-B244-EC13AE25EB88}" type="sibTrans" cxnId="{EF85B991-C274-4F01-BCBC-082061526EE2}">
      <dgm:prSet/>
      <dgm:spPr/>
      <dgm:t>
        <a:bodyPr/>
        <a:lstStyle/>
        <a:p>
          <a:endParaRPr lang="en-US"/>
        </a:p>
      </dgm:t>
    </dgm:pt>
    <dgm:pt modelId="{C8FE2A22-670E-461A-82A5-0F39543E3B00}">
      <dgm:prSet/>
      <dgm:spPr/>
      <dgm:t>
        <a:bodyPr/>
        <a:lstStyle/>
        <a:p>
          <a:r>
            <a:rPr lang="en-US" i="1">
              <a:solidFill>
                <a:schemeClr val="accent1">
                  <a:lumMod val="40000"/>
                  <a:lumOff val="60000"/>
                </a:schemeClr>
              </a:solidFill>
            </a:rPr>
            <a:t>Direct referrals to off-campus specialists are not eligible for ANMC Patient Housing. They must stay in Medicaid hotel or other housing. ANMC Pediatrics is not involved in coordinating the care or travel/lodging for direct referrals. </a:t>
          </a:r>
        </a:p>
      </dgm:t>
    </dgm:pt>
    <dgm:pt modelId="{322C4B9E-9841-4839-9B46-FF0A1CB18ACD}" type="parTrans" cxnId="{B7670B44-B189-4719-8BB3-15801387A4E3}">
      <dgm:prSet/>
      <dgm:spPr/>
      <dgm:t>
        <a:bodyPr/>
        <a:lstStyle/>
        <a:p>
          <a:endParaRPr lang="en-US"/>
        </a:p>
      </dgm:t>
    </dgm:pt>
    <dgm:pt modelId="{90FD9907-19E8-4D8E-8017-3CE49386CC49}" type="sibTrans" cxnId="{B7670B44-B189-4719-8BB3-15801387A4E3}">
      <dgm:prSet/>
      <dgm:spPr/>
      <dgm:t>
        <a:bodyPr/>
        <a:lstStyle/>
        <a:p>
          <a:endParaRPr lang="en-US"/>
        </a:p>
      </dgm:t>
    </dgm:pt>
    <dgm:pt modelId="{0CA10FAF-3F50-41F4-A9ED-B6C32DEC6D95}" type="pres">
      <dgm:prSet presAssocID="{779CB8A1-61A5-47EF-B2DD-3BFB696D9E31}" presName="linear" presStyleCnt="0">
        <dgm:presLayoutVars>
          <dgm:animLvl val="lvl"/>
          <dgm:resizeHandles val="exact"/>
        </dgm:presLayoutVars>
      </dgm:prSet>
      <dgm:spPr/>
    </dgm:pt>
    <dgm:pt modelId="{86699D96-DD84-4E62-836F-08B677F16417}" type="pres">
      <dgm:prSet presAssocID="{AC2CD48B-E0D9-43E7-A6CE-A02BEF781CC6}" presName="parentText" presStyleLbl="node1" presStyleIdx="0" presStyleCnt="3">
        <dgm:presLayoutVars>
          <dgm:chMax val="0"/>
          <dgm:bulletEnabled val="1"/>
        </dgm:presLayoutVars>
      </dgm:prSet>
      <dgm:spPr/>
    </dgm:pt>
    <dgm:pt modelId="{42CDC5FB-EC57-4E35-B6F8-B1EF38127711}" type="pres">
      <dgm:prSet presAssocID="{3AA4CEA3-1BAF-403C-A7D6-0C14277C1429}" presName="spacer" presStyleCnt="0"/>
      <dgm:spPr/>
    </dgm:pt>
    <dgm:pt modelId="{B8D44CA9-6FB4-44D9-8089-35ECFA90E45C}" type="pres">
      <dgm:prSet presAssocID="{2C608563-2B64-4A1A-8857-F57CEEB8C0D1}" presName="parentText" presStyleLbl="node1" presStyleIdx="1" presStyleCnt="3">
        <dgm:presLayoutVars>
          <dgm:chMax val="0"/>
          <dgm:bulletEnabled val="1"/>
        </dgm:presLayoutVars>
      </dgm:prSet>
      <dgm:spPr/>
    </dgm:pt>
    <dgm:pt modelId="{F29CC0BA-E8AE-4D43-A927-613BDB7F19E0}" type="pres">
      <dgm:prSet presAssocID="{94200B12-6A82-4812-985E-75530079F22C}" presName="spacer" presStyleCnt="0"/>
      <dgm:spPr/>
    </dgm:pt>
    <dgm:pt modelId="{5D3FC5FE-D67E-4177-80FA-818A01F2D560}" type="pres">
      <dgm:prSet presAssocID="{E55D1159-35A9-4269-9AED-8CCDB2966841}" presName="parentText" presStyleLbl="node1" presStyleIdx="2" presStyleCnt="3">
        <dgm:presLayoutVars>
          <dgm:chMax val="0"/>
          <dgm:bulletEnabled val="1"/>
        </dgm:presLayoutVars>
      </dgm:prSet>
      <dgm:spPr/>
    </dgm:pt>
    <dgm:pt modelId="{7A4A322F-9393-452C-B6F2-11A0648F8CBD}" type="pres">
      <dgm:prSet presAssocID="{E55D1159-35A9-4269-9AED-8CCDB2966841}" presName="childText" presStyleLbl="revTx" presStyleIdx="0" presStyleCnt="1">
        <dgm:presLayoutVars>
          <dgm:bulletEnabled val="1"/>
        </dgm:presLayoutVars>
      </dgm:prSet>
      <dgm:spPr/>
    </dgm:pt>
  </dgm:ptLst>
  <dgm:cxnLst>
    <dgm:cxn modelId="{B7670B44-B189-4719-8BB3-15801387A4E3}" srcId="{E55D1159-35A9-4269-9AED-8CCDB2966841}" destId="{C8FE2A22-670E-461A-82A5-0F39543E3B00}" srcOrd="0" destOrd="0" parTransId="{322C4B9E-9841-4839-9B46-FF0A1CB18ACD}" sibTransId="{90FD9907-19E8-4D8E-8017-3CE49386CC49}"/>
    <dgm:cxn modelId="{5B39317F-1402-4792-A30B-B375D18F56A6}" type="presOf" srcId="{2C608563-2B64-4A1A-8857-F57CEEB8C0D1}" destId="{B8D44CA9-6FB4-44D9-8089-35ECFA90E45C}" srcOrd="0" destOrd="0" presId="urn:microsoft.com/office/officeart/2005/8/layout/vList2"/>
    <dgm:cxn modelId="{E14C778B-812A-427C-AA87-0205CE82133E}" type="presOf" srcId="{779CB8A1-61A5-47EF-B2DD-3BFB696D9E31}" destId="{0CA10FAF-3F50-41F4-A9ED-B6C32DEC6D95}" srcOrd="0" destOrd="0" presId="urn:microsoft.com/office/officeart/2005/8/layout/vList2"/>
    <dgm:cxn modelId="{EF85B991-C274-4F01-BCBC-082061526EE2}" srcId="{779CB8A1-61A5-47EF-B2DD-3BFB696D9E31}" destId="{E55D1159-35A9-4269-9AED-8CCDB2966841}" srcOrd="2" destOrd="0" parTransId="{7351C22D-9E69-4B2D-A11C-2A33C0D044A2}" sibTransId="{90D2F0D0-F36E-493B-B244-EC13AE25EB88}"/>
    <dgm:cxn modelId="{FB895CA7-81A5-4D77-81F4-508CC3D44F25}" type="presOf" srcId="{AC2CD48B-E0D9-43E7-A6CE-A02BEF781CC6}" destId="{86699D96-DD84-4E62-836F-08B677F16417}" srcOrd="0" destOrd="0" presId="urn:microsoft.com/office/officeart/2005/8/layout/vList2"/>
    <dgm:cxn modelId="{8A8E77AD-8C24-47FE-937D-2FB442FB6926}" srcId="{779CB8A1-61A5-47EF-B2DD-3BFB696D9E31}" destId="{AC2CD48B-E0D9-43E7-A6CE-A02BEF781CC6}" srcOrd="0" destOrd="0" parTransId="{7190D2A9-06BC-4AB9-8BBD-9E23B7F9B4D9}" sibTransId="{3AA4CEA3-1BAF-403C-A7D6-0C14277C1429}"/>
    <dgm:cxn modelId="{5B189BB6-D79A-48EC-AC2E-0C05050E9283}" type="presOf" srcId="{E55D1159-35A9-4269-9AED-8CCDB2966841}" destId="{5D3FC5FE-D67E-4177-80FA-818A01F2D560}" srcOrd="0" destOrd="0" presId="urn:microsoft.com/office/officeart/2005/8/layout/vList2"/>
    <dgm:cxn modelId="{C2B93EE4-E4E5-49FB-AFD3-29E8DCDE4C58}" srcId="{779CB8A1-61A5-47EF-B2DD-3BFB696D9E31}" destId="{2C608563-2B64-4A1A-8857-F57CEEB8C0D1}" srcOrd="1" destOrd="0" parTransId="{04563C82-F35E-4D72-9189-836F1E5D527A}" sibTransId="{94200B12-6A82-4812-985E-75530079F22C}"/>
    <dgm:cxn modelId="{986503E6-AD06-496C-9ED7-7B954E8036CC}" type="presOf" srcId="{C8FE2A22-670E-461A-82A5-0F39543E3B00}" destId="{7A4A322F-9393-452C-B6F2-11A0648F8CBD}" srcOrd="0" destOrd="0" presId="urn:microsoft.com/office/officeart/2005/8/layout/vList2"/>
    <dgm:cxn modelId="{CF0FCCFF-ACE9-4232-9D52-BAC4B0C8EE5F}" type="presParOf" srcId="{0CA10FAF-3F50-41F4-A9ED-B6C32DEC6D95}" destId="{86699D96-DD84-4E62-836F-08B677F16417}" srcOrd="0" destOrd="0" presId="urn:microsoft.com/office/officeart/2005/8/layout/vList2"/>
    <dgm:cxn modelId="{8C5A79A3-E1FB-4373-AFCE-EB0CC1AE5B8C}" type="presParOf" srcId="{0CA10FAF-3F50-41F4-A9ED-B6C32DEC6D95}" destId="{42CDC5FB-EC57-4E35-B6F8-B1EF38127711}" srcOrd="1" destOrd="0" presId="urn:microsoft.com/office/officeart/2005/8/layout/vList2"/>
    <dgm:cxn modelId="{BC3FEE74-72AA-4425-85E6-296B938CA10E}" type="presParOf" srcId="{0CA10FAF-3F50-41F4-A9ED-B6C32DEC6D95}" destId="{B8D44CA9-6FB4-44D9-8089-35ECFA90E45C}" srcOrd="2" destOrd="0" presId="urn:microsoft.com/office/officeart/2005/8/layout/vList2"/>
    <dgm:cxn modelId="{27B7AE4C-2262-4D7F-8962-B4CE7C380EE4}" type="presParOf" srcId="{0CA10FAF-3F50-41F4-A9ED-B6C32DEC6D95}" destId="{F29CC0BA-E8AE-4D43-A927-613BDB7F19E0}" srcOrd="3" destOrd="0" presId="urn:microsoft.com/office/officeart/2005/8/layout/vList2"/>
    <dgm:cxn modelId="{0BFFAA0C-7D52-48AF-BCEA-CDB20FF76B64}" type="presParOf" srcId="{0CA10FAF-3F50-41F4-A9ED-B6C32DEC6D95}" destId="{5D3FC5FE-D67E-4177-80FA-818A01F2D560}" srcOrd="4" destOrd="0" presId="urn:microsoft.com/office/officeart/2005/8/layout/vList2"/>
    <dgm:cxn modelId="{C64A9349-A262-4A0F-A210-4949CBAA2C86}" type="presParOf" srcId="{0CA10FAF-3F50-41F4-A9ED-B6C32DEC6D95}" destId="{7A4A322F-9393-452C-B6F2-11A0648F8CB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A39F0-08A9-4345-84BD-D129635063ED}" type="doc">
      <dgm:prSet loTypeId="urn:microsoft.com/office/officeart/2005/8/layout/list1" loCatId="list" qsTypeId="urn:microsoft.com/office/officeart/2005/8/quickstyle/simple5" qsCatId="simple" csTypeId="urn:microsoft.com/office/officeart/2005/8/colors/accent3_2" csCatId="accent3" phldr="1"/>
      <dgm:spPr/>
      <dgm:t>
        <a:bodyPr/>
        <a:lstStyle/>
        <a:p>
          <a:endParaRPr lang="en-US"/>
        </a:p>
      </dgm:t>
    </dgm:pt>
    <dgm:pt modelId="{2044E893-3F0B-4ED2-BD0C-CBE1C2D236F3}">
      <dgm:prSet/>
      <dgm:spPr/>
      <dgm:t>
        <a:bodyPr/>
        <a:lstStyle/>
        <a:p>
          <a:r>
            <a:rPr lang="en-US"/>
            <a:t>Care Coordination in a Medical Home leads to…</a:t>
          </a:r>
        </a:p>
      </dgm:t>
    </dgm:pt>
    <dgm:pt modelId="{25E6B8C6-FE63-496F-8DF6-4216AA28B104}" type="parTrans" cxnId="{05D9554E-C556-4405-B76F-AA12827BB9DE}">
      <dgm:prSet/>
      <dgm:spPr/>
      <dgm:t>
        <a:bodyPr/>
        <a:lstStyle/>
        <a:p>
          <a:endParaRPr lang="en-US"/>
        </a:p>
      </dgm:t>
    </dgm:pt>
    <dgm:pt modelId="{9E4D9ACA-50BF-4C7C-940E-62CF32BFC588}" type="sibTrans" cxnId="{05D9554E-C556-4405-B76F-AA12827BB9DE}">
      <dgm:prSet/>
      <dgm:spPr/>
      <dgm:t>
        <a:bodyPr/>
        <a:lstStyle/>
        <a:p>
          <a:endParaRPr lang="en-US"/>
        </a:p>
      </dgm:t>
    </dgm:pt>
    <dgm:pt modelId="{6290FEBA-10FD-424B-8BF3-A73EDBBF9957}">
      <dgm:prSet/>
      <dgm:spPr/>
      <dgm:t>
        <a:bodyPr/>
        <a:lstStyle/>
        <a:p>
          <a:r>
            <a:rPr lang="en-US"/>
            <a:t>Effective teamwork and improved communication</a:t>
          </a:r>
        </a:p>
      </dgm:t>
    </dgm:pt>
    <dgm:pt modelId="{938F9880-59C3-43A2-B196-718D5F3D9861}" type="parTrans" cxnId="{A56F1E12-563D-4102-847D-29FE938152CC}">
      <dgm:prSet/>
      <dgm:spPr/>
      <dgm:t>
        <a:bodyPr/>
        <a:lstStyle/>
        <a:p>
          <a:endParaRPr lang="en-US"/>
        </a:p>
      </dgm:t>
    </dgm:pt>
    <dgm:pt modelId="{34E5424A-CDC9-499D-877D-6A971CBDDDE5}" type="sibTrans" cxnId="{A56F1E12-563D-4102-847D-29FE938152CC}">
      <dgm:prSet/>
      <dgm:spPr/>
      <dgm:t>
        <a:bodyPr/>
        <a:lstStyle/>
        <a:p>
          <a:endParaRPr lang="en-US"/>
        </a:p>
      </dgm:t>
    </dgm:pt>
    <dgm:pt modelId="{BB94F89E-9B33-4F7F-A05C-EBBCA27908ED}">
      <dgm:prSet/>
      <dgm:spPr/>
      <dgm:t>
        <a:bodyPr/>
        <a:lstStyle/>
        <a:p>
          <a:r>
            <a:rPr lang="en-US"/>
            <a:t>Care Coordinators have their “ears to the ground” in a way that can uniquely respond to the needs of patients and families.</a:t>
          </a:r>
        </a:p>
      </dgm:t>
    </dgm:pt>
    <dgm:pt modelId="{A47B6C3B-F348-41CE-B8A1-7AFEAA595CD6}" type="parTrans" cxnId="{A9049506-B87C-4111-8A05-C7082A744F53}">
      <dgm:prSet/>
      <dgm:spPr/>
      <dgm:t>
        <a:bodyPr/>
        <a:lstStyle/>
        <a:p>
          <a:endParaRPr lang="en-US"/>
        </a:p>
      </dgm:t>
    </dgm:pt>
    <dgm:pt modelId="{84FA0209-CEEA-424F-9CFA-25E3AFD3E7B3}" type="sibTrans" cxnId="{A9049506-B87C-4111-8A05-C7082A744F53}">
      <dgm:prSet/>
      <dgm:spPr/>
      <dgm:t>
        <a:bodyPr/>
        <a:lstStyle/>
        <a:p>
          <a:endParaRPr lang="en-US"/>
        </a:p>
      </dgm:t>
    </dgm:pt>
    <dgm:pt modelId="{E076F107-84DC-43EE-B8BB-95899B2D8BBC}">
      <dgm:prSet/>
      <dgm:spPr/>
      <dgm:t>
        <a:bodyPr/>
        <a:lstStyle/>
        <a:p>
          <a:r>
            <a:rPr lang="en-US"/>
            <a:t>Care Coordinators add value to the efforts of the team</a:t>
          </a:r>
        </a:p>
      </dgm:t>
    </dgm:pt>
    <dgm:pt modelId="{82E87746-5862-4DE3-8C10-579CFA47121B}" type="parTrans" cxnId="{C839D501-9506-4BA3-9F5D-22C19A6FE1CB}">
      <dgm:prSet/>
      <dgm:spPr/>
      <dgm:t>
        <a:bodyPr/>
        <a:lstStyle/>
        <a:p>
          <a:endParaRPr lang="en-US"/>
        </a:p>
      </dgm:t>
    </dgm:pt>
    <dgm:pt modelId="{8D821C0E-19C3-4EB0-AF93-526A40012FAA}" type="sibTrans" cxnId="{C839D501-9506-4BA3-9F5D-22C19A6FE1CB}">
      <dgm:prSet/>
      <dgm:spPr/>
      <dgm:t>
        <a:bodyPr/>
        <a:lstStyle/>
        <a:p>
          <a:endParaRPr lang="en-US"/>
        </a:p>
      </dgm:t>
    </dgm:pt>
    <dgm:pt modelId="{A43C53B0-0F62-4021-A372-3CD45006EF2B}">
      <dgm:prSet/>
      <dgm:spPr/>
      <dgm:t>
        <a:bodyPr/>
        <a:lstStyle/>
        <a:p>
          <a:r>
            <a:rPr lang="en-US"/>
            <a:t>Support the medical team</a:t>
          </a:r>
        </a:p>
      </dgm:t>
    </dgm:pt>
    <dgm:pt modelId="{A3E7F2E1-09D1-41C0-8BF2-359A5E1E2F16}" type="parTrans" cxnId="{F771F919-E84F-40C4-8969-DC47066153C2}">
      <dgm:prSet/>
      <dgm:spPr/>
      <dgm:t>
        <a:bodyPr/>
        <a:lstStyle/>
        <a:p>
          <a:endParaRPr lang="en-US"/>
        </a:p>
      </dgm:t>
    </dgm:pt>
    <dgm:pt modelId="{4EC39734-A164-4745-AE15-B3872C71533A}" type="sibTrans" cxnId="{F771F919-E84F-40C4-8969-DC47066153C2}">
      <dgm:prSet/>
      <dgm:spPr/>
      <dgm:t>
        <a:bodyPr/>
        <a:lstStyle/>
        <a:p>
          <a:endParaRPr lang="en-US"/>
        </a:p>
      </dgm:t>
    </dgm:pt>
    <dgm:pt modelId="{535ACB93-5E2E-4A19-9AF1-FA1F10FE3E0C}">
      <dgm:prSet/>
      <dgm:spPr/>
      <dgm:t>
        <a:bodyPr/>
        <a:lstStyle/>
        <a:p>
          <a:r>
            <a:rPr lang="en-US"/>
            <a:t>Support the patients/ families</a:t>
          </a:r>
        </a:p>
      </dgm:t>
    </dgm:pt>
    <dgm:pt modelId="{906C43CE-E14F-43AF-98B4-7692364E148E}" type="parTrans" cxnId="{D052E65A-9AAB-44A1-908E-95F756F68BB2}">
      <dgm:prSet/>
      <dgm:spPr/>
      <dgm:t>
        <a:bodyPr/>
        <a:lstStyle/>
        <a:p>
          <a:endParaRPr lang="en-US"/>
        </a:p>
      </dgm:t>
    </dgm:pt>
    <dgm:pt modelId="{4AD6F64F-DEB7-458D-A518-B1B66D6E3DC2}" type="sibTrans" cxnId="{D052E65A-9AAB-44A1-908E-95F756F68BB2}">
      <dgm:prSet/>
      <dgm:spPr/>
      <dgm:t>
        <a:bodyPr/>
        <a:lstStyle/>
        <a:p>
          <a:endParaRPr lang="en-US"/>
        </a:p>
      </dgm:t>
    </dgm:pt>
    <dgm:pt modelId="{BF3B8033-0A98-4314-9192-5D6B4DDBEA02}" type="pres">
      <dgm:prSet presAssocID="{D5DA39F0-08A9-4345-84BD-D129635063ED}" presName="linear" presStyleCnt="0">
        <dgm:presLayoutVars>
          <dgm:dir/>
          <dgm:animLvl val="lvl"/>
          <dgm:resizeHandles val="exact"/>
        </dgm:presLayoutVars>
      </dgm:prSet>
      <dgm:spPr/>
    </dgm:pt>
    <dgm:pt modelId="{4180E5E3-FE97-4684-957D-D82A4E5A6B2D}" type="pres">
      <dgm:prSet presAssocID="{2044E893-3F0B-4ED2-BD0C-CBE1C2D236F3}" presName="parentLin" presStyleCnt="0"/>
      <dgm:spPr/>
    </dgm:pt>
    <dgm:pt modelId="{06BB89FA-EBDF-4955-98F6-CE033932F102}" type="pres">
      <dgm:prSet presAssocID="{2044E893-3F0B-4ED2-BD0C-CBE1C2D236F3}" presName="parentLeftMargin" presStyleLbl="node1" presStyleIdx="0" presStyleCnt="1"/>
      <dgm:spPr/>
    </dgm:pt>
    <dgm:pt modelId="{889CC126-A540-4204-9D08-F9CE4A30A339}" type="pres">
      <dgm:prSet presAssocID="{2044E893-3F0B-4ED2-BD0C-CBE1C2D236F3}" presName="parentText" presStyleLbl="node1" presStyleIdx="0" presStyleCnt="1">
        <dgm:presLayoutVars>
          <dgm:chMax val="0"/>
          <dgm:bulletEnabled val="1"/>
        </dgm:presLayoutVars>
      </dgm:prSet>
      <dgm:spPr/>
    </dgm:pt>
    <dgm:pt modelId="{4C299D5A-57D5-46FD-9A39-A73AC5C87E5D}" type="pres">
      <dgm:prSet presAssocID="{2044E893-3F0B-4ED2-BD0C-CBE1C2D236F3}" presName="negativeSpace" presStyleCnt="0"/>
      <dgm:spPr/>
    </dgm:pt>
    <dgm:pt modelId="{BA513C65-8B3B-443F-8495-75E46F874F6F}" type="pres">
      <dgm:prSet presAssocID="{2044E893-3F0B-4ED2-BD0C-CBE1C2D236F3}" presName="childText" presStyleLbl="conFgAcc1" presStyleIdx="0" presStyleCnt="1">
        <dgm:presLayoutVars>
          <dgm:bulletEnabled val="1"/>
        </dgm:presLayoutVars>
      </dgm:prSet>
      <dgm:spPr/>
    </dgm:pt>
  </dgm:ptLst>
  <dgm:cxnLst>
    <dgm:cxn modelId="{C839D501-9506-4BA3-9F5D-22C19A6FE1CB}" srcId="{2044E893-3F0B-4ED2-BD0C-CBE1C2D236F3}" destId="{E076F107-84DC-43EE-B8BB-95899B2D8BBC}" srcOrd="2" destOrd="0" parTransId="{82E87746-5862-4DE3-8C10-579CFA47121B}" sibTransId="{8D821C0E-19C3-4EB0-AF93-526A40012FAA}"/>
    <dgm:cxn modelId="{A9049506-B87C-4111-8A05-C7082A744F53}" srcId="{2044E893-3F0B-4ED2-BD0C-CBE1C2D236F3}" destId="{BB94F89E-9B33-4F7F-A05C-EBBCA27908ED}" srcOrd="1" destOrd="0" parTransId="{A47B6C3B-F348-41CE-B8A1-7AFEAA595CD6}" sibTransId="{84FA0209-CEEA-424F-9CFA-25E3AFD3E7B3}"/>
    <dgm:cxn modelId="{A56F1E12-563D-4102-847D-29FE938152CC}" srcId="{2044E893-3F0B-4ED2-BD0C-CBE1C2D236F3}" destId="{6290FEBA-10FD-424B-8BF3-A73EDBBF9957}" srcOrd="0" destOrd="0" parTransId="{938F9880-59C3-43A2-B196-718D5F3D9861}" sibTransId="{34E5424A-CDC9-499D-877D-6A971CBDDDE5}"/>
    <dgm:cxn modelId="{F771F919-E84F-40C4-8969-DC47066153C2}" srcId="{E076F107-84DC-43EE-B8BB-95899B2D8BBC}" destId="{A43C53B0-0F62-4021-A372-3CD45006EF2B}" srcOrd="0" destOrd="0" parTransId="{A3E7F2E1-09D1-41C0-8BF2-359A5E1E2F16}" sibTransId="{4EC39734-A164-4745-AE15-B3872C71533A}"/>
    <dgm:cxn modelId="{1F87AE2B-D6AB-4BB4-B266-AEBD6F62930A}" type="presOf" srcId="{D5DA39F0-08A9-4345-84BD-D129635063ED}" destId="{BF3B8033-0A98-4314-9192-5D6B4DDBEA02}" srcOrd="0" destOrd="0" presId="urn:microsoft.com/office/officeart/2005/8/layout/list1"/>
    <dgm:cxn modelId="{AE633733-0D16-492B-B0F0-131B3F44B1FA}" type="presOf" srcId="{2044E893-3F0B-4ED2-BD0C-CBE1C2D236F3}" destId="{889CC126-A540-4204-9D08-F9CE4A30A339}" srcOrd="1" destOrd="0" presId="urn:microsoft.com/office/officeart/2005/8/layout/list1"/>
    <dgm:cxn modelId="{05D9554E-C556-4405-B76F-AA12827BB9DE}" srcId="{D5DA39F0-08A9-4345-84BD-D129635063ED}" destId="{2044E893-3F0B-4ED2-BD0C-CBE1C2D236F3}" srcOrd="0" destOrd="0" parTransId="{25E6B8C6-FE63-496F-8DF6-4216AA28B104}" sibTransId="{9E4D9ACA-50BF-4C7C-940E-62CF32BFC588}"/>
    <dgm:cxn modelId="{D052E65A-9AAB-44A1-908E-95F756F68BB2}" srcId="{E076F107-84DC-43EE-B8BB-95899B2D8BBC}" destId="{535ACB93-5E2E-4A19-9AF1-FA1F10FE3E0C}" srcOrd="1" destOrd="0" parTransId="{906C43CE-E14F-43AF-98B4-7692364E148E}" sibTransId="{4AD6F64F-DEB7-458D-A518-B1B66D6E3DC2}"/>
    <dgm:cxn modelId="{C608F772-5C49-4F9F-BB69-EE93315BA796}" type="presOf" srcId="{E076F107-84DC-43EE-B8BB-95899B2D8BBC}" destId="{BA513C65-8B3B-443F-8495-75E46F874F6F}" srcOrd="0" destOrd="2" presId="urn:microsoft.com/office/officeart/2005/8/layout/list1"/>
    <dgm:cxn modelId="{C955028E-7CF4-4C5D-8816-8F2F5BAA8F9F}" type="presOf" srcId="{535ACB93-5E2E-4A19-9AF1-FA1F10FE3E0C}" destId="{BA513C65-8B3B-443F-8495-75E46F874F6F}" srcOrd="0" destOrd="4" presId="urn:microsoft.com/office/officeart/2005/8/layout/list1"/>
    <dgm:cxn modelId="{76EFE8C9-0AE8-4F45-9F22-7BA1428DA50B}" type="presOf" srcId="{2044E893-3F0B-4ED2-BD0C-CBE1C2D236F3}" destId="{06BB89FA-EBDF-4955-98F6-CE033932F102}" srcOrd="0" destOrd="0" presId="urn:microsoft.com/office/officeart/2005/8/layout/list1"/>
    <dgm:cxn modelId="{F303F0EB-5B2C-4A86-9FC1-9C605F616F0B}" type="presOf" srcId="{6290FEBA-10FD-424B-8BF3-A73EDBBF9957}" destId="{BA513C65-8B3B-443F-8495-75E46F874F6F}" srcOrd="0" destOrd="0" presId="urn:microsoft.com/office/officeart/2005/8/layout/list1"/>
    <dgm:cxn modelId="{BB7BE1F7-3461-4812-9FE3-0AF844FC07CE}" type="presOf" srcId="{A43C53B0-0F62-4021-A372-3CD45006EF2B}" destId="{BA513C65-8B3B-443F-8495-75E46F874F6F}" srcOrd="0" destOrd="3" presId="urn:microsoft.com/office/officeart/2005/8/layout/list1"/>
    <dgm:cxn modelId="{A330F7FC-C140-4DC8-9673-6C4E61C5F24C}" type="presOf" srcId="{BB94F89E-9B33-4F7F-A05C-EBBCA27908ED}" destId="{BA513C65-8B3B-443F-8495-75E46F874F6F}" srcOrd="0" destOrd="1" presId="urn:microsoft.com/office/officeart/2005/8/layout/list1"/>
    <dgm:cxn modelId="{194DA9EB-3291-4200-9A84-575EBD774A0D}" type="presParOf" srcId="{BF3B8033-0A98-4314-9192-5D6B4DDBEA02}" destId="{4180E5E3-FE97-4684-957D-D82A4E5A6B2D}" srcOrd="0" destOrd="0" presId="urn:microsoft.com/office/officeart/2005/8/layout/list1"/>
    <dgm:cxn modelId="{6A04FD0B-241B-42B3-87FE-8705BBC0A81E}" type="presParOf" srcId="{4180E5E3-FE97-4684-957D-D82A4E5A6B2D}" destId="{06BB89FA-EBDF-4955-98F6-CE033932F102}" srcOrd="0" destOrd="0" presId="urn:microsoft.com/office/officeart/2005/8/layout/list1"/>
    <dgm:cxn modelId="{39E10B58-7725-4307-8C19-E53AC6F12539}" type="presParOf" srcId="{4180E5E3-FE97-4684-957D-D82A4E5A6B2D}" destId="{889CC126-A540-4204-9D08-F9CE4A30A339}" srcOrd="1" destOrd="0" presId="urn:microsoft.com/office/officeart/2005/8/layout/list1"/>
    <dgm:cxn modelId="{67799AAD-7876-49AA-924B-621F509EF958}" type="presParOf" srcId="{BF3B8033-0A98-4314-9192-5D6B4DDBEA02}" destId="{4C299D5A-57D5-46FD-9A39-A73AC5C87E5D}" srcOrd="1" destOrd="0" presId="urn:microsoft.com/office/officeart/2005/8/layout/list1"/>
    <dgm:cxn modelId="{1CD464F5-353A-4491-BBEA-2E1CB372324D}" type="presParOf" srcId="{BF3B8033-0A98-4314-9192-5D6B4DDBEA02}" destId="{BA513C65-8B3B-443F-8495-75E46F874F6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6A432-E445-4063-86B5-D9A64416949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3A2DF51-4061-473E-82D7-57AEE7076831}">
      <dgm:prSet custT="1"/>
      <dgm:spPr/>
      <dgm:t>
        <a:bodyPr/>
        <a:lstStyle/>
        <a:p>
          <a:r>
            <a:rPr lang="en-US" sz="1400"/>
            <a:t>Pediatricians, Advance Practice Providers, CMAs,  RN CM, and CMS</a:t>
          </a:r>
        </a:p>
      </dgm:t>
    </dgm:pt>
    <dgm:pt modelId="{1A106927-8985-417A-853F-A31B0D264903}" type="parTrans" cxnId="{B2A6EB99-9387-4A67-A21C-A113D0AC533D}">
      <dgm:prSet/>
      <dgm:spPr/>
      <dgm:t>
        <a:bodyPr/>
        <a:lstStyle/>
        <a:p>
          <a:endParaRPr lang="en-US"/>
        </a:p>
      </dgm:t>
    </dgm:pt>
    <dgm:pt modelId="{7AA07C99-84ED-40B9-A1F3-ACF14A403C0B}" type="sibTrans" cxnId="{B2A6EB99-9387-4A67-A21C-A113D0AC533D}">
      <dgm:prSet/>
      <dgm:spPr/>
      <dgm:t>
        <a:bodyPr/>
        <a:lstStyle/>
        <a:p>
          <a:endParaRPr lang="en-US"/>
        </a:p>
      </dgm:t>
    </dgm:pt>
    <dgm:pt modelId="{9F88E948-21BC-4088-BDD8-D879483E479D}">
      <dgm:prSet/>
      <dgm:spPr/>
      <dgm:t>
        <a:bodyPr/>
        <a:lstStyle/>
        <a:p>
          <a:r>
            <a:rPr lang="en-US"/>
            <a:t>We take care of out-of-town children who are in Anchorage and need medical care (acute care, well child exams, pre-procedure H&amp;P’s, hospital discharges, complex health needs requiring them to stay in Anchorage for an extended period)</a:t>
          </a:r>
        </a:p>
      </dgm:t>
    </dgm:pt>
    <dgm:pt modelId="{71B95FF3-9A38-4097-9864-23248A4F539A}" type="parTrans" cxnId="{F8C8A13F-69AF-4844-AEC8-DF22D29C3944}">
      <dgm:prSet/>
      <dgm:spPr/>
      <dgm:t>
        <a:bodyPr/>
        <a:lstStyle/>
        <a:p>
          <a:endParaRPr lang="en-US"/>
        </a:p>
      </dgm:t>
    </dgm:pt>
    <dgm:pt modelId="{18585967-439C-4924-91C0-48E75F75BD18}" type="sibTrans" cxnId="{F8C8A13F-69AF-4844-AEC8-DF22D29C3944}">
      <dgm:prSet/>
      <dgm:spPr/>
      <dgm:t>
        <a:bodyPr/>
        <a:lstStyle/>
        <a:p>
          <a:endParaRPr lang="en-US"/>
        </a:p>
      </dgm:t>
    </dgm:pt>
    <dgm:pt modelId="{DB500355-F2B1-44DB-958D-B13E99006B1B}">
      <dgm:prSet/>
      <dgm:spPr/>
      <dgm:t>
        <a:bodyPr/>
        <a:lstStyle/>
        <a:p>
          <a:r>
            <a:rPr lang="en-US"/>
            <a:t>Please note: For children who are not in Anchorage and need an evaluation by a pediatrician, send a referral to “ANMC Pediatrics” and the Field Health team will schedule with a Team Bee provider. The referral needs to be medically necessary, not patient preference. </a:t>
          </a:r>
        </a:p>
      </dgm:t>
    </dgm:pt>
    <dgm:pt modelId="{C8100DB0-6028-45B2-A7AB-1E50E6378CD1}" type="parTrans" cxnId="{75AB63C6-7512-4331-90EE-749B3DA158BE}">
      <dgm:prSet/>
      <dgm:spPr/>
      <dgm:t>
        <a:bodyPr/>
        <a:lstStyle/>
        <a:p>
          <a:endParaRPr lang="en-US"/>
        </a:p>
      </dgm:t>
    </dgm:pt>
    <dgm:pt modelId="{8677A890-F67C-457D-AD22-DD4F8184BB18}" type="sibTrans" cxnId="{75AB63C6-7512-4331-90EE-749B3DA158BE}">
      <dgm:prSet/>
      <dgm:spPr/>
      <dgm:t>
        <a:bodyPr/>
        <a:lstStyle/>
        <a:p>
          <a:endParaRPr lang="en-US"/>
        </a:p>
      </dgm:t>
    </dgm:pt>
    <dgm:pt modelId="{9E11C521-39D2-458A-BD23-8FA0CE547050}" type="pres">
      <dgm:prSet presAssocID="{0D86A432-E445-4063-86B5-D9A64416949A}" presName="outerComposite" presStyleCnt="0">
        <dgm:presLayoutVars>
          <dgm:chMax val="5"/>
          <dgm:dir/>
          <dgm:resizeHandles val="exact"/>
        </dgm:presLayoutVars>
      </dgm:prSet>
      <dgm:spPr/>
    </dgm:pt>
    <dgm:pt modelId="{AB53F05E-8983-4B09-ABE1-BD8A44284E38}" type="pres">
      <dgm:prSet presAssocID="{0D86A432-E445-4063-86B5-D9A64416949A}" presName="dummyMaxCanvas" presStyleCnt="0">
        <dgm:presLayoutVars/>
      </dgm:prSet>
      <dgm:spPr/>
    </dgm:pt>
    <dgm:pt modelId="{41F06BD8-E2C0-4FDB-BC7C-B9AFC5AA26CF}" type="pres">
      <dgm:prSet presAssocID="{0D86A432-E445-4063-86B5-D9A64416949A}" presName="ThreeNodes_1" presStyleLbl="node1" presStyleIdx="0" presStyleCnt="3">
        <dgm:presLayoutVars>
          <dgm:bulletEnabled val="1"/>
        </dgm:presLayoutVars>
      </dgm:prSet>
      <dgm:spPr/>
    </dgm:pt>
    <dgm:pt modelId="{FE92A530-4837-4D3C-B485-314CF54BD7A7}" type="pres">
      <dgm:prSet presAssocID="{0D86A432-E445-4063-86B5-D9A64416949A}" presName="ThreeNodes_2" presStyleLbl="node1" presStyleIdx="1" presStyleCnt="3">
        <dgm:presLayoutVars>
          <dgm:bulletEnabled val="1"/>
        </dgm:presLayoutVars>
      </dgm:prSet>
      <dgm:spPr/>
    </dgm:pt>
    <dgm:pt modelId="{FC3E0CBB-080F-4A46-B3B8-A74B45BEF833}" type="pres">
      <dgm:prSet presAssocID="{0D86A432-E445-4063-86B5-D9A64416949A}" presName="ThreeNodes_3" presStyleLbl="node1" presStyleIdx="2" presStyleCnt="3">
        <dgm:presLayoutVars>
          <dgm:bulletEnabled val="1"/>
        </dgm:presLayoutVars>
      </dgm:prSet>
      <dgm:spPr/>
    </dgm:pt>
    <dgm:pt modelId="{B871E50D-B5E8-49C1-81BD-4F986A83FC88}" type="pres">
      <dgm:prSet presAssocID="{0D86A432-E445-4063-86B5-D9A64416949A}" presName="ThreeConn_1-2" presStyleLbl="fgAccFollowNode1" presStyleIdx="0" presStyleCnt="2">
        <dgm:presLayoutVars>
          <dgm:bulletEnabled val="1"/>
        </dgm:presLayoutVars>
      </dgm:prSet>
      <dgm:spPr/>
    </dgm:pt>
    <dgm:pt modelId="{AF09AD33-244D-4163-A606-CCA2A2B7C60C}" type="pres">
      <dgm:prSet presAssocID="{0D86A432-E445-4063-86B5-D9A64416949A}" presName="ThreeConn_2-3" presStyleLbl="fgAccFollowNode1" presStyleIdx="1" presStyleCnt="2">
        <dgm:presLayoutVars>
          <dgm:bulletEnabled val="1"/>
        </dgm:presLayoutVars>
      </dgm:prSet>
      <dgm:spPr/>
    </dgm:pt>
    <dgm:pt modelId="{3F54B47B-1BCF-4FEB-B361-324B750B94F4}" type="pres">
      <dgm:prSet presAssocID="{0D86A432-E445-4063-86B5-D9A64416949A}" presName="ThreeNodes_1_text" presStyleLbl="node1" presStyleIdx="2" presStyleCnt="3">
        <dgm:presLayoutVars>
          <dgm:bulletEnabled val="1"/>
        </dgm:presLayoutVars>
      </dgm:prSet>
      <dgm:spPr/>
    </dgm:pt>
    <dgm:pt modelId="{6EF64ACA-6521-49DA-817E-AF8C1B5823DE}" type="pres">
      <dgm:prSet presAssocID="{0D86A432-E445-4063-86B5-D9A64416949A}" presName="ThreeNodes_2_text" presStyleLbl="node1" presStyleIdx="2" presStyleCnt="3">
        <dgm:presLayoutVars>
          <dgm:bulletEnabled val="1"/>
        </dgm:presLayoutVars>
      </dgm:prSet>
      <dgm:spPr/>
    </dgm:pt>
    <dgm:pt modelId="{A5C512F7-877A-4D21-98F8-C31430D74839}" type="pres">
      <dgm:prSet presAssocID="{0D86A432-E445-4063-86B5-D9A64416949A}" presName="ThreeNodes_3_text" presStyleLbl="node1" presStyleIdx="2" presStyleCnt="3">
        <dgm:presLayoutVars>
          <dgm:bulletEnabled val="1"/>
        </dgm:presLayoutVars>
      </dgm:prSet>
      <dgm:spPr/>
    </dgm:pt>
  </dgm:ptLst>
  <dgm:cxnLst>
    <dgm:cxn modelId="{F8C8A13F-69AF-4844-AEC8-DF22D29C3944}" srcId="{0D86A432-E445-4063-86B5-D9A64416949A}" destId="{9F88E948-21BC-4088-BDD8-D879483E479D}" srcOrd="1" destOrd="0" parTransId="{71B95FF3-9A38-4097-9864-23248A4F539A}" sibTransId="{18585967-439C-4924-91C0-48E75F75BD18}"/>
    <dgm:cxn modelId="{BE782C47-011D-49AB-A6AC-F94A7CFE3873}" type="presOf" srcId="{0D86A432-E445-4063-86B5-D9A64416949A}" destId="{9E11C521-39D2-458A-BD23-8FA0CE547050}" srcOrd="0" destOrd="0" presId="urn:microsoft.com/office/officeart/2005/8/layout/vProcess5"/>
    <dgm:cxn modelId="{161C344C-A23E-442E-81FA-7EE0FAB184B4}" type="presOf" srcId="{DB500355-F2B1-44DB-958D-B13E99006B1B}" destId="{A5C512F7-877A-4D21-98F8-C31430D74839}" srcOrd="1" destOrd="0" presId="urn:microsoft.com/office/officeart/2005/8/layout/vProcess5"/>
    <dgm:cxn modelId="{D0A89D53-0F70-4D7E-8DDD-769C9B5BE110}" type="presOf" srcId="{7AA07C99-84ED-40B9-A1F3-ACF14A403C0B}" destId="{B871E50D-B5E8-49C1-81BD-4F986A83FC88}" srcOrd="0" destOrd="0" presId="urn:microsoft.com/office/officeart/2005/8/layout/vProcess5"/>
    <dgm:cxn modelId="{EF40B273-C863-45F7-B8E3-B47E310E4AAC}" type="presOf" srcId="{9F88E948-21BC-4088-BDD8-D879483E479D}" destId="{6EF64ACA-6521-49DA-817E-AF8C1B5823DE}" srcOrd="1" destOrd="0" presId="urn:microsoft.com/office/officeart/2005/8/layout/vProcess5"/>
    <dgm:cxn modelId="{4960057C-F6B8-42FB-94C1-BBED3240E99A}" type="presOf" srcId="{9F88E948-21BC-4088-BDD8-D879483E479D}" destId="{FE92A530-4837-4D3C-B485-314CF54BD7A7}" srcOrd="0" destOrd="0" presId="urn:microsoft.com/office/officeart/2005/8/layout/vProcess5"/>
    <dgm:cxn modelId="{B2A6EB99-9387-4A67-A21C-A113D0AC533D}" srcId="{0D86A432-E445-4063-86B5-D9A64416949A}" destId="{93A2DF51-4061-473E-82D7-57AEE7076831}" srcOrd="0" destOrd="0" parTransId="{1A106927-8985-417A-853F-A31B0D264903}" sibTransId="{7AA07C99-84ED-40B9-A1F3-ACF14A403C0B}"/>
    <dgm:cxn modelId="{7A07B4AB-4569-40FE-91F6-07A9FDB4A296}" type="presOf" srcId="{93A2DF51-4061-473E-82D7-57AEE7076831}" destId="{3F54B47B-1BCF-4FEB-B361-324B750B94F4}" srcOrd="1" destOrd="0" presId="urn:microsoft.com/office/officeart/2005/8/layout/vProcess5"/>
    <dgm:cxn modelId="{75AB63C6-7512-4331-90EE-749B3DA158BE}" srcId="{0D86A432-E445-4063-86B5-D9A64416949A}" destId="{DB500355-F2B1-44DB-958D-B13E99006B1B}" srcOrd="2" destOrd="0" parTransId="{C8100DB0-6028-45B2-A7AB-1E50E6378CD1}" sibTransId="{8677A890-F67C-457D-AD22-DD4F8184BB18}"/>
    <dgm:cxn modelId="{F27176CB-B4EB-4C3D-99BF-EED42C333AEE}" type="presOf" srcId="{DB500355-F2B1-44DB-958D-B13E99006B1B}" destId="{FC3E0CBB-080F-4A46-B3B8-A74B45BEF833}" srcOrd="0" destOrd="0" presId="urn:microsoft.com/office/officeart/2005/8/layout/vProcess5"/>
    <dgm:cxn modelId="{8E38BBDF-B242-4FD3-901F-CD7665C4CC45}" type="presOf" srcId="{93A2DF51-4061-473E-82D7-57AEE7076831}" destId="{41F06BD8-E2C0-4FDB-BC7C-B9AFC5AA26CF}" srcOrd="0" destOrd="0" presId="urn:microsoft.com/office/officeart/2005/8/layout/vProcess5"/>
    <dgm:cxn modelId="{6A298EEA-5D4E-4E1D-80B6-864C1021C029}" type="presOf" srcId="{18585967-439C-4924-91C0-48E75F75BD18}" destId="{AF09AD33-244D-4163-A606-CCA2A2B7C60C}" srcOrd="0" destOrd="0" presId="urn:microsoft.com/office/officeart/2005/8/layout/vProcess5"/>
    <dgm:cxn modelId="{0DBFEC6B-B137-4C64-8CEB-EC8EF116AE4B}" type="presParOf" srcId="{9E11C521-39D2-458A-BD23-8FA0CE547050}" destId="{AB53F05E-8983-4B09-ABE1-BD8A44284E38}" srcOrd="0" destOrd="0" presId="urn:microsoft.com/office/officeart/2005/8/layout/vProcess5"/>
    <dgm:cxn modelId="{DC98A8C0-7C19-424C-AC1B-8073D9F14E25}" type="presParOf" srcId="{9E11C521-39D2-458A-BD23-8FA0CE547050}" destId="{41F06BD8-E2C0-4FDB-BC7C-B9AFC5AA26CF}" srcOrd="1" destOrd="0" presId="urn:microsoft.com/office/officeart/2005/8/layout/vProcess5"/>
    <dgm:cxn modelId="{D7CF6126-0B53-4E17-B5C6-4F64F738E44A}" type="presParOf" srcId="{9E11C521-39D2-458A-BD23-8FA0CE547050}" destId="{FE92A530-4837-4D3C-B485-314CF54BD7A7}" srcOrd="2" destOrd="0" presId="urn:microsoft.com/office/officeart/2005/8/layout/vProcess5"/>
    <dgm:cxn modelId="{0E255391-1ED7-4DAE-B2F7-2770442A9A7A}" type="presParOf" srcId="{9E11C521-39D2-458A-BD23-8FA0CE547050}" destId="{FC3E0CBB-080F-4A46-B3B8-A74B45BEF833}" srcOrd="3" destOrd="0" presId="urn:microsoft.com/office/officeart/2005/8/layout/vProcess5"/>
    <dgm:cxn modelId="{1D50246D-EF83-4D66-8752-161FA80EC60B}" type="presParOf" srcId="{9E11C521-39D2-458A-BD23-8FA0CE547050}" destId="{B871E50D-B5E8-49C1-81BD-4F986A83FC88}" srcOrd="4" destOrd="0" presId="urn:microsoft.com/office/officeart/2005/8/layout/vProcess5"/>
    <dgm:cxn modelId="{D3CF7102-3375-458D-A3EF-D4159B2AF570}" type="presParOf" srcId="{9E11C521-39D2-458A-BD23-8FA0CE547050}" destId="{AF09AD33-244D-4163-A606-CCA2A2B7C60C}" srcOrd="5" destOrd="0" presId="urn:microsoft.com/office/officeart/2005/8/layout/vProcess5"/>
    <dgm:cxn modelId="{AC8335B9-55A9-4DE8-B6C8-BD5E43EE49D4}" type="presParOf" srcId="{9E11C521-39D2-458A-BD23-8FA0CE547050}" destId="{3F54B47B-1BCF-4FEB-B361-324B750B94F4}" srcOrd="6" destOrd="0" presId="urn:microsoft.com/office/officeart/2005/8/layout/vProcess5"/>
    <dgm:cxn modelId="{888FA8AC-F952-4C90-8560-299DE79B0DC4}" type="presParOf" srcId="{9E11C521-39D2-458A-BD23-8FA0CE547050}" destId="{6EF64ACA-6521-49DA-817E-AF8C1B5823DE}" srcOrd="7" destOrd="0" presId="urn:microsoft.com/office/officeart/2005/8/layout/vProcess5"/>
    <dgm:cxn modelId="{65B59BF8-8115-47C6-80DC-3680C687D898}" type="presParOf" srcId="{9E11C521-39D2-458A-BD23-8FA0CE547050}" destId="{A5C512F7-877A-4D21-98F8-C31430D7483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F0A0FE-D38D-4BBE-BA1C-90B51E5A61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7767192-43B1-4D66-BEEC-F8F405771430}">
      <dgm:prSet/>
      <dgm:spPr/>
      <dgm:t>
        <a:bodyPr/>
        <a:lstStyle/>
        <a:p>
          <a:r>
            <a:rPr lang="en-US">
              <a:solidFill>
                <a:schemeClr val="bg1"/>
              </a:solidFill>
            </a:rPr>
            <a:t>Limited availability on-campus</a:t>
          </a:r>
        </a:p>
      </dgm:t>
    </dgm:pt>
    <dgm:pt modelId="{8E07CA5B-7364-4C83-A715-94E3AF4CE263}" type="parTrans" cxnId="{970284EA-80FB-4F01-9F37-FCD4F5702D52}">
      <dgm:prSet/>
      <dgm:spPr/>
      <dgm:t>
        <a:bodyPr/>
        <a:lstStyle/>
        <a:p>
          <a:endParaRPr lang="en-US"/>
        </a:p>
      </dgm:t>
    </dgm:pt>
    <dgm:pt modelId="{D856451F-32A9-4686-9C2C-A3C27765C3E5}" type="sibTrans" cxnId="{970284EA-80FB-4F01-9F37-FCD4F5702D52}">
      <dgm:prSet/>
      <dgm:spPr/>
      <dgm:t>
        <a:bodyPr/>
        <a:lstStyle/>
        <a:p>
          <a:endParaRPr lang="en-US"/>
        </a:p>
      </dgm:t>
    </dgm:pt>
    <dgm:pt modelId="{72119262-1217-4835-9284-E501A6984654}">
      <dgm:prSet/>
      <dgm:spPr/>
      <dgm:t>
        <a:bodyPr/>
        <a:lstStyle/>
        <a:p>
          <a:r>
            <a:rPr lang="en-US">
              <a:solidFill>
                <a:schemeClr val="bg1"/>
              </a:solidFill>
            </a:rPr>
            <a:t>Most pediatric sub-specialty care is done off-campus and requires coordination</a:t>
          </a:r>
        </a:p>
      </dgm:t>
    </dgm:pt>
    <dgm:pt modelId="{410A7465-F440-40C2-A22F-027A7E173EEA}" type="parTrans" cxnId="{7863C80F-3AB0-4225-BC3C-CFB2666349B3}">
      <dgm:prSet/>
      <dgm:spPr/>
      <dgm:t>
        <a:bodyPr/>
        <a:lstStyle/>
        <a:p>
          <a:endParaRPr lang="en-US"/>
        </a:p>
      </dgm:t>
    </dgm:pt>
    <dgm:pt modelId="{730D2797-AAC9-46B2-9195-6C41C6EB42A1}" type="sibTrans" cxnId="{7863C80F-3AB0-4225-BC3C-CFB2666349B3}">
      <dgm:prSet/>
      <dgm:spPr/>
      <dgm:t>
        <a:bodyPr/>
        <a:lstStyle/>
        <a:p>
          <a:endParaRPr lang="en-US"/>
        </a:p>
      </dgm:t>
    </dgm:pt>
    <dgm:pt modelId="{6B8291AA-5354-4195-A44C-DC2F59EF87BE}">
      <dgm:prSet/>
      <dgm:spPr/>
      <dgm:t>
        <a:bodyPr/>
        <a:lstStyle/>
        <a:p>
          <a:r>
            <a:rPr lang="en-US">
              <a:solidFill>
                <a:schemeClr val="bg1"/>
              </a:solidFill>
            </a:rPr>
            <a:t>Wait times vary depending on sub-specialty</a:t>
          </a:r>
        </a:p>
      </dgm:t>
    </dgm:pt>
    <dgm:pt modelId="{257C988F-C177-4461-B9E6-078ED831933C}" type="parTrans" cxnId="{7AE18556-3A16-4BBD-8EBF-7F25A4ACFB06}">
      <dgm:prSet/>
      <dgm:spPr/>
      <dgm:t>
        <a:bodyPr/>
        <a:lstStyle/>
        <a:p>
          <a:endParaRPr lang="en-US"/>
        </a:p>
      </dgm:t>
    </dgm:pt>
    <dgm:pt modelId="{954CDCD7-E9C7-496B-87F8-A653E8A17B0B}" type="sibTrans" cxnId="{7AE18556-3A16-4BBD-8EBF-7F25A4ACFB06}">
      <dgm:prSet/>
      <dgm:spPr/>
      <dgm:t>
        <a:bodyPr/>
        <a:lstStyle/>
        <a:p>
          <a:endParaRPr lang="en-US"/>
        </a:p>
      </dgm:t>
    </dgm:pt>
    <dgm:pt modelId="{7F006D6B-7D17-4A48-AD83-2CD2A0E5E60F}" type="pres">
      <dgm:prSet presAssocID="{87F0A0FE-D38D-4BBE-BA1C-90B51E5A611B}" presName="root" presStyleCnt="0">
        <dgm:presLayoutVars>
          <dgm:dir/>
          <dgm:resizeHandles val="exact"/>
        </dgm:presLayoutVars>
      </dgm:prSet>
      <dgm:spPr/>
    </dgm:pt>
    <dgm:pt modelId="{5A235856-54F9-42D0-9563-42816C2ECEEC}" type="pres">
      <dgm:prSet presAssocID="{97767192-43B1-4D66-BEEC-F8F405771430}" presName="compNode" presStyleCnt="0"/>
      <dgm:spPr/>
    </dgm:pt>
    <dgm:pt modelId="{F1F5A196-34FD-4E37-9527-190FC49FADF7}" type="pres">
      <dgm:prSet presAssocID="{97767192-43B1-4D66-BEEC-F8F4057714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8DD0C532-D4BA-4F4E-B92C-756F73C017FC}" type="pres">
      <dgm:prSet presAssocID="{97767192-43B1-4D66-BEEC-F8F405771430}" presName="spaceRect" presStyleCnt="0"/>
      <dgm:spPr/>
    </dgm:pt>
    <dgm:pt modelId="{06567979-549B-4C39-9296-C00DFA74692F}" type="pres">
      <dgm:prSet presAssocID="{97767192-43B1-4D66-BEEC-F8F405771430}" presName="textRect" presStyleLbl="revTx" presStyleIdx="0" presStyleCnt="3">
        <dgm:presLayoutVars>
          <dgm:chMax val="1"/>
          <dgm:chPref val="1"/>
        </dgm:presLayoutVars>
      </dgm:prSet>
      <dgm:spPr/>
    </dgm:pt>
    <dgm:pt modelId="{605D81CD-3E6D-4632-A246-C4A5586F3618}" type="pres">
      <dgm:prSet presAssocID="{D856451F-32A9-4686-9C2C-A3C27765C3E5}" presName="sibTrans" presStyleCnt="0"/>
      <dgm:spPr/>
    </dgm:pt>
    <dgm:pt modelId="{8BDFCA57-E82F-4819-884A-618B7829B597}" type="pres">
      <dgm:prSet presAssocID="{72119262-1217-4835-9284-E501A6984654}" presName="compNode" presStyleCnt="0"/>
      <dgm:spPr/>
    </dgm:pt>
    <dgm:pt modelId="{9823F8F5-F83C-4625-AC9A-7E924907ACB4}" type="pres">
      <dgm:prSet presAssocID="{72119262-1217-4835-9284-E501A69846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7C323E8B-090F-4100-B6A4-98A7D9948A87}" type="pres">
      <dgm:prSet presAssocID="{72119262-1217-4835-9284-E501A6984654}" presName="spaceRect" presStyleCnt="0"/>
      <dgm:spPr/>
    </dgm:pt>
    <dgm:pt modelId="{24B13236-93FE-42C2-9071-47E6AC30EA2A}" type="pres">
      <dgm:prSet presAssocID="{72119262-1217-4835-9284-E501A6984654}" presName="textRect" presStyleLbl="revTx" presStyleIdx="1" presStyleCnt="3">
        <dgm:presLayoutVars>
          <dgm:chMax val="1"/>
          <dgm:chPref val="1"/>
        </dgm:presLayoutVars>
      </dgm:prSet>
      <dgm:spPr/>
    </dgm:pt>
    <dgm:pt modelId="{C89B1165-9A2F-4C63-81F9-51F51A346D40}" type="pres">
      <dgm:prSet presAssocID="{730D2797-AAC9-46B2-9195-6C41C6EB42A1}" presName="sibTrans" presStyleCnt="0"/>
      <dgm:spPr/>
    </dgm:pt>
    <dgm:pt modelId="{36D56AB0-FD21-4968-8E62-E90D039024C5}" type="pres">
      <dgm:prSet presAssocID="{6B8291AA-5354-4195-A44C-DC2F59EF87BE}" presName="compNode" presStyleCnt="0"/>
      <dgm:spPr/>
    </dgm:pt>
    <dgm:pt modelId="{FD5C8D48-D096-4CBD-94E4-6EAED3C66221}" type="pres">
      <dgm:prSet presAssocID="{6B8291AA-5354-4195-A44C-DC2F59EF87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rglass"/>
        </a:ext>
      </dgm:extLst>
    </dgm:pt>
    <dgm:pt modelId="{385D80A8-060C-4202-B3B4-CE8D69D0B56F}" type="pres">
      <dgm:prSet presAssocID="{6B8291AA-5354-4195-A44C-DC2F59EF87BE}" presName="spaceRect" presStyleCnt="0"/>
      <dgm:spPr/>
    </dgm:pt>
    <dgm:pt modelId="{B462BB59-DA7C-4764-9B62-645EDB8EA58D}" type="pres">
      <dgm:prSet presAssocID="{6B8291AA-5354-4195-A44C-DC2F59EF87BE}" presName="textRect" presStyleLbl="revTx" presStyleIdx="2" presStyleCnt="3">
        <dgm:presLayoutVars>
          <dgm:chMax val="1"/>
          <dgm:chPref val="1"/>
        </dgm:presLayoutVars>
      </dgm:prSet>
      <dgm:spPr/>
    </dgm:pt>
  </dgm:ptLst>
  <dgm:cxnLst>
    <dgm:cxn modelId="{7863C80F-3AB0-4225-BC3C-CFB2666349B3}" srcId="{87F0A0FE-D38D-4BBE-BA1C-90B51E5A611B}" destId="{72119262-1217-4835-9284-E501A6984654}" srcOrd="1" destOrd="0" parTransId="{410A7465-F440-40C2-A22F-027A7E173EEA}" sibTransId="{730D2797-AAC9-46B2-9195-6C41C6EB42A1}"/>
    <dgm:cxn modelId="{E2D0A618-CE88-482F-BEE5-997CAE1F5DFE}" type="presOf" srcId="{97767192-43B1-4D66-BEEC-F8F405771430}" destId="{06567979-549B-4C39-9296-C00DFA74692F}" srcOrd="0" destOrd="0" presId="urn:microsoft.com/office/officeart/2018/2/layout/IconLabelList"/>
    <dgm:cxn modelId="{A0CE424A-DB40-4E8A-8662-3F8C02EC0F9D}" type="presOf" srcId="{87F0A0FE-D38D-4BBE-BA1C-90B51E5A611B}" destId="{7F006D6B-7D17-4A48-AD83-2CD2A0E5E60F}" srcOrd="0" destOrd="0" presId="urn:microsoft.com/office/officeart/2018/2/layout/IconLabelList"/>
    <dgm:cxn modelId="{7AE18556-3A16-4BBD-8EBF-7F25A4ACFB06}" srcId="{87F0A0FE-D38D-4BBE-BA1C-90B51E5A611B}" destId="{6B8291AA-5354-4195-A44C-DC2F59EF87BE}" srcOrd="2" destOrd="0" parTransId="{257C988F-C177-4461-B9E6-078ED831933C}" sibTransId="{954CDCD7-E9C7-496B-87F8-A653E8A17B0B}"/>
    <dgm:cxn modelId="{E1E50282-80FB-4FA5-BE3D-36530BCDEF19}" type="presOf" srcId="{72119262-1217-4835-9284-E501A6984654}" destId="{24B13236-93FE-42C2-9071-47E6AC30EA2A}" srcOrd="0" destOrd="0" presId="urn:microsoft.com/office/officeart/2018/2/layout/IconLabelList"/>
    <dgm:cxn modelId="{39D6FAD9-7DA9-4CDF-BC19-C4D76D5E817D}" type="presOf" srcId="{6B8291AA-5354-4195-A44C-DC2F59EF87BE}" destId="{B462BB59-DA7C-4764-9B62-645EDB8EA58D}" srcOrd="0" destOrd="0" presId="urn:microsoft.com/office/officeart/2018/2/layout/IconLabelList"/>
    <dgm:cxn modelId="{970284EA-80FB-4F01-9F37-FCD4F5702D52}" srcId="{87F0A0FE-D38D-4BBE-BA1C-90B51E5A611B}" destId="{97767192-43B1-4D66-BEEC-F8F405771430}" srcOrd="0" destOrd="0" parTransId="{8E07CA5B-7364-4C83-A715-94E3AF4CE263}" sibTransId="{D856451F-32A9-4686-9C2C-A3C27765C3E5}"/>
    <dgm:cxn modelId="{3DA94A51-F86A-4CE2-8EC2-D7168D6698DE}" type="presParOf" srcId="{7F006D6B-7D17-4A48-AD83-2CD2A0E5E60F}" destId="{5A235856-54F9-42D0-9563-42816C2ECEEC}" srcOrd="0" destOrd="0" presId="urn:microsoft.com/office/officeart/2018/2/layout/IconLabelList"/>
    <dgm:cxn modelId="{85D9A0D1-C4D3-4EB6-ABED-53C58BE2EE82}" type="presParOf" srcId="{5A235856-54F9-42D0-9563-42816C2ECEEC}" destId="{F1F5A196-34FD-4E37-9527-190FC49FADF7}" srcOrd="0" destOrd="0" presId="urn:microsoft.com/office/officeart/2018/2/layout/IconLabelList"/>
    <dgm:cxn modelId="{FB7038B4-B900-4BC5-8693-0FB96243368B}" type="presParOf" srcId="{5A235856-54F9-42D0-9563-42816C2ECEEC}" destId="{8DD0C532-D4BA-4F4E-B92C-756F73C017FC}" srcOrd="1" destOrd="0" presId="urn:microsoft.com/office/officeart/2018/2/layout/IconLabelList"/>
    <dgm:cxn modelId="{9ECEF9C5-A145-4762-B035-61301B35CB09}" type="presParOf" srcId="{5A235856-54F9-42D0-9563-42816C2ECEEC}" destId="{06567979-549B-4C39-9296-C00DFA74692F}" srcOrd="2" destOrd="0" presId="urn:microsoft.com/office/officeart/2018/2/layout/IconLabelList"/>
    <dgm:cxn modelId="{33C347F2-7175-4812-8FB1-12B10D6E8270}" type="presParOf" srcId="{7F006D6B-7D17-4A48-AD83-2CD2A0E5E60F}" destId="{605D81CD-3E6D-4632-A246-C4A5586F3618}" srcOrd="1" destOrd="0" presId="urn:microsoft.com/office/officeart/2018/2/layout/IconLabelList"/>
    <dgm:cxn modelId="{9944566C-A743-40D7-A988-65EC571E17C5}" type="presParOf" srcId="{7F006D6B-7D17-4A48-AD83-2CD2A0E5E60F}" destId="{8BDFCA57-E82F-4819-884A-618B7829B597}" srcOrd="2" destOrd="0" presId="urn:microsoft.com/office/officeart/2018/2/layout/IconLabelList"/>
    <dgm:cxn modelId="{81A6169B-7B59-4453-9162-2CC61E9BA8F0}" type="presParOf" srcId="{8BDFCA57-E82F-4819-884A-618B7829B597}" destId="{9823F8F5-F83C-4625-AC9A-7E924907ACB4}" srcOrd="0" destOrd="0" presId="urn:microsoft.com/office/officeart/2018/2/layout/IconLabelList"/>
    <dgm:cxn modelId="{C9B6BC4F-DDC8-408D-A37F-3B2BA39D4677}" type="presParOf" srcId="{8BDFCA57-E82F-4819-884A-618B7829B597}" destId="{7C323E8B-090F-4100-B6A4-98A7D9948A87}" srcOrd="1" destOrd="0" presId="urn:microsoft.com/office/officeart/2018/2/layout/IconLabelList"/>
    <dgm:cxn modelId="{79A08544-1BB0-4087-AA5E-222BE1831291}" type="presParOf" srcId="{8BDFCA57-E82F-4819-884A-618B7829B597}" destId="{24B13236-93FE-42C2-9071-47E6AC30EA2A}" srcOrd="2" destOrd="0" presId="urn:microsoft.com/office/officeart/2018/2/layout/IconLabelList"/>
    <dgm:cxn modelId="{FB9B1E6B-94FC-4AE6-A4FF-B1100FDCE46A}" type="presParOf" srcId="{7F006D6B-7D17-4A48-AD83-2CD2A0E5E60F}" destId="{C89B1165-9A2F-4C63-81F9-51F51A346D40}" srcOrd="3" destOrd="0" presId="urn:microsoft.com/office/officeart/2018/2/layout/IconLabelList"/>
    <dgm:cxn modelId="{DA9D0DB9-4B58-47F8-A928-D5C9B58DD1DA}" type="presParOf" srcId="{7F006D6B-7D17-4A48-AD83-2CD2A0E5E60F}" destId="{36D56AB0-FD21-4968-8E62-E90D039024C5}" srcOrd="4" destOrd="0" presId="urn:microsoft.com/office/officeart/2018/2/layout/IconLabelList"/>
    <dgm:cxn modelId="{9BABC900-7237-40B6-8277-41DFDE000D56}" type="presParOf" srcId="{36D56AB0-FD21-4968-8E62-E90D039024C5}" destId="{FD5C8D48-D096-4CBD-94E4-6EAED3C66221}" srcOrd="0" destOrd="0" presId="urn:microsoft.com/office/officeart/2018/2/layout/IconLabelList"/>
    <dgm:cxn modelId="{BD2439B2-4CC2-4A5B-B81B-B65CF251CFAC}" type="presParOf" srcId="{36D56AB0-FD21-4968-8E62-E90D039024C5}" destId="{385D80A8-060C-4202-B3B4-CE8D69D0B56F}" srcOrd="1" destOrd="0" presId="urn:microsoft.com/office/officeart/2018/2/layout/IconLabelList"/>
    <dgm:cxn modelId="{69D794AA-EDFD-4EC7-912A-CEB589CFE585}" type="presParOf" srcId="{36D56AB0-FD21-4968-8E62-E90D039024C5}" destId="{B462BB59-DA7C-4764-9B62-645EDB8EA58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5C2E7F-E506-4BB5-BBDA-962BB59502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056DCA8-A667-418A-9A07-224AC10E3ADD}">
      <dgm:prSet/>
      <dgm:spPr/>
      <dgm:t>
        <a:bodyPr/>
        <a:lstStyle/>
        <a:p>
          <a:pPr>
            <a:lnSpc>
              <a:spcPct val="100000"/>
            </a:lnSpc>
          </a:pPr>
          <a:r>
            <a:rPr lang="en-US" dirty="0"/>
            <a:t>Emergencies are medevacs or commercial flights with patient going directly to the ER for admission and should be coordinated through the Alaska Native Medical Center.</a:t>
          </a:r>
        </a:p>
      </dgm:t>
    </dgm:pt>
    <dgm:pt modelId="{AA9509BD-8D0A-4774-9C7C-FB04C25CF35F}" type="parTrans" cxnId="{253BD2B3-E167-4958-AE77-EE18062C7D01}">
      <dgm:prSet/>
      <dgm:spPr/>
      <dgm:t>
        <a:bodyPr/>
        <a:lstStyle/>
        <a:p>
          <a:endParaRPr lang="en-US"/>
        </a:p>
      </dgm:t>
    </dgm:pt>
    <dgm:pt modelId="{4B31D855-0B69-47EC-A757-64E35B82CCB4}" type="sibTrans" cxnId="{253BD2B3-E167-4958-AE77-EE18062C7D01}">
      <dgm:prSet/>
      <dgm:spPr/>
      <dgm:t>
        <a:bodyPr/>
        <a:lstStyle/>
        <a:p>
          <a:endParaRPr lang="en-US"/>
        </a:p>
      </dgm:t>
    </dgm:pt>
    <dgm:pt modelId="{013B5460-28BB-49A2-9D70-CA5FAFCA4987}">
      <dgm:prSet custT="1"/>
      <dgm:spPr/>
      <dgm:t>
        <a:bodyPr/>
        <a:lstStyle/>
        <a:p>
          <a:pPr>
            <a:lnSpc>
              <a:spcPct val="100000"/>
            </a:lnSpc>
          </a:pPr>
          <a:r>
            <a:rPr lang="en-US" sz="1200"/>
            <a:t>Urgent referrals should have a provider-to-provider consult. ANMC Pediatric Consult line: 907-563-2662 or </a:t>
          </a:r>
          <a:r>
            <a:rPr lang="en-US" sz="1200" err="1"/>
            <a:t>TigerText</a:t>
          </a:r>
          <a:r>
            <a:rPr lang="en-US" sz="1200"/>
            <a:t>: ANMC On-Call Pediatrics</a:t>
          </a:r>
        </a:p>
        <a:p>
          <a:pPr>
            <a:lnSpc>
              <a:spcPct val="100000"/>
            </a:lnSpc>
          </a:pPr>
          <a:r>
            <a:rPr lang="en-US" sz="1200"/>
            <a:t>ANMC Pediatrics Clinic: Phone: (206) 594-3375 </a:t>
          </a:r>
        </a:p>
        <a:p>
          <a:pPr>
            <a:lnSpc>
              <a:spcPct val="100000"/>
            </a:lnSpc>
          </a:pPr>
          <a:r>
            <a:rPr lang="en-US" sz="1200"/>
            <a:t>Tiger Text: SCF Specialty Pediatrics Pediatrician </a:t>
          </a:r>
        </a:p>
      </dgm:t>
    </dgm:pt>
    <dgm:pt modelId="{604F104B-043C-4D06-8FC0-EC49EF3DEC7E}" type="parTrans" cxnId="{0EE7B10D-DE87-4E0C-8A29-CDE386BC8EF7}">
      <dgm:prSet/>
      <dgm:spPr/>
      <dgm:t>
        <a:bodyPr/>
        <a:lstStyle/>
        <a:p>
          <a:endParaRPr lang="en-US"/>
        </a:p>
      </dgm:t>
    </dgm:pt>
    <dgm:pt modelId="{3504B5EE-EE63-43A4-B37F-5F8AF2F60014}" type="sibTrans" cxnId="{0EE7B10D-DE87-4E0C-8A29-CDE386BC8EF7}">
      <dgm:prSet/>
      <dgm:spPr/>
      <dgm:t>
        <a:bodyPr/>
        <a:lstStyle/>
        <a:p>
          <a:endParaRPr lang="en-US"/>
        </a:p>
      </dgm:t>
    </dgm:pt>
    <dgm:pt modelId="{DA4F373F-B32A-45A2-9CCB-8CFB28891D0D}">
      <dgm:prSet/>
      <dgm:spPr>
        <a:solidFill>
          <a:schemeClr val="accent1"/>
        </a:solidFill>
      </dgm:spPr>
      <dgm:t>
        <a:bodyPr/>
        <a:lstStyle/>
        <a:p>
          <a:pPr>
            <a:lnSpc>
              <a:spcPct val="100000"/>
            </a:lnSpc>
          </a:pPr>
          <a:r>
            <a:rPr lang="en-US" dirty="0"/>
            <a:t>Urgent referrals are based on medical urgency due to an acute condition requiring care within an expedited timeframe. Please, d</a:t>
          </a:r>
          <a:r>
            <a:rPr lang="en-US" b="0" dirty="0"/>
            <a:t>o not indicate “urgent” because of a scheduling or travel issue</a:t>
          </a:r>
        </a:p>
      </dgm:t>
    </dgm:pt>
    <dgm:pt modelId="{D31024AA-7746-4D31-8D11-537BAEE3EBA2}" type="parTrans" cxnId="{8D07BC72-7A43-48B3-858F-E03D797ADAD2}">
      <dgm:prSet/>
      <dgm:spPr/>
      <dgm:t>
        <a:bodyPr/>
        <a:lstStyle/>
        <a:p>
          <a:endParaRPr lang="en-US"/>
        </a:p>
      </dgm:t>
    </dgm:pt>
    <dgm:pt modelId="{EE6A9F2B-17C2-4962-B320-0459C7617532}" type="sibTrans" cxnId="{8D07BC72-7A43-48B3-858F-E03D797ADAD2}">
      <dgm:prSet/>
      <dgm:spPr/>
      <dgm:t>
        <a:bodyPr/>
        <a:lstStyle/>
        <a:p>
          <a:endParaRPr lang="en-US"/>
        </a:p>
      </dgm:t>
    </dgm:pt>
    <dgm:pt modelId="{441C2322-A3A8-46B4-B8C4-2C96BC384186}" type="pres">
      <dgm:prSet presAssocID="{6E5C2E7F-E506-4BB5-BBDA-962BB5950274}" presName="root" presStyleCnt="0">
        <dgm:presLayoutVars>
          <dgm:dir/>
          <dgm:resizeHandles val="exact"/>
        </dgm:presLayoutVars>
      </dgm:prSet>
      <dgm:spPr/>
    </dgm:pt>
    <dgm:pt modelId="{FCBD3E4C-85A9-4433-BBA2-4C44CA3AF672}" type="pres">
      <dgm:prSet presAssocID="{9056DCA8-A667-418A-9A07-224AC10E3ADD}" presName="compNode" presStyleCnt="0"/>
      <dgm:spPr/>
    </dgm:pt>
    <dgm:pt modelId="{FD6996AD-3753-4224-A847-D2EB518680C1}" type="pres">
      <dgm:prSet presAssocID="{9056DCA8-A667-418A-9A07-224AC10E3ADD}" presName="bgRect" presStyleLbl="bgShp" presStyleIdx="0" presStyleCnt="2"/>
      <dgm:spPr/>
    </dgm:pt>
    <dgm:pt modelId="{A692F33F-00D8-43C0-A7D3-8D43365D0105}" type="pres">
      <dgm:prSet presAssocID="{9056DCA8-A667-418A-9A07-224AC10E3AD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irplane with solid fill"/>
        </a:ext>
      </dgm:extLst>
    </dgm:pt>
    <dgm:pt modelId="{0DA18448-8865-4CA9-AB62-66759B8FE0DD}" type="pres">
      <dgm:prSet presAssocID="{9056DCA8-A667-418A-9A07-224AC10E3ADD}" presName="spaceRect" presStyleCnt="0"/>
      <dgm:spPr/>
    </dgm:pt>
    <dgm:pt modelId="{61D0AE7B-0E06-4974-A5BA-25E11FD2FA91}" type="pres">
      <dgm:prSet presAssocID="{9056DCA8-A667-418A-9A07-224AC10E3ADD}" presName="parTx" presStyleLbl="revTx" presStyleIdx="0" presStyleCnt="3">
        <dgm:presLayoutVars>
          <dgm:chMax val="0"/>
          <dgm:chPref val="0"/>
        </dgm:presLayoutVars>
      </dgm:prSet>
      <dgm:spPr/>
    </dgm:pt>
    <dgm:pt modelId="{9FBE73A0-34B8-4EEE-8684-3645647BBCB7}" type="pres">
      <dgm:prSet presAssocID="{4B31D855-0B69-47EC-A757-64E35B82CCB4}" presName="sibTrans" presStyleCnt="0"/>
      <dgm:spPr/>
    </dgm:pt>
    <dgm:pt modelId="{A64E6C20-C5FE-4554-B337-C2DA5C4C4980}" type="pres">
      <dgm:prSet presAssocID="{013B5460-28BB-49A2-9D70-CA5FAFCA4987}" presName="compNode" presStyleCnt="0"/>
      <dgm:spPr/>
    </dgm:pt>
    <dgm:pt modelId="{DC9CAF38-D832-4003-AA91-DD478EA6D82E}" type="pres">
      <dgm:prSet presAssocID="{013B5460-28BB-49A2-9D70-CA5FAFCA4987}" presName="bgRect" presStyleLbl="bgShp" presStyleIdx="1" presStyleCnt="2"/>
      <dgm:spPr/>
    </dgm:pt>
    <dgm:pt modelId="{8CEA8E2C-64FA-448B-BD1B-06D17515F221}" type="pres">
      <dgm:prSet presAssocID="{013B5460-28BB-49A2-9D70-CA5FAFCA498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A36991F9-0617-490D-9A3C-2E0240AAF4B6}" type="pres">
      <dgm:prSet presAssocID="{013B5460-28BB-49A2-9D70-CA5FAFCA4987}" presName="spaceRect" presStyleCnt="0"/>
      <dgm:spPr/>
    </dgm:pt>
    <dgm:pt modelId="{E19A229F-61FC-4DEE-939C-820C6335A6B9}" type="pres">
      <dgm:prSet presAssocID="{013B5460-28BB-49A2-9D70-CA5FAFCA4987}" presName="parTx" presStyleLbl="revTx" presStyleIdx="1" presStyleCnt="3" custScaleX="124831">
        <dgm:presLayoutVars>
          <dgm:chMax val="0"/>
          <dgm:chPref val="0"/>
        </dgm:presLayoutVars>
      </dgm:prSet>
      <dgm:spPr/>
    </dgm:pt>
    <dgm:pt modelId="{EB7D2D39-E755-42A9-B35C-1A4EE093A78E}" type="pres">
      <dgm:prSet presAssocID="{013B5460-28BB-49A2-9D70-CA5FAFCA4987}" presName="desTx" presStyleLbl="revTx" presStyleIdx="2" presStyleCnt="3" custScaleY="146808" custLinFactNeighborX="845" custLinFactNeighborY="-2941">
        <dgm:presLayoutVars/>
      </dgm:prSet>
      <dgm:spPr/>
    </dgm:pt>
  </dgm:ptLst>
  <dgm:cxnLst>
    <dgm:cxn modelId="{4AAE9401-C1C8-43DC-BDAF-ACE9CBBDA8B8}" type="presOf" srcId="{DA4F373F-B32A-45A2-9CCB-8CFB28891D0D}" destId="{EB7D2D39-E755-42A9-B35C-1A4EE093A78E}" srcOrd="0" destOrd="0" presId="urn:microsoft.com/office/officeart/2018/2/layout/IconVerticalSolidList"/>
    <dgm:cxn modelId="{0EE7B10D-DE87-4E0C-8A29-CDE386BC8EF7}" srcId="{6E5C2E7F-E506-4BB5-BBDA-962BB5950274}" destId="{013B5460-28BB-49A2-9D70-CA5FAFCA4987}" srcOrd="1" destOrd="0" parTransId="{604F104B-043C-4D06-8FC0-EC49EF3DEC7E}" sibTransId="{3504B5EE-EE63-43A4-B37F-5F8AF2F60014}"/>
    <dgm:cxn modelId="{8D07BC72-7A43-48B3-858F-E03D797ADAD2}" srcId="{013B5460-28BB-49A2-9D70-CA5FAFCA4987}" destId="{DA4F373F-B32A-45A2-9CCB-8CFB28891D0D}" srcOrd="0" destOrd="0" parTransId="{D31024AA-7746-4D31-8D11-537BAEE3EBA2}" sibTransId="{EE6A9F2B-17C2-4962-B320-0459C7617532}"/>
    <dgm:cxn modelId="{253BD2B3-E167-4958-AE77-EE18062C7D01}" srcId="{6E5C2E7F-E506-4BB5-BBDA-962BB5950274}" destId="{9056DCA8-A667-418A-9A07-224AC10E3ADD}" srcOrd="0" destOrd="0" parTransId="{AA9509BD-8D0A-4774-9C7C-FB04C25CF35F}" sibTransId="{4B31D855-0B69-47EC-A757-64E35B82CCB4}"/>
    <dgm:cxn modelId="{7D2E43BA-23E4-4437-AEC9-AFE5693228F5}" type="presOf" srcId="{013B5460-28BB-49A2-9D70-CA5FAFCA4987}" destId="{E19A229F-61FC-4DEE-939C-820C6335A6B9}" srcOrd="0" destOrd="0" presId="urn:microsoft.com/office/officeart/2018/2/layout/IconVerticalSolidList"/>
    <dgm:cxn modelId="{00F708C8-36F0-423E-A3AE-F801577DE53A}" type="presOf" srcId="{6E5C2E7F-E506-4BB5-BBDA-962BB5950274}" destId="{441C2322-A3A8-46B4-B8C4-2C96BC384186}" srcOrd="0" destOrd="0" presId="urn:microsoft.com/office/officeart/2018/2/layout/IconVerticalSolidList"/>
    <dgm:cxn modelId="{F4E37FE3-988D-4390-A648-653E2136C4E8}" type="presOf" srcId="{9056DCA8-A667-418A-9A07-224AC10E3ADD}" destId="{61D0AE7B-0E06-4974-A5BA-25E11FD2FA91}" srcOrd="0" destOrd="0" presId="urn:microsoft.com/office/officeart/2018/2/layout/IconVerticalSolidList"/>
    <dgm:cxn modelId="{A77D8896-1385-4494-9595-0EFCB71792AF}" type="presParOf" srcId="{441C2322-A3A8-46B4-B8C4-2C96BC384186}" destId="{FCBD3E4C-85A9-4433-BBA2-4C44CA3AF672}" srcOrd="0" destOrd="0" presId="urn:microsoft.com/office/officeart/2018/2/layout/IconVerticalSolidList"/>
    <dgm:cxn modelId="{EBA997EA-4ED2-4B08-B410-A39F65317CFD}" type="presParOf" srcId="{FCBD3E4C-85A9-4433-BBA2-4C44CA3AF672}" destId="{FD6996AD-3753-4224-A847-D2EB518680C1}" srcOrd="0" destOrd="0" presId="urn:microsoft.com/office/officeart/2018/2/layout/IconVerticalSolidList"/>
    <dgm:cxn modelId="{35C7CA43-F4A7-4265-9283-4DFC898B6863}" type="presParOf" srcId="{FCBD3E4C-85A9-4433-BBA2-4C44CA3AF672}" destId="{A692F33F-00D8-43C0-A7D3-8D43365D0105}" srcOrd="1" destOrd="0" presId="urn:microsoft.com/office/officeart/2018/2/layout/IconVerticalSolidList"/>
    <dgm:cxn modelId="{539302F1-FCD9-4C4B-AEBC-C6B7AB10C522}" type="presParOf" srcId="{FCBD3E4C-85A9-4433-BBA2-4C44CA3AF672}" destId="{0DA18448-8865-4CA9-AB62-66759B8FE0DD}" srcOrd="2" destOrd="0" presId="urn:microsoft.com/office/officeart/2018/2/layout/IconVerticalSolidList"/>
    <dgm:cxn modelId="{1665F666-05F3-4AD0-8BA1-DF10D0F3C2DC}" type="presParOf" srcId="{FCBD3E4C-85A9-4433-BBA2-4C44CA3AF672}" destId="{61D0AE7B-0E06-4974-A5BA-25E11FD2FA91}" srcOrd="3" destOrd="0" presId="urn:microsoft.com/office/officeart/2018/2/layout/IconVerticalSolidList"/>
    <dgm:cxn modelId="{3E1E3C11-1B1E-4F49-A089-1F725890C576}" type="presParOf" srcId="{441C2322-A3A8-46B4-B8C4-2C96BC384186}" destId="{9FBE73A0-34B8-4EEE-8684-3645647BBCB7}" srcOrd="1" destOrd="0" presId="urn:microsoft.com/office/officeart/2018/2/layout/IconVerticalSolidList"/>
    <dgm:cxn modelId="{62A58BAB-B8B5-4539-A5F1-AC89C0327C19}" type="presParOf" srcId="{441C2322-A3A8-46B4-B8C4-2C96BC384186}" destId="{A64E6C20-C5FE-4554-B337-C2DA5C4C4980}" srcOrd="2" destOrd="0" presId="urn:microsoft.com/office/officeart/2018/2/layout/IconVerticalSolidList"/>
    <dgm:cxn modelId="{C2EA1F20-4154-42E5-AC76-17EA2B5A5004}" type="presParOf" srcId="{A64E6C20-C5FE-4554-B337-C2DA5C4C4980}" destId="{DC9CAF38-D832-4003-AA91-DD478EA6D82E}" srcOrd="0" destOrd="0" presId="urn:microsoft.com/office/officeart/2018/2/layout/IconVerticalSolidList"/>
    <dgm:cxn modelId="{44EC242B-AD3A-450A-820C-61154D8B9A62}" type="presParOf" srcId="{A64E6C20-C5FE-4554-B337-C2DA5C4C4980}" destId="{8CEA8E2C-64FA-448B-BD1B-06D17515F221}" srcOrd="1" destOrd="0" presId="urn:microsoft.com/office/officeart/2018/2/layout/IconVerticalSolidList"/>
    <dgm:cxn modelId="{84E6740F-C461-48E3-A8CB-643CCD7B5FEE}" type="presParOf" srcId="{A64E6C20-C5FE-4554-B337-C2DA5C4C4980}" destId="{A36991F9-0617-490D-9A3C-2E0240AAF4B6}" srcOrd="2" destOrd="0" presId="urn:microsoft.com/office/officeart/2018/2/layout/IconVerticalSolidList"/>
    <dgm:cxn modelId="{C22D63FB-92E3-46DA-9D1D-41E387CA53B9}" type="presParOf" srcId="{A64E6C20-C5FE-4554-B337-C2DA5C4C4980}" destId="{E19A229F-61FC-4DEE-939C-820C6335A6B9}" srcOrd="3" destOrd="0" presId="urn:microsoft.com/office/officeart/2018/2/layout/IconVerticalSolidList"/>
    <dgm:cxn modelId="{6E8FC714-EC8B-43CD-832A-BE9C3EBC66E8}" type="presParOf" srcId="{A64E6C20-C5FE-4554-B337-C2DA5C4C4980}" destId="{EB7D2D39-E755-42A9-B35C-1A4EE093A78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FEDF20-242A-4A0E-86A5-4CAFD5A31B28}"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4F04BB11-4351-41EB-AA66-BCDE8C7CC08B}">
      <dgm:prSet/>
      <dgm:spPr/>
      <dgm:t>
        <a:bodyPr/>
        <a:lstStyle/>
        <a:p>
          <a:r>
            <a:rPr lang="en-US"/>
            <a:t>RN Case Manager phone line: (907)729-8610</a:t>
          </a:r>
        </a:p>
      </dgm:t>
    </dgm:pt>
    <dgm:pt modelId="{F59B2A60-35A2-4475-BD76-D6163BBA9F0B}" type="parTrans" cxnId="{03B27003-F053-4AA2-BCA4-1E59B36B12E1}">
      <dgm:prSet/>
      <dgm:spPr/>
      <dgm:t>
        <a:bodyPr/>
        <a:lstStyle/>
        <a:p>
          <a:endParaRPr lang="en-US"/>
        </a:p>
      </dgm:t>
    </dgm:pt>
    <dgm:pt modelId="{696BBFD9-2944-4A0B-A195-25341131336B}" type="sibTrans" cxnId="{03B27003-F053-4AA2-BCA4-1E59B36B12E1}">
      <dgm:prSet/>
      <dgm:spPr/>
      <dgm:t>
        <a:bodyPr/>
        <a:lstStyle/>
        <a:p>
          <a:endParaRPr lang="en-US"/>
        </a:p>
      </dgm:t>
    </dgm:pt>
    <dgm:pt modelId="{F47AB6C6-2A96-4F2C-9FAB-78FF31F9F956}">
      <dgm:prSet/>
      <dgm:spPr/>
      <dgm:t>
        <a:bodyPr/>
        <a:lstStyle/>
        <a:p>
          <a:r>
            <a:rPr lang="en-US"/>
            <a:t>CMS phone line: (907)729-5410</a:t>
          </a:r>
        </a:p>
      </dgm:t>
    </dgm:pt>
    <dgm:pt modelId="{E43B0986-AF83-4AEF-BF98-5FBD91B54AA3}" type="parTrans" cxnId="{9D8C2694-03CF-4F15-BAA0-EB7313F571BF}">
      <dgm:prSet/>
      <dgm:spPr/>
      <dgm:t>
        <a:bodyPr/>
        <a:lstStyle/>
        <a:p>
          <a:endParaRPr lang="en-US"/>
        </a:p>
      </dgm:t>
    </dgm:pt>
    <dgm:pt modelId="{339479A5-EEAB-4115-BEF4-1D7E4C94D43E}" type="sibTrans" cxnId="{9D8C2694-03CF-4F15-BAA0-EB7313F571BF}">
      <dgm:prSet/>
      <dgm:spPr/>
      <dgm:t>
        <a:bodyPr/>
        <a:lstStyle/>
        <a:p>
          <a:endParaRPr lang="en-US"/>
        </a:p>
      </dgm:t>
    </dgm:pt>
    <dgm:pt modelId="{65DD6413-8A2F-4773-B162-9003ED02ADD3}">
      <dgm:prSet/>
      <dgm:spPr/>
      <dgm:t>
        <a:bodyPr/>
        <a:lstStyle/>
        <a:p>
          <a:r>
            <a:rPr lang="en-US"/>
            <a:t>Fax: (907)729-8664 or (907)729-6159</a:t>
          </a:r>
        </a:p>
      </dgm:t>
    </dgm:pt>
    <dgm:pt modelId="{144176D8-EB01-451E-ACC2-1B9B857CDBE2}" type="parTrans" cxnId="{05A7C567-0333-46C5-9F6D-28323739F64C}">
      <dgm:prSet/>
      <dgm:spPr/>
      <dgm:t>
        <a:bodyPr/>
        <a:lstStyle/>
        <a:p>
          <a:endParaRPr lang="en-US"/>
        </a:p>
      </dgm:t>
    </dgm:pt>
    <dgm:pt modelId="{A0E9695C-F3C5-40C5-885E-5C34E9EAC8C8}" type="sibTrans" cxnId="{05A7C567-0333-46C5-9F6D-28323739F64C}">
      <dgm:prSet/>
      <dgm:spPr/>
      <dgm:t>
        <a:bodyPr/>
        <a:lstStyle/>
        <a:p>
          <a:endParaRPr lang="en-US"/>
        </a:p>
      </dgm:t>
    </dgm:pt>
    <dgm:pt modelId="{F7BAFA8D-857A-41E4-922F-2DB5FF9DA443}">
      <dgm:prSet/>
      <dgm:spPr/>
      <dgm:t>
        <a:bodyPr/>
        <a:lstStyle/>
        <a:p>
          <a:pPr rtl="0"/>
          <a:r>
            <a:rPr lang="en-US"/>
            <a:t>RN TigerText:</a:t>
          </a:r>
          <a:r>
            <a:rPr lang="en-US">
              <a:latin typeface="Arial" panose="020B0604020202020204"/>
            </a:rPr>
            <a:t> </a:t>
          </a:r>
          <a:r>
            <a:rPr lang="en-US"/>
            <a:t>SCF Specialty Pediatrics Case Manager</a:t>
          </a:r>
          <a:endParaRPr lang="en-US">
            <a:latin typeface="Arial" panose="020B0604020202020204"/>
          </a:endParaRPr>
        </a:p>
      </dgm:t>
    </dgm:pt>
    <dgm:pt modelId="{4A5E773C-B7C1-4328-9196-7D9E0A261925}" type="parTrans" cxnId="{85C45D36-9E77-4B11-8DA0-4B7D9086BA38}">
      <dgm:prSet/>
      <dgm:spPr/>
      <dgm:t>
        <a:bodyPr/>
        <a:lstStyle/>
        <a:p>
          <a:endParaRPr lang="en-US"/>
        </a:p>
      </dgm:t>
    </dgm:pt>
    <dgm:pt modelId="{10A9C5E2-F94C-441C-ADBE-BB7C440D01CA}" type="sibTrans" cxnId="{85C45D36-9E77-4B11-8DA0-4B7D9086BA38}">
      <dgm:prSet/>
      <dgm:spPr/>
      <dgm:t>
        <a:bodyPr/>
        <a:lstStyle/>
        <a:p>
          <a:endParaRPr lang="en-US"/>
        </a:p>
      </dgm:t>
    </dgm:pt>
    <dgm:pt modelId="{70AE048D-C7A2-441E-852E-D07F17F70B49}">
      <dgm:prSet/>
      <dgm:spPr/>
      <dgm:t>
        <a:bodyPr/>
        <a:lstStyle/>
        <a:p>
          <a:r>
            <a:rPr lang="en-US"/>
            <a:t>Provider TigerText: SCF Specialty Pediatrics Pediatrician</a:t>
          </a:r>
        </a:p>
      </dgm:t>
    </dgm:pt>
    <dgm:pt modelId="{E0A55AFE-9D13-4E07-856D-B834085F5A8B}" type="parTrans" cxnId="{5C5BE807-3D0C-4737-9CC7-E64B00751AD9}">
      <dgm:prSet/>
      <dgm:spPr/>
      <dgm:t>
        <a:bodyPr/>
        <a:lstStyle/>
        <a:p>
          <a:endParaRPr lang="en-US"/>
        </a:p>
      </dgm:t>
    </dgm:pt>
    <dgm:pt modelId="{A0DC3658-F330-422F-B5EE-8DE6DAEAF504}" type="sibTrans" cxnId="{5C5BE807-3D0C-4737-9CC7-E64B00751AD9}">
      <dgm:prSet/>
      <dgm:spPr/>
      <dgm:t>
        <a:bodyPr/>
        <a:lstStyle/>
        <a:p>
          <a:endParaRPr lang="en-US"/>
        </a:p>
      </dgm:t>
    </dgm:pt>
    <dgm:pt modelId="{28A7AD23-B239-460F-81B4-CF37B02AB1F8}" type="pres">
      <dgm:prSet presAssocID="{84FEDF20-242A-4A0E-86A5-4CAFD5A31B28}" presName="linear" presStyleCnt="0">
        <dgm:presLayoutVars>
          <dgm:animLvl val="lvl"/>
          <dgm:resizeHandles val="exact"/>
        </dgm:presLayoutVars>
      </dgm:prSet>
      <dgm:spPr/>
    </dgm:pt>
    <dgm:pt modelId="{274D100F-1CF6-4EA5-8337-F842AAE9CAFB}" type="pres">
      <dgm:prSet presAssocID="{4F04BB11-4351-41EB-AA66-BCDE8C7CC08B}" presName="parentText" presStyleLbl="node1" presStyleIdx="0" presStyleCnt="5">
        <dgm:presLayoutVars>
          <dgm:chMax val="0"/>
          <dgm:bulletEnabled val="1"/>
        </dgm:presLayoutVars>
      </dgm:prSet>
      <dgm:spPr/>
    </dgm:pt>
    <dgm:pt modelId="{F99B9124-058D-4068-B876-C1A7A8919268}" type="pres">
      <dgm:prSet presAssocID="{696BBFD9-2944-4A0B-A195-25341131336B}" presName="spacer" presStyleCnt="0"/>
      <dgm:spPr/>
    </dgm:pt>
    <dgm:pt modelId="{C5C720E9-9206-4A44-AADD-E4FB96F80B83}" type="pres">
      <dgm:prSet presAssocID="{F47AB6C6-2A96-4F2C-9FAB-78FF31F9F956}" presName="parentText" presStyleLbl="node1" presStyleIdx="1" presStyleCnt="5">
        <dgm:presLayoutVars>
          <dgm:chMax val="0"/>
          <dgm:bulletEnabled val="1"/>
        </dgm:presLayoutVars>
      </dgm:prSet>
      <dgm:spPr/>
    </dgm:pt>
    <dgm:pt modelId="{8DD21AAD-8A63-498E-90E8-B0574E5341AD}" type="pres">
      <dgm:prSet presAssocID="{339479A5-EEAB-4115-BEF4-1D7E4C94D43E}" presName="spacer" presStyleCnt="0"/>
      <dgm:spPr/>
    </dgm:pt>
    <dgm:pt modelId="{148BFEDB-D23F-4B11-B2BF-1B8F7C36290B}" type="pres">
      <dgm:prSet presAssocID="{65DD6413-8A2F-4773-B162-9003ED02ADD3}" presName="parentText" presStyleLbl="node1" presStyleIdx="2" presStyleCnt="5">
        <dgm:presLayoutVars>
          <dgm:chMax val="0"/>
          <dgm:bulletEnabled val="1"/>
        </dgm:presLayoutVars>
      </dgm:prSet>
      <dgm:spPr/>
    </dgm:pt>
    <dgm:pt modelId="{13299770-8EB0-40CD-98EA-22AB3C017E6A}" type="pres">
      <dgm:prSet presAssocID="{A0E9695C-F3C5-40C5-885E-5C34E9EAC8C8}" presName="spacer" presStyleCnt="0"/>
      <dgm:spPr/>
    </dgm:pt>
    <dgm:pt modelId="{F07B9F96-C514-47DB-A094-00E5D05762C2}" type="pres">
      <dgm:prSet presAssocID="{F7BAFA8D-857A-41E4-922F-2DB5FF9DA443}" presName="parentText" presStyleLbl="node1" presStyleIdx="3" presStyleCnt="5">
        <dgm:presLayoutVars>
          <dgm:chMax val="0"/>
          <dgm:bulletEnabled val="1"/>
        </dgm:presLayoutVars>
      </dgm:prSet>
      <dgm:spPr/>
    </dgm:pt>
    <dgm:pt modelId="{9E47A1A1-9458-40EC-8572-F13C50130AFE}" type="pres">
      <dgm:prSet presAssocID="{10A9C5E2-F94C-441C-ADBE-BB7C440D01CA}" presName="spacer" presStyleCnt="0"/>
      <dgm:spPr/>
    </dgm:pt>
    <dgm:pt modelId="{620E3A05-DB9B-46B5-8E21-7CAF799A6CDD}" type="pres">
      <dgm:prSet presAssocID="{70AE048D-C7A2-441E-852E-D07F17F70B49}" presName="parentText" presStyleLbl="node1" presStyleIdx="4" presStyleCnt="5">
        <dgm:presLayoutVars>
          <dgm:chMax val="0"/>
          <dgm:bulletEnabled val="1"/>
        </dgm:presLayoutVars>
      </dgm:prSet>
      <dgm:spPr/>
    </dgm:pt>
  </dgm:ptLst>
  <dgm:cxnLst>
    <dgm:cxn modelId="{03B27003-F053-4AA2-BCA4-1E59B36B12E1}" srcId="{84FEDF20-242A-4A0E-86A5-4CAFD5A31B28}" destId="{4F04BB11-4351-41EB-AA66-BCDE8C7CC08B}" srcOrd="0" destOrd="0" parTransId="{F59B2A60-35A2-4475-BD76-D6163BBA9F0B}" sibTransId="{696BBFD9-2944-4A0B-A195-25341131336B}"/>
    <dgm:cxn modelId="{5C5BE807-3D0C-4737-9CC7-E64B00751AD9}" srcId="{84FEDF20-242A-4A0E-86A5-4CAFD5A31B28}" destId="{70AE048D-C7A2-441E-852E-D07F17F70B49}" srcOrd="4" destOrd="0" parTransId="{E0A55AFE-9D13-4E07-856D-B834085F5A8B}" sibTransId="{A0DC3658-F330-422F-B5EE-8DE6DAEAF504}"/>
    <dgm:cxn modelId="{04CADF12-748F-48AE-8619-9350008352C0}" type="presOf" srcId="{65DD6413-8A2F-4773-B162-9003ED02ADD3}" destId="{148BFEDB-D23F-4B11-B2BF-1B8F7C36290B}" srcOrd="0" destOrd="0" presId="urn:microsoft.com/office/officeart/2005/8/layout/vList2"/>
    <dgm:cxn modelId="{85C45D36-9E77-4B11-8DA0-4B7D9086BA38}" srcId="{84FEDF20-242A-4A0E-86A5-4CAFD5A31B28}" destId="{F7BAFA8D-857A-41E4-922F-2DB5FF9DA443}" srcOrd="3" destOrd="0" parTransId="{4A5E773C-B7C1-4328-9196-7D9E0A261925}" sibTransId="{10A9C5E2-F94C-441C-ADBE-BB7C440D01CA}"/>
    <dgm:cxn modelId="{092D4D63-95A0-45A3-B1A8-CA7E06E66DDA}" type="presOf" srcId="{4F04BB11-4351-41EB-AA66-BCDE8C7CC08B}" destId="{274D100F-1CF6-4EA5-8337-F842AAE9CAFB}" srcOrd="0" destOrd="0" presId="urn:microsoft.com/office/officeart/2005/8/layout/vList2"/>
    <dgm:cxn modelId="{05A7C567-0333-46C5-9F6D-28323739F64C}" srcId="{84FEDF20-242A-4A0E-86A5-4CAFD5A31B28}" destId="{65DD6413-8A2F-4773-B162-9003ED02ADD3}" srcOrd="2" destOrd="0" parTransId="{144176D8-EB01-451E-ACC2-1B9B857CDBE2}" sibTransId="{A0E9695C-F3C5-40C5-885E-5C34E9EAC8C8}"/>
    <dgm:cxn modelId="{9D8C2694-03CF-4F15-BAA0-EB7313F571BF}" srcId="{84FEDF20-242A-4A0E-86A5-4CAFD5A31B28}" destId="{F47AB6C6-2A96-4F2C-9FAB-78FF31F9F956}" srcOrd="1" destOrd="0" parTransId="{E43B0986-AF83-4AEF-BF98-5FBD91B54AA3}" sibTransId="{339479A5-EEAB-4115-BEF4-1D7E4C94D43E}"/>
    <dgm:cxn modelId="{73FA67C2-476E-4979-80DB-1EA3B01BAA4D}" type="presOf" srcId="{F47AB6C6-2A96-4F2C-9FAB-78FF31F9F956}" destId="{C5C720E9-9206-4A44-AADD-E4FB96F80B83}" srcOrd="0" destOrd="0" presId="urn:microsoft.com/office/officeart/2005/8/layout/vList2"/>
    <dgm:cxn modelId="{E8F57ACC-D424-410A-84ED-952661AF59E6}" type="presOf" srcId="{84FEDF20-242A-4A0E-86A5-4CAFD5A31B28}" destId="{28A7AD23-B239-460F-81B4-CF37B02AB1F8}" srcOrd="0" destOrd="0" presId="urn:microsoft.com/office/officeart/2005/8/layout/vList2"/>
    <dgm:cxn modelId="{B84B1BF7-A4E1-4484-89B8-89063E191C33}" type="presOf" srcId="{F7BAFA8D-857A-41E4-922F-2DB5FF9DA443}" destId="{F07B9F96-C514-47DB-A094-00E5D05762C2}" srcOrd="0" destOrd="0" presId="urn:microsoft.com/office/officeart/2005/8/layout/vList2"/>
    <dgm:cxn modelId="{AB446EF9-E2AC-4170-9E85-14E2223BBE59}" type="presOf" srcId="{70AE048D-C7A2-441E-852E-D07F17F70B49}" destId="{620E3A05-DB9B-46B5-8E21-7CAF799A6CDD}" srcOrd="0" destOrd="0" presId="urn:microsoft.com/office/officeart/2005/8/layout/vList2"/>
    <dgm:cxn modelId="{D473D065-13D6-48AA-8EAA-B3149A390FC0}" type="presParOf" srcId="{28A7AD23-B239-460F-81B4-CF37B02AB1F8}" destId="{274D100F-1CF6-4EA5-8337-F842AAE9CAFB}" srcOrd="0" destOrd="0" presId="urn:microsoft.com/office/officeart/2005/8/layout/vList2"/>
    <dgm:cxn modelId="{D8950D5D-2723-4C64-9E21-DC15E24C6DFA}" type="presParOf" srcId="{28A7AD23-B239-460F-81B4-CF37B02AB1F8}" destId="{F99B9124-058D-4068-B876-C1A7A8919268}" srcOrd="1" destOrd="0" presId="urn:microsoft.com/office/officeart/2005/8/layout/vList2"/>
    <dgm:cxn modelId="{82DC9082-638C-4FF7-8ECE-065999E95EFC}" type="presParOf" srcId="{28A7AD23-B239-460F-81B4-CF37B02AB1F8}" destId="{C5C720E9-9206-4A44-AADD-E4FB96F80B83}" srcOrd="2" destOrd="0" presId="urn:microsoft.com/office/officeart/2005/8/layout/vList2"/>
    <dgm:cxn modelId="{7AC642BE-DA5D-46F1-A27E-3B47A04346E7}" type="presParOf" srcId="{28A7AD23-B239-460F-81B4-CF37B02AB1F8}" destId="{8DD21AAD-8A63-498E-90E8-B0574E5341AD}" srcOrd="3" destOrd="0" presId="urn:microsoft.com/office/officeart/2005/8/layout/vList2"/>
    <dgm:cxn modelId="{6D23DA9F-976B-4977-B5CD-DDA43B526CBB}" type="presParOf" srcId="{28A7AD23-B239-460F-81B4-CF37B02AB1F8}" destId="{148BFEDB-D23F-4B11-B2BF-1B8F7C36290B}" srcOrd="4" destOrd="0" presId="urn:microsoft.com/office/officeart/2005/8/layout/vList2"/>
    <dgm:cxn modelId="{79E1B4F5-8B4D-4C73-A96F-A8FD6736FF00}" type="presParOf" srcId="{28A7AD23-B239-460F-81B4-CF37B02AB1F8}" destId="{13299770-8EB0-40CD-98EA-22AB3C017E6A}" srcOrd="5" destOrd="0" presId="urn:microsoft.com/office/officeart/2005/8/layout/vList2"/>
    <dgm:cxn modelId="{97E21845-8C7B-49DC-827F-36ED6F270198}" type="presParOf" srcId="{28A7AD23-B239-460F-81B4-CF37B02AB1F8}" destId="{F07B9F96-C514-47DB-A094-00E5D05762C2}" srcOrd="6" destOrd="0" presId="urn:microsoft.com/office/officeart/2005/8/layout/vList2"/>
    <dgm:cxn modelId="{507732EE-56DE-4181-BB49-0BFB0A233A23}" type="presParOf" srcId="{28A7AD23-B239-460F-81B4-CF37B02AB1F8}" destId="{9E47A1A1-9458-40EC-8572-F13C50130AFE}" srcOrd="7" destOrd="0" presId="urn:microsoft.com/office/officeart/2005/8/layout/vList2"/>
    <dgm:cxn modelId="{31A31E23-85D8-4692-81EC-59DF86BF2380}" type="presParOf" srcId="{28A7AD23-B239-460F-81B4-CF37B02AB1F8}" destId="{620E3A05-DB9B-46B5-8E21-7CAF799A6CD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EB373C-63E2-441D-9EAC-CB5511AB30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A3D929F-3E0C-4CB9-8761-4CBEBF2F87F1}">
      <dgm:prSet/>
      <dgm:spPr/>
      <dgm:t>
        <a:bodyPr/>
        <a:lstStyle/>
        <a:p>
          <a:pPr>
            <a:lnSpc>
              <a:spcPct val="100000"/>
            </a:lnSpc>
          </a:pPr>
          <a:r>
            <a:rPr lang="en-US"/>
            <a:t>BBAHC, NSHC, SEARHC, SSMH</a:t>
          </a:r>
        </a:p>
      </dgm:t>
    </dgm:pt>
    <dgm:pt modelId="{9E54A9CE-9424-4121-9AAC-AA08F754F041}" type="parTrans" cxnId="{4A77FDBB-EA56-4429-BD0C-F17C9081F4E0}">
      <dgm:prSet/>
      <dgm:spPr/>
      <dgm:t>
        <a:bodyPr/>
        <a:lstStyle/>
        <a:p>
          <a:endParaRPr lang="en-US"/>
        </a:p>
      </dgm:t>
    </dgm:pt>
    <dgm:pt modelId="{F68D412A-37E9-44C2-8F15-324BEFA759BB}" type="sibTrans" cxnId="{4A77FDBB-EA56-4429-BD0C-F17C9081F4E0}">
      <dgm:prSet/>
      <dgm:spPr/>
      <dgm:t>
        <a:bodyPr/>
        <a:lstStyle/>
        <a:p>
          <a:endParaRPr lang="en-US"/>
        </a:p>
      </dgm:t>
    </dgm:pt>
    <dgm:pt modelId="{410F8A7F-239F-4A8F-A735-D17FE2577365}">
      <dgm:prSet/>
      <dgm:spPr/>
      <dgm:t>
        <a:bodyPr/>
        <a:lstStyle/>
        <a:p>
          <a:pPr>
            <a:lnSpc>
              <a:spcPct val="100000"/>
            </a:lnSpc>
          </a:pPr>
          <a:r>
            <a:rPr lang="en-US" dirty="0"/>
            <a:t>RN CM: Esther ext. 729-5416, and Emily ext. 729-6161 and Tina ext. 729-5761</a:t>
          </a:r>
        </a:p>
      </dgm:t>
    </dgm:pt>
    <dgm:pt modelId="{C6C75A48-DB26-478E-8FA0-3D54046657F0}" type="parTrans" cxnId="{6624BC56-2BEC-45E0-A75D-CE73970BF027}">
      <dgm:prSet/>
      <dgm:spPr/>
      <dgm:t>
        <a:bodyPr/>
        <a:lstStyle/>
        <a:p>
          <a:endParaRPr lang="en-US"/>
        </a:p>
      </dgm:t>
    </dgm:pt>
    <dgm:pt modelId="{253CCF52-4745-40BE-BD77-B723B69F110E}" type="sibTrans" cxnId="{6624BC56-2BEC-45E0-A75D-CE73970BF027}">
      <dgm:prSet/>
      <dgm:spPr/>
      <dgm:t>
        <a:bodyPr/>
        <a:lstStyle/>
        <a:p>
          <a:endParaRPr lang="en-US"/>
        </a:p>
      </dgm:t>
    </dgm:pt>
    <dgm:pt modelId="{7BE73600-D9F1-47A6-A2F0-5008E9ADA927}">
      <dgm:prSet/>
      <dgm:spPr/>
      <dgm:t>
        <a:bodyPr/>
        <a:lstStyle/>
        <a:p>
          <a:pPr>
            <a:lnSpc>
              <a:spcPct val="100000"/>
            </a:lnSpc>
          </a:pPr>
          <a:r>
            <a:rPr lang="en-US" dirty="0"/>
            <a:t>CMS:  Brittney ext. 729-5093 and vacant CMS ext.</a:t>
          </a:r>
          <a:r>
            <a:rPr lang="en-US" dirty="0">
              <a:latin typeface="Arial" panose="020B0604020202020204"/>
            </a:rPr>
            <a:t> ####</a:t>
          </a:r>
          <a:endParaRPr lang="en-US" dirty="0"/>
        </a:p>
      </dgm:t>
    </dgm:pt>
    <dgm:pt modelId="{072F5455-2EC1-4D61-BA9F-75E6B6E57605}" type="parTrans" cxnId="{97ED141F-0396-407E-B72F-AD8C48BCB2F7}">
      <dgm:prSet/>
      <dgm:spPr/>
      <dgm:t>
        <a:bodyPr/>
        <a:lstStyle/>
        <a:p>
          <a:endParaRPr lang="en-US"/>
        </a:p>
      </dgm:t>
    </dgm:pt>
    <dgm:pt modelId="{1B76515A-6A62-4D43-A5EC-DF0CD7E96511}" type="sibTrans" cxnId="{97ED141F-0396-407E-B72F-AD8C48BCB2F7}">
      <dgm:prSet/>
      <dgm:spPr/>
      <dgm:t>
        <a:bodyPr/>
        <a:lstStyle/>
        <a:p>
          <a:endParaRPr lang="en-US"/>
        </a:p>
      </dgm:t>
    </dgm:pt>
    <dgm:pt modelId="{9F0A47ED-D5A7-4224-AFB3-61764FF0A626}">
      <dgm:prSet/>
      <dgm:spPr/>
      <dgm:t>
        <a:bodyPr/>
        <a:lstStyle/>
        <a:p>
          <a:pPr>
            <a:lnSpc>
              <a:spcPct val="100000"/>
            </a:lnSpc>
          </a:pPr>
          <a:r>
            <a:rPr lang="en-US"/>
            <a:t>CAIHC, KANA, MAN</a:t>
          </a:r>
        </a:p>
      </dgm:t>
    </dgm:pt>
    <dgm:pt modelId="{630D4BD7-87F7-4E98-8E4E-2C223E806F7C}" type="parTrans" cxnId="{8B8745E7-A8D7-4F66-B48C-0F1181DF3DF1}">
      <dgm:prSet/>
      <dgm:spPr/>
      <dgm:t>
        <a:bodyPr/>
        <a:lstStyle/>
        <a:p>
          <a:endParaRPr lang="en-US"/>
        </a:p>
      </dgm:t>
    </dgm:pt>
    <dgm:pt modelId="{E683F524-E760-4F28-80C3-C66364B1BD48}" type="sibTrans" cxnId="{8B8745E7-A8D7-4F66-B48C-0F1181DF3DF1}">
      <dgm:prSet/>
      <dgm:spPr/>
      <dgm:t>
        <a:bodyPr/>
        <a:lstStyle/>
        <a:p>
          <a:endParaRPr lang="en-US"/>
        </a:p>
      </dgm:t>
    </dgm:pt>
    <dgm:pt modelId="{4955A4B4-46FA-4B5F-960F-4C0C5925B32C}">
      <dgm:prSet/>
      <dgm:spPr/>
      <dgm:t>
        <a:bodyPr/>
        <a:lstStyle/>
        <a:p>
          <a:pPr>
            <a:lnSpc>
              <a:spcPct val="100000"/>
            </a:lnSpc>
          </a:pPr>
          <a:r>
            <a:rPr lang="en-US" dirty="0"/>
            <a:t>RN CM: Don ext. 729-8662, Tanya ext. 729-6790, and Jacky ext. 729-8809</a:t>
          </a:r>
        </a:p>
      </dgm:t>
    </dgm:pt>
    <dgm:pt modelId="{4B36489B-F0EA-4F0C-875F-B5B8FB618B9B}" type="parTrans" cxnId="{2C50E756-C945-49BB-9A57-04228B1AA847}">
      <dgm:prSet/>
      <dgm:spPr/>
      <dgm:t>
        <a:bodyPr/>
        <a:lstStyle/>
        <a:p>
          <a:endParaRPr lang="en-US"/>
        </a:p>
      </dgm:t>
    </dgm:pt>
    <dgm:pt modelId="{7E75436F-B402-48BF-88EF-18882BA4761D}" type="sibTrans" cxnId="{2C50E756-C945-49BB-9A57-04228B1AA847}">
      <dgm:prSet/>
      <dgm:spPr/>
      <dgm:t>
        <a:bodyPr/>
        <a:lstStyle/>
        <a:p>
          <a:endParaRPr lang="en-US"/>
        </a:p>
      </dgm:t>
    </dgm:pt>
    <dgm:pt modelId="{F374DEE8-6A01-4698-9C9D-5D42825B0F50}">
      <dgm:prSet/>
      <dgm:spPr/>
      <dgm:t>
        <a:bodyPr/>
        <a:lstStyle/>
        <a:p>
          <a:pPr>
            <a:lnSpc>
              <a:spcPct val="100000"/>
            </a:lnSpc>
          </a:pPr>
          <a:r>
            <a:rPr lang="en-US" dirty="0"/>
            <a:t>CMS: Ruth ext. 729-8820 and Devonte ext. 729-7490</a:t>
          </a:r>
        </a:p>
      </dgm:t>
    </dgm:pt>
    <dgm:pt modelId="{81C14F67-03E9-44CD-8080-A94E1B9F6509}" type="parTrans" cxnId="{15AE8A48-94AD-4EE7-AFE7-952AEAB2432C}">
      <dgm:prSet/>
      <dgm:spPr/>
      <dgm:t>
        <a:bodyPr/>
        <a:lstStyle/>
        <a:p>
          <a:endParaRPr lang="en-US"/>
        </a:p>
      </dgm:t>
    </dgm:pt>
    <dgm:pt modelId="{EE53D05B-2555-4DB6-B873-E91DE5203735}" type="sibTrans" cxnId="{15AE8A48-94AD-4EE7-AFE7-952AEAB2432C}">
      <dgm:prSet/>
      <dgm:spPr/>
      <dgm:t>
        <a:bodyPr/>
        <a:lstStyle/>
        <a:p>
          <a:endParaRPr lang="en-US"/>
        </a:p>
      </dgm:t>
    </dgm:pt>
    <dgm:pt modelId="{948007DF-5C5C-4CBE-B8F9-F91247787EC6}">
      <dgm:prSet/>
      <dgm:spPr/>
      <dgm:t>
        <a:bodyPr/>
        <a:lstStyle/>
        <a:p>
          <a:pPr>
            <a:lnSpc>
              <a:spcPct val="100000"/>
            </a:lnSpc>
          </a:pPr>
          <a:r>
            <a:rPr lang="en-US"/>
            <a:t>YKHC</a:t>
          </a:r>
        </a:p>
      </dgm:t>
    </dgm:pt>
    <dgm:pt modelId="{12CB7522-4E4E-4C05-B197-7D312C0FB044}" type="parTrans" cxnId="{56AD6155-39D6-45EF-B273-D8BA5575FD3E}">
      <dgm:prSet/>
      <dgm:spPr/>
      <dgm:t>
        <a:bodyPr/>
        <a:lstStyle/>
        <a:p>
          <a:endParaRPr lang="en-US"/>
        </a:p>
      </dgm:t>
    </dgm:pt>
    <dgm:pt modelId="{E02D2432-EF43-4BB9-9736-AA9E9F3095E3}" type="sibTrans" cxnId="{56AD6155-39D6-45EF-B273-D8BA5575FD3E}">
      <dgm:prSet/>
      <dgm:spPr/>
      <dgm:t>
        <a:bodyPr/>
        <a:lstStyle/>
        <a:p>
          <a:endParaRPr lang="en-US"/>
        </a:p>
      </dgm:t>
    </dgm:pt>
    <dgm:pt modelId="{FE55EB32-4BE7-43ED-9635-232AEDDB2A93}">
      <dgm:prSet/>
      <dgm:spPr/>
      <dgm:t>
        <a:bodyPr/>
        <a:lstStyle/>
        <a:p>
          <a:pPr>
            <a:lnSpc>
              <a:spcPct val="100000"/>
            </a:lnSpc>
          </a:pPr>
          <a:r>
            <a:rPr lang="en-US" dirty="0"/>
            <a:t>RN CM: Sarah ext. 729-6757, Kim ext. 729-4889</a:t>
          </a:r>
          <a:r>
            <a:rPr lang="en-US" dirty="0">
              <a:latin typeface="Arial" panose="020B0604020202020204"/>
            </a:rPr>
            <a:t>, Josh ext. 729-5183</a:t>
          </a:r>
          <a:r>
            <a:rPr lang="en-US" dirty="0"/>
            <a:t> and Derek ext. 729-5081</a:t>
          </a:r>
          <a:r>
            <a:rPr lang="en-US" dirty="0">
              <a:latin typeface="Arial" panose="020B0604020202020204"/>
            </a:rPr>
            <a:t> </a:t>
          </a:r>
          <a:endParaRPr lang="en-US" dirty="0"/>
        </a:p>
      </dgm:t>
    </dgm:pt>
    <dgm:pt modelId="{FB2C833E-E758-447E-9A97-9930C6F9E1B4}" type="parTrans" cxnId="{ED5DC26B-F0AB-4207-8378-EC9403E09C7F}">
      <dgm:prSet/>
      <dgm:spPr/>
      <dgm:t>
        <a:bodyPr/>
        <a:lstStyle/>
        <a:p>
          <a:endParaRPr lang="en-US"/>
        </a:p>
      </dgm:t>
    </dgm:pt>
    <dgm:pt modelId="{8B9CA251-0125-4F5F-9873-E385AD2E69ED}" type="sibTrans" cxnId="{ED5DC26B-F0AB-4207-8378-EC9403E09C7F}">
      <dgm:prSet/>
      <dgm:spPr/>
      <dgm:t>
        <a:bodyPr/>
        <a:lstStyle/>
        <a:p>
          <a:endParaRPr lang="en-US"/>
        </a:p>
      </dgm:t>
    </dgm:pt>
    <dgm:pt modelId="{926A3721-7B91-460B-BA0E-DFA67500F7B6}">
      <dgm:prSet/>
      <dgm:spPr/>
      <dgm:t>
        <a:bodyPr/>
        <a:lstStyle/>
        <a:p>
          <a:pPr>
            <a:lnSpc>
              <a:spcPct val="100000"/>
            </a:lnSpc>
          </a:pPr>
          <a:r>
            <a:rPr lang="en-US" dirty="0"/>
            <a:t>CMS: Savannah ext.</a:t>
          </a:r>
          <a:r>
            <a:rPr lang="en-US" dirty="0">
              <a:latin typeface="Arial" panose="020B0604020202020204"/>
            </a:rPr>
            <a:t> 729-6769</a:t>
          </a:r>
          <a:r>
            <a:rPr lang="en-US" dirty="0"/>
            <a:t> and Tiana ext. 729-8932</a:t>
          </a:r>
        </a:p>
      </dgm:t>
    </dgm:pt>
    <dgm:pt modelId="{5835B61B-71FC-426B-B580-93DC400835FD}" type="parTrans" cxnId="{10670BF9-F35B-4951-8B54-7AC6021A273C}">
      <dgm:prSet/>
      <dgm:spPr/>
      <dgm:t>
        <a:bodyPr/>
        <a:lstStyle/>
        <a:p>
          <a:endParaRPr lang="en-US"/>
        </a:p>
      </dgm:t>
    </dgm:pt>
    <dgm:pt modelId="{8A5FE9D4-AF94-424A-BA6B-368E8569646F}" type="sibTrans" cxnId="{10670BF9-F35B-4951-8B54-7AC6021A273C}">
      <dgm:prSet/>
      <dgm:spPr/>
      <dgm:t>
        <a:bodyPr/>
        <a:lstStyle/>
        <a:p>
          <a:endParaRPr lang="en-US"/>
        </a:p>
      </dgm:t>
    </dgm:pt>
    <dgm:pt modelId="{4FCB229B-53AD-423B-B580-C29E0D464741}" type="pres">
      <dgm:prSet presAssocID="{A4EB373C-63E2-441D-9EAC-CB5511AB3089}" presName="root" presStyleCnt="0">
        <dgm:presLayoutVars>
          <dgm:dir/>
          <dgm:resizeHandles val="exact"/>
        </dgm:presLayoutVars>
      </dgm:prSet>
      <dgm:spPr/>
    </dgm:pt>
    <dgm:pt modelId="{DAAA9006-4351-4919-8E15-861617ECD409}" type="pres">
      <dgm:prSet presAssocID="{CA3D929F-3E0C-4CB9-8761-4CBEBF2F87F1}" presName="compNode" presStyleCnt="0"/>
      <dgm:spPr/>
    </dgm:pt>
    <dgm:pt modelId="{6E6B0D7A-925E-44CF-B736-BC822F33FD7F}" type="pres">
      <dgm:prSet presAssocID="{CA3D929F-3E0C-4CB9-8761-4CBEBF2F87F1}" presName="bgRect" presStyleLbl="bgShp" presStyleIdx="0" presStyleCnt="3"/>
      <dgm:spPr/>
    </dgm:pt>
    <dgm:pt modelId="{6BA51FAA-44EC-4841-8C26-3238D4FEA3A1}" type="pres">
      <dgm:prSet presAssocID="{CA3D929F-3E0C-4CB9-8761-4CBEBF2F87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eather outline"/>
        </a:ext>
      </dgm:extLst>
    </dgm:pt>
    <dgm:pt modelId="{6CC048CE-09A3-4816-9767-260C0380F550}" type="pres">
      <dgm:prSet presAssocID="{CA3D929F-3E0C-4CB9-8761-4CBEBF2F87F1}" presName="spaceRect" presStyleCnt="0"/>
      <dgm:spPr/>
    </dgm:pt>
    <dgm:pt modelId="{F8A3628A-5F8E-4542-88DA-F620BBB750B0}" type="pres">
      <dgm:prSet presAssocID="{CA3D929F-3E0C-4CB9-8761-4CBEBF2F87F1}" presName="parTx" presStyleLbl="revTx" presStyleIdx="0" presStyleCnt="6">
        <dgm:presLayoutVars>
          <dgm:chMax val="0"/>
          <dgm:chPref val="0"/>
        </dgm:presLayoutVars>
      </dgm:prSet>
      <dgm:spPr/>
    </dgm:pt>
    <dgm:pt modelId="{3B2DF774-FA0C-4812-990A-94F332207612}" type="pres">
      <dgm:prSet presAssocID="{CA3D929F-3E0C-4CB9-8761-4CBEBF2F87F1}" presName="desTx" presStyleLbl="revTx" presStyleIdx="1" presStyleCnt="6">
        <dgm:presLayoutVars/>
      </dgm:prSet>
      <dgm:spPr/>
    </dgm:pt>
    <dgm:pt modelId="{53E8B62C-02E2-485B-8803-C17EC2C79813}" type="pres">
      <dgm:prSet presAssocID="{F68D412A-37E9-44C2-8F15-324BEFA759BB}" presName="sibTrans" presStyleCnt="0"/>
      <dgm:spPr/>
    </dgm:pt>
    <dgm:pt modelId="{129D4CD3-A5EF-4666-B72B-5E0EED0DDFA6}" type="pres">
      <dgm:prSet presAssocID="{9F0A47ED-D5A7-4224-AFB3-61764FF0A626}" presName="compNode" presStyleCnt="0"/>
      <dgm:spPr/>
    </dgm:pt>
    <dgm:pt modelId="{3E367412-BFF9-4EFA-B2EF-A66B48E3E384}" type="pres">
      <dgm:prSet presAssocID="{9F0A47ED-D5A7-4224-AFB3-61764FF0A626}" presName="bgRect" presStyleLbl="bgShp" presStyleIdx="1" presStyleCnt="3"/>
      <dgm:spPr/>
    </dgm:pt>
    <dgm:pt modelId="{6B5254AB-A3EE-429C-A071-8C46DC2F8794}" type="pres">
      <dgm:prSet presAssocID="{9F0A47ED-D5A7-4224-AFB3-61764FF0A6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rca outline"/>
        </a:ext>
      </dgm:extLst>
    </dgm:pt>
    <dgm:pt modelId="{9F7688FA-8A05-41C3-9F52-B1E7E2E5C426}" type="pres">
      <dgm:prSet presAssocID="{9F0A47ED-D5A7-4224-AFB3-61764FF0A626}" presName="spaceRect" presStyleCnt="0"/>
      <dgm:spPr/>
    </dgm:pt>
    <dgm:pt modelId="{B25DB0AB-041C-4C51-BCF5-2327F61AA022}" type="pres">
      <dgm:prSet presAssocID="{9F0A47ED-D5A7-4224-AFB3-61764FF0A626}" presName="parTx" presStyleLbl="revTx" presStyleIdx="2" presStyleCnt="6">
        <dgm:presLayoutVars>
          <dgm:chMax val="0"/>
          <dgm:chPref val="0"/>
        </dgm:presLayoutVars>
      </dgm:prSet>
      <dgm:spPr/>
    </dgm:pt>
    <dgm:pt modelId="{567A0B55-0F04-4F94-8D82-7329FBB6AA94}" type="pres">
      <dgm:prSet presAssocID="{9F0A47ED-D5A7-4224-AFB3-61764FF0A626}" presName="desTx" presStyleLbl="revTx" presStyleIdx="3" presStyleCnt="6">
        <dgm:presLayoutVars/>
      </dgm:prSet>
      <dgm:spPr/>
    </dgm:pt>
    <dgm:pt modelId="{78E2BF5D-ED75-4628-A560-D9128C4E9081}" type="pres">
      <dgm:prSet presAssocID="{E683F524-E760-4F28-80C3-C66364B1BD48}" presName="sibTrans" presStyleCnt="0"/>
      <dgm:spPr/>
    </dgm:pt>
    <dgm:pt modelId="{10D72C34-9D78-4412-B1CA-230C05C013D4}" type="pres">
      <dgm:prSet presAssocID="{948007DF-5C5C-4CBE-B8F9-F91247787EC6}" presName="compNode" presStyleCnt="0"/>
      <dgm:spPr/>
    </dgm:pt>
    <dgm:pt modelId="{3DBB6751-8E6C-4580-B62B-DA74EA22D5FB}" type="pres">
      <dgm:prSet presAssocID="{948007DF-5C5C-4CBE-B8F9-F91247787EC6}" presName="bgRect" presStyleLbl="bgShp" presStyleIdx="2" presStyleCnt="3"/>
      <dgm:spPr/>
    </dgm:pt>
    <dgm:pt modelId="{1093440E-FB22-4310-9E03-3AF50826211B}" type="pres">
      <dgm:prSet presAssocID="{948007DF-5C5C-4CBE-B8F9-F91247787E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sh outline"/>
        </a:ext>
      </dgm:extLst>
    </dgm:pt>
    <dgm:pt modelId="{05DE1E7B-3452-4890-81C6-737327BEBA1A}" type="pres">
      <dgm:prSet presAssocID="{948007DF-5C5C-4CBE-B8F9-F91247787EC6}" presName="spaceRect" presStyleCnt="0"/>
      <dgm:spPr/>
    </dgm:pt>
    <dgm:pt modelId="{C28912B8-7757-4805-8011-7BFAC052AB02}" type="pres">
      <dgm:prSet presAssocID="{948007DF-5C5C-4CBE-B8F9-F91247787EC6}" presName="parTx" presStyleLbl="revTx" presStyleIdx="4" presStyleCnt="6">
        <dgm:presLayoutVars>
          <dgm:chMax val="0"/>
          <dgm:chPref val="0"/>
        </dgm:presLayoutVars>
      </dgm:prSet>
      <dgm:spPr/>
    </dgm:pt>
    <dgm:pt modelId="{2C871ADB-E7A0-4FD7-A6BD-4E8EDB2E746E}" type="pres">
      <dgm:prSet presAssocID="{948007DF-5C5C-4CBE-B8F9-F91247787EC6}" presName="desTx" presStyleLbl="revTx" presStyleIdx="5" presStyleCnt="6">
        <dgm:presLayoutVars/>
      </dgm:prSet>
      <dgm:spPr/>
    </dgm:pt>
  </dgm:ptLst>
  <dgm:cxnLst>
    <dgm:cxn modelId="{37523C06-79C9-44EA-A9DD-DDF566B8DED2}" type="presOf" srcId="{948007DF-5C5C-4CBE-B8F9-F91247787EC6}" destId="{C28912B8-7757-4805-8011-7BFAC052AB02}" srcOrd="0" destOrd="0" presId="urn:microsoft.com/office/officeart/2018/2/layout/IconVerticalSolidList"/>
    <dgm:cxn modelId="{0ACD510D-3C02-4FB1-AAF3-4B14E083FCE6}" type="presOf" srcId="{CA3D929F-3E0C-4CB9-8761-4CBEBF2F87F1}" destId="{F8A3628A-5F8E-4542-88DA-F620BBB750B0}" srcOrd="0" destOrd="0" presId="urn:microsoft.com/office/officeart/2018/2/layout/IconVerticalSolidList"/>
    <dgm:cxn modelId="{97ED141F-0396-407E-B72F-AD8C48BCB2F7}" srcId="{CA3D929F-3E0C-4CB9-8761-4CBEBF2F87F1}" destId="{7BE73600-D9F1-47A6-A2F0-5008E9ADA927}" srcOrd="1" destOrd="0" parTransId="{072F5455-2EC1-4D61-BA9F-75E6B6E57605}" sibTransId="{1B76515A-6A62-4D43-A5EC-DF0CD7E96511}"/>
    <dgm:cxn modelId="{0C0EF72F-2CC6-4F5A-871F-B2C641C9671A}" type="presOf" srcId="{410F8A7F-239F-4A8F-A735-D17FE2577365}" destId="{3B2DF774-FA0C-4812-990A-94F332207612}" srcOrd="0" destOrd="0" presId="urn:microsoft.com/office/officeart/2018/2/layout/IconVerticalSolidList"/>
    <dgm:cxn modelId="{15AE8A48-94AD-4EE7-AFE7-952AEAB2432C}" srcId="{9F0A47ED-D5A7-4224-AFB3-61764FF0A626}" destId="{F374DEE8-6A01-4698-9C9D-5D42825B0F50}" srcOrd="1" destOrd="0" parTransId="{81C14F67-03E9-44CD-8080-A94E1B9F6509}" sibTransId="{EE53D05B-2555-4DB6-B873-E91DE5203735}"/>
    <dgm:cxn modelId="{56AD6155-39D6-45EF-B273-D8BA5575FD3E}" srcId="{A4EB373C-63E2-441D-9EAC-CB5511AB3089}" destId="{948007DF-5C5C-4CBE-B8F9-F91247787EC6}" srcOrd="2" destOrd="0" parTransId="{12CB7522-4E4E-4C05-B197-7D312C0FB044}" sibTransId="{E02D2432-EF43-4BB9-9736-AA9E9F3095E3}"/>
    <dgm:cxn modelId="{6624BC56-2BEC-45E0-A75D-CE73970BF027}" srcId="{CA3D929F-3E0C-4CB9-8761-4CBEBF2F87F1}" destId="{410F8A7F-239F-4A8F-A735-D17FE2577365}" srcOrd="0" destOrd="0" parTransId="{C6C75A48-DB26-478E-8FA0-3D54046657F0}" sibTransId="{253CCF52-4745-40BE-BD77-B723B69F110E}"/>
    <dgm:cxn modelId="{2C50E756-C945-49BB-9A57-04228B1AA847}" srcId="{9F0A47ED-D5A7-4224-AFB3-61764FF0A626}" destId="{4955A4B4-46FA-4B5F-960F-4C0C5925B32C}" srcOrd="0" destOrd="0" parTransId="{4B36489B-F0EA-4F0C-875F-B5B8FB618B9B}" sibTransId="{7E75436F-B402-48BF-88EF-18882BA4761D}"/>
    <dgm:cxn modelId="{CF4CB459-655E-43F0-99EF-2F75961213D9}" type="presOf" srcId="{F374DEE8-6A01-4698-9C9D-5D42825B0F50}" destId="{567A0B55-0F04-4F94-8D82-7329FBB6AA94}" srcOrd="0" destOrd="1" presId="urn:microsoft.com/office/officeart/2018/2/layout/IconVerticalSolidList"/>
    <dgm:cxn modelId="{25F35168-EB2B-419F-9219-7C4697AF35B6}" type="presOf" srcId="{7BE73600-D9F1-47A6-A2F0-5008E9ADA927}" destId="{3B2DF774-FA0C-4812-990A-94F332207612}" srcOrd="0" destOrd="1" presId="urn:microsoft.com/office/officeart/2018/2/layout/IconVerticalSolidList"/>
    <dgm:cxn modelId="{ED5DC26B-F0AB-4207-8378-EC9403E09C7F}" srcId="{948007DF-5C5C-4CBE-B8F9-F91247787EC6}" destId="{FE55EB32-4BE7-43ED-9635-232AEDDB2A93}" srcOrd="0" destOrd="0" parTransId="{FB2C833E-E758-447E-9A97-9930C6F9E1B4}" sibTransId="{8B9CA251-0125-4F5F-9873-E385AD2E69ED}"/>
    <dgm:cxn modelId="{A724647B-8BCC-4D08-B1D8-E3ABFF54509F}" type="presOf" srcId="{926A3721-7B91-460B-BA0E-DFA67500F7B6}" destId="{2C871ADB-E7A0-4FD7-A6BD-4E8EDB2E746E}" srcOrd="0" destOrd="1" presId="urn:microsoft.com/office/officeart/2018/2/layout/IconVerticalSolidList"/>
    <dgm:cxn modelId="{5A0E9F7F-6921-448E-A4BE-18985F6D6E0A}" type="presOf" srcId="{9F0A47ED-D5A7-4224-AFB3-61764FF0A626}" destId="{B25DB0AB-041C-4C51-BCF5-2327F61AA022}" srcOrd="0" destOrd="0" presId="urn:microsoft.com/office/officeart/2018/2/layout/IconVerticalSolidList"/>
    <dgm:cxn modelId="{8F8552A3-725B-4804-ACC7-286FE0667867}" type="presOf" srcId="{4955A4B4-46FA-4B5F-960F-4C0C5925B32C}" destId="{567A0B55-0F04-4F94-8D82-7329FBB6AA94}" srcOrd="0" destOrd="0" presId="urn:microsoft.com/office/officeart/2018/2/layout/IconVerticalSolidList"/>
    <dgm:cxn modelId="{113E6AB6-6DD7-4E09-8F9F-0C1CD866E772}" type="presOf" srcId="{A4EB373C-63E2-441D-9EAC-CB5511AB3089}" destId="{4FCB229B-53AD-423B-B580-C29E0D464741}" srcOrd="0" destOrd="0" presId="urn:microsoft.com/office/officeart/2018/2/layout/IconVerticalSolidList"/>
    <dgm:cxn modelId="{4A77FDBB-EA56-4429-BD0C-F17C9081F4E0}" srcId="{A4EB373C-63E2-441D-9EAC-CB5511AB3089}" destId="{CA3D929F-3E0C-4CB9-8761-4CBEBF2F87F1}" srcOrd="0" destOrd="0" parTransId="{9E54A9CE-9424-4121-9AAC-AA08F754F041}" sibTransId="{F68D412A-37E9-44C2-8F15-324BEFA759BB}"/>
    <dgm:cxn modelId="{62EB3BE5-319E-4902-AD1E-D20EC8DEB77B}" type="presOf" srcId="{FE55EB32-4BE7-43ED-9635-232AEDDB2A93}" destId="{2C871ADB-E7A0-4FD7-A6BD-4E8EDB2E746E}" srcOrd="0" destOrd="0" presId="urn:microsoft.com/office/officeart/2018/2/layout/IconVerticalSolidList"/>
    <dgm:cxn modelId="{8B8745E7-A8D7-4F66-B48C-0F1181DF3DF1}" srcId="{A4EB373C-63E2-441D-9EAC-CB5511AB3089}" destId="{9F0A47ED-D5A7-4224-AFB3-61764FF0A626}" srcOrd="1" destOrd="0" parTransId="{630D4BD7-87F7-4E98-8E4E-2C223E806F7C}" sibTransId="{E683F524-E760-4F28-80C3-C66364B1BD48}"/>
    <dgm:cxn modelId="{10670BF9-F35B-4951-8B54-7AC6021A273C}" srcId="{948007DF-5C5C-4CBE-B8F9-F91247787EC6}" destId="{926A3721-7B91-460B-BA0E-DFA67500F7B6}" srcOrd="1" destOrd="0" parTransId="{5835B61B-71FC-426B-B580-93DC400835FD}" sibTransId="{8A5FE9D4-AF94-424A-BA6B-368E8569646F}"/>
    <dgm:cxn modelId="{77FB12F8-49D5-4D7D-9291-771706D243F2}" type="presParOf" srcId="{4FCB229B-53AD-423B-B580-C29E0D464741}" destId="{DAAA9006-4351-4919-8E15-861617ECD409}" srcOrd="0" destOrd="0" presId="urn:microsoft.com/office/officeart/2018/2/layout/IconVerticalSolidList"/>
    <dgm:cxn modelId="{6CF0D1C4-D002-4101-8DEA-1A980ED5517E}" type="presParOf" srcId="{DAAA9006-4351-4919-8E15-861617ECD409}" destId="{6E6B0D7A-925E-44CF-B736-BC822F33FD7F}" srcOrd="0" destOrd="0" presId="urn:microsoft.com/office/officeart/2018/2/layout/IconVerticalSolidList"/>
    <dgm:cxn modelId="{A71FFDB3-0DC1-44EE-89B1-8504F68829E4}" type="presParOf" srcId="{DAAA9006-4351-4919-8E15-861617ECD409}" destId="{6BA51FAA-44EC-4841-8C26-3238D4FEA3A1}" srcOrd="1" destOrd="0" presId="urn:microsoft.com/office/officeart/2018/2/layout/IconVerticalSolidList"/>
    <dgm:cxn modelId="{6F83DF85-78D2-4699-B37E-91ECFAAD864C}" type="presParOf" srcId="{DAAA9006-4351-4919-8E15-861617ECD409}" destId="{6CC048CE-09A3-4816-9767-260C0380F550}" srcOrd="2" destOrd="0" presId="urn:microsoft.com/office/officeart/2018/2/layout/IconVerticalSolidList"/>
    <dgm:cxn modelId="{0399E1D5-8860-4A90-AB64-924E6B1D3D24}" type="presParOf" srcId="{DAAA9006-4351-4919-8E15-861617ECD409}" destId="{F8A3628A-5F8E-4542-88DA-F620BBB750B0}" srcOrd="3" destOrd="0" presId="urn:microsoft.com/office/officeart/2018/2/layout/IconVerticalSolidList"/>
    <dgm:cxn modelId="{ABD7E311-688B-47B9-9FEA-102B8966D3B7}" type="presParOf" srcId="{DAAA9006-4351-4919-8E15-861617ECD409}" destId="{3B2DF774-FA0C-4812-990A-94F332207612}" srcOrd="4" destOrd="0" presId="urn:microsoft.com/office/officeart/2018/2/layout/IconVerticalSolidList"/>
    <dgm:cxn modelId="{45651015-A01D-403B-A3FD-4F3E248B7BA2}" type="presParOf" srcId="{4FCB229B-53AD-423B-B580-C29E0D464741}" destId="{53E8B62C-02E2-485B-8803-C17EC2C79813}" srcOrd="1" destOrd="0" presId="urn:microsoft.com/office/officeart/2018/2/layout/IconVerticalSolidList"/>
    <dgm:cxn modelId="{9D74F4CB-771E-4A4D-AF22-ADD81C98DCEA}" type="presParOf" srcId="{4FCB229B-53AD-423B-B580-C29E0D464741}" destId="{129D4CD3-A5EF-4666-B72B-5E0EED0DDFA6}" srcOrd="2" destOrd="0" presId="urn:microsoft.com/office/officeart/2018/2/layout/IconVerticalSolidList"/>
    <dgm:cxn modelId="{F801239C-74E0-49A3-B70D-2FDBA33B47DF}" type="presParOf" srcId="{129D4CD3-A5EF-4666-B72B-5E0EED0DDFA6}" destId="{3E367412-BFF9-4EFA-B2EF-A66B48E3E384}" srcOrd="0" destOrd="0" presId="urn:microsoft.com/office/officeart/2018/2/layout/IconVerticalSolidList"/>
    <dgm:cxn modelId="{62AD1793-80E2-40F5-A865-ADF570D2EAEE}" type="presParOf" srcId="{129D4CD3-A5EF-4666-B72B-5E0EED0DDFA6}" destId="{6B5254AB-A3EE-429C-A071-8C46DC2F8794}" srcOrd="1" destOrd="0" presId="urn:microsoft.com/office/officeart/2018/2/layout/IconVerticalSolidList"/>
    <dgm:cxn modelId="{947E6914-9FE7-4CA7-A56F-38FDE2B7B0D8}" type="presParOf" srcId="{129D4CD3-A5EF-4666-B72B-5E0EED0DDFA6}" destId="{9F7688FA-8A05-41C3-9F52-B1E7E2E5C426}" srcOrd="2" destOrd="0" presId="urn:microsoft.com/office/officeart/2018/2/layout/IconVerticalSolidList"/>
    <dgm:cxn modelId="{2450183C-2771-420E-97BA-70A962345301}" type="presParOf" srcId="{129D4CD3-A5EF-4666-B72B-5E0EED0DDFA6}" destId="{B25DB0AB-041C-4C51-BCF5-2327F61AA022}" srcOrd="3" destOrd="0" presId="urn:microsoft.com/office/officeart/2018/2/layout/IconVerticalSolidList"/>
    <dgm:cxn modelId="{09B64340-A216-442F-9AE3-D44F7DDBCF88}" type="presParOf" srcId="{129D4CD3-A5EF-4666-B72B-5E0EED0DDFA6}" destId="{567A0B55-0F04-4F94-8D82-7329FBB6AA94}" srcOrd="4" destOrd="0" presId="urn:microsoft.com/office/officeart/2018/2/layout/IconVerticalSolidList"/>
    <dgm:cxn modelId="{6D12F1C9-6B57-48F2-A595-459CD62F0F12}" type="presParOf" srcId="{4FCB229B-53AD-423B-B580-C29E0D464741}" destId="{78E2BF5D-ED75-4628-A560-D9128C4E9081}" srcOrd="3" destOrd="0" presId="urn:microsoft.com/office/officeart/2018/2/layout/IconVerticalSolidList"/>
    <dgm:cxn modelId="{84822FA4-781A-46B3-898B-816428D82254}" type="presParOf" srcId="{4FCB229B-53AD-423B-B580-C29E0D464741}" destId="{10D72C34-9D78-4412-B1CA-230C05C013D4}" srcOrd="4" destOrd="0" presId="urn:microsoft.com/office/officeart/2018/2/layout/IconVerticalSolidList"/>
    <dgm:cxn modelId="{6832108D-FF1B-4FB5-BEBB-78A1D75FD8B0}" type="presParOf" srcId="{10D72C34-9D78-4412-B1CA-230C05C013D4}" destId="{3DBB6751-8E6C-4580-B62B-DA74EA22D5FB}" srcOrd="0" destOrd="0" presId="urn:microsoft.com/office/officeart/2018/2/layout/IconVerticalSolidList"/>
    <dgm:cxn modelId="{B23BBAA7-26C8-49BA-8F13-4DB7BC4A7819}" type="presParOf" srcId="{10D72C34-9D78-4412-B1CA-230C05C013D4}" destId="{1093440E-FB22-4310-9E03-3AF50826211B}" srcOrd="1" destOrd="0" presId="urn:microsoft.com/office/officeart/2018/2/layout/IconVerticalSolidList"/>
    <dgm:cxn modelId="{36D94DB0-84F5-409F-87D6-B6C7FA26B104}" type="presParOf" srcId="{10D72C34-9D78-4412-B1CA-230C05C013D4}" destId="{05DE1E7B-3452-4890-81C6-737327BEBA1A}" srcOrd="2" destOrd="0" presId="urn:microsoft.com/office/officeart/2018/2/layout/IconVerticalSolidList"/>
    <dgm:cxn modelId="{11B90EEF-5947-46F0-B6F2-0F3A7FAFC4E2}" type="presParOf" srcId="{10D72C34-9D78-4412-B1CA-230C05C013D4}" destId="{C28912B8-7757-4805-8011-7BFAC052AB02}" srcOrd="3" destOrd="0" presId="urn:microsoft.com/office/officeart/2018/2/layout/IconVerticalSolidList"/>
    <dgm:cxn modelId="{E578BCB0-B400-49F7-B6F0-EE933DC5F4FF}" type="presParOf" srcId="{10D72C34-9D78-4412-B1CA-230C05C013D4}" destId="{2C871ADB-E7A0-4FD7-A6BD-4E8EDB2E746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7CF1EA-231B-4B3F-ABFE-D202EAD97F41}"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D0ED4FDF-89AE-4F06-A967-602F2624313C}">
      <dgm:prSet/>
      <dgm:spPr/>
      <dgm:t>
        <a:bodyPr/>
        <a:lstStyle/>
        <a:p>
          <a:r>
            <a:rPr lang="en-US"/>
            <a:t>Neurology, Pulmonology, and Rheumatology</a:t>
          </a:r>
        </a:p>
      </dgm:t>
    </dgm:pt>
    <dgm:pt modelId="{3720A315-A842-421A-910D-70E2FB00B841}" type="parTrans" cxnId="{F9AD4A5F-09EA-49A5-B467-69D171B13E34}">
      <dgm:prSet/>
      <dgm:spPr/>
      <dgm:t>
        <a:bodyPr/>
        <a:lstStyle/>
        <a:p>
          <a:endParaRPr lang="en-US"/>
        </a:p>
      </dgm:t>
    </dgm:pt>
    <dgm:pt modelId="{CBC65261-B7BC-44F1-AA4B-7EBEF0AFBBE0}" type="sibTrans" cxnId="{F9AD4A5F-09EA-49A5-B467-69D171B13E34}">
      <dgm:prSet/>
      <dgm:spPr/>
      <dgm:t>
        <a:bodyPr/>
        <a:lstStyle/>
        <a:p>
          <a:endParaRPr lang="en-US"/>
        </a:p>
      </dgm:t>
    </dgm:pt>
    <dgm:pt modelId="{34153B47-2BD0-48E5-995D-026516FD833C}">
      <dgm:prSet/>
      <dgm:spPr/>
      <dgm:t>
        <a:bodyPr/>
        <a:lstStyle/>
        <a:p>
          <a:r>
            <a:rPr lang="en-US" dirty="0"/>
            <a:t>RN CM: Tracie Wright ext. 729-8817</a:t>
          </a:r>
        </a:p>
      </dgm:t>
    </dgm:pt>
    <dgm:pt modelId="{ED66E872-6271-4AAA-821E-546BA1C6B270}" type="parTrans" cxnId="{460D33AC-30B9-4986-949F-AA28B1326968}">
      <dgm:prSet/>
      <dgm:spPr/>
      <dgm:t>
        <a:bodyPr/>
        <a:lstStyle/>
        <a:p>
          <a:endParaRPr lang="en-US"/>
        </a:p>
      </dgm:t>
    </dgm:pt>
    <dgm:pt modelId="{FA2E3442-9E5E-4CEF-8D3F-A5DF1EE291A8}" type="sibTrans" cxnId="{460D33AC-30B9-4986-949F-AA28B1326968}">
      <dgm:prSet/>
      <dgm:spPr/>
      <dgm:t>
        <a:bodyPr/>
        <a:lstStyle/>
        <a:p>
          <a:endParaRPr lang="en-US"/>
        </a:p>
      </dgm:t>
    </dgm:pt>
    <dgm:pt modelId="{5F0E6D6D-E56C-4095-96D8-5526224B4F67}">
      <dgm:prSet/>
      <dgm:spPr/>
      <dgm:t>
        <a:bodyPr/>
        <a:lstStyle/>
        <a:p>
          <a:r>
            <a:rPr lang="en-US" dirty="0"/>
            <a:t>CMS: Kathleen Geno ext. 729-8832</a:t>
          </a:r>
        </a:p>
      </dgm:t>
    </dgm:pt>
    <dgm:pt modelId="{85785286-20CD-4750-B742-B15D7477451E}" type="parTrans" cxnId="{C8BC77D4-179B-45EF-938C-F36519AF5F27}">
      <dgm:prSet/>
      <dgm:spPr/>
      <dgm:t>
        <a:bodyPr/>
        <a:lstStyle/>
        <a:p>
          <a:endParaRPr lang="en-US"/>
        </a:p>
      </dgm:t>
    </dgm:pt>
    <dgm:pt modelId="{C333271C-CF63-471E-8407-D3F53EA45B5D}" type="sibTrans" cxnId="{C8BC77D4-179B-45EF-938C-F36519AF5F27}">
      <dgm:prSet/>
      <dgm:spPr/>
      <dgm:t>
        <a:bodyPr/>
        <a:lstStyle/>
        <a:p>
          <a:endParaRPr lang="en-US"/>
        </a:p>
      </dgm:t>
    </dgm:pt>
    <dgm:pt modelId="{EAB1DD9A-913B-4572-A422-59CEE63BEE14}">
      <dgm:prSet/>
      <dgm:spPr/>
      <dgm:t>
        <a:bodyPr/>
        <a:lstStyle/>
        <a:p>
          <a:r>
            <a:rPr lang="en-US"/>
            <a:t>Surgery, Hematology, Oncology (non-acute; long term follow-up), Infectious Disease and Genetics</a:t>
          </a:r>
        </a:p>
      </dgm:t>
    </dgm:pt>
    <dgm:pt modelId="{D681E9AF-11A3-4402-9617-BFCAF9109FB8}" type="parTrans" cxnId="{C8C56813-0986-4264-9AD5-FF203D1EDABE}">
      <dgm:prSet/>
      <dgm:spPr/>
      <dgm:t>
        <a:bodyPr/>
        <a:lstStyle/>
        <a:p>
          <a:endParaRPr lang="en-US"/>
        </a:p>
      </dgm:t>
    </dgm:pt>
    <dgm:pt modelId="{A7215FCC-6E5D-4E74-BA75-2BDC679D845F}" type="sibTrans" cxnId="{C8C56813-0986-4264-9AD5-FF203D1EDABE}">
      <dgm:prSet/>
      <dgm:spPr/>
      <dgm:t>
        <a:bodyPr/>
        <a:lstStyle/>
        <a:p>
          <a:endParaRPr lang="en-US"/>
        </a:p>
      </dgm:t>
    </dgm:pt>
    <dgm:pt modelId="{B8489728-EDD0-4E8A-BEAB-BB17DF8B9102}">
      <dgm:prSet/>
      <dgm:spPr/>
      <dgm:t>
        <a:bodyPr/>
        <a:lstStyle/>
        <a:p>
          <a:r>
            <a:rPr lang="en-US" dirty="0"/>
            <a:t>RN CM: Maria Apilado ext. 729-5410</a:t>
          </a:r>
        </a:p>
      </dgm:t>
    </dgm:pt>
    <dgm:pt modelId="{1659E210-F9DE-4426-B741-4AF00E31C335}" type="parTrans" cxnId="{AC1E92A2-1DF4-4AA5-87BC-41130C942FA4}">
      <dgm:prSet/>
      <dgm:spPr/>
      <dgm:t>
        <a:bodyPr/>
        <a:lstStyle/>
        <a:p>
          <a:endParaRPr lang="en-US"/>
        </a:p>
      </dgm:t>
    </dgm:pt>
    <dgm:pt modelId="{1740DB0F-5E49-4D68-937D-67421263EA85}" type="sibTrans" cxnId="{AC1E92A2-1DF4-4AA5-87BC-41130C942FA4}">
      <dgm:prSet/>
      <dgm:spPr/>
      <dgm:t>
        <a:bodyPr/>
        <a:lstStyle/>
        <a:p>
          <a:endParaRPr lang="en-US"/>
        </a:p>
      </dgm:t>
    </dgm:pt>
    <dgm:pt modelId="{B1583280-5295-4F29-9B55-807FB2EE6279}">
      <dgm:prSet/>
      <dgm:spPr/>
      <dgm:t>
        <a:bodyPr/>
        <a:lstStyle/>
        <a:p>
          <a:r>
            <a:rPr lang="en-US" dirty="0"/>
            <a:t>CMS: Rachel Kasgnoc ext. 729-6738</a:t>
          </a:r>
        </a:p>
      </dgm:t>
    </dgm:pt>
    <dgm:pt modelId="{EF80EE8F-5E88-429A-98FC-3A771E1FD901}" type="parTrans" cxnId="{7A3B6142-A87F-45E6-8250-56D6A3F5CF8A}">
      <dgm:prSet/>
      <dgm:spPr/>
      <dgm:t>
        <a:bodyPr/>
        <a:lstStyle/>
        <a:p>
          <a:endParaRPr lang="en-US"/>
        </a:p>
      </dgm:t>
    </dgm:pt>
    <dgm:pt modelId="{D93C3838-D937-4132-B51B-37E037DB5EAA}" type="sibTrans" cxnId="{7A3B6142-A87F-45E6-8250-56D6A3F5CF8A}">
      <dgm:prSet/>
      <dgm:spPr/>
      <dgm:t>
        <a:bodyPr/>
        <a:lstStyle/>
        <a:p>
          <a:endParaRPr lang="en-US"/>
        </a:p>
      </dgm:t>
    </dgm:pt>
    <dgm:pt modelId="{4A934FBF-C965-4FDD-A518-EC993EA47F90}">
      <dgm:prSet/>
      <dgm:spPr/>
      <dgm:t>
        <a:bodyPr/>
        <a:lstStyle/>
        <a:p>
          <a:r>
            <a:rPr lang="en-US"/>
            <a:t>Endocrinology</a:t>
          </a:r>
        </a:p>
      </dgm:t>
    </dgm:pt>
    <dgm:pt modelId="{93BB6C06-8521-458B-9FA3-F60BDF614BED}" type="parTrans" cxnId="{47F2498B-4DB3-4810-AF63-86350BCE8E8B}">
      <dgm:prSet/>
      <dgm:spPr/>
      <dgm:t>
        <a:bodyPr/>
        <a:lstStyle/>
        <a:p>
          <a:endParaRPr lang="en-US"/>
        </a:p>
      </dgm:t>
    </dgm:pt>
    <dgm:pt modelId="{EFEB2C2A-A1C8-4412-BD49-C248232A9F4F}" type="sibTrans" cxnId="{47F2498B-4DB3-4810-AF63-86350BCE8E8B}">
      <dgm:prSet/>
      <dgm:spPr/>
      <dgm:t>
        <a:bodyPr/>
        <a:lstStyle/>
        <a:p>
          <a:endParaRPr lang="en-US"/>
        </a:p>
      </dgm:t>
    </dgm:pt>
    <dgm:pt modelId="{CD319BFC-3C90-41C0-9093-9BB5035A20FB}">
      <dgm:prSet/>
      <dgm:spPr/>
      <dgm:t>
        <a:bodyPr/>
        <a:lstStyle/>
        <a:p>
          <a:r>
            <a:rPr lang="en-US" dirty="0"/>
            <a:t>RN CM: Sherry Hammock ext. 729-8803</a:t>
          </a:r>
        </a:p>
      </dgm:t>
    </dgm:pt>
    <dgm:pt modelId="{4E090989-0971-44E0-9B1E-C825CEB3CBA2}" type="parTrans" cxnId="{F996B18C-F3CB-4248-AF1A-5292B8D111A4}">
      <dgm:prSet/>
      <dgm:spPr/>
      <dgm:t>
        <a:bodyPr/>
        <a:lstStyle/>
        <a:p>
          <a:endParaRPr lang="en-US"/>
        </a:p>
      </dgm:t>
    </dgm:pt>
    <dgm:pt modelId="{73DA8B11-01A3-4695-A007-74775F7F5061}" type="sibTrans" cxnId="{F996B18C-F3CB-4248-AF1A-5292B8D111A4}">
      <dgm:prSet/>
      <dgm:spPr/>
      <dgm:t>
        <a:bodyPr/>
        <a:lstStyle/>
        <a:p>
          <a:endParaRPr lang="en-US"/>
        </a:p>
      </dgm:t>
    </dgm:pt>
    <dgm:pt modelId="{1DA98636-B071-4FA1-9619-3D97513A0CBE}">
      <dgm:prSet/>
      <dgm:spPr/>
      <dgm:t>
        <a:bodyPr/>
        <a:lstStyle/>
        <a:p>
          <a:r>
            <a:rPr lang="en-US" dirty="0"/>
            <a:t>CMS: Sarah ext. 729-8822</a:t>
          </a:r>
        </a:p>
      </dgm:t>
    </dgm:pt>
    <dgm:pt modelId="{8CA9D7FF-2686-4CA7-BF97-DCFDB9C65B92}" type="parTrans" cxnId="{2945C508-31FA-4462-9457-D0E7A3789FED}">
      <dgm:prSet/>
      <dgm:spPr/>
      <dgm:t>
        <a:bodyPr/>
        <a:lstStyle/>
        <a:p>
          <a:endParaRPr lang="en-US"/>
        </a:p>
      </dgm:t>
    </dgm:pt>
    <dgm:pt modelId="{9323DE54-4F9F-4C88-8037-C50D55303C71}" type="sibTrans" cxnId="{2945C508-31FA-4462-9457-D0E7A3789FED}">
      <dgm:prSet/>
      <dgm:spPr/>
      <dgm:t>
        <a:bodyPr/>
        <a:lstStyle/>
        <a:p>
          <a:endParaRPr lang="en-US"/>
        </a:p>
      </dgm:t>
    </dgm:pt>
    <dgm:pt modelId="{60EE1695-781A-4F97-931D-0A33A3D5137F}" type="pres">
      <dgm:prSet presAssocID="{9B7CF1EA-231B-4B3F-ABFE-D202EAD97F41}" presName="linear" presStyleCnt="0">
        <dgm:presLayoutVars>
          <dgm:dir/>
          <dgm:animLvl val="lvl"/>
          <dgm:resizeHandles val="exact"/>
        </dgm:presLayoutVars>
      </dgm:prSet>
      <dgm:spPr/>
    </dgm:pt>
    <dgm:pt modelId="{64E0F39B-9BD7-4653-9C85-8661B57BDF25}" type="pres">
      <dgm:prSet presAssocID="{D0ED4FDF-89AE-4F06-A967-602F2624313C}" presName="parentLin" presStyleCnt="0"/>
      <dgm:spPr/>
    </dgm:pt>
    <dgm:pt modelId="{C21947BA-AA26-4DFF-A3C5-C1A55B4CA6FC}" type="pres">
      <dgm:prSet presAssocID="{D0ED4FDF-89AE-4F06-A967-602F2624313C}" presName="parentLeftMargin" presStyleLbl="node1" presStyleIdx="0" presStyleCnt="3"/>
      <dgm:spPr/>
    </dgm:pt>
    <dgm:pt modelId="{EAD37744-A7EA-469A-8FB3-CDF932E6F27A}" type="pres">
      <dgm:prSet presAssocID="{D0ED4FDF-89AE-4F06-A967-602F2624313C}" presName="parentText" presStyleLbl="node1" presStyleIdx="0" presStyleCnt="3">
        <dgm:presLayoutVars>
          <dgm:chMax val="0"/>
          <dgm:bulletEnabled val="1"/>
        </dgm:presLayoutVars>
      </dgm:prSet>
      <dgm:spPr/>
    </dgm:pt>
    <dgm:pt modelId="{10EC9BD2-CF47-417B-8547-2279714E3277}" type="pres">
      <dgm:prSet presAssocID="{D0ED4FDF-89AE-4F06-A967-602F2624313C}" presName="negativeSpace" presStyleCnt="0"/>
      <dgm:spPr/>
    </dgm:pt>
    <dgm:pt modelId="{6E8C5188-2C93-4F07-9CC5-EB089AE31248}" type="pres">
      <dgm:prSet presAssocID="{D0ED4FDF-89AE-4F06-A967-602F2624313C}" presName="childText" presStyleLbl="conFgAcc1" presStyleIdx="0" presStyleCnt="3">
        <dgm:presLayoutVars>
          <dgm:bulletEnabled val="1"/>
        </dgm:presLayoutVars>
      </dgm:prSet>
      <dgm:spPr/>
    </dgm:pt>
    <dgm:pt modelId="{0000B346-CB51-4315-9CC9-1890B0916DCF}" type="pres">
      <dgm:prSet presAssocID="{CBC65261-B7BC-44F1-AA4B-7EBEF0AFBBE0}" presName="spaceBetweenRectangles" presStyleCnt="0"/>
      <dgm:spPr/>
    </dgm:pt>
    <dgm:pt modelId="{F4CB2715-E44C-4097-AD92-C67253473E8A}" type="pres">
      <dgm:prSet presAssocID="{EAB1DD9A-913B-4572-A422-59CEE63BEE14}" presName="parentLin" presStyleCnt="0"/>
      <dgm:spPr/>
    </dgm:pt>
    <dgm:pt modelId="{6E944682-3E55-4022-9EA2-100C13E2E73C}" type="pres">
      <dgm:prSet presAssocID="{EAB1DD9A-913B-4572-A422-59CEE63BEE14}" presName="parentLeftMargin" presStyleLbl="node1" presStyleIdx="0" presStyleCnt="3"/>
      <dgm:spPr/>
    </dgm:pt>
    <dgm:pt modelId="{A384B8D0-7804-425B-A193-92236A025580}" type="pres">
      <dgm:prSet presAssocID="{EAB1DD9A-913B-4572-A422-59CEE63BEE14}" presName="parentText" presStyleLbl="node1" presStyleIdx="1" presStyleCnt="3">
        <dgm:presLayoutVars>
          <dgm:chMax val="0"/>
          <dgm:bulletEnabled val="1"/>
        </dgm:presLayoutVars>
      </dgm:prSet>
      <dgm:spPr/>
    </dgm:pt>
    <dgm:pt modelId="{E675FFAC-CB09-46C5-A577-645DCA255B76}" type="pres">
      <dgm:prSet presAssocID="{EAB1DD9A-913B-4572-A422-59CEE63BEE14}" presName="negativeSpace" presStyleCnt="0"/>
      <dgm:spPr/>
    </dgm:pt>
    <dgm:pt modelId="{506A0D2E-716D-4D66-AEF1-E502F54B0CBA}" type="pres">
      <dgm:prSet presAssocID="{EAB1DD9A-913B-4572-A422-59CEE63BEE14}" presName="childText" presStyleLbl="conFgAcc1" presStyleIdx="1" presStyleCnt="3">
        <dgm:presLayoutVars>
          <dgm:bulletEnabled val="1"/>
        </dgm:presLayoutVars>
      </dgm:prSet>
      <dgm:spPr/>
    </dgm:pt>
    <dgm:pt modelId="{48602870-8013-46E4-BC41-83E4468A7D1F}" type="pres">
      <dgm:prSet presAssocID="{A7215FCC-6E5D-4E74-BA75-2BDC679D845F}" presName="spaceBetweenRectangles" presStyleCnt="0"/>
      <dgm:spPr/>
    </dgm:pt>
    <dgm:pt modelId="{91EB110D-04A2-4601-B986-030293F96784}" type="pres">
      <dgm:prSet presAssocID="{4A934FBF-C965-4FDD-A518-EC993EA47F90}" presName="parentLin" presStyleCnt="0"/>
      <dgm:spPr/>
    </dgm:pt>
    <dgm:pt modelId="{42832045-64F5-42FF-A41F-167218EE03B8}" type="pres">
      <dgm:prSet presAssocID="{4A934FBF-C965-4FDD-A518-EC993EA47F90}" presName="parentLeftMargin" presStyleLbl="node1" presStyleIdx="1" presStyleCnt="3"/>
      <dgm:spPr/>
    </dgm:pt>
    <dgm:pt modelId="{F5300F4E-C867-4E1D-AB23-584C075E42BC}" type="pres">
      <dgm:prSet presAssocID="{4A934FBF-C965-4FDD-A518-EC993EA47F90}" presName="parentText" presStyleLbl="node1" presStyleIdx="2" presStyleCnt="3">
        <dgm:presLayoutVars>
          <dgm:chMax val="0"/>
          <dgm:bulletEnabled val="1"/>
        </dgm:presLayoutVars>
      </dgm:prSet>
      <dgm:spPr/>
    </dgm:pt>
    <dgm:pt modelId="{9779DF38-5CE8-4148-9AD4-2DD100BB4414}" type="pres">
      <dgm:prSet presAssocID="{4A934FBF-C965-4FDD-A518-EC993EA47F90}" presName="negativeSpace" presStyleCnt="0"/>
      <dgm:spPr/>
    </dgm:pt>
    <dgm:pt modelId="{589F8ACB-FEDE-4E1A-A833-3946664ADF5D}" type="pres">
      <dgm:prSet presAssocID="{4A934FBF-C965-4FDD-A518-EC993EA47F90}" presName="childText" presStyleLbl="conFgAcc1" presStyleIdx="2" presStyleCnt="3">
        <dgm:presLayoutVars>
          <dgm:bulletEnabled val="1"/>
        </dgm:presLayoutVars>
      </dgm:prSet>
      <dgm:spPr/>
    </dgm:pt>
  </dgm:ptLst>
  <dgm:cxnLst>
    <dgm:cxn modelId="{46F49007-05C4-427D-88D8-F4F93A3EEF74}" type="presOf" srcId="{1DA98636-B071-4FA1-9619-3D97513A0CBE}" destId="{589F8ACB-FEDE-4E1A-A833-3946664ADF5D}" srcOrd="0" destOrd="1" presId="urn:microsoft.com/office/officeart/2005/8/layout/list1"/>
    <dgm:cxn modelId="{2945C508-31FA-4462-9457-D0E7A3789FED}" srcId="{4A934FBF-C965-4FDD-A518-EC993EA47F90}" destId="{1DA98636-B071-4FA1-9619-3D97513A0CBE}" srcOrd="1" destOrd="0" parTransId="{8CA9D7FF-2686-4CA7-BF97-DCFDB9C65B92}" sibTransId="{9323DE54-4F9F-4C88-8037-C50D55303C71}"/>
    <dgm:cxn modelId="{C8C56813-0986-4264-9AD5-FF203D1EDABE}" srcId="{9B7CF1EA-231B-4B3F-ABFE-D202EAD97F41}" destId="{EAB1DD9A-913B-4572-A422-59CEE63BEE14}" srcOrd="1" destOrd="0" parTransId="{D681E9AF-11A3-4402-9617-BFCAF9109FB8}" sibTransId="{A7215FCC-6E5D-4E74-BA75-2BDC679D845F}"/>
    <dgm:cxn modelId="{7A3B6142-A87F-45E6-8250-56D6A3F5CF8A}" srcId="{EAB1DD9A-913B-4572-A422-59CEE63BEE14}" destId="{B1583280-5295-4F29-9B55-807FB2EE6279}" srcOrd="1" destOrd="0" parTransId="{EF80EE8F-5E88-429A-98FC-3A771E1FD901}" sibTransId="{D93C3838-D937-4132-B51B-37E037DB5EAA}"/>
    <dgm:cxn modelId="{3CE9D457-FB94-4DB2-BCAA-0308930CAAE2}" type="presOf" srcId="{B8489728-EDD0-4E8A-BEAB-BB17DF8B9102}" destId="{506A0D2E-716D-4D66-AEF1-E502F54B0CBA}" srcOrd="0" destOrd="0" presId="urn:microsoft.com/office/officeart/2005/8/layout/list1"/>
    <dgm:cxn modelId="{F9AD4A5F-09EA-49A5-B467-69D171B13E34}" srcId="{9B7CF1EA-231B-4B3F-ABFE-D202EAD97F41}" destId="{D0ED4FDF-89AE-4F06-A967-602F2624313C}" srcOrd="0" destOrd="0" parTransId="{3720A315-A842-421A-910D-70E2FB00B841}" sibTransId="{CBC65261-B7BC-44F1-AA4B-7EBEF0AFBBE0}"/>
    <dgm:cxn modelId="{752A4066-7191-4BE3-BAEB-D5AA7B7FAFE3}" type="presOf" srcId="{9B7CF1EA-231B-4B3F-ABFE-D202EAD97F41}" destId="{60EE1695-781A-4F97-931D-0A33A3D5137F}" srcOrd="0" destOrd="0" presId="urn:microsoft.com/office/officeart/2005/8/layout/list1"/>
    <dgm:cxn modelId="{77FD7766-E79F-493B-B520-134A0DAB02FE}" type="presOf" srcId="{D0ED4FDF-89AE-4F06-A967-602F2624313C}" destId="{EAD37744-A7EA-469A-8FB3-CDF932E6F27A}" srcOrd="1" destOrd="0" presId="urn:microsoft.com/office/officeart/2005/8/layout/list1"/>
    <dgm:cxn modelId="{7E40FF78-17A4-497F-9D65-8D3CE448499A}" type="presOf" srcId="{5F0E6D6D-E56C-4095-96D8-5526224B4F67}" destId="{6E8C5188-2C93-4F07-9CC5-EB089AE31248}" srcOrd="0" destOrd="1" presId="urn:microsoft.com/office/officeart/2005/8/layout/list1"/>
    <dgm:cxn modelId="{47F2498B-4DB3-4810-AF63-86350BCE8E8B}" srcId="{9B7CF1EA-231B-4B3F-ABFE-D202EAD97F41}" destId="{4A934FBF-C965-4FDD-A518-EC993EA47F90}" srcOrd="2" destOrd="0" parTransId="{93BB6C06-8521-458B-9FA3-F60BDF614BED}" sibTransId="{EFEB2C2A-A1C8-4412-BD49-C248232A9F4F}"/>
    <dgm:cxn modelId="{9E49688C-517D-4F3B-B5E8-1A4B4C8E5328}" type="presOf" srcId="{4A934FBF-C965-4FDD-A518-EC993EA47F90}" destId="{F5300F4E-C867-4E1D-AB23-584C075E42BC}" srcOrd="1" destOrd="0" presId="urn:microsoft.com/office/officeart/2005/8/layout/list1"/>
    <dgm:cxn modelId="{F996B18C-F3CB-4248-AF1A-5292B8D111A4}" srcId="{4A934FBF-C965-4FDD-A518-EC993EA47F90}" destId="{CD319BFC-3C90-41C0-9093-9BB5035A20FB}" srcOrd="0" destOrd="0" parTransId="{4E090989-0971-44E0-9B1E-C825CEB3CBA2}" sibTransId="{73DA8B11-01A3-4695-A007-74775F7F5061}"/>
    <dgm:cxn modelId="{AC1E92A2-1DF4-4AA5-87BC-41130C942FA4}" srcId="{EAB1DD9A-913B-4572-A422-59CEE63BEE14}" destId="{B8489728-EDD0-4E8A-BEAB-BB17DF8B9102}" srcOrd="0" destOrd="0" parTransId="{1659E210-F9DE-4426-B741-4AF00E31C335}" sibTransId="{1740DB0F-5E49-4D68-937D-67421263EA85}"/>
    <dgm:cxn modelId="{CED1C3A9-8F8E-4C9F-A9BE-1EE3969C7DE4}" type="presOf" srcId="{D0ED4FDF-89AE-4F06-A967-602F2624313C}" destId="{C21947BA-AA26-4DFF-A3C5-C1A55B4CA6FC}" srcOrd="0" destOrd="0" presId="urn:microsoft.com/office/officeart/2005/8/layout/list1"/>
    <dgm:cxn modelId="{460D33AC-30B9-4986-949F-AA28B1326968}" srcId="{D0ED4FDF-89AE-4F06-A967-602F2624313C}" destId="{34153B47-2BD0-48E5-995D-026516FD833C}" srcOrd="0" destOrd="0" parTransId="{ED66E872-6271-4AAA-821E-546BA1C6B270}" sibTransId="{FA2E3442-9E5E-4CEF-8D3F-A5DF1EE291A8}"/>
    <dgm:cxn modelId="{7F0180B9-C51A-406E-A550-60A0943C20B4}" type="presOf" srcId="{EAB1DD9A-913B-4572-A422-59CEE63BEE14}" destId="{A384B8D0-7804-425B-A193-92236A025580}" srcOrd="1" destOrd="0" presId="urn:microsoft.com/office/officeart/2005/8/layout/list1"/>
    <dgm:cxn modelId="{EFB7F2BE-C41C-4CBC-B3F1-9A447729F400}" type="presOf" srcId="{B1583280-5295-4F29-9B55-807FB2EE6279}" destId="{506A0D2E-716D-4D66-AEF1-E502F54B0CBA}" srcOrd="0" destOrd="1" presId="urn:microsoft.com/office/officeart/2005/8/layout/list1"/>
    <dgm:cxn modelId="{C8BC77D4-179B-45EF-938C-F36519AF5F27}" srcId="{D0ED4FDF-89AE-4F06-A967-602F2624313C}" destId="{5F0E6D6D-E56C-4095-96D8-5526224B4F67}" srcOrd="1" destOrd="0" parTransId="{85785286-20CD-4750-B742-B15D7477451E}" sibTransId="{C333271C-CF63-471E-8407-D3F53EA45B5D}"/>
    <dgm:cxn modelId="{99B1FDD4-62C9-44A7-995B-7FAB38E3CB16}" type="presOf" srcId="{4A934FBF-C965-4FDD-A518-EC993EA47F90}" destId="{42832045-64F5-42FF-A41F-167218EE03B8}" srcOrd="0" destOrd="0" presId="urn:microsoft.com/office/officeart/2005/8/layout/list1"/>
    <dgm:cxn modelId="{A97312E7-2EA3-4C75-B096-17CCC0DBA7AB}" type="presOf" srcId="{EAB1DD9A-913B-4572-A422-59CEE63BEE14}" destId="{6E944682-3E55-4022-9EA2-100C13E2E73C}" srcOrd="0" destOrd="0" presId="urn:microsoft.com/office/officeart/2005/8/layout/list1"/>
    <dgm:cxn modelId="{7BE362F2-01B4-433E-A426-13599F903044}" type="presOf" srcId="{CD319BFC-3C90-41C0-9093-9BB5035A20FB}" destId="{589F8ACB-FEDE-4E1A-A833-3946664ADF5D}" srcOrd="0" destOrd="0" presId="urn:microsoft.com/office/officeart/2005/8/layout/list1"/>
    <dgm:cxn modelId="{7FBAADF8-A523-45F1-9FA3-83B56AA4388C}" type="presOf" srcId="{34153B47-2BD0-48E5-995D-026516FD833C}" destId="{6E8C5188-2C93-4F07-9CC5-EB089AE31248}" srcOrd="0" destOrd="0" presId="urn:microsoft.com/office/officeart/2005/8/layout/list1"/>
    <dgm:cxn modelId="{3ED51359-6F6D-4818-B0B7-3B7381C2243E}" type="presParOf" srcId="{60EE1695-781A-4F97-931D-0A33A3D5137F}" destId="{64E0F39B-9BD7-4653-9C85-8661B57BDF25}" srcOrd="0" destOrd="0" presId="urn:microsoft.com/office/officeart/2005/8/layout/list1"/>
    <dgm:cxn modelId="{C0C56C15-35AE-4C02-9270-E0F756B3B85D}" type="presParOf" srcId="{64E0F39B-9BD7-4653-9C85-8661B57BDF25}" destId="{C21947BA-AA26-4DFF-A3C5-C1A55B4CA6FC}" srcOrd="0" destOrd="0" presId="urn:microsoft.com/office/officeart/2005/8/layout/list1"/>
    <dgm:cxn modelId="{2B97D467-D967-461F-9E58-BA838FA5A699}" type="presParOf" srcId="{64E0F39B-9BD7-4653-9C85-8661B57BDF25}" destId="{EAD37744-A7EA-469A-8FB3-CDF932E6F27A}" srcOrd="1" destOrd="0" presId="urn:microsoft.com/office/officeart/2005/8/layout/list1"/>
    <dgm:cxn modelId="{7E96102A-FB18-4D36-A475-B5105CC40816}" type="presParOf" srcId="{60EE1695-781A-4F97-931D-0A33A3D5137F}" destId="{10EC9BD2-CF47-417B-8547-2279714E3277}" srcOrd="1" destOrd="0" presId="urn:microsoft.com/office/officeart/2005/8/layout/list1"/>
    <dgm:cxn modelId="{2DDCDE79-0B20-44AF-ABC0-A9959CC503B9}" type="presParOf" srcId="{60EE1695-781A-4F97-931D-0A33A3D5137F}" destId="{6E8C5188-2C93-4F07-9CC5-EB089AE31248}" srcOrd="2" destOrd="0" presId="urn:microsoft.com/office/officeart/2005/8/layout/list1"/>
    <dgm:cxn modelId="{49854774-439F-48BE-9438-197A6B8C63FA}" type="presParOf" srcId="{60EE1695-781A-4F97-931D-0A33A3D5137F}" destId="{0000B346-CB51-4315-9CC9-1890B0916DCF}" srcOrd="3" destOrd="0" presId="urn:microsoft.com/office/officeart/2005/8/layout/list1"/>
    <dgm:cxn modelId="{49CC9250-44B6-42CD-A70F-74EFF154BA34}" type="presParOf" srcId="{60EE1695-781A-4F97-931D-0A33A3D5137F}" destId="{F4CB2715-E44C-4097-AD92-C67253473E8A}" srcOrd="4" destOrd="0" presId="urn:microsoft.com/office/officeart/2005/8/layout/list1"/>
    <dgm:cxn modelId="{2AE6A4E0-1208-4123-913D-141C89E85DE4}" type="presParOf" srcId="{F4CB2715-E44C-4097-AD92-C67253473E8A}" destId="{6E944682-3E55-4022-9EA2-100C13E2E73C}" srcOrd="0" destOrd="0" presId="urn:microsoft.com/office/officeart/2005/8/layout/list1"/>
    <dgm:cxn modelId="{B5CC2188-23CB-4D1A-8ADB-2644AD3F8928}" type="presParOf" srcId="{F4CB2715-E44C-4097-AD92-C67253473E8A}" destId="{A384B8D0-7804-425B-A193-92236A025580}" srcOrd="1" destOrd="0" presId="urn:microsoft.com/office/officeart/2005/8/layout/list1"/>
    <dgm:cxn modelId="{4A3398A0-18FB-46DF-80A3-7EEEB70825ED}" type="presParOf" srcId="{60EE1695-781A-4F97-931D-0A33A3D5137F}" destId="{E675FFAC-CB09-46C5-A577-645DCA255B76}" srcOrd="5" destOrd="0" presId="urn:microsoft.com/office/officeart/2005/8/layout/list1"/>
    <dgm:cxn modelId="{13CF39F4-60DE-4C9A-9B1A-8F347B0C8CB2}" type="presParOf" srcId="{60EE1695-781A-4F97-931D-0A33A3D5137F}" destId="{506A0D2E-716D-4D66-AEF1-E502F54B0CBA}" srcOrd="6" destOrd="0" presId="urn:microsoft.com/office/officeart/2005/8/layout/list1"/>
    <dgm:cxn modelId="{90284222-C8A5-4A58-81CF-25DC3ABB376A}" type="presParOf" srcId="{60EE1695-781A-4F97-931D-0A33A3D5137F}" destId="{48602870-8013-46E4-BC41-83E4468A7D1F}" srcOrd="7" destOrd="0" presId="urn:microsoft.com/office/officeart/2005/8/layout/list1"/>
    <dgm:cxn modelId="{2567F4A7-2CF0-4960-A829-9F7A997A5B03}" type="presParOf" srcId="{60EE1695-781A-4F97-931D-0A33A3D5137F}" destId="{91EB110D-04A2-4601-B986-030293F96784}" srcOrd="8" destOrd="0" presId="urn:microsoft.com/office/officeart/2005/8/layout/list1"/>
    <dgm:cxn modelId="{14AEA8CD-B603-459A-935F-D9F3A3A16EA7}" type="presParOf" srcId="{91EB110D-04A2-4601-B986-030293F96784}" destId="{42832045-64F5-42FF-A41F-167218EE03B8}" srcOrd="0" destOrd="0" presId="urn:microsoft.com/office/officeart/2005/8/layout/list1"/>
    <dgm:cxn modelId="{53EEA70B-A24D-477F-8016-37BAB19035D2}" type="presParOf" srcId="{91EB110D-04A2-4601-B986-030293F96784}" destId="{F5300F4E-C867-4E1D-AB23-584C075E42BC}" srcOrd="1" destOrd="0" presId="urn:microsoft.com/office/officeart/2005/8/layout/list1"/>
    <dgm:cxn modelId="{6FC8BE6E-820D-4F9D-B1B8-F51E792BBBFA}" type="presParOf" srcId="{60EE1695-781A-4F97-931D-0A33A3D5137F}" destId="{9779DF38-5CE8-4148-9AD4-2DD100BB4414}" srcOrd="9" destOrd="0" presId="urn:microsoft.com/office/officeart/2005/8/layout/list1"/>
    <dgm:cxn modelId="{F902E193-0940-4ED3-B9C5-891B16ABBD63}" type="presParOf" srcId="{60EE1695-781A-4F97-931D-0A33A3D5137F}" destId="{589F8ACB-FEDE-4E1A-A833-3946664ADF5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99D96-DD84-4E62-836F-08B677F16417}">
      <dsp:nvSpPr>
        <dsp:cNvPr id="0" name=""/>
        <dsp:cNvSpPr/>
      </dsp:nvSpPr>
      <dsp:spPr>
        <a:xfrm>
          <a:off x="0" y="425729"/>
          <a:ext cx="73152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Beneficiary- Alaska Native or American Indian (AN/AI) person whose documents have been submitted to ANMC Central Registration and is eligible for medical services and PRC coverage. </a:t>
          </a:r>
        </a:p>
      </dsp:txBody>
      <dsp:txXfrm>
        <a:off x="43693" y="469422"/>
        <a:ext cx="7227814" cy="807664"/>
      </dsp:txXfrm>
    </dsp:sp>
    <dsp:sp modelId="{B8D44CA9-6FB4-44D9-8089-35ECFA90E45C}">
      <dsp:nvSpPr>
        <dsp:cNvPr id="0" name=""/>
        <dsp:cNvSpPr/>
      </dsp:nvSpPr>
      <dsp:spPr>
        <a:xfrm>
          <a:off x="0" y="1369739"/>
          <a:ext cx="73152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Non-beneficiary means a non-AN/AI person </a:t>
          </a:r>
          <a:r>
            <a:rPr lang="en-US" sz="1700" i="1" kern="1200"/>
            <a:t>or</a:t>
          </a:r>
          <a:r>
            <a:rPr lang="en-US" sz="1700" kern="1200"/>
            <a:t> a Native person who doesn’t have their documents (CIB card, birth certificate, etc.) into Central Registration and is not eligible to receive services and PRC coverage</a:t>
          </a:r>
        </a:p>
      </dsp:txBody>
      <dsp:txXfrm>
        <a:off x="43693" y="1413432"/>
        <a:ext cx="7227814" cy="807664"/>
      </dsp:txXfrm>
    </dsp:sp>
    <dsp:sp modelId="{5D3FC5FE-D67E-4177-80FA-818A01F2D560}">
      <dsp:nvSpPr>
        <dsp:cNvPr id="0" name=""/>
        <dsp:cNvSpPr/>
      </dsp:nvSpPr>
      <dsp:spPr>
        <a:xfrm>
          <a:off x="0" y="2313749"/>
          <a:ext cx="73152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Direct referral: referral that goes directly to the specialist and is not processed through ANMC Pediatrics and does not require PRC financial coverage</a:t>
          </a:r>
        </a:p>
      </dsp:txBody>
      <dsp:txXfrm>
        <a:off x="43693" y="2357442"/>
        <a:ext cx="7227814" cy="807664"/>
      </dsp:txXfrm>
    </dsp:sp>
    <dsp:sp modelId="{7A4A322F-9393-452C-B6F2-11A0648F8CBD}">
      <dsp:nvSpPr>
        <dsp:cNvPr id="0" name=""/>
        <dsp:cNvSpPr/>
      </dsp:nvSpPr>
      <dsp:spPr>
        <a:xfrm>
          <a:off x="0" y="3208799"/>
          <a:ext cx="73152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25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i="1" kern="1200">
              <a:solidFill>
                <a:schemeClr val="accent1">
                  <a:lumMod val="40000"/>
                  <a:lumOff val="60000"/>
                </a:schemeClr>
              </a:solidFill>
            </a:rPr>
            <a:t>Direct referrals to off-campus specialists are not eligible for ANMC Patient Housing. They must stay in Medicaid hotel or other housing. ANMC Pediatrics is not involved in coordinating the care or travel/lodging for direct referrals. </a:t>
          </a:r>
        </a:p>
      </dsp:txBody>
      <dsp:txXfrm>
        <a:off x="0" y="3208799"/>
        <a:ext cx="7315200" cy="56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13C65-8B3B-443F-8495-75E46F874F6F}">
      <dsp:nvSpPr>
        <dsp:cNvPr id="0" name=""/>
        <dsp:cNvSpPr/>
      </dsp:nvSpPr>
      <dsp:spPr>
        <a:xfrm>
          <a:off x="0" y="422203"/>
          <a:ext cx="7315200" cy="304289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567741" tIns="437388" rIns="56774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Effective teamwork and improved communication</a:t>
          </a:r>
        </a:p>
        <a:p>
          <a:pPr marL="228600" lvl="1" indent="-228600" algn="l" defTabSz="933450">
            <a:lnSpc>
              <a:spcPct val="90000"/>
            </a:lnSpc>
            <a:spcBef>
              <a:spcPct val="0"/>
            </a:spcBef>
            <a:spcAft>
              <a:spcPct val="15000"/>
            </a:spcAft>
            <a:buChar char="•"/>
          </a:pPr>
          <a:r>
            <a:rPr lang="en-US" sz="2100" kern="1200"/>
            <a:t>Care Coordinators have their “ears to the ground” in a way that can uniquely respond to the needs of patients and families.</a:t>
          </a:r>
        </a:p>
        <a:p>
          <a:pPr marL="228600" lvl="1" indent="-228600" algn="l" defTabSz="933450">
            <a:lnSpc>
              <a:spcPct val="90000"/>
            </a:lnSpc>
            <a:spcBef>
              <a:spcPct val="0"/>
            </a:spcBef>
            <a:spcAft>
              <a:spcPct val="15000"/>
            </a:spcAft>
            <a:buChar char="•"/>
          </a:pPr>
          <a:r>
            <a:rPr lang="en-US" sz="2100" kern="1200"/>
            <a:t>Care Coordinators add value to the efforts of the team</a:t>
          </a:r>
        </a:p>
        <a:p>
          <a:pPr marL="457200" lvl="2" indent="-228600" algn="l" defTabSz="933450">
            <a:lnSpc>
              <a:spcPct val="90000"/>
            </a:lnSpc>
            <a:spcBef>
              <a:spcPct val="0"/>
            </a:spcBef>
            <a:spcAft>
              <a:spcPct val="15000"/>
            </a:spcAft>
            <a:buChar char="•"/>
          </a:pPr>
          <a:r>
            <a:rPr lang="en-US" sz="2100" kern="1200"/>
            <a:t>Support the medical team</a:t>
          </a:r>
        </a:p>
        <a:p>
          <a:pPr marL="457200" lvl="2" indent="-228600" algn="l" defTabSz="933450">
            <a:lnSpc>
              <a:spcPct val="90000"/>
            </a:lnSpc>
            <a:spcBef>
              <a:spcPct val="0"/>
            </a:spcBef>
            <a:spcAft>
              <a:spcPct val="15000"/>
            </a:spcAft>
            <a:buChar char="•"/>
          </a:pPr>
          <a:r>
            <a:rPr lang="en-US" sz="2100" kern="1200"/>
            <a:t>Support the patients/ families</a:t>
          </a:r>
        </a:p>
      </dsp:txBody>
      <dsp:txXfrm>
        <a:off x="0" y="422203"/>
        <a:ext cx="7315200" cy="3042899"/>
      </dsp:txXfrm>
    </dsp:sp>
    <dsp:sp modelId="{889CC126-A540-4204-9D08-F9CE4A30A339}">
      <dsp:nvSpPr>
        <dsp:cNvPr id="0" name=""/>
        <dsp:cNvSpPr/>
      </dsp:nvSpPr>
      <dsp:spPr>
        <a:xfrm>
          <a:off x="365760" y="112243"/>
          <a:ext cx="5120640" cy="619920"/>
        </a:xfrm>
        <a:prstGeom prst="round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3">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933450">
            <a:lnSpc>
              <a:spcPct val="90000"/>
            </a:lnSpc>
            <a:spcBef>
              <a:spcPct val="0"/>
            </a:spcBef>
            <a:spcAft>
              <a:spcPct val="35000"/>
            </a:spcAft>
            <a:buNone/>
          </a:pPr>
          <a:r>
            <a:rPr lang="en-US" sz="2100" kern="1200"/>
            <a:t>Care Coordination in a Medical Home leads to…</a:t>
          </a:r>
        </a:p>
      </dsp:txBody>
      <dsp:txXfrm>
        <a:off x="396022" y="142505"/>
        <a:ext cx="506011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06BD8-E2C0-4FDB-BC7C-B9AFC5AA26CF}">
      <dsp:nvSpPr>
        <dsp:cNvPr id="0" name=""/>
        <dsp:cNvSpPr/>
      </dsp:nvSpPr>
      <dsp:spPr>
        <a:xfrm>
          <a:off x="0" y="0"/>
          <a:ext cx="6217920" cy="125920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Pediatricians, Advance Practice Providers, CMAs,  RN CM, and CMS</a:t>
          </a:r>
        </a:p>
      </dsp:txBody>
      <dsp:txXfrm>
        <a:off x="36881" y="36881"/>
        <a:ext cx="4859139" cy="1185443"/>
      </dsp:txXfrm>
    </dsp:sp>
    <dsp:sp modelId="{FE92A530-4837-4D3C-B485-314CF54BD7A7}">
      <dsp:nvSpPr>
        <dsp:cNvPr id="0" name=""/>
        <dsp:cNvSpPr/>
      </dsp:nvSpPr>
      <dsp:spPr>
        <a:xfrm>
          <a:off x="548639" y="1469072"/>
          <a:ext cx="6217920" cy="125920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We take care of out-of-town children who are in Anchorage and need medical care (acute care, well child exams, pre-procedure H&amp;P’s, hospital discharges, complex health needs requiring them to stay in Anchorage for an extended period)</a:t>
          </a:r>
        </a:p>
      </dsp:txBody>
      <dsp:txXfrm>
        <a:off x="585520" y="1505953"/>
        <a:ext cx="4777034" cy="1185443"/>
      </dsp:txXfrm>
    </dsp:sp>
    <dsp:sp modelId="{FC3E0CBB-080F-4A46-B3B8-A74B45BEF833}">
      <dsp:nvSpPr>
        <dsp:cNvPr id="0" name=""/>
        <dsp:cNvSpPr/>
      </dsp:nvSpPr>
      <dsp:spPr>
        <a:xfrm>
          <a:off x="1097279" y="2938144"/>
          <a:ext cx="6217920" cy="125920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Please note: For children who are not in Anchorage and need an evaluation by a pediatrician, send a referral to “ANMC Pediatrics” and the Field Health team will schedule with a Team Bee provider. The referral needs to be medically necessary, not patient preference. </a:t>
          </a:r>
        </a:p>
      </dsp:txBody>
      <dsp:txXfrm>
        <a:off x="1134160" y="2975025"/>
        <a:ext cx="4777034" cy="1185443"/>
      </dsp:txXfrm>
    </dsp:sp>
    <dsp:sp modelId="{B871E50D-B5E8-49C1-81BD-4F986A83FC88}">
      <dsp:nvSpPr>
        <dsp:cNvPr id="0" name=""/>
        <dsp:cNvSpPr/>
      </dsp:nvSpPr>
      <dsp:spPr>
        <a:xfrm>
          <a:off x="5399436" y="954897"/>
          <a:ext cx="818483" cy="818483"/>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83595" y="954897"/>
        <a:ext cx="450165" cy="615908"/>
      </dsp:txXfrm>
    </dsp:sp>
    <dsp:sp modelId="{AF09AD33-244D-4163-A606-CCA2A2B7C60C}">
      <dsp:nvSpPr>
        <dsp:cNvPr id="0" name=""/>
        <dsp:cNvSpPr/>
      </dsp:nvSpPr>
      <dsp:spPr>
        <a:xfrm>
          <a:off x="5948076" y="2415574"/>
          <a:ext cx="818483" cy="818483"/>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32235" y="2415574"/>
        <a:ext cx="450165" cy="615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5A196-34FD-4E37-9527-190FC49FADF7}">
      <dsp:nvSpPr>
        <dsp:cNvPr id="0" name=""/>
        <dsp:cNvSpPr/>
      </dsp:nvSpPr>
      <dsp:spPr>
        <a:xfrm>
          <a:off x="655019" y="1107426"/>
          <a:ext cx="965115" cy="965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567979-549B-4C39-9296-C00DFA74692F}">
      <dsp:nvSpPr>
        <dsp:cNvPr id="0" name=""/>
        <dsp:cNvSpPr/>
      </dsp:nvSpPr>
      <dsp:spPr>
        <a:xfrm>
          <a:off x="65227" y="2370142"/>
          <a:ext cx="21447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solidFill>
                <a:schemeClr val="bg1"/>
              </a:solidFill>
            </a:rPr>
            <a:t>Limited availability on-campus</a:t>
          </a:r>
        </a:p>
      </dsp:txBody>
      <dsp:txXfrm>
        <a:off x="65227" y="2370142"/>
        <a:ext cx="2144700" cy="720000"/>
      </dsp:txXfrm>
    </dsp:sp>
    <dsp:sp modelId="{9823F8F5-F83C-4625-AC9A-7E924907ACB4}">
      <dsp:nvSpPr>
        <dsp:cNvPr id="0" name=""/>
        <dsp:cNvSpPr/>
      </dsp:nvSpPr>
      <dsp:spPr>
        <a:xfrm>
          <a:off x="3175042" y="1107426"/>
          <a:ext cx="965115" cy="9651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13236-93FE-42C2-9071-47E6AC30EA2A}">
      <dsp:nvSpPr>
        <dsp:cNvPr id="0" name=""/>
        <dsp:cNvSpPr/>
      </dsp:nvSpPr>
      <dsp:spPr>
        <a:xfrm>
          <a:off x="2585249" y="2370142"/>
          <a:ext cx="21447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solidFill>
                <a:schemeClr val="bg1"/>
              </a:solidFill>
            </a:rPr>
            <a:t>Most pediatric sub-specialty care is done off-campus and requires coordination</a:t>
          </a:r>
        </a:p>
      </dsp:txBody>
      <dsp:txXfrm>
        <a:off x="2585249" y="2370142"/>
        <a:ext cx="2144700" cy="720000"/>
      </dsp:txXfrm>
    </dsp:sp>
    <dsp:sp modelId="{FD5C8D48-D096-4CBD-94E4-6EAED3C66221}">
      <dsp:nvSpPr>
        <dsp:cNvPr id="0" name=""/>
        <dsp:cNvSpPr/>
      </dsp:nvSpPr>
      <dsp:spPr>
        <a:xfrm>
          <a:off x="5695065" y="1107426"/>
          <a:ext cx="965115" cy="9651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62BB59-DA7C-4764-9B62-645EDB8EA58D}">
      <dsp:nvSpPr>
        <dsp:cNvPr id="0" name=""/>
        <dsp:cNvSpPr/>
      </dsp:nvSpPr>
      <dsp:spPr>
        <a:xfrm>
          <a:off x="5105272" y="2370142"/>
          <a:ext cx="21447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solidFill>
                <a:schemeClr val="bg1"/>
              </a:solidFill>
            </a:rPr>
            <a:t>Wait times vary depending on sub-specialty</a:t>
          </a:r>
        </a:p>
      </dsp:txBody>
      <dsp:txXfrm>
        <a:off x="5105272" y="2370142"/>
        <a:ext cx="21447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996AD-3753-4224-A847-D2EB518680C1}">
      <dsp:nvSpPr>
        <dsp:cNvPr id="0" name=""/>
        <dsp:cNvSpPr/>
      </dsp:nvSpPr>
      <dsp:spPr>
        <a:xfrm>
          <a:off x="0" y="540633"/>
          <a:ext cx="7315200" cy="12972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2F33F-00D8-43C0-A7D3-8D43365D0105}">
      <dsp:nvSpPr>
        <dsp:cNvPr id="0" name=""/>
        <dsp:cNvSpPr/>
      </dsp:nvSpPr>
      <dsp:spPr>
        <a:xfrm>
          <a:off x="392429" y="832523"/>
          <a:ext cx="713507" cy="713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D0AE7B-0E06-4974-A5BA-25E11FD2FA91}">
      <dsp:nvSpPr>
        <dsp:cNvPr id="0" name=""/>
        <dsp:cNvSpPr/>
      </dsp:nvSpPr>
      <dsp:spPr>
        <a:xfrm>
          <a:off x="1498366" y="540633"/>
          <a:ext cx="5816136" cy="129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96" tIns="137296" rIns="137296" bIns="137296" numCol="1" spcCol="1270" anchor="ctr" anchorCtr="0">
          <a:noAutofit/>
        </a:bodyPr>
        <a:lstStyle/>
        <a:p>
          <a:pPr marL="0" lvl="0" indent="0" algn="l" defTabSz="755650">
            <a:lnSpc>
              <a:spcPct val="100000"/>
            </a:lnSpc>
            <a:spcBef>
              <a:spcPct val="0"/>
            </a:spcBef>
            <a:spcAft>
              <a:spcPct val="35000"/>
            </a:spcAft>
            <a:buNone/>
          </a:pPr>
          <a:r>
            <a:rPr lang="en-US" sz="1700" kern="1200" dirty="0"/>
            <a:t>Emergencies are medevacs or commercial flights with patient going directly to the ER for admission and should be coordinated through the Alaska Native Medical Center.</a:t>
          </a:r>
        </a:p>
      </dsp:txBody>
      <dsp:txXfrm>
        <a:off x="1498366" y="540633"/>
        <a:ext cx="5816136" cy="1297287"/>
      </dsp:txXfrm>
    </dsp:sp>
    <dsp:sp modelId="{DC9CAF38-D832-4003-AA91-DD478EA6D82E}">
      <dsp:nvSpPr>
        <dsp:cNvPr id="0" name=""/>
        <dsp:cNvSpPr/>
      </dsp:nvSpPr>
      <dsp:spPr>
        <a:xfrm>
          <a:off x="0" y="2359429"/>
          <a:ext cx="7315200" cy="12972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EA8E2C-64FA-448B-BD1B-06D17515F221}">
      <dsp:nvSpPr>
        <dsp:cNvPr id="0" name=""/>
        <dsp:cNvSpPr/>
      </dsp:nvSpPr>
      <dsp:spPr>
        <a:xfrm>
          <a:off x="392429" y="2651318"/>
          <a:ext cx="713507" cy="713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9A229F-61FC-4DEE-939C-820C6335A6B9}">
      <dsp:nvSpPr>
        <dsp:cNvPr id="0" name=""/>
        <dsp:cNvSpPr/>
      </dsp:nvSpPr>
      <dsp:spPr>
        <a:xfrm>
          <a:off x="1089668" y="2359429"/>
          <a:ext cx="4109236" cy="129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96" tIns="137296" rIns="137296" bIns="137296" numCol="1" spcCol="1270" anchor="ctr" anchorCtr="0">
          <a:noAutofit/>
        </a:bodyPr>
        <a:lstStyle/>
        <a:p>
          <a:pPr marL="0" lvl="0" indent="0" algn="l" defTabSz="533400">
            <a:lnSpc>
              <a:spcPct val="100000"/>
            </a:lnSpc>
            <a:spcBef>
              <a:spcPct val="0"/>
            </a:spcBef>
            <a:spcAft>
              <a:spcPct val="35000"/>
            </a:spcAft>
            <a:buNone/>
          </a:pPr>
          <a:r>
            <a:rPr lang="en-US" sz="1200" kern="1200"/>
            <a:t>Urgent referrals should have a provider-to-provider consult. ANMC Pediatric Consult line: 907-563-2662 or </a:t>
          </a:r>
          <a:r>
            <a:rPr lang="en-US" sz="1200" kern="1200" err="1"/>
            <a:t>TigerText</a:t>
          </a:r>
          <a:r>
            <a:rPr lang="en-US" sz="1200" kern="1200"/>
            <a:t>: ANMC On-Call Pediatrics</a:t>
          </a:r>
        </a:p>
        <a:p>
          <a:pPr marL="0" lvl="0" indent="0" algn="l" defTabSz="533400">
            <a:lnSpc>
              <a:spcPct val="100000"/>
            </a:lnSpc>
            <a:spcBef>
              <a:spcPct val="0"/>
            </a:spcBef>
            <a:spcAft>
              <a:spcPct val="35000"/>
            </a:spcAft>
            <a:buNone/>
          </a:pPr>
          <a:r>
            <a:rPr lang="en-US" sz="1200" kern="1200"/>
            <a:t>ANMC Pediatrics Clinic: Phone: (206) 594-3375 </a:t>
          </a:r>
        </a:p>
        <a:p>
          <a:pPr marL="0" lvl="0" indent="0" algn="l" defTabSz="533400">
            <a:lnSpc>
              <a:spcPct val="100000"/>
            </a:lnSpc>
            <a:spcBef>
              <a:spcPct val="0"/>
            </a:spcBef>
            <a:spcAft>
              <a:spcPct val="35000"/>
            </a:spcAft>
            <a:buNone/>
          </a:pPr>
          <a:r>
            <a:rPr lang="en-US" sz="1200" kern="1200"/>
            <a:t>Tiger Text: SCF Specialty Pediatrics Pediatrician </a:t>
          </a:r>
        </a:p>
      </dsp:txBody>
      <dsp:txXfrm>
        <a:off x="1089668" y="2359429"/>
        <a:ext cx="4109236" cy="1297287"/>
      </dsp:txXfrm>
    </dsp:sp>
    <dsp:sp modelId="{EB7D2D39-E755-42A9-B35C-1A4EE093A78E}">
      <dsp:nvSpPr>
        <dsp:cNvPr id="0" name=""/>
        <dsp:cNvSpPr/>
      </dsp:nvSpPr>
      <dsp:spPr>
        <a:xfrm>
          <a:off x="4790903" y="2126400"/>
          <a:ext cx="2524296" cy="1298555"/>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3612" tIns="93612" rIns="93612" bIns="93612" numCol="1" spcCol="1270" anchor="ctr" anchorCtr="0">
          <a:noAutofit/>
        </a:bodyPr>
        <a:lstStyle/>
        <a:p>
          <a:pPr marL="0" lvl="0" indent="0" algn="l" defTabSz="488950">
            <a:lnSpc>
              <a:spcPct val="100000"/>
            </a:lnSpc>
            <a:spcBef>
              <a:spcPct val="0"/>
            </a:spcBef>
            <a:spcAft>
              <a:spcPct val="35000"/>
            </a:spcAft>
            <a:buNone/>
          </a:pPr>
          <a:r>
            <a:rPr lang="en-US" sz="1100" kern="1200" dirty="0"/>
            <a:t>Urgent referrals are based on medical urgency due to an acute condition requiring care within an expedited timeframe. Please, d</a:t>
          </a:r>
          <a:r>
            <a:rPr lang="en-US" sz="1100" b="0" kern="1200" dirty="0"/>
            <a:t>o not indicate “urgent” because of a scheduling or travel issue</a:t>
          </a:r>
        </a:p>
      </dsp:txBody>
      <dsp:txXfrm>
        <a:off x="4790903" y="2126400"/>
        <a:ext cx="2524296" cy="1298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D100F-1CF6-4EA5-8337-F842AAE9CAFB}">
      <dsp:nvSpPr>
        <dsp:cNvPr id="0" name=""/>
        <dsp:cNvSpPr/>
      </dsp:nvSpPr>
      <dsp:spPr>
        <a:xfrm>
          <a:off x="0" y="374953"/>
          <a:ext cx="7315200" cy="514800"/>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RN Case Manager phone line: (907)729-8610</a:t>
          </a:r>
        </a:p>
      </dsp:txBody>
      <dsp:txXfrm>
        <a:off x="25130" y="400083"/>
        <a:ext cx="7264940" cy="464540"/>
      </dsp:txXfrm>
    </dsp:sp>
    <dsp:sp modelId="{C5C720E9-9206-4A44-AADD-E4FB96F80B83}">
      <dsp:nvSpPr>
        <dsp:cNvPr id="0" name=""/>
        <dsp:cNvSpPr/>
      </dsp:nvSpPr>
      <dsp:spPr>
        <a:xfrm>
          <a:off x="0" y="953113"/>
          <a:ext cx="7315200" cy="514800"/>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CMS phone line: (907)729-5410</a:t>
          </a:r>
        </a:p>
      </dsp:txBody>
      <dsp:txXfrm>
        <a:off x="25130" y="978243"/>
        <a:ext cx="7264940" cy="464540"/>
      </dsp:txXfrm>
    </dsp:sp>
    <dsp:sp modelId="{148BFEDB-D23F-4B11-B2BF-1B8F7C36290B}">
      <dsp:nvSpPr>
        <dsp:cNvPr id="0" name=""/>
        <dsp:cNvSpPr/>
      </dsp:nvSpPr>
      <dsp:spPr>
        <a:xfrm>
          <a:off x="0" y="1531273"/>
          <a:ext cx="7315200" cy="514800"/>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Fax: (907)729-8664 or (907)729-6159</a:t>
          </a:r>
        </a:p>
      </dsp:txBody>
      <dsp:txXfrm>
        <a:off x="25130" y="1556403"/>
        <a:ext cx="7264940" cy="464540"/>
      </dsp:txXfrm>
    </dsp:sp>
    <dsp:sp modelId="{F07B9F96-C514-47DB-A094-00E5D05762C2}">
      <dsp:nvSpPr>
        <dsp:cNvPr id="0" name=""/>
        <dsp:cNvSpPr/>
      </dsp:nvSpPr>
      <dsp:spPr>
        <a:xfrm>
          <a:off x="0" y="2109433"/>
          <a:ext cx="7315200" cy="514800"/>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RN TigerText:</a:t>
          </a:r>
          <a:r>
            <a:rPr lang="en-US" sz="2200" kern="1200">
              <a:latin typeface="Arial" panose="020B0604020202020204"/>
            </a:rPr>
            <a:t> </a:t>
          </a:r>
          <a:r>
            <a:rPr lang="en-US" sz="2200" kern="1200"/>
            <a:t>SCF Specialty Pediatrics Case Manager</a:t>
          </a:r>
          <a:endParaRPr lang="en-US" sz="2200" kern="1200">
            <a:latin typeface="Arial" panose="020B0604020202020204"/>
          </a:endParaRPr>
        </a:p>
      </dsp:txBody>
      <dsp:txXfrm>
        <a:off x="25130" y="2134563"/>
        <a:ext cx="7264940" cy="464540"/>
      </dsp:txXfrm>
    </dsp:sp>
    <dsp:sp modelId="{620E3A05-DB9B-46B5-8E21-7CAF799A6CDD}">
      <dsp:nvSpPr>
        <dsp:cNvPr id="0" name=""/>
        <dsp:cNvSpPr/>
      </dsp:nvSpPr>
      <dsp:spPr>
        <a:xfrm>
          <a:off x="0" y="2687593"/>
          <a:ext cx="7315200" cy="514800"/>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Provider TigerText: SCF Specialty Pediatrics Pediatrician</a:t>
          </a:r>
        </a:p>
      </dsp:txBody>
      <dsp:txXfrm>
        <a:off x="25130" y="2712723"/>
        <a:ext cx="7264940" cy="4645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B0D7A-925E-44CF-B736-BC822F33FD7F}">
      <dsp:nvSpPr>
        <dsp:cNvPr id="0" name=""/>
        <dsp:cNvSpPr/>
      </dsp:nvSpPr>
      <dsp:spPr>
        <a:xfrm>
          <a:off x="0" y="512"/>
          <a:ext cx="7315200" cy="11990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51FAA-44EC-4841-8C26-3238D4FEA3A1}">
      <dsp:nvSpPr>
        <dsp:cNvPr id="0" name=""/>
        <dsp:cNvSpPr/>
      </dsp:nvSpPr>
      <dsp:spPr>
        <a:xfrm>
          <a:off x="362701" y="270290"/>
          <a:ext cx="659456" cy="6594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A3628A-5F8E-4542-88DA-F620BBB750B0}">
      <dsp:nvSpPr>
        <dsp:cNvPr id="0" name=""/>
        <dsp:cNvSpPr/>
      </dsp:nvSpPr>
      <dsp:spPr>
        <a:xfrm>
          <a:off x="1384859" y="512"/>
          <a:ext cx="329184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1111250">
            <a:lnSpc>
              <a:spcPct val="100000"/>
            </a:lnSpc>
            <a:spcBef>
              <a:spcPct val="0"/>
            </a:spcBef>
            <a:spcAft>
              <a:spcPct val="35000"/>
            </a:spcAft>
            <a:buNone/>
          </a:pPr>
          <a:r>
            <a:rPr lang="en-US" sz="2500" kern="1200"/>
            <a:t>BBAHC, NSHC, SEARHC, SSMH</a:t>
          </a:r>
        </a:p>
      </dsp:txBody>
      <dsp:txXfrm>
        <a:off x="1384859" y="512"/>
        <a:ext cx="3291840" cy="1199012"/>
      </dsp:txXfrm>
    </dsp:sp>
    <dsp:sp modelId="{3B2DF774-FA0C-4812-990A-94F332207612}">
      <dsp:nvSpPr>
        <dsp:cNvPr id="0" name=""/>
        <dsp:cNvSpPr/>
      </dsp:nvSpPr>
      <dsp:spPr>
        <a:xfrm>
          <a:off x="4676699" y="512"/>
          <a:ext cx="263850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533400">
            <a:lnSpc>
              <a:spcPct val="100000"/>
            </a:lnSpc>
            <a:spcBef>
              <a:spcPct val="0"/>
            </a:spcBef>
            <a:spcAft>
              <a:spcPct val="35000"/>
            </a:spcAft>
            <a:buNone/>
          </a:pPr>
          <a:r>
            <a:rPr lang="en-US" sz="1200" kern="1200" dirty="0"/>
            <a:t>RN CM: Esther ext. 729-5416, and Emily ext. 729-6161 and Tina ext. 729-5761</a:t>
          </a:r>
        </a:p>
        <a:p>
          <a:pPr marL="0" lvl="0" indent="0" algn="l" defTabSz="533400">
            <a:lnSpc>
              <a:spcPct val="100000"/>
            </a:lnSpc>
            <a:spcBef>
              <a:spcPct val="0"/>
            </a:spcBef>
            <a:spcAft>
              <a:spcPct val="35000"/>
            </a:spcAft>
            <a:buNone/>
          </a:pPr>
          <a:r>
            <a:rPr lang="en-US" sz="1200" kern="1200" dirty="0"/>
            <a:t>CMS:  Brittney ext. 729-5093 and vacant CMS ext.</a:t>
          </a:r>
          <a:r>
            <a:rPr lang="en-US" sz="1200" kern="1200" dirty="0">
              <a:latin typeface="Arial" panose="020B0604020202020204"/>
            </a:rPr>
            <a:t> ####</a:t>
          </a:r>
          <a:endParaRPr lang="en-US" sz="1200" kern="1200" dirty="0"/>
        </a:p>
      </dsp:txBody>
      <dsp:txXfrm>
        <a:off x="4676699" y="512"/>
        <a:ext cx="2638500" cy="1199012"/>
      </dsp:txXfrm>
    </dsp:sp>
    <dsp:sp modelId="{3E367412-BFF9-4EFA-B2EF-A66B48E3E384}">
      <dsp:nvSpPr>
        <dsp:cNvPr id="0" name=""/>
        <dsp:cNvSpPr/>
      </dsp:nvSpPr>
      <dsp:spPr>
        <a:xfrm>
          <a:off x="0" y="1499278"/>
          <a:ext cx="7315200" cy="11990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5254AB-A3EE-429C-A071-8C46DC2F8794}">
      <dsp:nvSpPr>
        <dsp:cNvPr id="0" name=""/>
        <dsp:cNvSpPr/>
      </dsp:nvSpPr>
      <dsp:spPr>
        <a:xfrm>
          <a:off x="362701" y="1769056"/>
          <a:ext cx="659456" cy="6594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5DB0AB-041C-4C51-BCF5-2327F61AA022}">
      <dsp:nvSpPr>
        <dsp:cNvPr id="0" name=""/>
        <dsp:cNvSpPr/>
      </dsp:nvSpPr>
      <dsp:spPr>
        <a:xfrm>
          <a:off x="1384859" y="1499278"/>
          <a:ext cx="329184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1111250">
            <a:lnSpc>
              <a:spcPct val="100000"/>
            </a:lnSpc>
            <a:spcBef>
              <a:spcPct val="0"/>
            </a:spcBef>
            <a:spcAft>
              <a:spcPct val="35000"/>
            </a:spcAft>
            <a:buNone/>
          </a:pPr>
          <a:r>
            <a:rPr lang="en-US" sz="2500" kern="1200"/>
            <a:t>CAIHC, KANA, MAN</a:t>
          </a:r>
        </a:p>
      </dsp:txBody>
      <dsp:txXfrm>
        <a:off x="1384859" y="1499278"/>
        <a:ext cx="3291840" cy="1199012"/>
      </dsp:txXfrm>
    </dsp:sp>
    <dsp:sp modelId="{567A0B55-0F04-4F94-8D82-7329FBB6AA94}">
      <dsp:nvSpPr>
        <dsp:cNvPr id="0" name=""/>
        <dsp:cNvSpPr/>
      </dsp:nvSpPr>
      <dsp:spPr>
        <a:xfrm>
          <a:off x="4676699" y="1499278"/>
          <a:ext cx="263850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533400">
            <a:lnSpc>
              <a:spcPct val="100000"/>
            </a:lnSpc>
            <a:spcBef>
              <a:spcPct val="0"/>
            </a:spcBef>
            <a:spcAft>
              <a:spcPct val="35000"/>
            </a:spcAft>
            <a:buNone/>
          </a:pPr>
          <a:r>
            <a:rPr lang="en-US" sz="1200" kern="1200" dirty="0"/>
            <a:t>RN CM: Don ext. 729-8662, Tanya ext. 729-6790, and Jacky ext. 729-8809</a:t>
          </a:r>
        </a:p>
        <a:p>
          <a:pPr marL="0" lvl="0" indent="0" algn="l" defTabSz="533400">
            <a:lnSpc>
              <a:spcPct val="100000"/>
            </a:lnSpc>
            <a:spcBef>
              <a:spcPct val="0"/>
            </a:spcBef>
            <a:spcAft>
              <a:spcPct val="35000"/>
            </a:spcAft>
            <a:buNone/>
          </a:pPr>
          <a:r>
            <a:rPr lang="en-US" sz="1200" kern="1200" dirty="0"/>
            <a:t>CMS: Ruth ext. 729-8820 and Devonte ext. 729-7490</a:t>
          </a:r>
        </a:p>
      </dsp:txBody>
      <dsp:txXfrm>
        <a:off x="4676699" y="1499278"/>
        <a:ext cx="2638500" cy="1199012"/>
      </dsp:txXfrm>
    </dsp:sp>
    <dsp:sp modelId="{3DBB6751-8E6C-4580-B62B-DA74EA22D5FB}">
      <dsp:nvSpPr>
        <dsp:cNvPr id="0" name=""/>
        <dsp:cNvSpPr/>
      </dsp:nvSpPr>
      <dsp:spPr>
        <a:xfrm>
          <a:off x="0" y="2998043"/>
          <a:ext cx="7315200" cy="11990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93440E-FB22-4310-9E03-3AF50826211B}">
      <dsp:nvSpPr>
        <dsp:cNvPr id="0" name=""/>
        <dsp:cNvSpPr/>
      </dsp:nvSpPr>
      <dsp:spPr>
        <a:xfrm>
          <a:off x="362701" y="3267821"/>
          <a:ext cx="659456" cy="6594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8912B8-7757-4805-8011-7BFAC052AB02}">
      <dsp:nvSpPr>
        <dsp:cNvPr id="0" name=""/>
        <dsp:cNvSpPr/>
      </dsp:nvSpPr>
      <dsp:spPr>
        <a:xfrm>
          <a:off x="1384859" y="2998043"/>
          <a:ext cx="329184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1111250">
            <a:lnSpc>
              <a:spcPct val="100000"/>
            </a:lnSpc>
            <a:spcBef>
              <a:spcPct val="0"/>
            </a:spcBef>
            <a:spcAft>
              <a:spcPct val="35000"/>
            </a:spcAft>
            <a:buNone/>
          </a:pPr>
          <a:r>
            <a:rPr lang="en-US" sz="2500" kern="1200"/>
            <a:t>YKHC</a:t>
          </a:r>
        </a:p>
      </dsp:txBody>
      <dsp:txXfrm>
        <a:off x="1384859" y="2998043"/>
        <a:ext cx="3291840" cy="1199012"/>
      </dsp:txXfrm>
    </dsp:sp>
    <dsp:sp modelId="{2C871ADB-E7A0-4FD7-A6BD-4E8EDB2E746E}">
      <dsp:nvSpPr>
        <dsp:cNvPr id="0" name=""/>
        <dsp:cNvSpPr/>
      </dsp:nvSpPr>
      <dsp:spPr>
        <a:xfrm>
          <a:off x="4676699" y="2998043"/>
          <a:ext cx="2638500" cy="119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96" tIns="126896" rIns="126896" bIns="126896" numCol="1" spcCol="1270" anchor="ctr" anchorCtr="0">
          <a:noAutofit/>
        </a:bodyPr>
        <a:lstStyle/>
        <a:p>
          <a:pPr marL="0" lvl="0" indent="0" algn="l" defTabSz="533400">
            <a:lnSpc>
              <a:spcPct val="100000"/>
            </a:lnSpc>
            <a:spcBef>
              <a:spcPct val="0"/>
            </a:spcBef>
            <a:spcAft>
              <a:spcPct val="35000"/>
            </a:spcAft>
            <a:buNone/>
          </a:pPr>
          <a:r>
            <a:rPr lang="en-US" sz="1200" kern="1200" dirty="0"/>
            <a:t>RN CM: Sarah ext. 729-6757, Kim ext. 729-4889</a:t>
          </a:r>
          <a:r>
            <a:rPr lang="en-US" sz="1200" kern="1200" dirty="0">
              <a:latin typeface="Arial" panose="020B0604020202020204"/>
            </a:rPr>
            <a:t>, Josh ext. 729-5183</a:t>
          </a:r>
          <a:r>
            <a:rPr lang="en-US" sz="1200" kern="1200" dirty="0"/>
            <a:t> and Derek ext. 729-5081</a:t>
          </a:r>
          <a:r>
            <a:rPr lang="en-US" sz="1200" kern="1200" dirty="0">
              <a:latin typeface="Arial" panose="020B0604020202020204"/>
            </a:rPr>
            <a:t> </a:t>
          </a:r>
          <a:endParaRPr lang="en-US" sz="1200" kern="1200" dirty="0"/>
        </a:p>
        <a:p>
          <a:pPr marL="0" lvl="0" indent="0" algn="l" defTabSz="533400">
            <a:lnSpc>
              <a:spcPct val="100000"/>
            </a:lnSpc>
            <a:spcBef>
              <a:spcPct val="0"/>
            </a:spcBef>
            <a:spcAft>
              <a:spcPct val="35000"/>
            </a:spcAft>
            <a:buNone/>
          </a:pPr>
          <a:r>
            <a:rPr lang="en-US" sz="1200" kern="1200" dirty="0"/>
            <a:t>CMS: Savannah ext.</a:t>
          </a:r>
          <a:r>
            <a:rPr lang="en-US" sz="1200" kern="1200" dirty="0">
              <a:latin typeface="Arial" panose="020B0604020202020204"/>
            </a:rPr>
            <a:t> 729-6769</a:t>
          </a:r>
          <a:r>
            <a:rPr lang="en-US" sz="1200" kern="1200" dirty="0"/>
            <a:t> and Tiana ext. 729-8932</a:t>
          </a:r>
        </a:p>
      </dsp:txBody>
      <dsp:txXfrm>
        <a:off x="4676699" y="2998043"/>
        <a:ext cx="2638500" cy="1199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C5188-2C93-4F07-9CC5-EB089AE31248}">
      <dsp:nvSpPr>
        <dsp:cNvPr id="0" name=""/>
        <dsp:cNvSpPr/>
      </dsp:nvSpPr>
      <dsp:spPr>
        <a:xfrm>
          <a:off x="0" y="321223"/>
          <a:ext cx="731520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741" tIns="312420" rIns="5677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RN CM: Tracie Wright ext. 729-8817</a:t>
          </a:r>
        </a:p>
        <a:p>
          <a:pPr marL="114300" lvl="1" indent="-114300" algn="l" defTabSz="666750">
            <a:lnSpc>
              <a:spcPct val="90000"/>
            </a:lnSpc>
            <a:spcBef>
              <a:spcPct val="0"/>
            </a:spcBef>
            <a:spcAft>
              <a:spcPct val="15000"/>
            </a:spcAft>
            <a:buChar char="•"/>
          </a:pPr>
          <a:r>
            <a:rPr lang="en-US" sz="1500" kern="1200" dirty="0"/>
            <a:t>CMS: Kathleen Geno ext. 729-8832</a:t>
          </a:r>
        </a:p>
      </dsp:txBody>
      <dsp:txXfrm>
        <a:off x="0" y="321223"/>
        <a:ext cx="7315200" cy="850500"/>
      </dsp:txXfrm>
    </dsp:sp>
    <dsp:sp modelId="{EAD37744-A7EA-469A-8FB3-CDF932E6F27A}">
      <dsp:nvSpPr>
        <dsp:cNvPr id="0" name=""/>
        <dsp:cNvSpPr/>
      </dsp:nvSpPr>
      <dsp:spPr>
        <a:xfrm>
          <a:off x="365760" y="99823"/>
          <a:ext cx="5120640"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r>
            <a:rPr lang="en-US" sz="1500" kern="1200"/>
            <a:t>Neurology, Pulmonology, and Rheumatology</a:t>
          </a:r>
        </a:p>
      </dsp:txBody>
      <dsp:txXfrm>
        <a:off x="387376" y="121439"/>
        <a:ext cx="5077408" cy="399568"/>
      </dsp:txXfrm>
    </dsp:sp>
    <dsp:sp modelId="{506A0D2E-716D-4D66-AEF1-E502F54B0CBA}">
      <dsp:nvSpPr>
        <dsp:cNvPr id="0" name=""/>
        <dsp:cNvSpPr/>
      </dsp:nvSpPr>
      <dsp:spPr>
        <a:xfrm>
          <a:off x="0" y="1474123"/>
          <a:ext cx="731520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741" tIns="312420" rIns="5677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RN CM: Maria Apilado ext. 729-5410</a:t>
          </a:r>
        </a:p>
        <a:p>
          <a:pPr marL="114300" lvl="1" indent="-114300" algn="l" defTabSz="666750">
            <a:lnSpc>
              <a:spcPct val="90000"/>
            </a:lnSpc>
            <a:spcBef>
              <a:spcPct val="0"/>
            </a:spcBef>
            <a:spcAft>
              <a:spcPct val="15000"/>
            </a:spcAft>
            <a:buChar char="•"/>
          </a:pPr>
          <a:r>
            <a:rPr lang="en-US" sz="1500" kern="1200" dirty="0"/>
            <a:t>CMS: Rachel Kasgnoc ext. 729-6738</a:t>
          </a:r>
        </a:p>
      </dsp:txBody>
      <dsp:txXfrm>
        <a:off x="0" y="1474123"/>
        <a:ext cx="7315200" cy="850500"/>
      </dsp:txXfrm>
    </dsp:sp>
    <dsp:sp modelId="{A384B8D0-7804-425B-A193-92236A025580}">
      <dsp:nvSpPr>
        <dsp:cNvPr id="0" name=""/>
        <dsp:cNvSpPr/>
      </dsp:nvSpPr>
      <dsp:spPr>
        <a:xfrm>
          <a:off x="365760" y="1252723"/>
          <a:ext cx="5120640"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r>
            <a:rPr lang="en-US" sz="1500" kern="1200"/>
            <a:t>Surgery, Hematology, Oncology (non-acute; long term follow-up), Infectious Disease and Genetics</a:t>
          </a:r>
        </a:p>
      </dsp:txBody>
      <dsp:txXfrm>
        <a:off x="387376" y="1274339"/>
        <a:ext cx="5077408" cy="399568"/>
      </dsp:txXfrm>
    </dsp:sp>
    <dsp:sp modelId="{589F8ACB-FEDE-4E1A-A833-3946664ADF5D}">
      <dsp:nvSpPr>
        <dsp:cNvPr id="0" name=""/>
        <dsp:cNvSpPr/>
      </dsp:nvSpPr>
      <dsp:spPr>
        <a:xfrm>
          <a:off x="0" y="2627023"/>
          <a:ext cx="731520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741" tIns="312420" rIns="5677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RN CM: Sherry Hammock ext. 729-8803</a:t>
          </a:r>
        </a:p>
        <a:p>
          <a:pPr marL="114300" lvl="1" indent="-114300" algn="l" defTabSz="666750">
            <a:lnSpc>
              <a:spcPct val="90000"/>
            </a:lnSpc>
            <a:spcBef>
              <a:spcPct val="0"/>
            </a:spcBef>
            <a:spcAft>
              <a:spcPct val="15000"/>
            </a:spcAft>
            <a:buChar char="•"/>
          </a:pPr>
          <a:r>
            <a:rPr lang="en-US" sz="1500" kern="1200" dirty="0"/>
            <a:t>CMS: Sarah ext. 729-8822</a:t>
          </a:r>
        </a:p>
      </dsp:txBody>
      <dsp:txXfrm>
        <a:off x="0" y="2627023"/>
        <a:ext cx="7315200" cy="850500"/>
      </dsp:txXfrm>
    </dsp:sp>
    <dsp:sp modelId="{F5300F4E-C867-4E1D-AB23-584C075E42BC}">
      <dsp:nvSpPr>
        <dsp:cNvPr id="0" name=""/>
        <dsp:cNvSpPr/>
      </dsp:nvSpPr>
      <dsp:spPr>
        <a:xfrm>
          <a:off x="365760" y="2405623"/>
          <a:ext cx="5120640"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r>
            <a:rPr lang="en-US" sz="1500" kern="1200"/>
            <a:t>Endocrinology</a:t>
          </a:r>
        </a:p>
      </dsp:txBody>
      <dsp:txXfrm>
        <a:off x="387376" y="2427239"/>
        <a:ext cx="507740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pPr>
              <a:defRPr/>
            </a:pPr>
            <a:fld id="{902C2F65-4273-4D69-91E0-E15D3D215BA0}" type="datetimeFigureOut">
              <a:rPr lang="en-US"/>
              <a:pPr>
                <a:defRPr/>
              </a:pPr>
              <a:t>11/30/23</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pPr>
              <a:defRPr/>
            </a:pPr>
            <a:fld id="{2C7566EB-DEBA-4DA1-B149-E116E6CC6422}" type="slidenum">
              <a:rPr lang="en-US"/>
              <a:pPr>
                <a:defRPr/>
              </a:pPr>
              <a:t>‹#›</a:t>
            </a:fld>
            <a:endParaRPr lang="en-US"/>
          </a:p>
        </p:txBody>
      </p:sp>
    </p:spTree>
    <p:extLst>
      <p:ext uri="{BB962C8B-B14F-4D97-AF65-F5344CB8AC3E}">
        <p14:creationId xmlns:p14="http://schemas.microsoft.com/office/powerpoint/2010/main" val="634816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3038475" cy="46355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23555" name="Rectangle 3"/>
          <p:cNvSpPr>
            <a:spLocks noGrp="1" noChangeArrowheads="1"/>
          </p:cNvSpPr>
          <p:nvPr>
            <p:ph type="dt" idx="1"/>
          </p:nvPr>
        </p:nvSpPr>
        <p:spPr bwMode="auto">
          <a:xfrm>
            <a:off x="3970339" y="0"/>
            <a:ext cx="3038475" cy="46355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200">
                <a:latin typeface="Calibri" pitchFamily="34" charset="0"/>
              </a:defRPr>
            </a:lvl1pPr>
          </a:lstStyle>
          <a:p>
            <a:pPr>
              <a:defRPr/>
            </a:pPr>
            <a:fld id="{C1334A96-14DA-4A8C-8142-8D3E65552D79}" type="datetimeFigureOut">
              <a:rPr lang="en-US"/>
              <a:pPr>
                <a:defRPr/>
              </a:pPr>
              <a:t>11/30/23</a:t>
            </a:fld>
            <a:endParaRPr lang="en-US"/>
          </a:p>
        </p:txBody>
      </p:sp>
      <p:sp>
        <p:nvSpPr>
          <p:cNvPr id="117764"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701676" y="4416426"/>
            <a:ext cx="5607050" cy="4181475"/>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1" y="8831263"/>
            <a:ext cx="3038475" cy="46355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23559" name="Rectangle 7"/>
          <p:cNvSpPr>
            <a:spLocks noGrp="1" noChangeArrowheads="1"/>
          </p:cNvSpPr>
          <p:nvPr>
            <p:ph type="sldNum" sz="quarter" idx="5"/>
          </p:nvPr>
        </p:nvSpPr>
        <p:spPr bwMode="auto">
          <a:xfrm>
            <a:off x="3970339" y="8831263"/>
            <a:ext cx="3038475" cy="46355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200">
                <a:latin typeface="Calibri" pitchFamily="34" charset="0"/>
              </a:defRPr>
            </a:lvl1pPr>
          </a:lstStyle>
          <a:p>
            <a:pPr>
              <a:defRPr/>
            </a:pPr>
            <a:fld id="{ADAD1AC9-BC7C-46A5-BD0D-9EE43F3CAF95}" type="slidenum">
              <a:rPr lang="en-US"/>
              <a:pPr>
                <a:defRPr/>
              </a:pPr>
              <a:t>‹#›</a:t>
            </a:fld>
            <a:endParaRPr lang="en-US"/>
          </a:p>
        </p:txBody>
      </p:sp>
    </p:spTree>
    <p:extLst>
      <p:ext uri="{BB962C8B-B14F-4D97-AF65-F5344CB8AC3E}">
        <p14:creationId xmlns:p14="http://schemas.microsoft.com/office/powerpoint/2010/main" val="33258343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06400" y="698500"/>
            <a:ext cx="6197600" cy="3486150"/>
          </a:xfrm>
          <a:ln/>
        </p:spPr>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801" indent="-285692" eaLnBrk="0" hangingPunct="0">
              <a:spcBef>
                <a:spcPct val="30000"/>
              </a:spcBef>
              <a:defRPr sz="1200">
                <a:solidFill>
                  <a:schemeClr val="tx1"/>
                </a:solidFill>
                <a:latin typeface="Calibri" pitchFamily="34" charset="0"/>
                <a:ea typeface="ＭＳ Ｐゴシック" pitchFamily="34" charset="-128"/>
              </a:defRPr>
            </a:lvl2pPr>
            <a:lvl3pPr marL="1142770" indent="-228553" eaLnBrk="0" hangingPunct="0">
              <a:spcBef>
                <a:spcPct val="30000"/>
              </a:spcBef>
              <a:defRPr sz="1200">
                <a:solidFill>
                  <a:schemeClr val="tx1"/>
                </a:solidFill>
                <a:latin typeface="Calibri" pitchFamily="34" charset="0"/>
                <a:ea typeface="ＭＳ Ｐゴシック" pitchFamily="34" charset="-128"/>
              </a:defRPr>
            </a:lvl3pPr>
            <a:lvl4pPr marL="1599876" indent="-228553" eaLnBrk="0" hangingPunct="0">
              <a:spcBef>
                <a:spcPct val="30000"/>
              </a:spcBef>
              <a:defRPr sz="1200">
                <a:solidFill>
                  <a:schemeClr val="tx1"/>
                </a:solidFill>
                <a:latin typeface="Calibri" pitchFamily="34" charset="0"/>
                <a:ea typeface="ＭＳ Ｐゴシック" pitchFamily="34" charset="-128"/>
              </a:defRPr>
            </a:lvl4pPr>
            <a:lvl5pPr marL="2056986" indent="-228553" eaLnBrk="0" hangingPunct="0">
              <a:spcBef>
                <a:spcPct val="30000"/>
              </a:spcBef>
              <a:defRPr sz="1200">
                <a:solidFill>
                  <a:schemeClr val="tx1"/>
                </a:solidFill>
                <a:latin typeface="Calibri" pitchFamily="34" charset="0"/>
                <a:ea typeface="ＭＳ Ｐゴシック" pitchFamily="34" charset="-128"/>
              </a:defRPr>
            </a:lvl5pPr>
            <a:lvl6pPr marL="2514092" indent="-22855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200" indent="-22855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309" indent="-22855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415" indent="-22855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defTabSz="914266" eaLnBrk="1" hangingPunct="1">
              <a:spcBef>
                <a:spcPct val="0"/>
              </a:spcBef>
              <a:defRPr/>
            </a:pPr>
            <a:fld id="{5B07AAFD-F9AC-46F3-AA01-C50C2EE146A8}" type="slidenum">
              <a:rPr lang="en-US" altLang="en-US">
                <a:solidFill>
                  <a:srgbClr val="000000"/>
                </a:solidFill>
              </a:rPr>
              <a:pPr defTabSz="914266" eaLnBrk="1" hangingPunct="1">
                <a:spcBef>
                  <a:spcPct val="0"/>
                </a:spcBef>
                <a:defRPr/>
              </a:pPr>
              <a:t>1</a:t>
            </a:fld>
            <a:endParaRPr lang="en-US" altLang="en-US">
              <a:solidFill>
                <a:srgbClr val="000000"/>
              </a:solidFill>
            </a:endParaRPr>
          </a:p>
        </p:txBody>
      </p:sp>
      <p:sp>
        <p:nvSpPr>
          <p:cNvPr id="2" name="Notes Placeholder 1"/>
          <p:cNvSpPr>
            <a:spLocks noGrp="1"/>
          </p:cNvSpPr>
          <p:nvPr>
            <p:ph type="body" idx="1"/>
          </p:nvPr>
        </p:nvSpPr>
        <p:spPr/>
        <p:txBody>
          <a:bodyPr/>
          <a:lstStyle/>
          <a:p>
            <a:pPr lvl="0"/>
            <a:r>
              <a:rPr lang="en-US" i="1">
                <a:latin typeface="+mn-lt"/>
              </a:rPr>
              <a:t>Amy</a:t>
            </a:r>
          </a:p>
        </p:txBody>
      </p:sp>
    </p:spTree>
    <p:extLst>
      <p:ext uri="{BB962C8B-B14F-4D97-AF65-F5344CB8AC3E}">
        <p14:creationId xmlns:p14="http://schemas.microsoft.com/office/powerpoint/2010/main" val="211193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 &amp; Amy add comments</a:t>
            </a:r>
          </a:p>
          <a:p>
            <a:endParaRPr lang="en-US"/>
          </a:p>
          <a:p>
            <a:endParaRPr lang="en-US"/>
          </a:p>
          <a:p>
            <a:r>
              <a:rPr lang="en-US"/>
              <a:t>Update the phone numbers</a:t>
            </a:r>
          </a:p>
          <a:p>
            <a:endParaRPr lang="en-US"/>
          </a:p>
          <a:p>
            <a:r>
              <a:rPr lang="en-US"/>
              <a:t>Add the Outpatient / </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10</a:t>
            </a:fld>
            <a:endParaRPr lang="en-US"/>
          </a:p>
        </p:txBody>
      </p:sp>
    </p:spTree>
    <p:extLst>
      <p:ext uri="{BB962C8B-B14F-4D97-AF65-F5344CB8AC3E}">
        <p14:creationId xmlns:p14="http://schemas.microsoft.com/office/powerpoint/2010/main" val="320358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a:p>
            <a:endParaRPr lang="en-US"/>
          </a:p>
          <a:p>
            <a:r>
              <a:rPr lang="en-US"/>
              <a:t>Let’s talk about who we support. ANMC Pediatrics is the pediatric </a:t>
            </a:r>
            <a:r>
              <a:rPr lang="en-US" u="none"/>
              <a:t>service </a:t>
            </a:r>
            <a:r>
              <a:rPr lang="en-US"/>
              <a:t>to support statewide pediatric and pediatric subspecialty care when it is </a:t>
            </a:r>
            <a:r>
              <a:rPr lang="en-US" b="1" u="sng"/>
              <a:t>not</a:t>
            </a:r>
            <a:r>
              <a:rPr lang="en-US" b="0" u="none"/>
              <a:t> available in your home community or regional center. For the Anchorage Service Unit your general pediatric care is supported by Southcentral Foundation Pediatrics. This Pediatric network is accessed through the SCF Primary Care Center network your teams are already familiar with. For </a:t>
            </a:r>
            <a:r>
              <a:rPr lang="en-US" b="1" u="sng"/>
              <a:t>subspecialty</a:t>
            </a:r>
            <a:r>
              <a:rPr lang="en-US" b="0" u="none"/>
              <a:t> services listed here on this slide, you can refer directly. </a:t>
            </a:r>
          </a:p>
          <a:p>
            <a:endParaRPr lang="en-US" b="0" u="none"/>
          </a:p>
          <a:p>
            <a:r>
              <a:rPr lang="en-US" b="0" u="none"/>
              <a:t>However support of your General Pediatric evaluations or Pediatric Subspecialty not listed on this slide you will need to utilize your SCF Primary Care Team.</a:t>
            </a:r>
          </a:p>
          <a:p>
            <a:endParaRPr lang="en-US" b="0" u="none"/>
          </a:p>
          <a:p>
            <a:r>
              <a:rPr lang="en-US" b="0" u="none"/>
              <a:t>If you have any questions please reach out to Kindra Ashe, Nurse Clinical Specialist for ANPCC Pediatrics</a:t>
            </a:r>
          </a:p>
          <a:p>
            <a:endParaRPr lang="en-US" b="0" u="none"/>
          </a:p>
          <a:p>
            <a:r>
              <a:rPr lang="en-US" b="1" u="sng"/>
              <a:t>For Pediatric Subspecialty Services: </a:t>
            </a:r>
          </a:p>
          <a:p>
            <a:endParaRPr lang="en-US" b="1" u="sng"/>
          </a:p>
          <a:p>
            <a:r>
              <a:rPr lang="en-US" b="1" u="sng"/>
              <a:t>ANMC Pediatrics Subspecialty Clinics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11</a:t>
            </a:fld>
            <a:endParaRPr lang="en-US"/>
          </a:p>
        </p:txBody>
      </p:sp>
    </p:spTree>
    <p:extLst>
      <p:ext uri="{BB962C8B-B14F-4D97-AF65-F5344CB8AC3E}">
        <p14:creationId xmlns:p14="http://schemas.microsoft.com/office/powerpoint/2010/main" val="378177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Jess</a:t>
            </a:r>
          </a:p>
          <a:p>
            <a:r>
              <a:rPr lang="en-US">
                <a:latin typeface="Calibri"/>
                <a:cs typeface="Calibri"/>
              </a:rPr>
              <a:t>Urgent referral outpatient TT </a:t>
            </a:r>
          </a:p>
          <a:p>
            <a:endParaRPr lang="en-US">
              <a:latin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12</a:t>
            </a:fld>
            <a:endParaRPr lang="en-US"/>
          </a:p>
        </p:txBody>
      </p:sp>
    </p:spTree>
    <p:extLst>
      <p:ext uri="{BB962C8B-B14F-4D97-AF65-F5344CB8AC3E}">
        <p14:creationId xmlns:p14="http://schemas.microsoft.com/office/powerpoint/2010/main" val="334584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13</a:t>
            </a:fld>
            <a:endParaRPr lang="en-US"/>
          </a:p>
        </p:txBody>
      </p:sp>
    </p:spTree>
    <p:extLst>
      <p:ext uri="{BB962C8B-B14F-4D97-AF65-F5344CB8AC3E}">
        <p14:creationId xmlns:p14="http://schemas.microsoft.com/office/powerpoint/2010/main" val="3164901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If you have a complex child being seen by Team Bee for a pre-procedure H&amp;P, please send notes and special considerations in advance. </a:t>
            </a:r>
          </a:p>
          <a:p>
            <a:endParaRPr lang="en-US"/>
          </a:p>
          <a:p>
            <a:r>
              <a:rPr lang="en-US"/>
              <a:t>Remove numbers</a:t>
            </a:r>
          </a:p>
          <a:p>
            <a:endParaRPr lang="en-US"/>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14</a:t>
            </a:fld>
            <a:endParaRPr lang="en-US"/>
          </a:p>
        </p:txBody>
      </p:sp>
    </p:spTree>
    <p:extLst>
      <p:ext uri="{BB962C8B-B14F-4D97-AF65-F5344CB8AC3E}">
        <p14:creationId xmlns:p14="http://schemas.microsoft.com/office/powerpoint/2010/main" val="280209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15</a:t>
            </a:fld>
            <a:endParaRPr lang="en-US"/>
          </a:p>
        </p:txBody>
      </p:sp>
    </p:spTree>
    <p:extLst>
      <p:ext uri="{BB962C8B-B14F-4D97-AF65-F5344CB8AC3E}">
        <p14:creationId xmlns:p14="http://schemas.microsoft.com/office/powerpoint/2010/main" val="276058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16</a:t>
            </a:fld>
            <a:endParaRPr lang="en-US"/>
          </a:p>
        </p:txBody>
      </p:sp>
    </p:spTree>
    <p:extLst>
      <p:ext uri="{BB962C8B-B14F-4D97-AF65-F5344CB8AC3E}">
        <p14:creationId xmlns:p14="http://schemas.microsoft.com/office/powerpoint/2010/main" val="113497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17</a:t>
            </a:fld>
            <a:endParaRPr lang="en-US"/>
          </a:p>
        </p:txBody>
      </p:sp>
    </p:spTree>
    <p:extLst>
      <p:ext uri="{BB962C8B-B14F-4D97-AF65-F5344CB8AC3E}">
        <p14:creationId xmlns:p14="http://schemas.microsoft.com/office/powerpoint/2010/main" val="2761085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Subspecialty Clinics require a referral</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18</a:t>
            </a:fld>
            <a:endParaRPr lang="en-US"/>
          </a:p>
        </p:txBody>
      </p:sp>
    </p:spTree>
    <p:extLst>
      <p:ext uri="{BB962C8B-B14F-4D97-AF65-F5344CB8AC3E}">
        <p14:creationId xmlns:p14="http://schemas.microsoft.com/office/powerpoint/2010/main" val="377970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19</a:t>
            </a:fld>
            <a:endParaRPr lang="en-US"/>
          </a:p>
        </p:txBody>
      </p:sp>
    </p:spTree>
    <p:extLst>
      <p:ext uri="{BB962C8B-B14F-4D97-AF65-F5344CB8AC3E}">
        <p14:creationId xmlns:p14="http://schemas.microsoft.com/office/powerpoint/2010/main" val="112609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a:t>
            </a:fld>
            <a:endParaRPr lang="en-US"/>
          </a:p>
        </p:txBody>
      </p:sp>
    </p:spTree>
    <p:extLst>
      <p:ext uri="{BB962C8B-B14F-4D97-AF65-F5344CB8AC3E}">
        <p14:creationId xmlns:p14="http://schemas.microsoft.com/office/powerpoint/2010/main" val="270282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20</a:t>
            </a:fld>
            <a:endParaRPr lang="en-US"/>
          </a:p>
        </p:txBody>
      </p:sp>
    </p:spTree>
    <p:extLst>
      <p:ext uri="{BB962C8B-B14F-4D97-AF65-F5344CB8AC3E}">
        <p14:creationId xmlns:p14="http://schemas.microsoft.com/office/powerpoint/2010/main" val="3998427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If not on Cerner please include the items listed above with your referral</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21</a:t>
            </a:fld>
            <a:endParaRPr lang="en-US"/>
          </a:p>
        </p:txBody>
      </p:sp>
    </p:spTree>
    <p:extLst>
      <p:ext uri="{BB962C8B-B14F-4D97-AF65-F5344CB8AC3E}">
        <p14:creationId xmlns:p14="http://schemas.microsoft.com/office/powerpoint/2010/main" val="114949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Urgency due to timelines should be communicated to the RN CM but not be documented as “urgent” if the medical condition doesn’t require urgent care</a:t>
            </a:r>
          </a:p>
          <a:p>
            <a:endParaRPr lang="en-US"/>
          </a:p>
          <a:p>
            <a:r>
              <a:rPr lang="en-US"/>
              <a:t>Refer</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22</a:t>
            </a:fld>
            <a:endParaRPr lang="en-US"/>
          </a:p>
        </p:txBody>
      </p:sp>
    </p:spTree>
    <p:extLst>
      <p:ext uri="{BB962C8B-B14F-4D97-AF65-F5344CB8AC3E}">
        <p14:creationId xmlns:p14="http://schemas.microsoft.com/office/powerpoint/2010/main" val="169946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23</a:t>
            </a:fld>
            <a:endParaRPr lang="en-US"/>
          </a:p>
        </p:txBody>
      </p:sp>
    </p:spTree>
    <p:extLst>
      <p:ext uri="{BB962C8B-B14F-4D97-AF65-F5344CB8AC3E}">
        <p14:creationId xmlns:p14="http://schemas.microsoft.com/office/powerpoint/2010/main" val="71151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24</a:t>
            </a:fld>
            <a:endParaRPr lang="en-US"/>
          </a:p>
        </p:txBody>
      </p:sp>
    </p:spTree>
    <p:extLst>
      <p:ext uri="{BB962C8B-B14F-4D97-AF65-F5344CB8AC3E}">
        <p14:creationId xmlns:p14="http://schemas.microsoft.com/office/powerpoint/2010/main" val="375779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25</a:t>
            </a:fld>
            <a:endParaRPr lang="en-US"/>
          </a:p>
        </p:txBody>
      </p:sp>
    </p:spTree>
    <p:extLst>
      <p:ext uri="{BB962C8B-B14F-4D97-AF65-F5344CB8AC3E}">
        <p14:creationId xmlns:p14="http://schemas.microsoft.com/office/powerpoint/2010/main" val="179676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26</a:t>
            </a:fld>
            <a:endParaRPr lang="en-US"/>
          </a:p>
        </p:txBody>
      </p:sp>
    </p:spTree>
    <p:extLst>
      <p:ext uri="{BB962C8B-B14F-4D97-AF65-F5344CB8AC3E}">
        <p14:creationId xmlns:p14="http://schemas.microsoft.com/office/powerpoint/2010/main" val="424323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27</a:t>
            </a:fld>
            <a:endParaRPr lang="en-US"/>
          </a:p>
        </p:txBody>
      </p:sp>
    </p:spTree>
    <p:extLst>
      <p:ext uri="{BB962C8B-B14F-4D97-AF65-F5344CB8AC3E}">
        <p14:creationId xmlns:p14="http://schemas.microsoft.com/office/powerpoint/2010/main" val="3528717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406400" y="698500"/>
            <a:ext cx="6197600" cy="3486150"/>
          </a:xfrm>
          <a:ln/>
        </p:spPr>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41" indent="-285708" eaLnBrk="0" hangingPunct="0">
              <a:defRPr>
                <a:solidFill>
                  <a:schemeClr val="tx1"/>
                </a:solidFill>
                <a:latin typeface="Arial" charset="0"/>
              </a:defRPr>
            </a:lvl2pPr>
            <a:lvl3pPr marL="1142833" indent="-228567" eaLnBrk="0" hangingPunct="0">
              <a:defRPr>
                <a:solidFill>
                  <a:schemeClr val="tx1"/>
                </a:solidFill>
                <a:latin typeface="Arial" charset="0"/>
              </a:defRPr>
            </a:lvl3pPr>
            <a:lvl4pPr marL="1599965" indent="-228567" eaLnBrk="0" hangingPunct="0">
              <a:defRPr>
                <a:solidFill>
                  <a:schemeClr val="tx1"/>
                </a:solidFill>
                <a:latin typeface="Arial" charset="0"/>
              </a:defRPr>
            </a:lvl4pPr>
            <a:lvl5pPr marL="2057099" indent="-228567" eaLnBrk="0" hangingPunct="0">
              <a:defRPr>
                <a:solidFill>
                  <a:schemeClr val="tx1"/>
                </a:solidFill>
                <a:latin typeface="Arial" charset="0"/>
              </a:defRPr>
            </a:lvl5pPr>
            <a:lvl6pPr marL="2514232" indent="-228567" eaLnBrk="0" fontAlgn="base" hangingPunct="0">
              <a:spcBef>
                <a:spcPct val="0"/>
              </a:spcBef>
              <a:spcAft>
                <a:spcPct val="0"/>
              </a:spcAft>
              <a:defRPr>
                <a:solidFill>
                  <a:schemeClr val="tx1"/>
                </a:solidFill>
                <a:latin typeface="Arial" charset="0"/>
              </a:defRPr>
            </a:lvl6pPr>
            <a:lvl7pPr marL="2971364" indent="-228567" eaLnBrk="0" fontAlgn="base" hangingPunct="0">
              <a:spcBef>
                <a:spcPct val="0"/>
              </a:spcBef>
              <a:spcAft>
                <a:spcPct val="0"/>
              </a:spcAft>
              <a:defRPr>
                <a:solidFill>
                  <a:schemeClr val="tx1"/>
                </a:solidFill>
                <a:latin typeface="Arial" charset="0"/>
              </a:defRPr>
            </a:lvl7pPr>
            <a:lvl8pPr marL="3428498" indent="-228567" eaLnBrk="0" fontAlgn="base" hangingPunct="0">
              <a:spcBef>
                <a:spcPct val="0"/>
              </a:spcBef>
              <a:spcAft>
                <a:spcPct val="0"/>
              </a:spcAft>
              <a:defRPr>
                <a:solidFill>
                  <a:schemeClr val="tx1"/>
                </a:solidFill>
                <a:latin typeface="Arial" charset="0"/>
              </a:defRPr>
            </a:lvl8pPr>
            <a:lvl9pPr marL="3885630" indent="-228567" eaLnBrk="0" fontAlgn="base" hangingPunct="0">
              <a:spcBef>
                <a:spcPct val="0"/>
              </a:spcBef>
              <a:spcAft>
                <a:spcPct val="0"/>
              </a:spcAft>
              <a:defRPr>
                <a:solidFill>
                  <a:schemeClr val="tx1"/>
                </a:solidFill>
                <a:latin typeface="Arial" charset="0"/>
              </a:defRPr>
            </a:lvl9pPr>
          </a:lstStyle>
          <a:p>
            <a:pPr eaLnBrk="1" hangingPunct="1"/>
            <a:fld id="{7FA6AAAD-C52B-4943-BCC0-A59CEDA71D0E}" type="slidenum">
              <a:rPr lang="en-US">
                <a:solidFill>
                  <a:srgbClr val="000000"/>
                </a:solidFill>
                <a:latin typeface="Calibri" pitchFamily="34" charset="0"/>
              </a:rPr>
              <a:pPr eaLnBrk="1" hangingPunct="1"/>
              <a:t>28</a:t>
            </a:fld>
            <a:endParaRPr lang="en-US">
              <a:solidFill>
                <a:srgbClr val="000000"/>
              </a:solidFill>
              <a:latin typeface="Calibri" pitchFamily="34" charset="0"/>
            </a:endParaRPr>
          </a:p>
        </p:txBody>
      </p:sp>
      <p:sp>
        <p:nvSpPr>
          <p:cNvPr id="17412"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6">
              <a:defRPr/>
            </a:pPr>
            <a:r>
              <a:rPr lang="en-US"/>
              <a:t>No changes</a:t>
            </a:r>
            <a:r>
              <a:rPr lang="en-US" baseline="0"/>
              <a:t> are to be made to this slide.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Emphasize “E” </a:t>
            </a:r>
          </a:p>
          <a:p>
            <a:endParaRPr lang="en-US"/>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3</a:t>
            </a:fld>
            <a:endParaRPr lang="en-US"/>
          </a:p>
        </p:txBody>
      </p:sp>
    </p:spTree>
    <p:extLst>
      <p:ext uri="{BB962C8B-B14F-4D97-AF65-F5344CB8AC3E}">
        <p14:creationId xmlns:p14="http://schemas.microsoft.com/office/powerpoint/2010/main" val="8349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4</a:t>
            </a:fld>
            <a:endParaRPr lang="en-US"/>
          </a:p>
        </p:txBody>
      </p:sp>
    </p:spTree>
    <p:extLst>
      <p:ext uri="{BB962C8B-B14F-4D97-AF65-F5344CB8AC3E}">
        <p14:creationId xmlns:p14="http://schemas.microsoft.com/office/powerpoint/2010/main" val="344371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5</a:t>
            </a:fld>
            <a:endParaRPr lang="en-US"/>
          </a:p>
        </p:txBody>
      </p:sp>
    </p:spTree>
    <p:extLst>
      <p:ext uri="{BB962C8B-B14F-4D97-AF65-F5344CB8AC3E}">
        <p14:creationId xmlns:p14="http://schemas.microsoft.com/office/powerpoint/2010/main" val="182415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Amy</a:t>
            </a:r>
          </a:p>
          <a:p>
            <a:pPr lvl="1"/>
            <a:endParaRPr lang="en-US"/>
          </a:p>
          <a:p>
            <a:pPr lvl="1"/>
            <a:endParaRPr lang="en-US"/>
          </a:p>
          <a:p>
            <a:pPr lvl="1"/>
            <a:r>
              <a:rPr lang="en-US"/>
              <a:t>Information from AAP:</a:t>
            </a:r>
          </a:p>
          <a:p>
            <a:pPr lvl="1"/>
            <a:r>
              <a:rPr lang="en-US"/>
              <a:t>Accessible-easy to obtain</a:t>
            </a:r>
          </a:p>
          <a:p>
            <a:pPr lvl="1"/>
            <a:r>
              <a:rPr lang="en-US"/>
              <a:t>Family Centered-decisions made in partnership with family</a:t>
            </a:r>
          </a:p>
          <a:p>
            <a:pPr lvl="1"/>
            <a:r>
              <a:rPr lang="en-US"/>
              <a:t>Continuous- from infancy to young adulthood, assisting transition to adult care</a:t>
            </a:r>
          </a:p>
          <a:p>
            <a:pPr lvl="1"/>
            <a:r>
              <a:rPr lang="en-US"/>
              <a:t>Comprehensive- preventative, primary, and specialty </a:t>
            </a:r>
          </a:p>
          <a:p>
            <a:pPr lvl="1"/>
            <a:r>
              <a:rPr lang="en-US"/>
              <a:t>Coordinated- plan created with the family and communicated with the rest of the healthcare team and community agencies involved in the patient’s care</a:t>
            </a:r>
          </a:p>
          <a:p>
            <a:pPr lvl="1"/>
            <a:r>
              <a:rPr lang="en-US"/>
              <a:t>Compassionate- genuine concern for the well-being of the child and family</a:t>
            </a:r>
          </a:p>
          <a:p>
            <a:pPr lvl="1"/>
            <a:r>
              <a:rPr lang="en-US"/>
              <a:t>Culturally Effective- the family’s culture, language, beliefs and traditions are recognized, valued, and respected.</a:t>
            </a:r>
          </a:p>
          <a:p>
            <a:endParaRPr lang="en-US"/>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6</a:t>
            </a:fld>
            <a:endParaRPr lang="en-US"/>
          </a:p>
        </p:txBody>
      </p:sp>
    </p:spTree>
    <p:extLst>
      <p:ext uri="{BB962C8B-B14F-4D97-AF65-F5344CB8AC3E}">
        <p14:creationId xmlns:p14="http://schemas.microsoft.com/office/powerpoint/2010/main" val="357804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7</a:t>
            </a:fld>
            <a:endParaRPr lang="en-US"/>
          </a:p>
        </p:txBody>
      </p:sp>
    </p:spTree>
    <p:extLst>
      <p:ext uri="{BB962C8B-B14F-4D97-AF65-F5344CB8AC3E}">
        <p14:creationId xmlns:p14="http://schemas.microsoft.com/office/powerpoint/2010/main" val="84675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Jess</a:t>
            </a:r>
          </a:p>
          <a:p>
            <a:endParaRPr lang="en-US" b="1"/>
          </a:p>
          <a:p>
            <a:r>
              <a:rPr lang="en-US" b="1"/>
              <a:t>Care Coordination- comprehensive, family focused, community level plan and coordination</a:t>
            </a:r>
            <a:r>
              <a:rPr lang="en-US"/>
              <a:t>. The Agency of Healthcare Research and Quality (AHRQ) describe as “deliberately organizing patient care activities and sharing information among all of the participants concerned with patient’s care to achieve safer and more effective care.” Communicating the patient’s needs to the right people. </a:t>
            </a:r>
          </a:p>
          <a:p>
            <a:r>
              <a:rPr lang="en-US" b="1"/>
              <a:t>Case Management- patient focused and carries out agency specific plan, not community level plan</a:t>
            </a:r>
            <a:r>
              <a:rPr lang="en-US"/>
              <a:t>. Case Management Society of America (CMSA) defines case management as “a collaborative process of assessment, planning, facilitation, care coordination, evaluation and advocacy for options and services to meet and individual's and family's comprehensive health needs through communication and available resources to promote patient safety, quality of care, and cost effective outcomes.” </a:t>
            </a:r>
          </a:p>
          <a:p>
            <a:endParaRPr lang="en-US"/>
          </a:p>
          <a:p>
            <a:r>
              <a:rPr lang="en-US"/>
              <a:t>Certainly the roles overlap  and both involve making sure our patients get the care they need which can include making appointments, arranging specialized care, coordinating travel/housing, and reaching-out to community resources.</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8</a:t>
            </a:fld>
            <a:endParaRPr lang="en-US"/>
          </a:p>
        </p:txBody>
      </p:sp>
    </p:spTree>
    <p:extLst>
      <p:ext uri="{BB962C8B-B14F-4D97-AF65-F5344CB8AC3E}">
        <p14:creationId xmlns:p14="http://schemas.microsoft.com/office/powerpoint/2010/main" val="193814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a:t>
            </a:r>
          </a:p>
          <a:p>
            <a:r>
              <a:rPr lang="en-US"/>
              <a:t>Gabe’s Care Map</a:t>
            </a:r>
          </a:p>
        </p:txBody>
      </p:sp>
      <p:sp>
        <p:nvSpPr>
          <p:cNvPr id="4" name="Slide Number Placeholder 3"/>
          <p:cNvSpPr>
            <a:spLocks noGrp="1"/>
          </p:cNvSpPr>
          <p:nvPr>
            <p:ph type="sldNum" sz="quarter" idx="5"/>
          </p:nvPr>
        </p:nvSpPr>
        <p:spPr/>
        <p:txBody>
          <a:bodyPr/>
          <a:lstStyle/>
          <a:p>
            <a:pPr>
              <a:defRPr/>
            </a:pPr>
            <a:fld id="{ADAD1AC9-BC7C-46A5-BD0D-9EE43F3CAF95}" type="slidenum">
              <a:rPr lang="en-US" smtClean="0"/>
              <a:pPr>
                <a:defRPr/>
              </a:pPr>
              <a:t>9</a:t>
            </a:fld>
            <a:endParaRPr lang="en-US"/>
          </a:p>
        </p:txBody>
      </p:sp>
    </p:spTree>
    <p:extLst>
      <p:ext uri="{BB962C8B-B14F-4D97-AF65-F5344CB8AC3E}">
        <p14:creationId xmlns:p14="http://schemas.microsoft.com/office/powerpoint/2010/main" val="487558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914400" y="945931"/>
            <a:ext cx="7315200" cy="4197569"/>
          </a:xfrm>
        </p:spPr>
        <p:txBody>
          <a:bodyPr/>
          <a:lstStyle>
            <a:lvl2pPr>
              <a:defRPr sz="2000">
                <a:solidFill>
                  <a:schemeClr val="bg1"/>
                </a:solidFill>
              </a:defRPr>
            </a:lvl2pPr>
            <a:lvl3pPr>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bwMode="auto">
          <a:xfrm>
            <a:off x="0" y="0"/>
            <a:ext cx="9144000" cy="914400"/>
          </a:xfrm>
          <a:prstGeom prst="rect">
            <a:avLst/>
          </a:prstGeom>
          <a:solidFill>
            <a:srgbClr val="3F4E6D"/>
          </a:solidFill>
          <a:ln>
            <a:noFill/>
          </a:ln>
        </p:spPr>
        <p:txBody>
          <a:bodyPr vert="horz" wrap="square" lIns="91386" tIns="45691" rIns="91386" bIns="45691" numCol="1" anchor="ctr" anchorCtr="0" compatLnSpc="1">
            <a:prstTxWarp prst="textNoShape">
              <a:avLst/>
            </a:prstTxWarp>
          </a:bodyPr>
          <a:lstStyle>
            <a:lvl1pPr>
              <a:defRPr>
                <a:solidFill>
                  <a:schemeClr val="bg1"/>
                </a:solidFill>
              </a:defRPr>
            </a:lvl1pPr>
          </a:lstStyle>
          <a:p>
            <a:pPr lvl="0"/>
            <a:r>
              <a:rPr lang="en-US" altLang="en-US"/>
              <a:t>Click to edit Master title style</a:t>
            </a:r>
          </a:p>
        </p:txBody>
      </p:sp>
    </p:spTree>
    <p:extLst>
      <p:ext uri="{BB962C8B-B14F-4D97-AF65-F5344CB8AC3E}">
        <p14:creationId xmlns:p14="http://schemas.microsoft.com/office/powerpoint/2010/main" val="3811041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er-Ownership">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4373" r="2151" b="5145"/>
          <a:stretch/>
        </p:blipFill>
        <p:spPr>
          <a:xfrm>
            <a:off x="0" y="0"/>
            <a:ext cx="9145068" cy="5143500"/>
          </a:xfrm>
          <a:prstGeom prst="rect">
            <a:avLst/>
          </a:prstGeom>
        </p:spPr>
      </p:pic>
      <p:sp>
        <p:nvSpPr>
          <p:cNvPr id="7" name="TextBox 1"/>
          <p:cNvSpPr txBox="1">
            <a:spLocks noChangeArrowheads="1"/>
          </p:cNvSpPr>
          <p:nvPr userDrawn="1"/>
        </p:nvSpPr>
        <p:spPr bwMode="auto">
          <a:xfrm>
            <a:off x="0" y="0"/>
            <a:ext cx="9172575" cy="914400"/>
          </a:xfrm>
          <a:prstGeom prst="rect">
            <a:avLst/>
          </a:prstGeom>
          <a:solidFill>
            <a:srgbClr val="3F4E6D">
              <a:alpha val="91000"/>
            </a:srgbClr>
          </a:solidFill>
          <a:ln>
            <a:noFill/>
          </a:ln>
        </p:spPr>
        <p:txBody>
          <a:bodyPr wrap="square" lIns="91413" tIns="45706" rIns="91413" bIns="45706" anchor="ctr" anchorCtr="1">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err="1">
                <a:ln>
                  <a:noFill/>
                </a:ln>
                <a:solidFill>
                  <a:schemeClr val="bg1"/>
                </a:solidFill>
                <a:effectLst/>
                <a:uLnTx/>
                <a:uFillTx/>
                <a:latin typeface="+mj-lt"/>
                <a:ea typeface="+mn-ea"/>
                <a:cs typeface="+mn-cs"/>
              </a:rPr>
              <a:t>patientship</a:t>
            </a:r>
            <a:endParaRPr kumimoji="0" lang="en-US" sz="4400" b="1" i="0" u="none" strike="noStrike" kern="1200" cap="none" spc="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2656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rational Principles">
    <p:spTree>
      <p:nvGrpSpPr>
        <p:cNvPr id="1" name=""/>
        <p:cNvGrpSpPr/>
        <p:nvPr/>
      </p:nvGrpSpPr>
      <p:grpSpPr>
        <a:xfrm>
          <a:off x="0" y="0"/>
          <a:ext cx="0" cy="0"/>
          <a:chOff x="0" y="0"/>
          <a:chExt cx="0" cy="0"/>
        </a:xfrm>
      </p:grpSpPr>
      <p:sp>
        <p:nvSpPr>
          <p:cNvPr id="9" name="TextBox 8"/>
          <p:cNvSpPr txBox="1"/>
          <p:nvPr userDrawn="1"/>
        </p:nvSpPr>
        <p:spPr>
          <a:xfrm>
            <a:off x="0" y="645"/>
            <a:ext cx="9144000" cy="914400"/>
          </a:xfrm>
          <a:prstGeom prst="rect">
            <a:avLst/>
          </a:prstGeom>
          <a:solidFill>
            <a:srgbClr val="3F4E6D"/>
          </a:solidFill>
        </p:spPr>
        <p:txBody>
          <a:bodyPr wrap="none" rtlCol="0" anchor="ctr" anchorCtr="1">
            <a:noAutofit/>
          </a:bodyPr>
          <a:lstStyle>
            <a:defPPr>
              <a:defRPr lang="en-US"/>
            </a:defPPr>
            <a:lvl1pPr algn="ctr">
              <a:defRPr kumimoji="0" sz="5400" b="1" i="0" u="none" strike="noStrike" cap="none" spc="0" normalizeH="0" baseline="0">
                <a:ln>
                  <a:noFill/>
                </a:ln>
                <a:solidFill>
                  <a:srgbClr val="B7D242"/>
                </a:solidFill>
                <a:effectLst/>
                <a:uLnTx/>
                <a:uFillTx/>
                <a:latin typeface="Candara" pitchFamily="34" charset="0"/>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mj-lt"/>
                <a:ea typeface="+mj-ea"/>
                <a:cs typeface="+mj-cs"/>
              </a:rPr>
              <a:t>Operational Principles</a:t>
            </a:r>
          </a:p>
        </p:txBody>
      </p:sp>
      <p:pic>
        <p:nvPicPr>
          <p:cNvPr id="4" name="Picture 3">
            <a:extLst>
              <a:ext uri="{FF2B5EF4-FFF2-40B4-BE49-F238E27FC236}">
                <a16:creationId xmlns:a16="http://schemas.microsoft.com/office/drawing/2014/main" id="{8CFFACC8-7C63-43C9-9126-4AA813DEE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943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re Concepts">
    <p:spTree>
      <p:nvGrpSpPr>
        <p:cNvPr id="1" name=""/>
        <p:cNvGrpSpPr/>
        <p:nvPr/>
      </p:nvGrpSpPr>
      <p:grpSpPr>
        <a:xfrm>
          <a:off x="0" y="0"/>
          <a:ext cx="0" cy="0"/>
          <a:chOff x="0" y="0"/>
          <a:chExt cx="0" cy="0"/>
        </a:xfrm>
      </p:grpSpPr>
      <p:sp>
        <p:nvSpPr>
          <p:cNvPr id="9" name="TextBox 8"/>
          <p:cNvSpPr txBox="1"/>
          <p:nvPr userDrawn="1"/>
        </p:nvSpPr>
        <p:spPr>
          <a:xfrm>
            <a:off x="1" y="0"/>
            <a:ext cx="9143999" cy="914400"/>
          </a:xfrm>
          <a:prstGeom prst="rect">
            <a:avLst/>
          </a:prstGeom>
          <a:solidFill>
            <a:srgbClr val="3F4E6D"/>
          </a:solidFill>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mj-lt"/>
                <a:ea typeface="+mn-ea"/>
                <a:cs typeface="+mn-cs"/>
              </a:rPr>
              <a:t>Core Concepts</a:t>
            </a:r>
          </a:p>
        </p:txBody>
      </p:sp>
      <p:pic>
        <p:nvPicPr>
          <p:cNvPr id="4" name="Picture 3">
            <a:extLst>
              <a:ext uri="{FF2B5EF4-FFF2-40B4-BE49-F238E27FC236}">
                <a16:creationId xmlns:a16="http://schemas.microsoft.com/office/drawing/2014/main" id="{0A57C199-B4E5-43F2-9154-E5843AD64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003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extBox 1"/>
          <p:cNvSpPr txBox="1"/>
          <p:nvPr userDrawn="1"/>
        </p:nvSpPr>
        <p:spPr>
          <a:xfrm>
            <a:off x="0" y="2187030"/>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mj-lt"/>
                <a:ea typeface="+mn-ea"/>
                <a:cs typeface="+mn-cs"/>
              </a:rPr>
              <a:t>Questions?</a:t>
            </a:r>
          </a:p>
        </p:txBody>
      </p:sp>
    </p:spTree>
    <p:extLst>
      <p:ext uri="{BB962C8B-B14F-4D97-AF65-F5344CB8AC3E}">
        <p14:creationId xmlns:p14="http://schemas.microsoft.com/office/powerpoint/2010/main" val="24018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19" name="Group 18"/>
          <p:cNvGrpSpPr/>
          <p:nvPr userDrawn="1"/>
        </p:nvGrpSpPr>
        <p:grpSpPr>
          <a:xfrm>
            <a:off x="571719" y="2186969"/>
            <a:ext cx="7993547" cy="800219"/>
            <a:chOff x="603203" y="2005389"/>
            <a:chExt cx="7993547" cy="800219"/>
          </a:xfrm>
        </p:grpSpPr>
        <p:sp>
          <p:nvSpPr>
            <p:cNvPr id="20" name="TextBox 7"/>
            <p:cNvSpPr txBox="1">
              <a:spLocks noChangeArrowheads="1"/>
            </p:cNvSpPr>
            <p:nvPr userDrawn="1"/>
          </p:nvSpPr>
          <p:spPr bwMode="auto">
            <a:xfrm>
              <a:off x="7148950" y="2005389"/>
              <a:ext cx="1447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Háw'aa</a:t>
              </a:r>
              <a:r>
                <a:rPr kumimoji="0" lang="en-US" sz="2800" b="1" i="0" u="none" strike="noStrike" kern="1200" cap="none" spc="0" normalizeH="0" baseline="0" noProof="0">
                  <a:ln>
                    <a:noFill/>
                  </a:ln>
                  <a:solidFill>
                    <a:srgbClr val="F3F3F4"/>
                  </a:solidFill>
                  <a:effectLst/>
                  <a:uLnTx/>
                  <a:uFillTx/>
                  <a:latin typeface="Candar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err="1">
                  <a:ln>
                    <a:noFill/>
                  </a:ln>
                  <a:solidFill>
                    <a:srgbClr val="F3F3F4"/>
                  </a:solidFill>
                  <a:effectLst/>
                  <a:uLnTx/>
                  <a:uFillTx/>
                  <a:latin typeface="+mn-lt"/>
                  <a:ea typeface="+mn-ea"/>
                  <a:cs typeface="+mn-cs"/>
                </a:rPr>
                <a:t>Haida</a:t>
              </a:r>
              <a:endParaRPr kumimoji="0" lang="en-US" sz="1800" b="0" i="1" u="none" strike="noStrike" kern="1200" cap="none" spc="0" normalizeH="0" baseline="0" noProof="0">
                <a:ln>
                  <a:noFill/>
                </a:ln>
                <a:solidFill>
                  <a:srgbClr val="F3F3F4"/>
                </a:solidFill>
                <a:effectLst/>
                <a:uLnTx/>
                <a:uFillTx/>
                <a:latin typeface="+mn-lt"/>
                <a:ea typeface="+mn-ea"/>
                <a:cs typeface="+mn-cs"/>
              </a:endParaRPr>
            </a:p>
          </p:txBody>
        </p:sp>
        <p:sp>
          <p:nvSpPr>
            <p:cNvPr id="21" name="TextBox 9"/>
            <p:cNvSpPr txBox="1">
              <a:spLocks noChangeArrowheads="1"/>
            </p:cNvSpPr>
            <p:nvPr userDrawn="1"/>
          </p:nvSpPr>
          <p:spPr bwMode="auto">
            <a:xfrm>
              <a:off x="603203" y="2005389"/>
              <a:ext cx="239049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Mahsi</a:t>
              </a:r>
              <a:r>
                <a:rPr kumimoji="0" lang="en-US" sz="2800" b="1" i="0" u="none" strike="noStrike" kern="1200" cap="none" spc="0" normalizeH="0" baseline="0" noProof="0">
                  <a:ln>
                    <a:noFill/>
                  </a:ln>
                  <a:solidFill>
                    <a:srgbClr val="F3F3F4"/>
                  </a:solidFill>
                  <a:effectLst/>
                  <a:uLnTx/>
                  <a:uFillTx/>
                  <a:latin typeface="+mj-lt"/>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err="1">
                  <a:ln>
                    <a:noFill/>
                  </a:ln>
                  <a:solidFill>
                    <a:srgbClr val="F3F3F4"/>
                  </a:solidFill>
                  <a:effectLst/>
                  <a:uLnTx/>
                  <a:uFillTx/>
                  <a:latin typeface="+mn-lt"/>
                  <a:ea typeface="+mn-ea"/>
                  <a:cs typeface="+mn-cs"/>
                </a:rPr>
                <a:t>Gwich’in</a:t>
              </a:r>
              <a:r>
                <a:rPr kumimoji="0" lang="en-US" sz="1800" b="0" i="1" u="none" strike="noStrike" kern="1200" cap="none" spc="0" normalizeH="0" baseline="0" noProof="0">
                  <a:ln>
                    <a:noFill/>
                  </a:ln>
                  <a:solidFill>
                    <a:srgbClr val="F3F3F4"/>
                  </a:solidFill>
                  <a:effectLst/>
                  <a:uLnTx/>
                  <a:uFillTx/>
                  <a:latin typeface="+mn-lt"/>
                  <a:ea typeface="+mn-ea"/>
                  <a:cs typeface="+mn-cs"/>
                </a:rPr>
                <a:t> Athabascan</a:t>
              </a:r>
            </a:p>
          </p:txBody>
        </p:sp>
        <p:sp>
          <p:nvSpPr>
            <p:cNvPr id="22" name="TextBox 10"/>
            <p:cNvSpPr txBox="1">
              <a:spLocks noChangeArrowheads="1"/>
            </p:cNvSpPr>
            <p:nvPr userDrawn="1"/>
          </p:nvSpPr>
          <p:spPr bwMode="auto">
            <a:xfrm>
              <a:off x="3304577" y="2005389"/>
              <a:ext cx="3276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Igamsiqanaghalek</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3F3F4"/>
                  </a:solidFill>
                  <a:effectLst/>
                  <a:uLnTx/>
                  <a:uFillTx/>
                  <a:latin typeface="+mn-lt"/>
                  <a:ea typeface="+mn-ea"/>
                  <a:cs typeface="+mn-cs"/>
                </a:rPr>
                <a:t>Siberian Yupik</a:t>
              </a:r>
            </a:p>
          </p:txBody>
        </p:sp>
      </p:grpSp>
      <p:grpSp>
        <p:nvGrpSpPr>
          <p:cNvPr id="23" name="Group 22"/>
          <p:cNvGrpSpPr/>
          <p:nvPr userDrawn="1"/>
        </p:nvGrpSpPr>
        <p:grpSpPr>
          <a:xfrm>
            <a:off x="1368092" y="3114830"/>
            <a:ext cx="6735573" cy="800219"/>
            <a:chOff x="1951129" y="2907310"/>
            <a:chExt cx="6735573" cy="800219"/>
          </a:xfrm>
        </p:grpSpPr>
        <p:sp>
          <p:nvSpPr>
            <p:cNvPr id="24" name="TextBox 12"/>
            <p:cNvSpPr txBox="1">
              <a:spLocks noChangeArrowheads="1"/>
            </p:cNvSpPr>
            <p:nvPr userDrawn="1"/>
          </p:nvSpPr>
          <p:spPr bwMode="auto">
            <a:xfrm>
              <a:off x="3665630" y="2907310"/>
              <a:ext cx="2209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err="1">
                  <a:ln>
                    <a:noFill/>
                  </a:ln>
                  <a:solidFill>
                    <a:srgbClr val="F3F3F4"/>
                  </a:solidFill>
                  <a:effectLst/>
                  <a:uLnTx/>
                  <a:uFillTx/>
                  <a:latin typeface="+mj-lt"/>
                  <a:ea typeface="+mn-ea"/>
                  <a:cs typeface="+mn-cs"/>
                </a:rPr>
                <a:t>T’oyaxsm</a:t>
              </a:r>
              <a:endParaRPr kumimoji="0" lang="en-US" alt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F3F3F4"/>
                  </a:solidFill>
                  <a:effectLst/>
                  <a:uLnTx/>
                  <a:uFillTx/>
                  <a:latin typeface="+mn-lt"/>
                  <a:ea typeface="+mn-ea"/>
                  <a:cs typeface="+mn-cs"/>
                </a:rPr>
                <a:t>Tsimshian</a:t>
              </a:r>
            </a:p>
          </p:txBody>
        </p:sp>
        <p:sp>
          <p:nvSpPr>
            <p:cNvPr id="25" name="TextBox 13"/>
            <p:cNvSpPr txBox="1">
              <a:spLocks noChangeArrowheads="1"/>
            </p:cNvSpPr>
            <p:nvPr userDrawn="1"/>
          </p:nvSpPr>
          <p:spPr bwMode="auto">
            <a:xfrm>
              <a:off x="6218330" y="2907310"/>
              <a:ext cx="24683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Gunalchéesh</a:t>
              </a:r>
              <a:r>
                <a:rPr kumimoji="0" lang="en-US" sz="2800" b="0" i="0" u="none" strike="noStrike" kern="1200" cap="none" spc="0" normalizeH="0" baseline="0" noProof="0">
                  <a:ln>
                    <a:noFill/>
                  </a:ln>
                  <a:solidFill>
                    <a:srgbClr val="F3F3F4"/>
                  </a:solidFill>
                  <a:effectLst/>
                  <a:uLnTx/>
                  <a:uFillTx/>
                  <a:latin typeface="Arial" charset="0"/>
                  <a:ea typeface="+mn-ea"/>
                  <a:cs typeface="+mn-cs"/>
                </a:rPr>
                <a:t> </a:t>
              </a:r>
              <a:r>
                <a:rPr kumimoji="0" lang="en-US" sz="1800" b="0" i="1" u="none" strike="noStrike" kern="1200" cap="none" spc="0" normalizeH="0" baseline="0" noProof="0">
                  <a:ln>
                    <a:noFill/>
                  </a:ln>
                  <a:solidFill>
                    <a:srgbClr val="F3F3F4"/>
                  </a:solidFill>
                  <a:effectLst/>
                  <a:uLnTx/>
                  <a:uFillTx/>
                  <a:latin typeface="+mn-lt"/>
                  <a:ea typeface="+mn-ea"/>
                  <a:cs typeface="+mn-cs"/>
                </a:rPr>
                <a:t>Tlingit</a:t>
              </a:r>
            </a:p>
          </p:txBody>
        </p:sp>
        <p:sp>
          <p:nvSpPr>
            <p:cNvPr id="26" name="TextBox 14"/>
            <p:cNvSpPr txBox="1">
              <a:spLocks noChangeArrowheads="1"/>
            </p:cNvSpPr>
            <p:nvPr userDrawn="1"/>
          </p:nvSpPr>
          <p:spPr bwMode="auto">
            <a:xfrm>
              <a:off x="1951129" y="2907310"/>
              <a:ext cx="151199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Quyana</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err="1">
                  <a:ln>
                    <a:noFill/>
                  </a:ln>
                  <a:solidFill>
                    <a:srgbClr val="F3F3F4"/>
                  </a:solidFill>
                  <a:effectLst/>
                  <a:uLnTx/>
                  <a:uFillTx/>
                  <a:latin typeface="+mn-lt"/>
                  <a:ea typeface="+mn-ea"/>
                  <a:cs typeface="+mn-cs"/>
                </a:rPr>
                <a:t>Yup’ik</a:t>
              </a:r>
              <a:endParaRPr kumimoji="0" lang="en-US" sz="1800" b="0" i="1" u="none" strike="noStrike" kern="1200" cap="none" spc="0" normalizeH="0" baseline="0" noProof="0">
                <a:ln>
                  <a:noFill/>
                </a:ln>
                <a:solidFill>
                  <a:srgbClr val="F3F3F4"/>
                </a:solidFill>
                <a:effectLst/>
                <a:uLnTx/>
                <a:uFillTx/>
                <a:latin typeface="+mn-lt"/>
                <a:ea typeface="+mn-ea"/>
                <a:cs typeface="+mn-cs"/>
              </a:endParaRPr>
            </a:p>
          </p:txBody>
        </p:sp>
      </p:grpSp>
      <p:grpSp>
        <p:nvGrpSpPr>
          <p:cNvPr id="27" name="Group 26"/>
          <p:cNvGrpSpPr/>
          <p:nvPr userDrawn="1"/>
        </p:nvGrpSpPr>
        <p:grpSpPr>
          <a:xfrm>
            <a:off x="2401409" y="4023590"/>
            <a:ext cx="4814851" cy="800219"/>
            <a:chOff x="2738576" y="3926315"/>
            <a:chExt cx="4814851" cy="800219"/>
          </a:xfrm>
        </p:grpSpPr>
        <p:sp>
          <p:nvSpPr>
            <p:cNvPr id="28" name="TextBox 11"/>
            <p:cNvSpPr txBox="1">
              <a:spLocks noChangeArrowheads="1"/>
            </p:cNvSpPr>
            <p:nvPr userDrawn="1"/>
          </p:nvSpPr>
          <p:spPr bwMode="auto">
            <a:xfrm>
              <a:off x="2738576" y="3926315"/>
              <a:ext cx="210488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Tsin'aen</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3F3F4"/>
                  </a:solidFill>
                  <a:effectLst/>
                  <a:uLnTx/>
                  <a:uFillTx/>
                  <a:latin typeface="+mn-lt"/>
                  <a:ea typeface="+mn-ea"/>
                  <a:cs typeface="+mn-cs"/>
                </a:rPr>
                <a:t>Ahtna Athabascan</a:t>
              </a:r>
            </a:p>
          </p:txBody>
        </p:sp>
        <p:sp>
          <p:nvSpPr>
            <p:cNvPr id="29" name="TextBox 15"/>
            <p:cNvSpPr txBox="1">
              <a:spLocks noChangeArrowheads="1"/>
            </p:cNvSpPr>
            <p:nvPr userDrawn="1"/>
          </p:nvSpPr>
          <p:spPr bwMode="auto">
            <a:xfrm>
              <a:off x="5085055" y="3926315"/>
              <a:ext cx="24683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Chin’an</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err="1">
                  <a:ln>
                    <a:noFill/>
                  </a:ln>
                  <a:solidFill>
                    <a:srgbClr val="F3F3F4"/>
                  </a:solidFill>
                  <a:effectLst/>
                  <a:uLnTx/>
                  <a:uFillTx/>
                  <a:latin typeface="+mn-lt"/>
                  <a:ea typeface="+mn-ea"/>
                  <a:cs typeface="+mn-cs"/>
                </a:rPr>
                <a:t>Dena’ina</a:t>
              </a:r>
              <a:r>
                <a:rPr kumimoji="0" lang="en-US" sz="1800" b="0" i="1" u="none" strike="noStrike" kern="1200" cap="none" spc="0" normalizeH="0" baseline="0" noProof="0">
                  <a:ln>
                    <a:noFill/>
                  </a:ln>
                  <a:solidFill>
                    <a:srgbClr val="F3F3F4"/>
                  </a:solidFill>
                  <a:effectLst/>
                  <a:uLnTx/>
                  <a:uFillTx/>
                  <a:latin typeface="+mn-lt"/>
                  <a:ea typeface="+mn-ea"/>
                  <a:cs typeface="+mn-cs"/>
                </a:rPr>
                <a:t> Athabascan</a:t>
              </a:r>
            </a:p>
          </p:txBody>
        </p:sp>
      </p:grpSp>
      <p:grpSp>
        <p:nvGrpSpPr>
          <p:cNvPr id="30" name="Group 29"/>
          <p:cNvGrpSpPr/>
          <p:nvPr userDrawn="1"/>
        </p:nvGrpSpPr>
        <p:grpSpPr>
          <a:xfrm>
            <a:off x="392148" y="1226830"/>
            <a:ext cx="8675195" cy="800219"/>
            <a:chOff x="392148" y="1110100"/>
            <a:chExt cx="8675195" cy="800219"/>
          </a:xfrm>
        </p:grpSpPr>
        <p:sp>
          <p:nvSpPr>
            <p:cNvPr id="31" name="TextBox 1"/>
            <p:cNvSpPr txBox="1">
              <a:spLocks noChangeArrowheads="1"/>
            </p:cNvSpPr>
            <p:nvPr userDrawn="1"/>
          </p:nvSpPr>
          <p:spPr bwMode="auto">
            <a:xfrm>
              <a:off x="392148" y="1110100"/>
              <a:ext cx="257006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Qaĝaasakung</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3F3F4"/>
                  </a:solidFill>
                  <a:effectLst/>
                  <a:uLnTx/>
                  <a:uFillTx/>
                  <a:latin typeface="+mn-lt"/>
                  <a:ea typeface="+mn-ea"/>
                  <a:cs typeface="+mn-cs"/>
                </a:rPr>
                <a:t>Aleut</a:t>
              </a:r>
            </a:p>
          </p:txBody>
        </p:sp>
        <p:sp>
          <p:nvSpPr>
            <p:cNvPr id="32" name="TextBox 6"/>
            <p:cNvSpPr txBox="1">
              <a:spLocks noChangeArrowheads="1"/>
            </p:cNvSpPr>
            <p:nvPr userDrawn="1"/>
          </p:nvSpPr>
          <p:spPr bwMode="auto">
            <a:xfrm>
              <a:off x="4843006" y="1110100"/>
              <a:ext cx="1768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Quyanaq</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3F3F4"/>
                  </a:solidFill>
                  <a:effectLst/>
                  <a:uLnTx/>
                  <a:uFillTx/>
                  <a:latin typeface="+mn-lt"/>
                  <a:ea typeface="+mn-ea"/>
                  <a:cs typeface="+mn-cs"/>
                </a:rPr>
                <a:t>Inupiaq</a:t>
              </a:r>
            </a:p>
          </p:txBody>
        </p:sp>
        <p:sp>
          <p:nvSpPr>
            <p:cNvPr id="33" name="TextBox 8"/>
            <p:cNvSpPr txBox="1">
              <a:spLocks noChangeArrowheads="1"/>
            </p:cNvSpPr>
            <p:nvPr userDrawn="1"/>
          </p:nvSpPr>
          <p:spPr bwMode="auto">
            <a:xfrm>
              <a:off x="6763636" y="1110100"/>
              <a:ext cx="230370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AwA'ahdah</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err="1">
                  <a:ln>
                    <a:noFill/>
                  </a:ln>
                  <a:solidFill>
                    <a:srgbClr val="F3F3F4"/>
                  </a:solidFill>
                  <a:effectLst/>
                  <a:uLnTx/>
                  <a:uFillTx/>
                  <a:latin typeface="+mn-lt"/>
                  <a:ea typeface="+mn-ea"/>
                  <a:cs typeface="+mn-cs"/>
                </a:rPr>
                <a:t>Eyak</a:t>
              </a:r>
              <a:endParaRPr kumimoji="0" lang="en-US" sz="1800" b="0" i="1" u="none" strike="noStrike" kern="1200" cap="none" spc="0" normalizeH="0" baseline="0" noProof="0">
                <a:ln>
                  <a:noFill/>
                </a:ln>
                <a:solidFill>
                  <a:srgbClr val="F3F3F4"/>
                </a:solidFill>
                <a:effectLst/>
                <a:uLnTx/>
                <a:uFillTx/>
                <a:latin typeface="+mn-lt"/>
                <a:ea typeface="+mn-ea"/>
                <a:cs typeface="+mn-cs"/>
              </a:endParaRPr>
            </a:p>
          </p:txBody>
        </p:sp>
        <p:sp>
          <p:nvSpPr>
            <p:cNvPr id="34" name="TextBox 11"/>
            <p:cNvSpPr txBox="1">
              <a:spLocks noChangeArrowheads="1"/>
            </p:cNvSpPr>
            <p:nvPr userDrawn="1"/>
          </p:nvSpPr>
          <p:spPr bwMode="auto">
            <a:xfrm>
              <a:off x="3074777" y="1110100"/>
              <a:ext cx="1768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err="1">
                  <a:ln>
                    <a:noFill/>
                  </a:ln>
                  <a:solidFill>
                    <a:srgbClr val="F3F3F4"/>
                  </a:solidFill>
                  <a:effectLst/>
                  <a:uLnTx/>
                  <a:uFillTx/>
                  <a:latin typeface="+mj-lt"/>
                  <a:ea typeface="+mn-ea"/>
                  <a:cs typeface="+mn-cs"/>
                </a:rPr>
                <a:t>Quyanaa</a:t>
              </a:r>
              <a:endParaRPr kumimoji="0" lang="en-US" sz="28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3F3F4"/>
                  </a:solidFill>
                  <a:effectLst/>
                  <a:uLnTx/>
                  <a:uFillTx/>
                  <a:latin typeface="+mn-lt"/>
                  <a:ea typeface="+mn-ea"/>
                  <a:cs typeface="+mn-cs"/>
                </a:rPr>
                <a:t>Alutiiq</a:t>
              </a:r>
            </a:p>
          </p:txBody>
        </p:sp>
      </p:grpSp>
      <p:sp>
        <p:nvSpPr>
          <p:cNvPr id="35" name="TextBox 34"/>
          <p:cNvSpPr txBox="1"/>
          <p:nvPr userDrawn="1"/>
        </p:nvSpPr>
        <p:spPr>
          <a:xfrm>
            <a:off x="0" y="-1"/>
            <a:ext cx="9143999" cy="914400"/>
          </a:xfrm>
          <a:prstGeom prst="rect">
            <a:avLst/>
          </a:prstGeom>
          <a:solidFill>
            <a:srgbClr val="3F4E6D"/>
          </a:solidFill>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mj-lt"/>
                <a:ea typeface="+mn-ea"/>
                <a:cs typeface="+mn-cs"/>
              </a:rPr>
              <a:t>Thank You!</a:t>
            </a:r>
          </a:p>
        </p:txBody>
      </p:sp>
    </p:spTree>
    <p:extLst>
      <p:ext uri="{BB962C8B-B14F-4D97-AF65-F5344CB8AC3E}">
        <p14:creationId xmlns:p14="http://schemas.microsoft.com/office/powerpoint/2010/main" val="1268496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DA544C-81DE-4762-9B63-B60E34A385C2}"/>
              </a:ext>
            </a:extLst>
          </p:cNvPr>
          <p:cNvSpPr/>
          <p:nvPr userDrawn="1"/>
        </p:nvSpPr>
        <p:spPr>
          <a:xfrm>
            <a:off x="0" y="0"/>
            <a:ext cx="9144000" cy="5143500"/>
          </a:xfrm>
          <a:prstGeom prst="rect">
            <a:avLst/>
          </a:prstGeom>
          <a:solidFill>
            <a:srgbClr val="1E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1C84CD4C-D628-41A3-9CDA-20D106EE1637}"/>
              </a:ext>
            </a:extLst>
          </p:cNvPr>
          <p:cNvSpPr>
            <a:spLocks noGrp="1"/>
          </p:cNvSpPr>
          <p:nvPr>
            <p:ph type="title"/>
          </p:nvPr>
        </p:nvSpPr>
        <p:spPr>
          <a:solidFill>
            <a:srgbClr val="3F4E6D"/>
          </a:solidFill>
          <a:ln>
            <a:noFill/>
          </a:ln>
        </p:spPr>
        <p:txBody>
          <a:bodyPr vert="horz" wrap="square" lIns="91386" tIns="45691" rIns="91386" bIns="45691" numCol="1" anchor="ctr" anchorCtr="0" compatLnSpc="1">
            <a:prstTxWarp prst="textNoShape">
              <a:avLst/>
            </a:prstTxWarp>
          </a:bodyPr>
          <a:lstStyle>
            <a:lvl1pPr>
              <a:defRPr lang="en-US">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31903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Layout_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CB0971-4C9C-495C-8F9A-9B44990E6B7D}"/>
              </a:ext>
            </a:extLst>
          </p:cNvPr>
          <p:cNvSpPr/>
          <p:nvPr userDrawn="1"/>
        </p:nvSpPr>
        <p:spPr>
          <a:xfrm>
            <a:off x="0" y="914399"/>
            <a:ext cx="9144000" cy="422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EDB7A416-FF04-412D-B6B4-AFAF0D8C9B7E}"/>
              </a:ext>
            </a:extLst>
          </p:cNvPr>
          <p:cNvSpPr>
            <a:spLocks noGrp="1"/>
          </p:cNvSpPr>
          <p:nvPr>
            <p:ph type="title"/>
          </p:nvPr>
        </p:nvSpPr>
        <p:spPr>
          <a:xfrm>
            <a:off x="0" y="-1"/>
            <a:ext cx="9144000" cy="914400"/>
          </a:xfrm>
          <a:solidFill>
            <a:srgbClr val="3F4E6D"/>
          </a:solidFill>
          <a:ln>
            <a:noFill/>
          </a:ln>
        </p:spPr>
        <p:txBody>
          <a:bodyPr vert="horz" wrap="square" lIns="91386" tIns="45691" rIns="91386" bIns="45691" numCol="1" anchor="ctr" anchorCtr="0" compatLnSpc="1">
            <a:prstTxWarp prst="textNoShape">
              <a:avLst/>
            </a:prstTxWarp>
          </a:bodyPr>
          <a:lstStyle>
            <a:lvl1pPr>
              <a:defRPr lang="en-US"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62982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pcoming Ev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CA6E15-49D0-4887-9F8E-4EC802217D6A}"/>
              </a:ext>
            </a:extLst>
          </p:cNvPr>
          <p:cNvSpPr/>
          <p:nvPr userDrawn="1"/>
        </p:nvSpPr>
        <p:spPr>
          <a:xfrm>
            <a:off x="0" y="0"/>
            <a:ext cx="9144000" cy="5143500"/>
          </a:xfrm>
          <a:prstGeom prst="rect">
            <a:avLst/>
          </a:prstGeom>
          <a:solidFill>
            <a:srgbClr val="1E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 name="Rectangle 3"/>
          <p:cNvSpPr/>
          <p:nvPr userDrawn="1"/>
        </p:nvSpPr>
        <p:spPr>
          <a:xfrm>
            <a:off x="595003" y="4524375"/>
            <a:ext cx="7953995" cy="369332"/>
          </a:xfrm>
          <a:prstGeom prst="rect">
            <a:avLst/>
          </a:prstGeom>
        </p:spPr>
        <p:txBody>
          <a:bodyPr wrap="square" anchor="b">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ndara" pitchFamily="34" charset="0"/>
                <a:ea typeface="+mn-ea"/>
                <a:cs typeface="+mn-cs"/>
              </a:rPr>
              <a:t>907-729-6852  </a:t>
            </a:r>
            <a:r>
              <a:rPr kumimoji="0" lang="en-US" sz="1800" b="0" i="0" u="none" strike="noStrike" kern="1200" cap="none" spc="0" normalizeH="0" baseline="0" noProof="0">
                <a:ln>
                  <a:noFill/>
                </a:ln>
                <a:solidFill>
                  <a:srgbClr val="C8E4DD"/>
                </a:solidFill>
                <a:effectLst/>
                <a:uLnTx/>
                <a:uFillTx/>
                <a:latin typeface="Candara" pitchFamily="34" charset="0"/>
                <a:ea typeface="+mn-ea"/>
                <a:cs typeface="+mn-cs"/>
              </a:rPr>
              <a:t>|</a:t>
            </a:r>
            <a:r>
              <a:rPr kumimoji="0" lang="en-US" sz="1800" b="0" i="0" u="none" strike="noStrike" kern="1200" cap="none" spc="0" normalizeH="0" baseline="0" noProof="0">
                <a:ln>
                  <a:noFill/>
                </a:ln>
                <a:solidFill>
                  <a:prstClr val="white"/>
                </a:solidFill>
                <a:effectLst/>
                <a:uLnTx/>
                <a:uFillTx/>
                <a:latin typeface="Candara" pitchFamily="34" charset="0"/>
                <a:ea typeface="+mn-ea"/>
                <a:cs typeface="+mn-cs"/>
              </a:rPr>
              <a:t>  www.scfnuka.com  </a:t>
            </a:r>
            <a:r>
              <a:rPr kumimoji="0" lang="en-US" sz="1800" b="0" i="0" u="none" strike="noStrike" kern="1200" cap="none" spc="0" normalizeH="0" baseline="0" noProof="0">
                <a:ln>
                  <a:noFill/>
                </a:ln>
                <a:solidFill>
                  <a:srgbClr val="C8E4DD"/>
                </a:solidFill>
                <a:effectLst/>
                <a:uLnTx/>
                <a:uFillTx/>
                <a:latin typeface="Candara" pitchFamily="34" charset="0"/>
                <a:ea typeface="+mn-ea"/>
                <a:cs typeface="+mn-cs"/>
              </a:rPr>
              <a:t>|</a:t>
            </a:r>
            <a:r>
              <a:rPr kumimoji="0" lang="en-US" sz="1800" b="0" i="0" u="none" strike="noStrike" kern="1200" cap="none" spc="0" normalizeH="0" baseline="0" noProof="0">
                <a:ln>
                  <a:noFill/>
                </a:ln>
                <a:solidFill>
                  <a:prstClr val="white"/>
                </a:solidFill>
                <a:effectLst/>
                <a:uLnTx/>
                <a:uFillTx/>
                <a:latin typeface="Candara" pitchFamily="34" charset="0"/>
                <a:ea typeface="+mn-ea"/>
                <a:cs typeface="+mn-cs"/>
              </a:rPr>
              <a:t>  SCFEvent@scf.cc  </a:t>
            </a:r>
            <a:r>
              <a:rPr kumimoji="0" lang="en-US" sz="1800" b="0" i="0" u="none" strike="noStrike" kern="1200" cap="none" spc="0" normalizeH="0" baseline="0" noProof="0">
                <a:ln>
                  <a:noFill/>
                </a:ln>
                <a:solidFill>
                  <a:srgbClr val="C8E4DD"/>
                </a:solidFill>
                <a:effectLst/>
                <a:uLnTx/>
                <a:uFillTx/>
                <a:latin typeface="Candara" pitchFamily="34" charset="0"/>
                <a:ea typeface="+mn-ea"/>
                <a:cs typeface="+mn-cs"/>
              </a:rPr>
              <a:t>|</a:t>
            </a:r>
            <a:r>
              <a:rPr kumimoji="0" lang="en-US" sz="1800" b="0" i="0" u="none" strike="noStrike" kern="1200" cap="none" spc="0" normalizeH="0" baseline="0" noProof="0">
                <a:ln>
                  <a:noFill/>
                </a:ln>
                <a:solidFill>
                  <a:prstClr val="white"/>
                </a:solidFill>
                <a:effectLst/>
                <a:uLnTx/>
                <a:uFillTx/>
                <a:latin typeface="Candara" pitchFamily="34" charset="0"/>
                <a:ea typeface="+mn-ea"/>
                <a:cs typeface="+mn-cs"/>
              </a:rPr>
              <a:t>  @</a:t>
            </a:r>
            <a:r>
              <a:rPr kumimoji="0" lang="en-US" sz="1800" b="0" i="0" u="none" strike="noStrike" kern="1200" cap="none" spc="0" normalizeH="0" baseline="0" noProof="0" err="1">
                <a:ln>
                  <a:noFill/>
                </a:ln>
                <a:solidFill>
                  <a:prstClr val="white"/>
                </a:solidFill>
                <a:effectLst/>
                <a:uLnTx/>
                <a:uFillTx/>
                <a:latin typeface="Candara" pitchFamily="34" charset="0"/>
                <a:ea typeface="+mn-ea"/>
                <a:cs typeface="+mn-cs"/>
              </a:rPr>
              <a:t>SCFNuka</a:t>
            </a:r>
            <a:r>
              <a:rPr kumimoji="0" lang="en-US" sz="1800" b="0" i="0" u="none" strike="noStrike" kern="1200" cap="none" spc="0" normalizeH="0" baseline="0" noProof="0">
                <a:ln>
                  <a:noFill/>
                </a:ln>
                <a:solidFill>
                  <a:prstClr val="white"/>
                </a:solidFill>
                <a:effectLst/>
                <a:uLnTx/>
                <a:uFillTx/>
                <a:latin typeface="Candara" pitchFamily="34" charset="0"/>
                <a:ea typeface="+mn-ea"/>
                <a:cs typeface="+mn-cs"/>
              </a:rPr>
              <a:t> </a:t>
            </a:r>
          </a:p>
        </p:txBody>
      </p:sp>
      <p:sp>
        <p:nvSpPr>
          <p:cNvPr id="5" name="TextBox 4"/>
          <p:cNvSpPr txBox="1"/>
          <p:nvPr userDrawn="1"/>
        </p:nvSpPr>
        <p:spPr>
          <a:xfrm>
            <a:off x="0" y="9313"/>
            <a:ext cx="9144000" cy="914400"/>
          </a:xfrm>
          <a:prstGeom prst="rect">
            <a:avLst/>
          </a:prstGeom>
          <a:solidFill>
            <a:srgbClr val="3F4E6D"/>
          </a:solidFill>
        </p:spPr>
        <p:txBody>
          <a:bodyPr wrap="none" rtlCol="0" anchor="ctr" anchorCtr="1">
            <a:noAutofit/>
          </a:bodyPr>
          <a:lstStyle>
            <a:defPPr>
              <a:defRPr lang="en-US"/>
            </a:defPPr>
            <a:lvl1pPr algn="ctr">
              <a:defRPr kumimoji="0" sz="5400" b="1" i="0" u="none" strike="noStrike" cap="none" spc="0" normalizeH="0" baseline="0">
                <a:ln>
                  <a:noFill/>
                </a:ln>
                <a:solidFill>
                  <a:srgbClr val="B7D242"/>
                </a:solidFill>
                <a:effectLst/>
                <a:uLnTx/>
                <a:uFillTx/>
                <a:latin typeface="Candara" pitchFamily="34" charset="0"/>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ndara" pitchFamily="34" charset="0"/>
                <a:ea typeface="+mj-ea"/>
                <a:cs typeface="+mj-cs"/>
              </a:rPr>
              <a:t>Upcoming Nuka Events</a:t>
            </a:r>
          </a:p>
        </p:txBody>
      </p:sp>
    </p:spTree>
    <p:extLst>
      <p:ext uri="{BB962C8B-B14F-4D97-AF65-F5344CB8AC3E}">
        <p14:creationId xmlns:p14="http://schemas.microsoft.com/office/powerpoint/2010/main" val="3430258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Title Only (1 Line)">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32C3D">
              <a:alpha val="80000"/>
            </a:srgbClr>
          </a:solidFill>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96500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 Title Only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554480"/>
          </a:xfrm>
          <a:solidFill>
            <a:srgbClr val="232C3D">
              <a:alpha val="80000"/>
            </a:srgbClr>
          </a:solidFill>
        </p:spPr>
        <p:txBody>
          <a:bodyPr/>
          <a:lstStyle>
            <a:lvl1pPr>
              <a:lnSpc>
                <a:spcPts val="4700"/>
              </a:lnSpc>
              <a:defRPr baseline="0">
                <a:solidFill>
                  <a:schemeClr val="bg1"/>
                </a:solidFill>
              </a:defRPr>
            </a:lvl1pPr>
          </a:lstStyle>
          <a:p>
            <a:r>
              <a:rPr lang="en-US"/>
              <a:t>Click to edit Master title style</a:t>
            </a:r>
            <a:br>
              <a:rPr lang="en-US"/>
            </a:br>
            <a:r>
              <a:rPr lang="en-US"/>
              <a:t>Click to edit Master title style</a:t>
            </a:r>
          </a:p>
        </p:txBody>
      </p:sp>
    </p:spTree>
    <p:extLst>
      <p:ext uri="{BB962C8B-B14F-4D97-AF65-F5344CB8AC3E}">
        <p14:creationId xmlns:p14="http://schemas.microsoft.com/office/powerpoint/2010/main" val="323366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 2 Line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914400" y="1566153"/>
            <a:ext cx="7315200" cy="3577347"/>
          </a:xfrm>
        </p:spPr>
        <p:txBody>
          <a:bodyPr/>
          <a:lstStyle>
            <a:lvl2pPr>
              <a:defRPr sz="2000">
                <a:solidFill>
                  <a:schemeClr val="bg1"/>
                </a:solidFill>
              </a:defRPr>
            </a:lvl2pPr>
            <a:lvl3pPr>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hasCustomPrompt="1"/>
          </p:nvPr>
        </p:nvSpPr>
        <p:spPr bwMode="auto">
          <a:xfrm>
            <a:off x="0" y="0"/>
            <a:ext cx="9144000" cy="1554480"/>
          </a:xfrm>
          <a:prstGeom prst="rect">
            <a:avLst/>
          </a:prstGeom>
          <a:solidFill>
            <a:srgbClr val="3F4E6D"/>
          </a:solidFill>
          <a:ln>
            <a:noFill/>
          </a:ln>
        </p:spPr>
        <p:txBody>
          <a:bodyPr vert="horz" wrap="square" lIns="91386" tIns="45691" rIns="91386" bIns="45691" numCol="1" anchor="ctr" anchorCtr="0" compatLnSpc="1">
            <a:prstTxWarp prst="textNoShape">
              <a:avLst/>
            </a:prstTxWarp>
          </a:bodyPr>
          <a:lstStyle>
            <a:lvl1pPr>
              <a:lnSpc>
                <a:spcPts val="4700"/>
              </a:lnSpc>
              <a:defRPr>
                <a:solidFill>
                  <a:schemeClr val="bg1"/>
                </a:solidFill>
              </a:defRPr>
            </a:lvl1pPr>
          </a:lstStyle>
          <a:p>
            <a:pPr lvl="0"/>
            <a:r>
              <a:rPr lang="en-US" altLang="en-US"/>
              <a:t>Click to edit master title style</a:t>
            </a:r>
            <a:br>
              <a:rPr lang="en-US" altLang="en-US"/>
            </a:br>
            <a:r>
              <a:rPr lang="en-US" altLang="en-US"/>
              <a:t>Click to edit master title style</a:t>
            </a:r>
          </a:p>
        </p:txBody>
      </p:sp>
    </p:spTree>
    <p:extLst>
      <p:ext uri="{BB962C8B-B14F-4D97-AF65-F5344CB8AC3E}">
        <p14:creationId xmlns:p14="http://schemas.microsoft.com/office/powerpoint/2010/main" val="1685164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Color Photo - Lower Bar Content">
    <p:bg>
      <p:bgPr>
        <a:solidFill>
          <a:schemeClr val="bg1"/>
        </a:solidFill>
        <a:effectLst/>
      </p:bgPr>
    </p:bg>
    <p:spTree>
      <p:nvGrpSpPr>
        <p:cNvPr id="1" name=""/>
        <p:cNvGrpSpPr/>
        <p:nvPr/>
      </p:nvGrpSpPr>
      <p:grpSpPr>
        <a:xfrm>
          <a:off x="0" y="0"/>
          <a:ext cx="0" cy="0"/>
          <a:chOff x="0" y="0"/>
          <a:chExt cx="0" cy="0"/>
        </a:xfrm>
      </p:grpSpPr>
      <p:sp>
        <p:nvSpPr>
          <p:cNvPr id="6" name="Content Placeholder 10"/>
          <p:cNvSpPr>
            <a:spLocks noGrp="1"/>
          </p:cNvSpPr>
          <p:nvPr>
            <p:ph sz="quarter" idx="13" hasCustomPrompt="1"/>
          </p:nvPr>
        </p:nvSpPr>
        <p:spPr>
          <a:xfrm>
            <a:off x="1" y="2860612"/>
            <a:ext cx="9144000" cy="2282888"/>
          </a:xfrm>
          <a:prstGeom prst="rect">
            <a:avLst/>
          </a:prstGeom>
          <a:solidFill>
            <a:srgbClr val="232C3D">
              <a:alpha val="80000"/>
            </a:srgbClr>
          </a:solidFill>
        </p:spPr>
        <p:txBody>
          <a:bodyPr/>
          <a:lstStyle>
            <a:lvl1pPr marL="0" indent="0">
              <a:buFontTx/>
              <a:buNone/>
              <a:defRPr/>
            </a:lvl1pPr>
          </a:lstStyle>
          <a:p>
            <a:pPr lvl="0"/>
            <a:r>
              <a:rPr lang="en-US"/>
              <a:t> </a:t>
            </a:r>
          </a:p>
        </p:txBody>
      </p:sp>
      <p:sp>
        <p:nvSpPr>
          <p:cNvPr id="4" name="Text Placeholder 3"/>
          <p:cNvSpPr>
            <a:spLocks noGrp="1"/>
          </p:cNvSpPr>
          <p:nvPr>
            <p:ph type="body" sz="quarter" idx="10"/>
          </p:nvPr>
        </p:nvSpPr>
        <p:spPr>
          <a:xfrm>
            <a:off x="685800" y="3531141"/>
            <a:ext cx="7772400" cy="1612360"/>
          </a:xfrm>
          <a:prstGeom prst="rect">
            <a:avLst/>
          </a:prstGeom>
        </p:spPr>
        <p:txBody>
          <a:bodyPr anchor="ctr">
            <a:noAutofit/>
          </a:bodyPr>
          <a:lstStyle>
            <a:lvl1pPr marL="342892" indent="-342892">
              <a:buClr>
                <a:srgbClr val="E6E6E6"/>
              </a:buClr>
              <a:buFont typeface="Wingdings" panose="05000000000000000000" pitchFamily="2" charset="2"/>
              <a:buChar char="§"/>
              <a:defRPr sz="2400">
                <a:solidFill>
                  <a:srgbClr val="FFFFFF"/>
                </a:solidFill>
              </a:defRPr>
            </a:lvl1pPr>
            <a:lvl2pPr marL="742931" indent="-285743">
              <a:buClr>
                <a:srgbClr val="E6E6E6"/>
              </a:buClr>
              <a:buFont typeface="Arial" panose="020B0604020202020204" pitchFamily="34" charset="0"/>
              <a:buChar char="•"/>
              <a:defRPr sz="2000">
                <a:solidFill>
                  <a:srgbClr val="FFFFFF"/>
                </a:solidFill>
              </a:defRPr>
            </a:lvl2pPr>
            <a:lvl3pPr>
              <a:defRPr sz="1800"/>
            </a:lvl3pPr>
            <a:lvl4pPr>
              <a:defRPr sz="1600"/>
            </a:lvl4pPr>
            <a:lvl5pPr>
              <a:defRPr sz="1600"/>
            </a:lvl5pPr>
          </a:lstStyle>
          <a:p>
            <a:pPr lvl="0"/>
            <a:r>
              <a:rPr lang="en-US"/>
              <a:t>Click to edit Master text styles</a:t>
            </a:r>
          </a:p>
          <a:p>
            <a:pPr lvl="1"/>
            <a:r>
              <a:rPr lang="en-US"/>
              <a:t>Second level</a:t>
            </a:r>
          </a:p>
        </p:txBody>
      </p:sp>
      <p:sp>
        <p:nvSpPr>
          <p:cNvPr id="2" name="Title 1"/>
          <p:cNvSpPr>
            <a:spLocks noGrp="1"/>
          </p:cNvSpPr>
          <p:nvPr>
            <p:ph type="title"/>
          </p:nvPr>
        </p:nvSpPr>
        <p:spPr>
          <a:xfrm>
            <a:off x="1" y="2979692"/>
            <a:ext cx="9144000" cy="548640"/>
          </a:xfrm>
          <a:noFill/>
        </p:spPr>
        <p:txBody>
          <a:bodyPr>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68492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lor Photo - Side Bar Content">
    <p:bg>
      <p:bgPr>
        <a:solidFill>
          <a:schemeClr val="bg1"/>
        </a:solidFill>
        <a:effectLst/>
      </p:bgPr>
    </p:bg>
    <p:spTree>
      <p:nvGrpSpPr>
        <p:cNvPr id="1" name=""/>
        <p:cNvGrpSpPr/>
        <p:nvPr/>
      </p:nvGrpSpPr>
      <p:grpSpPr>
        <a:xfrm>
          <a:off x="0" y="0"/>
          <a:ext cx="0" cy="0"/>
          <a:chOff x="0" y="0"/>
          <a:chExt cx="0" cy="0"/>
        </a:xfrm>
      </p:grpSpPr>
      <p:sp>
        <p:nvSpPr>
          <p:cNvPr id="6" name="Content Placeholder 10"/>
          <p:cNvSpPr>
            <a:spLocks noGrp="1"/>
          </p:cNvSpPr>
          <p:nvPr>
            <p:ph sz="quarter" idx="13" hasCustomPrompt="1"/>
          </p:nvPr>
        </p:nvSpPr>
        <p:spPr>
          <a:xfrm>
            <a:off x="5486400" y="0"/>
            <a:ext cx="3657601" cy="5143500"/>
          </a:xfrm>
          <a:prstGeom prst="rect">
            <a:avLst/>
          </a:prstGeom>
          <a:solidFill>
            <a:srgbClr val="232C3D">
              <a:alpha val="80000"/>
            </a:srgbClr>
          </a:solidFill>
        </p:spPr>
        <p:txBody>
          <a:bodyPr/>
          <a:lstStyle>
            <a:lvl1pPr marL="0" indent="0">
              <a:buFontTx/>
              <a:buNone/>
              <a:defRPr/>
            </a:lvl1pPr>
          </a:lstStyle>
          <a:p>
            <a:pPr lvl="0"/>
            <a:r>
              <a:rPr lang="en-US"/>
              <a:t> </a:t>
            </a:r>
          </a:p>
        </p:txBody>
      </p:sp>
      <p:sp>
        <p:nvSpPr>
          <p:cNvPr id="4" name="Text Placeholder 3"/>
          <p:cNvSpPr>
            <a:spLocks noGrp="1"/>
          </p:cNvSpPr>
          <p:nvPr>
            <p:ph type="body" sz="quarter" idx="10"/>
          </p:nvPr>
        </p:nvSpPr>
        <p:spPr>
          <a:xfrm>
            <a:off x="5635256" y="1483242"/>
            <a:ext cx="3423684" cy="3660259"/>
          </a:xfrm>
          <a:prstGeom prst="rect">
            <a:avLst/>
          </a:prstGeom>
        </p:spPr>
        <p:txBody>
          <a:bodyPr anchor="ctr">
            <a:noAutofit/>
          </a:bodyPr>
          <a:lstStyle>
            <a:lvl1pPr marL="342892" indent="-342892">
              <a:buClr>
                <a:srgbClr val="E6E6E6"/>
              </a:buClr>
              <a:buFont typeface="Wingdings" panose="05000000000000000000" pitchFamily="2" charset="2"/>
              <a:buChar char="§"/>
              <a:defRPr sz="2400">
                <a:solidFill>
                  <a:srgbClr val="FFFFFF"/>
                </a:solidFill>
              </a:defRPr>
            </a:lvl1pPr>
            <a:lvl2pPr marL="742931" indent="-285743">
              <a:buClr>
                <a:srgbClr val="E6E6E6"/>
              </a:buClr>
              <a:buFont typeface="Arial" panose="020B0604020202020204" pitchFamily="34" charset="0"/>
              <a:buChar char="•"/>
              <a:defRPr sz="2000">
                <a:solidFill>
                  <a:srgbClr val="FFFFFF"/>
                </a:solidFill>
              </a:defRPr>
            </a:lvl2pPr>
            <a:lvl3pPr>
              <a:defRPr sz="1800"/>
            </a:lvl3pPr>
            <a:lvl4pPr>
              <a:defRPr sz="1600"/>
            </a:lvl4pPr>
            <a:lvl5pPr>
              <a:defRPr sz="1600"/>
            </a:lvl5pPr>
          </a:lstStyle>
          <a:p>
            <a:pPr lvl="0"/>
            <a:r>
              <a:rPr lang="en-US"/>
              <a:t>Click to edit Master text styles</a:t>
            </a:r>
          </a:p>
          <a:p>
            <a:pPr lvl="1"/>
            <a:r>
              <a:rPr lang="en-US"/>
              <a:t>Second level</a:t>
            </a:r>
          </a:p>
        </p:txBody>
      </p:sp>
      <p:sp>
        <p:nvSpPr>
          <p:cNvPr id="2" name="Title 1"/>
          <p:cNvSpPr>
            <a:spLocks noGrp="1"/>
          </p:cNvSpPr>
          <p:nvPr>
            <p:ph type="title"/>
          </p:nvPr>
        </p:nvSpPr>
        <p:spPr>
          <a:xfrm>
            <a:off x="5486400" y="345558"/>
            <a:ext cx="3657601" cy="1034997"/>
          </a:xfrm>
          <a:noFill/>
        </p:spPr>
        <p:txBody>
          <a:bodyPr>
            <a:noAutofit/>
          </a:bodyPr>
          <a:lstStyle>
            <a:lvl1pPr>
              <a:lnSpc>
                <a:spcPts val="3600"/>
              </a:lnSpc>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38425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background_Title and Content">
    <p:spTree>
      <p:nvGrpSpPr>
        <p:cNvPr id="1" name=""/>
        <p:cNvGrpSpPr/>
        <p:nvPr/>
      </p:nvGrpSpPr>
      <p:grpSpPr>
        <a:xfrm>
          <a:off x="0" y="0"/>
          <a:ext cx="0" cy="0"/>
          <a:chOff x="0" y="0"/>
          <a:chExt cx="0" cy="0"/>
        </a:xfrm>
      </p:grpSpPr>
      <p:sp>
        <p:nvSpPr>
          <p:cNvPr id="7" name="Title 6"/>
          <p:cNvSpPr>
            <a:spLocks noGrp="1"/>
          </p:cNvSpPr>
          <p:nvPr>
            <p:ph type="title"/>
          </p:nvPr>
        </p:nvSpPr>
        <p:spPr>
          <a:solidFill>
            <a:srgbClr val="232C3D">
              <a:alpha val="80000"/>
            </a:srgbClr>
          </a:solidFill>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577D7FD-C60F-40BD-BC54-6F0C9452529D}"/>
              </a:ext>
            </a:extLst>
          </p:cNvPr>
          <p:cNvSpPr>
            <a:spLocks noGrp="1"/>
          </p:cNvSpPr>
          <p:nvPr>
            <p:ph type="body" sz="quarter" idx="10"/>
          </p:nvPr>
        </p:nvSpPr>
        <p:spPr>
          <a:xfrm>
            <a:off x="922338" y="914400"/>
            <a:ext cx="7291387" cy="42291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5472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Background_ 2 Line 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0" y="0"/>
            <a:ext cx="9144000" cy="1554480"/>
          </a:xfrm>
          <a:solidFill>
            <a:srgbClr val="232C3D">
              <a:alpha val="80000"/>
            </a:srgbClr>
          </a:solidFill>
        </p:spPr>
        <p:txBody>
          <a:bodyPr/>
          <a:lstStyle>
            <a:lvl1pPr>
              <a:defRPr>
                <a:solidFill>
                  <a:schemeClr val="bg1"/>
                </a:solidFill>
              </a:defRPr>
            </a:lvl1pPr>
          </a:lstStyle>
          <a:p>
            <a:r>
              <a:rPr lang="en-US"/>
              <a:t>Click to edit Master title style</a:t>
            </a:r>
            <a:br>
              <a:rPr lang="en-US"/>
            </a:br>
            <a:r>
              <a:rPr lang="en-US"/>
              <a:t>Click to edit Master title style</a:t>
            </a:r>
          </a:p>
        </p:txBody>
      </p:sp>
      <p:sp>
        <p:nvSpPr>
          <p:cNvPr id="4" name="Text Placeholder 3">
            <a:extLst>
              <a:ext uri="{FF2B5EF4-FFF2-40B4-BE49-F238E27FC236}">
                <a16:creationId xmlns:a16="http://schemas.microsoft.com/office/drawing/2014/main" id="{4737271D-C9F7-495A-AAEC-09ABA0EA82CB}"/>
              </a:ext>
            </a:extLst>
          </p:cNvPr>
          <p:cNvSpPr>
            <a:spLocks noGrp="1"/>
          </p:cNvSpPr>
          <p:nvPr>
            <p:ph type="body" sz="quarter" idx="10"/>
          </p:nvPr>
        </p:nvSpPr>
        <p:spPr>
          <a:xfrm>
            <a:off x="906463" y="1554480"/>
            <a:ext cx="7339012" cy="358901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113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rch 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0" y="0"/>
            <a:ext cx="9144000" cy="914400"/>
          </a:xfrm>
          <a:prstGeom prst="rect">
            <a:avLst/>
          </a:prstGeom>
          <a:solidFill>
            <a:srgbClr val="3F4E6D"/>
          </a:solidFill>
          <a:ln>
            <a:noFill/>
          </a:ln>
        </p:spPr>
        <p:txBody>
          <a:bodyPr vert="horz" wrap="square" lIns="91386" tIns="45691" rIns="91386" bIns="45691" numCol="1" anchor="ctr" anchorCtr="0" compatLnSpc="1">
            <a:prstTxWarp prst="textNoShape">
              <a:avLst/>
            </a:prstTxWarp>
          </a:bodyPr>
          <a:lstStyle>
            <a:lvl1pPr>
              <a:defRPr>
                <a:solidFill>
                  <a:schemeClr val="bg1"/>
                </a:solidFill>
              </a:defRPr>
            </a:lvl1pPr>
          </a:lstStyle>
          <a:p>
            <a:pPr lvl="0"/>
            <a:r>
              <a:rPr lang="en-US" altLang="en-US"/>
              <a:t>Click to edit Master title style</a:t>
            </a:r>
          </a:p>
        </p:txBody>
      </p:sp>
    </p:spTree>
    <p:extLst>
      <p:ext uri="{BB962C8B-B14F-4D97-AF65-F5344CB8AC3E}">
        <p14:creationId xmlns:p14="http://schemas.microsoft.com/office/powerpoint/2010/main" val="117122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1 Presenter">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3750"/>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1"/>
          <p:cNvSpPr>
            <a:spLocks noGrp="1"/>
          </p:cNvSpPr>
          <p:nvPr>
            <p:ph sz="quarter" idx="15" hasCustomPrompt="1"/>
          </p:nvPr>
        </p:nvSpPr>
        <p:spPr>
          <a:xfrm>
            <a:off x="905080" y="0"/>
            <a:ext cx="7281863" cy="2425700"/>
          </a:xfrm>
          <a:solidFill>
            <a:srgbClr val="000000">
              <a:alpha val="60000"/>
            </a:srgbClr>
          </a:solidFill>
        </p:spPr>
        <p:txBody>
          <a:bodyPr/>
          <a:lstStyle>
            <a:lvl1pPr marL="44450" indent="0">
              <a:buNone/>
              <a:defRPr/>
            </a:lvl1pPr>
          </a:lstStyle>
          <a:p>
            <a:pPr lvl="0"/>
            <a:r>
              <a:rPr lang="en-US"/>
              <a:t> </a:t>
            </a:r>
          </a:p>
        </p:txBody>
      </p:sp>
      <p:sp>
        <p:nvSpPr>
          <p:cNvPr id="5" name="Title 2"/>
          <p:cNvSpPr txBox="1">
            <a:spLocks/>
          </p:cNvSpPr>
          <p:nvPr userDrawn="1"/>
        </p:nvSpPr>
        <p:spPr bwMode="auto">
          <a:xfrm>
            <a:off x="457200" y="3943350"/>
            <a:ext cx="8229600" cy="8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1" rIns="91386" bIns="4569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1" u="none" strike="noStrike" kern="1200" cap="none" spc="0" normalizeH="0" baseline="0" noProof="0">
                <a:ln>
                  <a:noFill/>
                </a:ln>
                <a:solidFill>
                  <a:prstClr val="white"/>
                </a:solidFill>
                <a:effectLst>
                  <a:reflection blurRad="50800" stA="32000" endPos="99000" dist="12700" dir="5400000" sy="-100000" algn="bl" rotWithShape="0"/>
                </a:effectLst>
                <a:uLnTx/>
                <a:uFillTx/>
                <a:latin typeface="+mj-lt"/>
                <a:ea typeface="ＭＳ Ｐゴシック" pitchFamily="34" charset="-128"/>
                <a:cs typeface="+mn-cs"/>
              </a:rPr>
              <a:t>65,000 Voices</a:t>
            </a:r>
            <a:endParaRPr kumimoji="0" lang="en-US" altLang="en-US" sz="4800" b="0" i="1" u="none" strike="noStrike" kern="1200" cap="none" spc="0" normalizeH="0" baseline="0" noProof="0">
              <a:ln>
                <a:noFill/>
              </a:ln>
              <a:solidFill>
                <a:prstClr val="white"/>
              </a:solidFill>
              <a:effectLst>
                <a:reflection blurRad="50800" stA="32000" endPos="99000" dist="12700" dir="5400000" sy="-100000" algn="bl" rotWithShape="0"/>
              </a:effectLst>
              <a:uLnTx/>
              <a:uFillTx/>
              <a:latin typeface="+mj-lt"/>
              <a:ea typeface="ＭＳ Ｐゴシック" pitchFamily="34" charset="-128"/>
              <a:cs typeface="Arial" panose="020B0604020202020204"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491" y="4019550"/>
            <a:ext cx="1149947" cy="647698"/>
          </a:xfrm>
          <a:prstGeom prst="rect">
            <a:avLst/>
          </a:prstGeom>
          <a:effectLst/>
        </p:spPr>
      </p:pic>
      <p:sp>
        <p:nvSpPr>
          <p:cNvPr id="16" name="Text Placeholder 15"/>
          <p:cNvSpPr>
            <a:spLocks noGrp="1"/>
          </p:cNvSpPr>
          <p:nvPr>
            <p:ph type="body" sz="quarter" idx="12" hasCustomPrompt="1"/>
          </p:nvPr>
        </p:nvSpPr>
        <p:spPr>
          <a:xfrm>
            <a:off x="895350" y="252413"/>
            <a:ext cx="7281863" cy="1225296"/>
          </a:xfrm>
        </p:spPr>
        <p:txBody>
          <a:bodyPr/>
          <a:lstStyle>
            <a:lvl1pPr marL="44450" indent="0" algn="ctr">
              <a:lnSpc>
                <a:spcPts val="3500"/>
              </a:lnSpc>
              <a:buNone/>
              <a:defRPr sz="4000" b="1" baseline="0"/>
            </a:lvl1pPr>
          </a:lstStyle>
          <a:p>
            <a:pPr lvl="0"/>
            <a:r>
              <a:rPr lang="en-US"/>
              <a:t>Title of Presentation</a:t>
            </a:r>
          </a:p>
          <a:p>
            <a:pPr lvl="0"/>
            <a:r>
              <a:rPr lang="en-US"/>
              <a:t>Title of Presentation</a:t>
            </a:r>
          </a:p>
        </p:txBody>
      </p:sp>
      <p:sp>
        <p:nvSpPr>
          <p:cNvPr id="18" name="Text Placeholder 17"/>
          <p:cNvSpPr>
            <a:spLocks noGrp="1"/>
          </p:cNvSpPr>
          <p:nvPr>
            <p:ph type="body" sz="quarter" idx="13" hasCustomPrompt="1"/>
          </p:nvPr>
        </p:nvSpPr>
        <p:spPr>
          <a:xfrm>
            <a:off x="895351" y="1608408"/>
            <a:ext cx="7291592" cy="233362"/>
          </a:xfrm>
        </p:spPr>
        <p:txBody>
          <a:bodyPr/>
          <a:lstStyle>
            <a:lvl1pPr marL="44450" indent="0" algn="ctr">
              <a:buNone/>
              <a:defRPr sz="2000" i="1">
                <a:solidFill>
                  <a:srgbClr val="E6E6E6"/>
                </a:solidFill>
              </a:defRPr>
            </a:lvl1pPr>
          </a:lstStyle>
          <a:p>
            <a:pPr lvl="0"/>
            <a:r>
              <a:rPr lang="en-US"/>
              <a:t>Event Name</a:t>
            </a:r>
          </a:p>
        </p:txBody>
      </p:sp>
      <p:sp>
        <p:nvSpPr>
          <p:cNvPr id="20" name="Text Placeholder 19"/>
          <p:cNvSpPr>
            <a:spLocks noGrp="1"/>
          </p:cNvSpPr>
          <p:nvPr>
            <p:ph type="body" sz="quarter" idx="14" hasCustomPrompt="1"/>
          </p:nvPr>
        </p:nvSpPr>
        <p:spPr>
          <a:xfrm>
            <a:off x="895350" y="1992645"/>
            <a:ext cx="7291592" cy="262653"/>
          </a:xfrm>
        </p:spPr>
        <p:txBody>
          <a:bodyPr/>
          <a:lstStyle>
            <a:lvl1pPr marL="0" marR="0" indent="0" algn="ctr" defTabSz="914400" rtl="0" eaLnBrk="1" fontAlgn="base" latinLnBrk="0" hangingPunct="1">
              <a:lnSpc>
                <a:spcPct val="100000"/>
              </a:lnSpc>
              <a:spcBef>
                <a:spcPct val="0"/>
              </a:spcBef>
              <a:spcAft>
                <a:spcPct val="0"/>
              </a:spcAft>
              <a:buClrTx/>
              <a:buSzTx/>
              <a:buFontTx/>
              <a:buNone/>
              <a:tabLst/>
              <a:defRPr sz="1800" b="0" baseline="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ndara" pitchFamily="34" charset="0"/>
                <a:ea typeface="+mn-ea"/>
                <a:cs typeface="+mn-cs"/>
              </a:rPr>
              <a:t>Presenter Name, </a:t>
            </a:r>
            <a:r>
              <a:rPr kumimoji="0" lang="en-US" sz="1800" b="0" i="0" u="none" strike="noStrike" kern="1200" cap="none" spc="0" normalizeH="0" baseline="0" noProof="0">
                <a:ln>
                  <a:noFill/>
                </a:ln>
                <a:solidFill>
                  <a:prstClr val="white"/>
                </a:solidFill>
                <a:effectLst/>
                <a:uLnTx/>
                <a:uFillTx/>
                <a:latin typeface="Candara"/>
                <a:ea typeface="+mn-ea"/>
                <a:cs typeface="+mn-cs"/>
              </a:rPr>
              <a:t>Presenter Title</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9" name="Picture 8" descr="A close up of a logo&#10;&#10;Description generated with very high confidence">
            <a:extLst>
              <a:ext uri="{FF2B5EF4-FFF2-40B4-BE49-F238E27FC236}">
                <a16:creationId xmlns:a16="http://schemas.microsoft.com/office/drawing/2014/main" id="{6A623440-420E-43AE-8835-EF708C4153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9437" y="4018787"/>
            <a:ext cx="1193543" cy="649224"/>
          </a:xfrm>
          <a:prstGeom prst="rect">
            <a:avLst/>
          </a:prstGeom>
          <a:effectLst/>
        </p:spPr>
      </p:pic>
    </p:spTree>
    <p:extLst>
      <p:ext uri="{BB962C8B-B14F-4D97-AF65-F5344CB8AC3E}">
        <p14:creationId xmlns:p14="http://schemas.microsoft.com/office/powerpoint/2010/main" val="288227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 2 Present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C774B7-A3E6-4B93-B4E9-0EA4E288FAEB}"/>
              </a:ext>
            </a:extLst>
          </p:cNvPr>
          <p:cNvPicPr>
            <a:picLocks noChangeAspect="1"/>
          </p:cNvPicPr>
          <p:nvPr userDrawn="1"/>
        </p:nvPicPr>
        <p:blipFill>
          <a:blip r:embed="rId2"/>
          <a:stretch>
            <a:fillRect/>
          </a:stretch>
        </p:blipFill>
        <p:spPr>
          <a:xfrm>
            <a:off x="1354" y="0"/>
            <a:ext cx="9141292" cy="5143500"/>
          </a:xfrm>
          <a:prstGeom prst="rect">
            <a:avLst/>
          </a:prstGeom>
        </p:spPr>
      </p:pic>
      <p:sp>
        <p:nvSpPr>
          <p:cNvPr id="22" name="Content Placeholder 21"/>
          <p:cNvSpPr>
            <a:spLocks noGrp="1"/>
          </p:cNvSpPr>
          <p:nvPr>
            <p:ph sz="quarter" idx="15" hasCustomPrompt="1"/>
          </p:nvPr>
        </p:nvSpPr>
        <p:spPr>
          <a:xfrm>
            <a:off x="905080" y="0"/>
            <a:ext cx="7281863" cy="2723745"/>
          </a:xfrm>
          <a:solidFill>
            <a:srgbClr val="000000">
              <a:alpha val="60000"/>
            </a:srgbClr>
          </a:solidFill>
        </p:spPr>
        <p:txBody>
          <a:bodyPr/>
          <a:lstStyle>
            <a:lvl1pPr marL="44450" indent="0">
              <a:buNone/>
              <a:defRPr/>
            </a:lvl1pPr>
          </a:lstStyle>
          <a:p>
            <a:pPr lvl="0"/>
            <a:r>
              <a:rPr lang="en-US"/>
              <a:t> </a:t>
            </a:r>
          </a:p>
        </p:txBody>
      </p:sp>
      <p:sp>
        <p:nvSpPr>
          <p:cNvPr id="5" name="Title 2"/>
          <p:cNvSpPr txBox="1">
            <a:spLocks/>
          </p:cNvSpPr>
          <p:nvPr userDrawn="1"/>
        </p:nvSpPr>
        <p:spPr bwMode="auto">
          <a:xfrm>
            <a:off x="457200" y="3943350"/>
            <a:ext cx="8229600" cy="8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1" rIns="91386" bIns="4569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1" u="none" strike="noStrike" kern="1200" cap="none" spc="0" normalizeH="0" baseline="0" noProof="0">
                <a:ln>
                  <a:noFill/>
                </a:ln>
                <a:solidFill>
                  <a:prstClr val="white"/>
                </a:solidFill>
                <a:effectLst>
                  <a:reflection blurRad="50800" stA="32000" endPos="99000" dist="12700" dir="5400000" sy="-100000" algn="bl" rotWithShape="0"/>
                </a:effectLst>
                <a:uLnTx/>
                <a:uFillTx/>
                <a:latin typeface="+mj-lt"/>
                <a:ea typeface="ＭＳ Ｐゴシック" pitchFamily="34" charset="-128"/>
                <a:cs typeface="+mn-cs"/>
              </a:rPr>
              <a:t>65,000 Voices</a:t>
            </a:r>
            <a:endParaRPr kumimoji="0" lang="en-US" altLang="en-US" sz="4800" b="0" i="1" u="none" strike="noStrike" kern="1200" cap="none" spc="0" normalizeH="0" baseline="0" noProof="0">
              <a:ln>
                <a:noFill/>
              </a:ln>
              <a:solidFill>
                <a:prstClr val="white"/>
              </a:solidFill>
              <a:effectLst>
                <a:reflection blurRad="50800" stA="32000" endPos="99000" dist="12700" dir="5400000" sy="-100000" algn="bl" rotWithShape="0"/>
              </a:effectLst>
              <a:uLnTx/>
              <a:uFillTx/>
              <a:latin typeface="+mj-lt"/>
              <a:ea typeface="ＭＳ Ｐゴシック" pitchFamily="34" charset="-128"/>
              <a:cs typeface="Arial" panose="020B0604020202020204" pitchFamily="34" charset="0"/>
            </a:endParaRPr>
          </a:p>
        </p:txBody>
      </p:sp>
      <p:sp>
        <p:nvSpPr>
          <p:cNvPr id="16" name="Text Placeholder 15"/>
          <p:cNvSpPr>
            <a:spLocks noGrp="1"/>
          </p:cNvSpPr>
          <p:nvPr>
            <p:ph type="body" sz="quarter" idx="12" hasCustomPrompt="1"/>
          </p:nvPr>
        </p:nvSpPr>
        <p:spPr>
          <a:xfrm>
            <a:off x="895350" y="252413"/>
            <a:ext cx="7281863" cy="1225296"/>
          </a:xfrm>
        </p:spPr>
        <p:txBody>
          <a:bodyPr/>
          <a:lstStyle>
            <a:lvl1pPr marL="44450" indent="0" algn="ctr">
              <a:lnSpc>
                <a:spcPts val="3500"/>
              </a:lnSpc>
              <a:buNone/>
              <a:defRPr sz="4000" b="1" baseline="0"/>
            </a:lvl1pPr>
          </a:lstStyle>
          <a:p>
            <a:pPr lvl="0"/>
            <a:r>
              <a:rPr lang="en-US"/>
              <a:t>Title of Presentation</a:t>
            </a:r>
          </a:p>
          <a:p>
            <a:pPr lvl="0"/>
            <a:r>
              <a:rPr lang="en-US"/>
              <a:t>Title of Presentation</a:t>
            </a:r>
          </a:p>
        </p:txBody>
      </p:sp>
      <p:sp>
        <p:nvSpPr>
          <p:cNvPr id="18" name="Text Placeholder 17"/>
          <p:cNvSpPr>
            <a:spLocks noGrp="1"/>
          </p:cNvSpPr>
          <p:nvPr>
            <p:ph type="body" sz="quarter" idx="13" hasCustomPrompt="1"/>
          </p:nvPr>
        </p:nvSpPr>
        <p:spPr>
          <a:xfrm>
            <a:off x="895350" y="1608408"/>
            <a:ext cx="7291593" cy="233362"/>
          </a:xfrm>
        </p:spPr>
        <p:txBody>
          <a:bodyPr/>
          <a:lstStyle>
            <a:lvl1pPr marL="44450" indent="0" algn="ctr">
              <a:buNone/>
              <a:defRPr sz="2000" i="1">
                <a:solidFill>
                  <a:srgbClr val="E6E6E6"/>
                </a:solidFill>
              </a:defRPr>
            </a:lvl1pPr>
          </a:lstStyle>
          <a:p>
            <a:pPr lvl="0"/>
            <a:r>
              <a:rPr lang="en-US"/>
              <a:t>Event Name</a:t>
            </a:r>
          </a:p>
        </p:txBody>
      </p:sp>
      <p:sp>
        <p:nvSpPr>
          <p:cNvPr id="20" name="Text Placeholder 19"/>
          <p:cNvSpPr>
            <a:spLocks noGrp="1"/>
          </p:cNvSpPr>
          <p:nvPr>
            <p:ph type="body" sz="quarter" idx="14" hasCustomPrompt="1"/>
          </p:nvPr>
        </p:nvSpPr>
        <p:spPr>
          <a:xfrm>
            <a:off x="895350" y="1887161"/>
            <a:ext cx="7291593" cy="684589"/>
          </a:xfrm>
        </p:spPr>
        <p:txBody>
          <a:bodyPr anchor="t"/>
          <a:lstStyle>
            <a:lvl1pPr marL="0" marR="0" indent="0" algn="ctr" defTabSz="914400" rtl="0" eaLnBrk="1" fontAlgn="base" latinLnBrk="0" hangingPunct="1">
              <a:lnSpc>
                <a:spcPct val="100000"/>
              </a:lnSpc>
              <a:spcBef>
                <a:spcPct val="0"/>
              </a:spcBef>
              <a:spcAft>
                <a:spcPct val="0"/>
              </a:spcAft>
              <a:buClrTx/>
              <a:buSzTx/>
              <a:buFontTx/>
              <a:buNone/>
              <a:tabLst/>
              <a:defRPr sz="1800" b="0" baseline="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ndara" pitchFamily="34" charset="0"/>
                <a:ea typeface="+mn-ea"/>
                <a:cs typeface="+mn-cs"/>
              </a:rPr>
              <a:t>Presenter Name, </a:t>
            </a:r>
            <a:r>
              <a:rPr kumimoji="0" lang="en-US" sz="1800" b="0" i="0" u="none" strike="noStrike" kern="1200" cap="none" spc="0" normalizeH="0" baseline="0" noProof="0">
                <a:ln>
                  <a:noFill/>
                </a:ln>
                <a:solidFill>
                  <a:prstClr val="white"/>
                </a:solidFill>
                <a:effectLst/>
                <a:uLnTx/>
                <a:uFillTx/>
                <a:latin typeface="Candara"/>
                <a:ea typeface="+mn-ea"/>
                <a:cs typeface="+mn-cs"/>
              </a:rPr>
              <a:t>Presenter Title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ndara" pitchFamily="34" charset="0"/>
                <a:ea typeface="+mn-ea"/>
                <a:cs typeface="+mn-cs"/>
              </a:rPr>
              <a:t>Presenter Name, </a:t>
            </a:r>
            <a:r>
              <a:rPr kumimoji="0" lang="en-US" sz="1800" b="0" i="0" u="none" strike="noStrike" kern="1200" cap="none" spc="0" normalizeH="0" baseline="0" noProof="0">
                <a:ln>
                  <a:noFill/>
                </a:ln>
                <a:solidFill>
                  <a:prstClr val="white"/>
                </a:solidFill>
                <a:effectLst/>
                <a:uLnTx/>
                <a:uFillTx/>
                <a:latin typeface="Candara"/>
                <a:ea typeface="+mn-ea"/>
                <a:cs typeface="+mn-cs"/>
              </a:rPr>
              <a:t>Presenter Title</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020A8C8A-5864-4F8D-B852-C9D0F4B62F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491" y="4019550"/>
            <a:ext cx="1149947" cy="647698"/>
          </a:xfrm>
          <a:prstGeom prst="rect">
            <a:avLst/>
          </a:prstGeom>
          <a:effectLst/>
        </p:spPr>
      </p:pic>
      <p:pic>
        <p:nvPicPr>
          <p:cNvPr id="10" name="Picture 9" descr="A close up of a logo&#10;&#10;Description generated with very high confidence">
            <a:extLst>
              <a:ext uri="{FF2B5EF4-FFF2-40B4-BE49-F238E27FC236}">
                <a16:creationId xmlns:a16="http://schemas.microsoft.com/office/drawing/2014/main" id="{C4F74946-8CDA-42BE-9CEC-DD0C55204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9437" y="4018787"/>
            <a:ext cx="1193543" cy="649224"/>
          </a:xfrm>
          <a:prstGeom prst="rect">
            <a:avLst/>
          </a:prstGeom>
          <a:effectLst/>
        </p:spPr>
      </p:pic>
    </p:spTree>
    <p:extLst>
      <p:ext uri="{BB962C8B-B14F-4D97-AF65-F5344CB8AC3E}">
        <p14:creationId xmlns:p14="http://schemas.microsoft.com/office/powerpoint/2010/main" val="253114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lcolm Baldrige 2 Time W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64D2E-C2B6-4ED1-A033-5C260322412F}"/>
              </a:ext>
            </a:extLst>
          </p:cNvPr>
          <p:cNvSpPr/>
          <p:nvPr userDrawn="1"/>
        </p:nvSpPr>
        <p:spPr>
          <a:xfrm>
            <a:off x="-1" y="0"/>
            <a:ext cx="9144001" cy="5143500"/>
          </a:xfrm>
          <a:prstGeom prst="rect">
            <a:avLst/>
          </a:prstGeom>
          <a:solidFill>
            <a:srgbClr val="1E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7" name="Picture 6">
            <a:extLst>
              <a:ext uri="{FF2B5EF4-FFF2-40B4-BE49-F238E27FC236}">
                <a16:creationId xmlns:a16="http://schemas.microsoft.com/office/drawing/2014/main" id="{88A1837E-7962-4733-B4FF-023B0334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8672" y="636266"/>
            <a:ext cx="7406655" cy="3870968"/>
          </a:xfrm>
          <a:prstGeom prst="rect">
            <a:avLst/>
          </a:prstGeom>
        </p:spPr>
      </p:pic>
    </p:spTree>
    <p:extLst>
      <p:ext uri="{BB962C8B-B14F-4D97-AF65-F5344CB8AC3E}">
        <p14:creationId xmlns:p14="http://schemas.microsoft.com/office/powerpoint/2010/main" val="28719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rporate 6 in 1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9F0D7E-3907-4811-9391-893A006E11A9}"/>
              </a:ext>
            </a:extLst>
          </p:cNvPr>
          <p:cNvSpPr/>
          <p:nvPr userDrawn="1"/>
        </p:nvSpPr>
        <p:spPr>
          <a:xfrm>
            <a:off x="0" y="833718"/>
            <a:ext cx="9144000" cy="39063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7F4C80-37ED-4B2C-9102-C148A0DEADB1}"/>
              </a:ext>
            </a:extLst>
          </p:cNvPr>
          <p:cNvPicPr>
            <a:picLocks noChangeAspect="1"/>
          </p:cNvPicPr>
          <p:nvPr userDrawn="1"/>
        </p:nvPicPr>
        <p:blipFill rotWithShape="1">
          <a:blip r:embed="rId2"/>
          <a:srcRect l="467" t="1044" r="467" b="915"/>
          <a:stretch/>
        </p:blipFill>
        <p:spPr>
          <a:xfrm>
            <a:off x="276412" y="1094262"/>
            <a:ext cx="2650831" cy="1477060"/>
          </a:xfrm>
          <a:prstGeom prst="rect">
            <a:avLst/>
          </a:prstGeom>
        </p:spPr>
      </p:pic>
      <p:pic>
        <p:nvPicPr>
          <p:cNvPr id="4" name="Picture 3">
            <a:extLst>
              <a:ext uri="{FF2B5EF4-FFF2-40B4-BE49-F238E27FC236}">
                <a16:creationId xmlns:a16="http://schemas.microsoft.com/office/drawing/2014/main" id="{1D602D5F-35C6-4C19-881A-674C5E6A170B}"/>
              </a:ext>
            </a:extLst>
          </p:cNvPr>
          <p:cNvPicPr>
            <a:picLocks noChangeAspect="1"/>
          </p:cNvPicPr>
          <p:nvPr userDrawn="1"/>
        </p:nvPicPr>
        <p:blipFill>
          <a:blip r:embed="rId3"/>
          <a:stretch>
            <a:fillRect/>
          </a:stretch>
        </p:blipFill>
        <p:spPr>
          <a:xfrm>
            <a:off x="3215394" y="1081937"/>
            <a:ext cx="2650831" cy="1489385"/>
          </a:xfrm>
          <a:prstGeom prst="rect">
            <a:avLst/>
          </a:prstGeom>
        </p:spPr>
      </p:pic>
      <p:pic>
        <p:nvPicPr>
          <p:cNvPr id="5" name="Picture 4">
            <a:extLst>
              <a:ext uri="{FF2B5EF4-FFF2-40B4-BE49-F238E27FC236}">
                <a16:creationId xmlns:a16="http://schemas.microsoft.com/office/drawing/2014/main" id="{A2243E84-ABAC-4D72-B528-04EDEB4E1BC5}"/>
              </a:ext>
            </a:extLst>
          </p:cNvPr>
          <p:cNvPicPr>
            <a:picLocks noChangeAspect="1"/>
          </p:cNvPicPr>
          <p:nvPr userDrawn="1"/>
        </p:nvPicPr>
        <p:blipFill>
          <a:blip r:embed="rId4"/>
          <a:stretch>
            <a:fillRect/>
          </a:stretch>
        </p:blipFill>
        <p:spPr>
          <a:xfrm>
            <a:off x="6147009" y="1081937"/>
            <a:ext cx="2651261" cy="1489385"/>
          </a:xfrm>
          <a:prstGeom prst="rect">
            <a:avLst/>
          </a:prstGeom>
        </p:spPr>
      </p:pic>
      <p:pic>
        <p:nvPicPr>
          <p:cNvPr id="6" name="Picture 5">
            <a:extLst>
              <a:ext uri="{FF2B5EF4-FFF2-40B4-BE49-F238E27FC236}">
                <a16:creationId xmlns:a16="http://schemas.microsoft.com/office/drawing/2014/main" id="{BCAA8281-B039-42BB-9DCB-9D5C7053E58F}"/>
              </a:ext>
            </a:extLst>
          </p:cNvPr>
          <p:cNvPicPr>
            <a:picLocks noChangeAspect="1"/>
          </p:cNvPicPr>
          <p:nvPr userDrawn="1"/>
        </p:nvPicPr>
        <p:blipFill>
          <a:blip r:embed="rId5"/>
          <a:stretch>
            <a:fillRect/>
          </a:stretch>
        </p:blipFill>
        <p:spPr>
          <a:xfrm>
            <a:off x="276412" y="3014524"/>
            <a:ext cx="2650830" cy="1490239"/>
          </a:xfrm>
          <a:prstGeom prst="rect">
            <a:avLst/>
          </a:prstGeom>
        </p:spPr>
      </p:pic>
      <p:pic>
        <p:nvPicPr>
          <p:cNvPr id="7" name="Picture 6">
            <a:extLst>
              <a:ext uri="{FF2B5EF4-FFF2-40B4-BE49-F238E27FC236}">
                <a16:creationId xmlns:a16="http://schemas.microsoft.com/office/drawing/2014/main" id="{DF0B2B87-789C-4F34-9F81-EEFD64B5E695}"/>
              </a:ext>
            </a:extLst>
          </p:cNvPr>
          <p:cNvPicPr>
            <a:picLocks noChangeAspect="1"/>
          </p:cNvPicPr>
          <p:nvPr userDrawn="1"/>
        </p:nvPicPr>
        <p:blipFill>
          <a:blip r:embed="rId6"/>
          <a:stretch>
            <a:fillRect/>
          </a:stretch>
        </p:blipFill>
        <p:spPr>
          <a:xfrm>
            <a:off x="3215394" y="3015378"/>
            <a:ext cx="2647362" cy="1489385"/>
          </a:xfrm>
          <a:prstGeom prst="rect">
            <a:avLst/>
          </a:prstGeom>
        </p:spPr>
      </p:pic>
      <p:pic>
        <p:nvPicPr>
          <p:cNvPr id="8" name="Picture 7">
            <a:extLst>
              <a:ext uri="{FF2B5EF4-FFF2-40B4-BE49-F238E27FC236}">
                <a16:creationId xmlns:a16="http://schemas.microsoft.com/office/drawing/2014/main" id="{7564E3CF-6CCB-4544-988C-F7A9FDD9C62D}"/>
              </a:ext>
            </a:extLst>
          </p:cNvPr>
          <p:cNvPicPr>
            <a:picLocks noChangeAspect="1"/>
          </p:cNvPicPr>
          <p:nvPr userDrawn="1"/>
        </p:nvPicPr>
        <p:blipFill>
          <a:blip r:embed="rId7"/>
          <a:stretch>
            <a:fillRect/>
          </a:stretch>
        </p:blipFill>
        <p:spPr>
          <a:xfrm>
            <a:off x="6150908" y="3015378"/>
            <a:ext cx="2647362" cy="1489385"/>
          </a:xfrm>
          <a:prstGeom prst="rect">
            <a:avLst/>
          </a:prstGeom>
        </p:spPr>
      </p:pic>
    </p:spTree>
    <p:extLst>
      <p:ext uri="{BB962C8B-B14F-4D97-AF65-F5344CB8AC3E}">
        <p14:creationId xmlns:p14="http://schemas.microsoft.com/office/powerpoint/2010/main" val="928460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Mission">
    <p:spTree>
      <p:nvGrpSpPr>
        <p:cNvPr id="1" name=""/>
        <p:cNvGrpSpPr/>
        <p:nvPr/>
      </p:nvGrpSpPr>
      <p:grpSpPr>
        <a:xfrm>
          <a:off x="0" y="0"/>
          <a:ext cx="0" cy="0"/>
          <a:chOff x="0" y="0"/>
          <a:chExt cx="0" cy="0"/>
        </a:xfrm>
      </p:grpSpPr>
      <p:pic>
        <p:nvPicPr>
          <p:cNvPr id="3" name="Picture 2" descr="\\scfappshare\Public_Relations\Photos\- PHOTOS\Alaskan Outdoors\fireweed for powerpoint.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6138"/>
          <a:stretch/>
        </p:blipFill>
        <p:spPr bwMode="auto">
          <a:xfrm>
            <a:off x="-1" y="14"/>
            <a:ext cx="9144001" cy="51434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Subtitle 2"/>
          <p:cNvSpPr>
            <a:spLocks/>
          </p:cNvSpPr>
          <p:nvPr userDrawn="1"/>
        </p:nvSpPr>
        <p:spPr bwMode="auto">
          <a:xfrm>
            <a:off x="228600" y="2514600"/>
            <a:ext cx="2743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13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Subtitle 2"/>
          <p:cNvSpPr>
            <a:spLocks/>
          </p:cNvSpPr>
          <p:nvPr userDrawn="1"/>
        </p:nvSpPr>
        <p:spPr bwMode="auto">
          <a:xfrm>
            <a:off x="3124200" y="2514600"/>
            <a:ext cx="2819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 name="TextBox 3"/>
          <p:cNvSpPr txBox="1">
            <a:spLocks noChangeArrowheads="1"/>
          </p:cNvSpPr>
          <p:nvPr userDrawn="1"/>
        </p:nvSpPr>
        <p:spPr bwMode="auto">
          <a:xfrm>
            <a:off x="1295400" y="544286"/>
            <a:ext cx="6553201" cy="4054928"/>
          </a:xfrm>
          <a:prstGeom prst="rect">
            <a:avLst/>
          </a:prstGeom>
          <a:solidFill>
            <a:srgbClr val="3F4E6D">
              <a:alpha val="85000"/>
            </a:srgbClr>
          </a:solidFill>
          <a:ln>
            <a:noFill/>
          </a:ln>
        </p:spPr>
        <p:txBody>
          <a:bodyPr wrap="square" lIns="91413" tIns="45706" rIns="91413" bIns="4570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3F3F4"/>
              </a:solidFill>
              <a:effectLst/>
              <a:uLnTx/>
              <a:uFillTx/>
              <a:latin typeface="Candar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a:ln>
                  <a:noFill/>
                </a:ln>
                <a:solidFill>
                  <a:srgbClr val="F3F3F4"/>
                </a:solidFill>
                <a:effectLst/>
                <a:uLnTx/>
                <a:uFillTx/>
                <a:latin typeface="+mj-lt"/>
                <a:ea typeface="+mn-ea"/>
                <a:cs typeface="+mn-cs"/>
              </a:rPr>
              <a:t>Vision</a:t>
            </a:r>
            <a:r>
              <a:rPr kumimoji="0" lang="en-US" sz="6000" b="1" i="0" u="none" strike="noStrike" kern="1200" cap="none" spc="0" normalizeH="0" baseline="0" noProof="0">
                <a:ln>
                  <a:noFill/>
                </a:ln>
                <a:solidFill>
                  <a:srgbClr val="F3F3F4"/>
                </a:solidFill>
                <a:effectLst/>
                <a:uLnTx/>
                <a:uFillTx/>
                <a:latin typeface="+mj-lt"/>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3F3F4"/>
                </a:solidFill>
                <a:effectLst/>
                <a:uLnTx/>
                <a:uFillTx/>
                <a:latin typeface="+mj-lt"/>
                <a:ea typeface="+mn-ea"/>
                <a:cs typeface="+mn-cs"/>
              </a:rPr>
              <a:t>A Native Community that enjoys physical,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3F3F4"/>
                </a:solidFill>
                <a:effectLst/>
                <a:uLnTx/>
                <a:uFillTx/>
                <a:latin typeface="+mj-lt"/>
                <a:ea typeface="+mn-ea"/>
                <a:cs typeface="+mn-cs"/>
              </a:rPr>
              <a:t>mental, emotional and spiritual wellness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a:ln>
                <a:noFill/>
              </a:ln>
              <a:solidFill>
                <a:srgbClr val="F3F3F4"/>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a:ln>
                  <a:noFill/>
                </a:ln>
                <a:solidFill>
                  <a:srgbClr val="F3F3F4"/>
                </a:solidFill>
                <a:effectLst/>
                <a:uLnTx/>
                <a:uFillTx/>
                <a:latin typeface="+mj-lt"/>
                <a:ea typeface="+mn-ea"/>
                <a:cs typeface="+mn-cs"/>
              </a:rPr>
              <a:t>Mission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3F3F4"/>
                </a:solidFill>
                <a:effectLst/>
                <a:uLnTx/>
                <a:uFillTx/>
                <a:latin typeface="+mj-lt"/>
                <a:ea typeface="+mn-ea"/>
                <a:cs typeface="+mn-cs"/>
              </a:rPr>
              <a:t>Working together with the Native Community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3F3F4"/>
                </a:solidFill>
                <a:effectLst/>
                <a:uLnTx/>
                <a:uFillTx/>
                <a:latin typeface="+mj-lt"/>
                <a:ea typeface="+mn-ea"/>
                <a:cs typeface="+mn-cs"/>
              </a:rPr>
              <a:t>achieve wellness through health and related services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F3F3F4"/>
              </a:solidFill>
              <a:effectLst/>
              <a:uLnTx/>
              <a:uFillTx/>
              <a:latin typeface="Candara" pitchFamily="34" charset="0"/>
              <a:ea typeface="+mn-ea"/>
              <a:cs typeface="+mn-cs"/>
            </a:endParaRPr>
          </a:p>
        </p:txBody>
      </p:sp>
    </p:spTree>
    <p:extLst>
      <p:ext uri="{BB962C8B-B14F-4D97-AF65-F5344CB8AC3E}">
        <p14:creationId xmlns:p14="http://schemas.microsoft.com/office/powerpoint/2010/main" val="82459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Goals">
    <p:spTree>
      <p:nvGrpSpPr>
        <p:cNvPr id="1" name=""/>
        <p:cNvGrpSpPr/>
        <p:nvPr/>
      </p:nvGrpSpPr>
      <p:grpSpPr>
        <a:xfrm>
          <a:off x="0" y="0"/>
          <a:ext cx="0" cy="0"/>
          <a:chOff x="0" y="0"/>
          <a:chExt cx="0" cy="0"/>
        </a:xfrm>
      </p:grpSpPr>
      <p:pic>
        <p:nvPicPr>
          <p:cNvPr id="7" name="Picture 3" descr="I:\Organizational Development &amp; Innovation\Nuka Institute\Marketing\192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8301" t="5758" r="1979" b="18652"/>
          <a:stretch/>
        </p:blipFill>
        <p:spPr bwMode="auto">
          <a:xfrm>
            <a:off x="0" y="-1"/>
            <a:ext cx="9157033" cy="51435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2292824"/>
            <a:ext cx="5105400" cy="2869726"/>
          </a:xfrm>
          <a:prstGeom prst="rect">
            <a:avLst/>
          </a:prstGeom>
          <a:solidFill>
            <a:srgbClr val="3F4E6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0" name="TextBox 1"/>
          <p:cNvSpPr txBox="1">
            <a:spLocks noChangeArrowheads="1"/>
          </p:cNvSpPr>
          <p:nvPr userDrawn="1"/>
        </p:nvSpPr>
        <p:spPr bwMode="auto">
          <a:xfrm>
            <a:off x="393970" y="2485845"/>
            <a:ext cx="4419600" cy="2308062"/>
          </a:xfrm>
          <a:prstGeom prst="rect">
            <a:avLst/>
          </a:prstGeom>
          <a:noFill/>
          <a:ln w="9525">
            <a:noFill/>
            <a:miter lim="800000"/>
            <a:headEnd/>
            <a:tailEnd/>
          </a:ln>
        </p:spPr>
        <p:txBody>
          <a:bodyPr wrap="square" lIns="91178" tIns="45590" rIns="91178" bIns="455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3F3F4"/>
                </a:solidFill>
                <a:effectLst/>
                <a:uLnTx/>
                <a:uFillTx/>
                <a:latin typeface="+mj-lt"/>
                <a:ea typeface="+mn-ea"/>
                <a:cs typeface="+mn-cs"/>
              </a:rPr>
              <a:t>Goals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F3F4"/>
                </a:solidFill>
                <a:effectLst/>
                <a:uLnTx/>
                <a:uFillTx/>
                <a:latin typeface="+mn-lt"/>
                <a:ea typeface="+mn-ea"/>
                <a:cs typeface="+mn-cs"/>
              </a:rPr>
              <a:t>Shared Responsibility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F3F4"/>
                </a:solidFill>
                <a:effectLst/>
                <a:uLnTx/>
                <a:uFillTx/>
                <a:latin typeface="+mn-lt"/>
                <a:ea typeface="+mn-ea"/>
                <a:cs typeface="+mn-cs"/>
              </a:rPr>
              <a:t>Commitment to 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F3F4"/>
                </a:solidFill>
                <a:effectLst/>
                <a:uLnTx/>
                <a:uFillTx/>
                <a:latin typeface="+mn-lt"/>
                <a:ea typeface="+mn-ea"/>
                <a:cs typeface="+mn-cs"/>
              </a:rPr>
              <a:t>Family Wellness</a:t>
            </a:r>
          </a:p>
        </p:txBody>
      </p:sp>
    </p:spTree>
    <p:extLst>
      <p:ext uri="{BB962C8B-B14F-4D97-AF65-F5344CB8AC3E}">
        <p14:creationId xmlns:p14="http://schemas.microsoft.com/office/powerpoint/2010/main" val="261089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805D69-F0F8-485E-AC6F-9B363A59E920}"/>
              </a:ext>
            </a:extLst>
          </p:cNvPr>
          <p:cNvSpPr/>
          <p:nvPr/>
        </p:nvSpPr>
        <p:spPr>
          <a:xfrm>
            <a:off x="-1" y="0"/>
            <a:ext cx="914400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1026"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6" tIns="45691" rIns="91386" bIns="45691"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945932"/>
            <a:ext cx="7315200" cy="345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6" tIns="45691" rIns="91386" bIns="45691"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12512095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925" r:id="rId7"/>
    <p:sldLayoutId id="2147483897" r:id="rId8"/>
    <p:sldLayoutId id="2147483898" r:id="rId9"/>
    <p:sldLayoutId id="2147483899" r:id="rId10"/>
    <p:sldLayoutId id="2147483900" r:id="rId11"/>
    <p:sldLayoutId id="2147483902" r:id="rId12"/>
    <p:sldLayoutId id="2147483903" r:id="rId13"/>
    <p:sldLayoutId id="2147483904" r:id="rId14"/>
    <p:sldLayoutId id="2147483909" r:id="rId15"/>
    <p:sldLayoutId id="2147483910" r:id="rId16"/>
    <p:sldLayoutId id="2147483916" r:id="rId17"/>
  </p:sldLayoutIdLst>
  <p:txStyles>
    <p:titleStyle>
      <a:lvl1pPr algn="ctr" rtl="0" eaLnBrk="1" fontAlgn="base" hangingPunct="1">
        <a:spcBef>
          <a:spcPct val="0"/>
        </a:spcBef>
        <a:spcAft>
          <a:spcPct val="0"/>
        </a:spcAft>
        <a:defRPr sz="4400" b="1" kern="1200">
          <a:solidFill>
            <a:schemeClr val="bg1"/>
          </a:solidFill>
          <a:latin typeface="+mj-lt"/>
          <a:ea typeface="+mj-ea"/>
          <a:cs typeface="+mj-cs"/>
        </a:defRPr>
      </a:lvl1pPr>
      <a:lvl2pPr algn="ctr" rtl="0" eaLnBrk="1" fontAlgn="base" hangingPunct="1">
        <a:spcBef>
          <a:spcPct val="0"/>
        </a:spcBef>
        <a:spcAft>
          <a:spcPct val="0"/>
        </a:spcAft>
        <a:defRPr sz="4400" b="1">
          <a:solidFill>
            <a:srgbClr val="0099CC"/>
          </a:solidFill>
          <a:latin typeface="Candara" pitchFamily="34" charset="0"/>
        </a:defRPr>
      </a:lvl2pPr>
      <a:lvl3pPr algn="ctr" rtl="0" eaLnBrk="1" fontAlgn="base" hangingPunct="1">
        <a:spcBef>
          <a:spcPct val="0"/>
        </a:spcBef>
        <a:spcAft>
          <a:spcPct val="0"/>
        </a:spcAft>
        <a:defRPr sz="4400" b="1">
          <a:solidFill>
            <a:srgbClr val="0099CC"/>
          </a:solidFill>
          <a:latin typeface="Candara" pitchFamily="34" charset="0"/>
        </a:defRPr>
      </a:lvl3pPr>
      <a:lvl4pPr algn="ctr" rtl="0" eaLnBrk="1" fontAlgn="base" hangingPunct="1">
        <a:spcBef>
          <a:spcPct val="0"/>
        </a:spcBef>
        <a:spcAft>
          <a:spcPct val="0"/>
        </a:spcAft>
        <a:defRPr sz="4400" b="1">
          <a:solidFill>
            <a:srgbClr val="0099CC"/>
          </a:solidFill>
          <a:latin typeface="Candara" pitchFamily="34" charset="0"/>
        </a:defRPr>
      </a:lvl4pPr>
      <a:lvl5pPr algn="ctr" rtl="0" eaLnBrk="1" fontAlgn="base" hangingPunct="1">
        <a:spcBef>
          <a:spcPct val="0"/>
        </a:spcBef>
        <a:spcAft>
          <a:spcPct val="0"/>
        </a:spcAft>
        <a:defRPr sz="4400" b="1">
          <a:solidFill>
            <a:srgbClr val="0099CC"/>
          </a:solidFill>
          <a:latin typeface="Candara" pitchFamily="34" charset="0"/>
        </a:defRPr>
      </a:lvl5pPr>
      <a:lvl6pPr marL="456927" algn="ctr" rtl="0" eaLnBrk="1" fontAlgn="base" hangingPunct="1">
        <a:spcBef>
          <a:spcPct val="0"/>
        </a:spcBef>
        <a:spcAft>
          <a:spcPct val="0"/>
        </a:spcAft>
        <a:defRPr sz="3200">
          <a:solidFill>
            <a:schemeClr val="bg1"/>
          </a:solidFill>
          <a:latin typeface="Franklin Gothic Medium" pitchFamily="34" charset="0"/>
        </a:defRPr>
      </a:lvl6pPr>
      <a:lvl7pPr marL="913856" algn="ctr" rtl="0" eaLnBrk="1" fontAlgn="base" hangingPunct="1">
        <a:spcBef>
          <a:spcPct val="0"/>
        </a:spcBef>
        <a:spcAft>
          <a:spcPct val="0"/>
        </a:spcAft>
        <a:defRPr sz="3200">
          <a:solidFill>
            <a:schemeClr val="bg1"/>
          </a:solidFill>
          <a:latin typeface="Franklin Gothic Medium" pitchFamily="34" charset="0"/>
        </a:defRPr>
      </a:lvl7pPr>
      <a:lvl8pPr marL="1370783" algn="ctr" rtl="0" eaLnBrk="1" fontAlgn="base" hangingPunct="1">
        <a:spcBef>
          <a:spcPct val="0"/>
        </a:spcBef>
        <a:spcAft>
          <a:spcPct val="0"/>
        </a:spcAft>
        <a:defRPr sz="3200">
          <a:solidFill>
            <a:schemeClr val="bg1"/>
          </a:solidFill>
          <a:latin typeface="Franklin Gothic Medium" pitchFamily="34" charset="0"/>
        </a:defRPr>
      </a:lvl8pPr>
      <a:lvl9pPr marL="1827712" algn="ctr" rtl="0" eaLnBrk="1" fontAlgn="base" hangingPunct="1">
        <a:spcBef>
          <a:spcPct val="0"/>
        </a:spcBef>
        <a:spcAft>
          <a:spcPct val="0"/>
        </a:spcAft>
        <a:defRPr sz="3200">
          <a:solidFill>
            <a:schemeClr val="bg1"/>
          </a:solidFill>
          <a:latin typeface="Franklin Gothic Medium" pitchFamily="34" charset="0"/>
        </a:defRPr>
      </a:lvl9pPr>
    </p:titleStyle>
    <p:bodyStyle>
      <a:lvl1pPr marL="271463" indent="-227013" algn="l" rtl="0" eaLnBrk="1" fontAlgn="base" hangingPunct="1">
        <a:spcBef>
          <a:spcPct val="20000"/>
        </a:spcBef>
        <a:spcAft>
          <a:spcPct val="0"/>
        </a:spcAft>
        <a:buClr>
          <a:srgbClr val="C8E4DD"/>
        </a:buClr>
        <a:buFont typeface="Wingdings" pitchFamily="2" charset="2"/>
        <a:buChar char="§"/>
        <a:defRPr sz="2400" kern="1200">
          <a:solidFill>
            <a:schemeClr val="bg1"/>
          </a:solidFill>
          <a:latin typeface="+mn-lt"/>
          <a:ea typeface="+mn-ea"/>
          <a:cs typeface="+mn-cs"/>
        </a:defRPr>
      </a:lvl1pPr>
      <a:lvl2pPr marL="546100" indent="-180975" algn="l" rtl="0" eaLnBrk="1" fontAlgn="base" hangingPunct="1">
        <a:spcBef>
          <a:spcPct val="20000"/>
        </a:spcBef>
        <a:spcAft>
          <a:spcPct val="0"/>
        </a:spcAft>
        <a:buClr>
          <a:srgbClr val="C8E4DD"/>
        </a:buClr>
        <a:buFont typeface="Arial" pitchFamily="34" charset="0"/>
        <a:buChar char="•"/>
        <a:defRPr kern="1200">
          <a:solidFill>
            <a:schemeClr val="bg1"/>
          </a:solidFill>
          <a:latin typeface="+mn-lt"/>
          <a:ea typeface="+mn-ea"/>
          <a:cs typeface="+mn-cs"/>
        </a:defRPr>
      </a:lvl2pPr>
      <a:lvl3pPr marL="820738" indent="-180975" algn="l" rtl="0" eaLnBrk="1" fontAlgn="base" hangingPunct="1">
        <a:spcBef>
          <a:spcPct val="20000"/>
        </a:spcBef>
        <a:spcAft>
          <a:spcPct val="0"/>
        </a:spcAft>
        <a:buClr>
          <a:srgbClr val="C8E4DD"/>
        </a:buClr>
        <a:buFont typeface="Courier New" panose="02070309020205020404" pitchFamily="49" charset="0"/>
        <a:buChar char="o"/>
        <a:defRPr sz="1600" kern="1200">
          <a:solidFill>
            <a:schemeClr val="bg1"/>
          </a:solidFill>
          <a:latin typeface="+mn-lt"/>
          <a:ea typeface="+mn-ea"/>
          <a:cs typeface="+mn-cs"/>
        </a:defRPr>
      </a:lvl3pPr>
      <a:lvl4pPr marL="1095375" indent="-180975" algn="l" rtl="0" eaLnBrk="1" fontAlgn="base" hangingPunct="1">
        <a:spcBef>
          <a:spcPct val="20000"/>
        </a:spcBef>
        <a:spcAft>
          <a:spcPct val="0"/>
        </a:spcAft>
        <a:buClr>
          <a:srgbClr val="B7D242"/>
        </a:buClr>
        <a:buFont typeface="Courier New" pitchFamily="49" charset="0"/>
        <a:buChar char="o"/>
        <a:defRPr sz="1400" kern="1200">
          <a:solidFill>
            <a:schemeClr val="bg1"/>
          </a:solidFill>
          <a:latin typeface="Candara" pitchFamily="34" charset="0"/>
          <a:ea typeface="+mn-ea"/>
          <a:cs typeface="+mn-cs"/>
        </a:defRPr>
      </a:lvl4pPr>
      <a:lvl5pPr marL="1093788" indent="731838" algn="l" rtl="0" eaLnBrk="1" fontAlgn="base" hangingPunct="1">
        <a:spcBef>
          <a:spcPct val="20000"/>
        </a:spcBef>
        <a:spcAft>
          <a:spcPct val="0"/>
        </a:spcAft>
        <a:buClr>
          <a:srgbClr val="B7D242"/>
        </a:buClr>
        <a:defRPr sz="1300" kern="1200">
          <a:solidFill>
            <a:schemeClr val="bg1"/>
          </a:solidFill>
          <a:latin typeface="Candara" pitchFamily="34" charset="0"/>
          <a:ea typeface="+mn-ea"/>
          <a:cs typeface="+mn-cs"/>
        </a:defRPr>
      </a:lvl5pPr>
      <a:lvl6pPr marL="1553555" indent="-182771" algn="l" defTabSz="913856"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7712" indent="-182771" algn="l" defTabSz="913856"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1868" indent="-182771" algn="l" defTabSz="913856"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6024" indent="-182771" algn="l" defTabSz="913856"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3856" rtl="0" eaLnBrk="1" latinLnBrk="0" hangingPunct="1">
        <a:defRPr sz="1800" kern="1200">
          <a:solidFill>
            <a:schemeClr val="tx1"/>
          </a:solidFill>
          <a:latin typeface="+mn-lt"/>
          <a:ea typeface="+mn-ea"/>
          <a:cs typeface="+mn-cs"/>
        </a:defRPr>
      </a:lvl1pPr>
      <a:lvl2pPr marL="456927" algn="l" defTabSz="913856" rtl="0" eaLnBrk="1" latinLnBrk="0" hangingPunct="1">
        <a:defRPr sz="1800" kern="1200">
          <a:solidFill>
            <a:schemeClr val="tx1"/>
          </a:solidFill>
          <a:latin typeface="+mn-lt"/>
          <a:ea typeface="+mn-ea"/>
          <a:cs typeface="+mn-cs"/>
        </a:defRPr>
      </a:lvl2pPr>
      <a:lvl3pPr marL="913856" algn="l" defTabSz="913856" rtl="0" eaLnBrk="1" latinLnBrk="0" hangingPunct="1">
        <a:defRPr sz="1800" kern="1200">
          <a:solidFill>
            <a:schemeClr val="tx1"/>
          </a:solidFill>
          <a:latin typeface="+mn-lt"/>
          <a:ea typeface="+mn-ea"/>
          <a:cs typeface="+mn-cs"/>
        </a:defRPr>
      </a:lvl3pPr>
      <a:lvl4pPr marL="1370783" algn="l" defTabSz="913856" rtl="0" eaLnBrk="1" latinLnBrk="0" hangingPunct="1">
        <a:defRPr sz="1800" kern="1200">
          <a:solidFill>
            <a:schemeClr val="tx1"/>
          </a:solidFill>
          <a:latin typeface="+mn-lt"/>
          <a:ea typeface="+mn-ea"/>
          <a:cs typeface="+mn-cs"/>
        </a:defRPr>
      </a:lvl4pPr>
      <a:lvl5pPr marL="1827712" algn="l" defTabSz="913856" rtl="0" eaLnBrk="1" latinLnBrk="0" hangingPunct="1">
        <a:defRPr sz="1800" kern="1200">
          <a:solidFill>
            <a:schemeClr val="tx1"/>
          </a:solidFill>
          <a:latin typeface="+mn-lt"/>
          <a:ea typeface="+mn-ea"/>
          <a:cs typeface="+mn-cs"/>
        </a:defRPr>
      </a:lvl5pPr>
      <a:lvl6pPr marL="2284640" algn="l" defTabSz="913856" rtl="0" eaLnBrk="1" latinLnBrk="0" hangingPunct="1">
        <a:defRPr sz="1800" kern="1200">
          <a:solidFill>
            <a:schemeClr val="tx1"/>
          </a:solidFill>
          <a:latin typeface="+mn-lt"/>
          <a:ea typeface="+mn-ea"/>
          <a:cs typeface="+mn-cs"/>
        </a:defRPr>
      </a:lvl6pPr>
      <a:lvl7pPr marL="2741566" algn="l" defTabSz="913856" rtl="0" eaLnBrk="1" latinLnBrk="0" hangingPunct="1">
        <a:defRPr sz="1800" kern="1200">
          <a:solidFill>
            <a:schemeClr val="tx1"/>
          </a:solidFill>
          <a:latin typeface="+mn-lt"/>
          <a:ea typeface="+mn-ea"/>
          <a:cs typeface="+mn-cs"/>
        </a:defRPr>
      </a:lvl7pPr>
      <a:lvl8pPr marL="3198493" algn="l" defTabSz="913856" rtl="0" eaLnBrk="1" latinLnBrk="0" hangingPunct="1">
        <a:defRPr sz="1800" kern="1200">
          <a:solidFill>
            <a:schemeClr val="tx1"/>
          </a:solidFill>
          <a:latin typeface="+mn-lt"/>
          <a:ea typeface="+mn-ea"/>
          <a:cs typeface="+mn-cs"/>
        </a:defRPr>
      </a:lvl8pPr>
      <a:lvl9pPr marL="3655422" algn="l" defTabSz="91385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0" y="0"/>
            <a:ext cx="9144000" cy="914400"/>
          </a:xfrm>
          <a:prstGeom prst="rect">
            <a:avLst/>
          </a:prstGeom>
          <a:solidFill>
            <a:srgbClr val="3F4E6D"/>
          </a:solidFill>
        </p:spPr>
        <p:txBody>
          <a:bodyPr vert="horz" lIns="91440" tIns="45720" rIns="91440" bIns="45720" rtlCol="0" anchor="ctr">
            <a:normAutofit/>
          </a:bodyPr>
          <a:lstStyle/>
          <a:p>
            <a:r>
              <a:rPr lang="en-US"/>
              <a:t>Click to edit Master title style</a:t>
            </a:r>
          </a:p>
        </p:txBody>
      </p:sp>
      <p:sp>
        <p:nvSpPr>
          <p:cNvPr id="8" name="Text Placeholder 7"/>
          <p:cNvSpPr>
            <a:spLocks noGrp="1"/>
          </p:cNvSpPr>
          <p:nvPr>
            <p:ph type="body" idx="1"/>
          </p:nvPr>
        </p:nvSpPr>
        <p:spPr>
          <a:xfrm>
            <a:off x="914400" y="937304"/>
            <a:ext cx="7315200" cy="42061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4411814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23" r:id="rId4"/>
    <p:sldLayoutId id="2147483915" r:id="rId5"/>
    <p:sldLayoutId id="2147483924" r:id="rId6"/>
  </p:sldLayoutIdLst>
  <p:txStyles>
    <p:titleStyle>
      <a:lvl1pPr algn="ctr" defTabSz="914400" rtl="0" eaLnBrk="1" latinLnBrk="0" hangingPunct="1">
        <a:spcBef>
          <a:spcPct val="0"/>
        </a:spcBef>
        <a:buNone/>
        <a:defRPr sz="4400" b="1" kern="1200">
          <a:solidFill>
            <a:srgbClr val="E6E6E6"/>
          </a:solidFill>
          <a:latin typeface="+mj-lt"/>
          <a:ea typeface="+mj-ea"/>
          <a:cs typeface="+mj-cs"/>
        </a:defRPr>
      </a:lvl1pPr>
    </p:titleStyle>
    <p:bodyStyle>
      <a:lvl1pPr marL="342900" indent="-342900" algn="l" defTabSz="914400" rtl="0" eaLnBrk="1" latinLnBrk="0" hangingPunct="1">
        <a:spcBef>
          <a:spcPct val="20000"/>
        </a:spcBef>
        <a:buClr>
          <a:srgbClr val="C8E4DD"/>
        </a:buClr>
        <a:buFont typeface="Wingdings" panose="05000000000000000000" pitchFamily="2" charset="2"/>
        <a:buChar char="§"/>
        <a:defRPr sz="3200" kern="1200">
          <a:solidFill>
            <a:schemeClr val="bg1"/>
          </a:solidFill>
          <a:latin typeface="+mn-lt"/>
          <a:ea typeface="+mn-ea"/>
          <a:cs typeface="+mn-cs"/>
        </a:defRPr>
      </a:lvl1pPr>
      <a:lvl2pPr marL="742950" indent="-285750" algn="l" defTabSz="914400" rtl="0" eaLnBrk="1" latinLnBrk="0" hangingPunct="1">
        <a:spcBef>
          <a:spcPct val="20000"/>
        </a:spcBef>
        <a:buClr>
          <a:srgbClr val="C8E4DD"/>
        </a:buClr>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Clr>
          <a:srgbClr val="C8E4DD"/>
        </a:buClr>
        <a:buFont typeface="Courier New" panose="02070309020205020404" pitchFamily="49" charset="0"/>
        <a:buChar char="o"/>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nmc.org/patients-visitors/eligibilit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B79E32B-305F-4468-8B4A-2F9BB193B3C4}"/>
              </a:ext>
            </a:extLst>
          </p:cNvPr>
          <p:cNvSpPr>
            <a:spLocks noGrp="1"/>
          </p:cNvSpPr>
          <p:nvPr>
            <p:ph sz="quarter" idx="15"/>
          </p:nvPr>
        </p:nvSpPr>
        <p:spPr>
          <a:xfrm>
            <a:off x="905080" y="235968"/>
            <a:ext cx="7281863" cy="2425700"/>
          </a:xfrm>
        </p:spPr>
        <p:txBody>
          <a:bodyPr/>
          <a:lstStyle/>
          <a:p>
            <a:endParaRPr lang="en-US"/>
          </a:p>
        </p:txBody>
      </p:sp>
      <p:sp>
        <p:nvSpPr>
          <p:cNvPr id="3" name="Text Placeholder 2">
            <a:extLst>
              <a:ext uri="{FF2B5EF4-FFF2-40B4-BE49-F238E27FC236}">
                <a16:creationId xmlns:a16="http://schemas.microsoft.com/office/drawing/2014/main" id="{D6B7C2F5-772A-4BB6-9A50-8675680E80CD}"/>
              </a:ext>
            </a:extLst>
          </p:cNvPr>
          <p:cNvSpPr>
            <a:spLocks noGrp="1"/>
          </p:cNvSpPr>
          <p:nvPr>
            <p:ph type="body" sz="quarter" idx="12"/>
          </p:nvPr>
        </p:nvSpPr>
        <p:spPr>
          <a:xfrm>
            <a:off x="905079" y="252413"/>
            <a:ext cx="7281863" cy="841395"/>
          </a:xfrm>
        </p:spPr>
        <p:txBody>
          <a:bodyPr/>
          <a:lstStyle/>
          <a:p>
            <a:r>
              <a:rPr lang="en-US" sz="3600"/>
              <a:t>Specialty Pediatrics</a:t>
            </a:r>
          </a:p>
        </p:txBody>
      </p:sp>
      <p:sp>
        <p:nvSpPr>
          <p:cNvPr id="5" name="Text Placeholder 4">
            <a:extLst>
              <a:ext uri="{FF2B5EF4-FFF2-40B4-BE49-F238E27FC236}">
                <a16:creationId xmlns:a16="http://schemas.microsoft.com/office/drawing/2014/main" id="{A3C8CED0-3AAD-47D5-AFB8-20CDEAE1D205}"/>
              </a:ext>
            </a:extLst>
          </p:cNvPr>
          <p:cNvSpPr>
            <a:spLocks noGrp="1"/>
          </p:cNvSpPr>
          <p:nvPr>
            <p:ph type="body" sz="quarter" idx="14"/>
          </p:nvPr>
        </p:nvSpPr>
        <p:spPr>
          <a:xfrm>
            <a:off x="1484489" y="1634002"/>
            <a:ext cx="6175021" cy="640804"/>
          </a:xfrm>
        </p:spPr>
        <p:txBody>
          <a:bodyPr anchor="ctr"/>
          <a:lstStyle/>
          <a:p>
            <a:r>
              <a:rPr lang="en-US" dirty="0"/>
              <a:t>Amy Schumacher, MD Medical Director</a:t>
            </a:r>
          </a:p>
          <a:p>
            <a:r>
              <a:rPr lang="en-US" dirty="0"/>
              <a:t>Ralph Jenkins, Manager</a:t>
            </a:r>
          </a:p>
          <a:p>
            <a:r>
              <a:rPr lang="en-US" dirty="0"/>
              <a:t>Kelly Jensen, RN Clinical Specialist</a:t>
            </a:r>
          </a:p>
          <a:p>
            <a:r>
              <a:rPr lang="en-US" dirty="0"/>
              <a:t>Janel Beaudion, CMS Supervisor</a:t>
            </a:r>
          </a:p>
        </p:txBody>
      </p:sp>
    </p:spTree>
    <p:extLst>
      <p:ext uri="{BB962C8B-B14F-4D97-AF65-F5344CB8AC3E}">
        <p14:creationId xmlns:p14="http://schemas.microsoft.com/office/powerpoint/2010/main" val="295984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9DE97F-F8D0-F031-3629-692341A1FA8A}"/>
              </a:ext>
            </a:extLst>
          </p:cNvPr>
          <p:cNvSpPr txBox="1"/>
          <p:nvPr/>
        </p:nvSpPr>
        <p:spPr>
          <a:xfrm>
            <a:off x="2519036" y="4801721"/>
            <a:ext cx="4105926" cy="296619"/>
          </a:xfrm>
          <a:prstGeom prst="rect">
            <a:avLst/>
          </a:prstGeom>
          <a:solidFill>
            <a:schemeClr val="bg1"/>
          </a:solidFill>
        </p:spPr>
        <p:txBody>
          <a:bodyPr wrap="square" rtlCol="0">
            <a:spAutoFit/>
          </a:bodyPr>
          <a:lstStyle/>
          <a:p>
            <a:endParaRPr lang="en-US"/>
          </a:p>
        </p:txBody>
      </p:sp>
      <p:pic>
        <p:nvPicPr>
          <p:cNvPr id="4" name="Content Placeholder 8" descr="Diagram&#10;&#10;Description automatically generated">
            <a:extLst>
              <a:ext uri="{FF2B5EF4-FFF2-40B4-BE49-F238E27FC236}">
                <a16:creationId xmlns:a16="http://schemas.microsoft.com/office/drawing/2014/main" id="{25A6B99C-9AEE-4AB2-8D6C-E2DC786D44C1}"/>
              </a:ext>
            </a:extLst>
          </p:cNvPr>
          <p:cNvPicPr>
            <a:picLocks noGrp="1" noChangeAspect="1"/>
          </p:cNvPicPr>
          <p:nvPr>
            <p:ph idx="1"/>
          </p:nvPr>
        </p:nvPicPr>
        <p:blipFill>
          <a:blip r:embed="rId3"/>
          <a:stretch>
            <a:fillRect/>
          </a:stretch>
        </p:blipFill>
        <p:spPr>
          <a:xfrm>
            <a:off x="2519036" y="1554480"/>
            <a:ext cx="4105927" cy="3264212"/>
          </a:xfrm>
          <a:noFill/>
        </p:spPr>
      </p:pic>
      <p:sp>
        <p:nvSpPr>
          <p:cNvPr id="3" name="Title 2">
            <a:extLst>
              <a:ext uri="{FF2B5EF4-FFF2-40B4-BE49-F238E27FC236}">
                <a16:creationId xmlns:a16="http://schemas.microsoft.com/office/drawing/2014/main" id="{6A7DF98E-2211-4BD5-A374-D1F8C4F6CB75}"/>
              </a:ext>
            </a:extLst>
          </p:cNvPr>
          <p:cNvSpPr>
            <a:spLocks noGrp="1"/>
          </p:cNvSpPr>
          <p:nvPr>
            <p:ph type="title"/>
          </p:nvPr>
        </p:nvSpPr>
        <p:spPr>
          <a:xfrm>
            <a:off x="0" y="0"/>
            <a:ext cx="9144000" cy="1554480"/>
          </a:xfrm>
        </p:spPr>
        <p:txBody>
          <a:bodyPr wrap="square" anchor="ctr">
            <a:normAutofit/>
          </a:bodyPr>
          <a:lstStyle/>
          <a:p>
            <a:r>
              <a:rPr lang="en-US" sz="3700"/>
              <a:t> Three roles of Specialty Peds:</a:t>
            </a:r>
            <a:br>
              <a:rPr lang="en-US" sz="3700"/>
            </a:br>
            <a:r>
              <a:rPr lang="en-US" sz="3700"/>
              <a:t>Field Health, Sub-Specialties, Team Bee</a:t>
            </a:r>
          </a:p>
        </p:txBody>
      </p:sp>
      <p:sp>
        <p:nvSpPr>
          <p:cNvPr id="7" name="TextBox 6">
            <a:extLst>
              <a:ext uri="{FF2B5EF4-FFF2-40B4-BE49-F238E27FC236}">
                <a16:creationId xmlns:a16="http://schemas.microsoft.com/office/drawing/2014/main" id="{DC21BC3E-5519-089E-C80A-3FFA8617AF94}"/>
              </a:ext>
            </a:extLst>
          </p:cNvPr>
          <p:cNvSpPr txBox="1"/>
          <p:nvPr/>
        </p:nvSpPr>
        <p:spPr>
          <a:xfrm>
            <a:off x="4023573" y="4734542"/>
            <a:ext cx="1869423" cy="276999"/>
          </a:xfrm>
          <a:prstGeom prst="rect">
            <a:avLst/>
          </a:prstGeom>
          <a:noFill/>
        </p:spPr>
        <p:txBody>
          <a:bodyPr wrap="none" rtlCol="0">
            <a:spAutoFit/>
          </a:bodyPr>
          <a:lstStyle/>
          <a:p>
            <a:r>
              <a:rPr lang="en-US" sz="600"/>
              <a:t>ANMC Pediatrics Clinic: Phone: (206) 594-3375 </a:t>
            </a:r>
          </a:p>
          <a:p>
            <a:r>
              <a:rPr lang="en-US" sz="600"/>
              <a:t>Tiger Text: SCF Specialty Pediatrics Pediatrician </a:t>
            </a:r>
          </a:p>
        </p:txBody>
      </p:sp>
      <p:cxnSp>
        <p:nvCxnSpPr>
          <p:cNvPr id="5" name="Straight Arrow Connector 4">
            <a:extLst>
              <a:ext uri="{FF2B5EF4-FFF2-40B4-BE49-F238E27FC236}">
                <a16:creationId xmlns:a16="http://schemas.microsoft.com/office/drawing/2014/main" id="{BAE11FE0-F17F-3906-A35D-C66C58ADD20C}"/>
              </a:ext>
            </a:extLst>
          </p:cNvPr>
          <p:cNvCxnSpPr>
            <a:cxnSpLocks/>
          </p:cNvCxnSpPr>
          <p:nvPr/>
        </p:nvCxnSpPr>
        <p:spPr>
          <a:xfrm>
            <a:off x="4860929" y="2842997"/>
            <a:ext cx="0" cy="11680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F96B828-E11B-4E98-4DB6-DF5261AD9458}"/>
              </a:ext>
            </a:extLst>
          </p:cNvPr>
          <p:cNvSpPr txBox="1"/>
          <p:nvPr/>
        </p:nvSpPr>
        <p:spPr>
          <a:xfrm>
            <a:off x="4100776" y="4554830"/>
            <a:ext cx="381467" cy="92913"/>
          </a:xfrm>
          <a:prstGeom prst="rect">
            <a:avLst/>
          </a:prstGeom>
          <a:solidFill>
            <a:schemeClr val="bg1"/>
          </a:solidFill>
        </p:spPr>
        <p:txBody>
          <a:bodyPr wrap="square" rtlCol="0">
            <a:spAutoFit/>
          </a:bodyPr>
          <a:lstStyle/>
          <a:p>
            <a:endParaRPr lang="en-US"/>
          </a:p>
        </p:txBody>
      </p:sp>
      <p:sp>
        <p:nvSpPr>
          <p:cNvPr id="10" name="TextBox 9">
            <a:extLst>
              <a:ext uri="{FF2B5EF4-FFF2-40B4-BE49-F238E27FC236}">
                <a16:creationId xmlns:a16="http://schemas.microsoft.com/office/drawing/2014/main" id="{9CF6EEF5-2A54-C83C-44F3-455197E4C048}"/>
              </a:ext>
            </a:extLst>
          </p:cNvPr>
          <p:cNvSpPr txBox="1"/>
          <p:nvPr/>
        </p:nvSpPr>
        <p:spPr>
          <a:xfrm>
            <a:off x="4681415" y="4541693"/>
            <a:ext cx="381467" cy="92913"/>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B68D44A0-9241-4397-F344-9A729BB18860}"/>
              </a:ext>
            </a:extLst>
          </p:cNvPr>
          <p:cNvSpPr txBox="1"/>
          <p:nvPr/>
        </p:nvSpPr>
        <p:spPr>
          <a:xfrm>
            <a:off x="5262054" y="4563358"/>
            <a:ext cx="381467" cy="92913"/>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98642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64121-F3A0-AF42-6112-A415B83A3014}"/>
              </a:ext>
            </a:extLst>
          </p:cNvPr>
          <p:cNvSpPr>
            <a:spLocks noGrp="1"/>
          </p:cNvSpPr>
          <p:nvPr>
            <p:ph idx="1"/>
          </p:nvPr>
        </p:nvSpPr>
        <p:spPr>
          <a:xfrm>
            <a:off x="914400" y="1060174"/>
            <a:ext cx="7315200" cy="4083326"/>
          </a:xfrm>
        </p:spPr>
        <p:txBody>
          <a:bodyPr/>
          <a:lstStyle/>
          <a:p>
            <a:pPr marL="44450" indent="0">
              <a:buNone/>
            </a:pPr>
            <a:endParaRPr lang="en-US" sz="1800"/>
          </a:p>
          <a:p>
            <a:r>
              <a:rPr lang="en-US" sz="1800"/>
              <a:t>You should send referrals to “ANMC Specialty Pediatrics” for pediatric clinics that we have on campus:</a:t>
            </a:r>
          </a:p>
          <a:p>
            <a:pPr lvl="1"/>
            <a:r>
              <a:rPr lang="en-US" sz="1800"/>
              <a:t>Endocrinology, Neurology, Pulmonology, Rheumatology, Infectious Disease, Surgery, Genetics, Hem/</a:t>
            </a:r>
            <a:r>
              <a:rPr lang="en-US" sz="1800" err="1"/>
              <a:t>Onc</a:t>
            </a:r>
            <a:endParaRPr lang="en-US" sz="1800"/>
          </a:p>
          <a:p>
            <a:r>
              <a:rPr lang="en-US" sz="1800"/>
              <a:t>Utilize your SCF Primary Care Team for consultations, requests for appointments, referrals, and PRC coverage </a:t>
            </a:r>
          </a:p>
          <a:p>
            <a:pPr lvl="1"/>
            <a:r>
              <a:rPr lang="en-US" sz="1400"/>
              <a:t>For pediatric patients, follow the same workflow your clinic utilizes for adult patients when coordinating care with assistance from your SCF Primary Care Team.</a:t>
            </a:r>
            <a:endParaRPr lang="en-US" sz="1800"/>
          </a:p>
          <a:p>
            <a:r>
              <a:rPr lang="en-US" sz="1800"/>
              <a:t>If a pediatric consult is needed, contact your SCF Primary Care Team who can facilitate a consult with their integrated pediatrician </a:t>
            </a:r>
          </a:p>
          <a:p>
            <a:r>
              <a:rPr lang="en-US" sz="1800"/>
              <a:t>Off-campus referrals requiring PRC coverage should go through your SCF Primary Care Team</a:t>
            </a:r>
          </a:p>
          <a:p>
            <a:endParaRPr lang="en-US"/>
          </a:p>
        </p:txBody>
      </p:sp>
      <p:sp>
        <p:nvSpPr>
          <p:cNvPr id="3" name="Title 2">
            <a:extLst>
              <a:ext uri="{FF2B5EF4-FFF2-40B4-BE49-F238E27FC236}">
                <a16:creationId xmlns:a16="http://schemas.microsoft.com/office/drawing/2014/main" id="{8FA23942-6EA2-51FF-D72C-BD5E606D16AD}"/>
              </a:ext>
            </a:extLst>
          </p:cNvPr>
          <p:cNvSpPr>
            <a:spLocks noGrp="1"/>
          </p:cNvSpPr>
          <p:nvPr>
            <p:ph type="title"/>
          </p:nvPr>
        </p:nvSpPr>
        <p:spPr/>
        <p:txBody>
          <a:bodyPr/>
          <a:lstStyle/>
          <a:p>
            <a:r>
              <a:rPr lang="en-US"/>
              <a:t>Rural Anchorage Service Unit</a:t>
            </a:r>
          </a:p>
        </p:txBody>
      </p:sp>
    </p:spTree>
    <p:extLst>
      <p:ext uri="{BB962C8B-B14F-4D97-AF65-F5344CB8AC3E}">
        <p14:creationId xmlns:p14="http://schemas.microsoft.com/office/powerpoint/2010/main" val="1915760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8385C-3415-1F31-F56A-A395DCFB4E36}"/>
              </a:ext>
            </a:extLst>
          </p:cNvPr>
          <p:cNvSpPr>
            <a:spLocks noGrp="1"/>
          </p:cNvSpPr>
          <p:nvPr>
            <p:ph type="title"/>
          </p:nvPr>
        </p:nvSpPr>
        <p:spPr/>
        <p:txBody>
          <a:bodyPr/>
          <a:lstStyle/>
          <a:p>
            <a:r>
              <a:rPr lang="en-US"/>
              <a:t>Decision Flow</a:t>
            </a:r>
          </a:p>
        </p:txBody>
      </p:sp>
      <p:pic>
        <p:nvPicPr>
          <p:cNvPr id="5" name="Picture 4">
            <a:extLst>
              <a:ext uri="{FF2B5EF4-FFF2-40B4-BE49-F238E27FC236}">
                <a16:creationId xmlns:a16="http://schemas.microsoft.com/office/drawing/2014/main" id="{713C0AAF-A2D9-DD14-F02B-E2CCC8411D38}"/>
              </a:ext>
            </a:extLst>
          </p:cNvPr>
          <p:cNvPicPr>
            <a:picLocks noChangeAspect="1"/>
          </p:cNvPicPr>
          <p:nvPr/>
        </p:nvPicPr>
        <p:blipFill>
          <a:blip r:embed="rId3"/>
          <a:stretch>
            <a:fillRect/>
          </a:stretch>
        </p:blipFill>
        <p:spPr>
          <a:xfrm>
            <a:off x="1588157" y="914400"/>
            <a:ext cx="5967686" cy="4132214"/>
          </a:xfrm>
          <a:prstGeom prst="rect">
            <a:avLst/>
          </a:prstGeom>
        </p:spPr>
      </p:pic>
    </p:spTree>
    <p:extLst>
      <p:ext uri="{BB962C8B-B14F-4D97-AF65-F5344CB8AC3E}">
        <p14:creationId xmlns:p14="http://schemas.microsoft.com/office/powerpoint/2010/main" val="537530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BE552-DD57-485C-869A-DE6228EA3C46}"/>
              </a:ext>
            </a:extLst>
          </p:cNvPr>
          <p:cNvSpPr>
            <a:spLocks noGrp="1"/>
          </p:cNvSpPr>
          <p:nvPr>
            <p:ph idx="1"/>
          </p:nvPr>
        </p:nvSpPr>
        <p:spPr>
          <a:xfrm>
            <a:off x="914400" y="1883884"/>
            <a:ext cx="7315200" cy="3259616"/>
          </a:xfrm>
        </p:spPr>
        <p:txBody>
          <a:bodyPr/>
          <a:lstStyle/>
          <a:p>
            <a:r>
              <a:rPr lang="en-US"/>
              <a:t>When child only needs to see </a:t>
            </a:r>
            <a:r>
              <a:rPr lang="en-US" u="sng"/>
              <a:t>one</a:t>
            </a:r>
            <a:r>
              <a:rPr lang="en-US"/>
              <a:t> specialty provider and does not require PRC coverage </a:t>
            </a:r>
          </a:p>
          <a:p>
            <a:pPr lvl="1"/>
            <a:r>
              <a:rPr lang="en-US"/>
              <a:t>Child has Medicaid and only needs to see 1 off-campus sub-specialist</a:t>
            </a:r>
          </a:p>
          <a:p>
            <a:pPr lvl="1"/>
            <a:r>
              <a:rPr lang="en-US"/>
              <a:t>Child needs an appointment with an on-campus sub-specialist such as ENT</a:t>
            </a:r>
          </a:p>
          <a:p>
            <a:r>
              <a:rPr lang="en-US"/>
              <a:t>Child is non-beneficiary </a:t>
            </a:r>
          </a:p>
        </p:txBody>
      </p:sp>
      <p:sp>
        <p:nvSpPr>
          <p:cNvPr id="3" name="Title 2">
            <a:extLst>
              <a:ext uri="{FF2B5EF4-FFF2-40B4-BE49-F238E27FC236}">
                <a16:creationId xmlns:a16="http://schemas.microsoft.com/office/drawing/2014/main" id="{E075056E-27C2-4614-9D5D-32FEC062F502}"/>
              </a:ext>
            </a:extLst>
          </p:cNvPr>
          <p:cNvSpPr>
            <a:spLocks noGrp="1"/>
          </p:cNvSpPr>
          <p:nvPr>
            <p:ph type="title"/>
          </p:nvPr>
        </p:nvSpPr>
        <p:spPr/>
        <p:txBody>
          <a:bodyPr/>
          <a:lstStyle/>
          <a:p>
            <a:r>
              <a:rPr lang="en-US" sz="3200"/>
              <a:t>Direct Referrals: Referrals that PCP/region sends directly to the sub-specialist</a:t>
            </a:r>
          </a:p>
        </p:txBody>
      </p:sp>
      <p:sp>
        <p:nvSpPr>
          <p:cNvPr id="4" name="TextBox 3">
            <a:extLst>
              <a:ext uri="{FF2B5EF4-FFF2-40B4-BE49-F238E27FC236}">
                <a16:creationId xmlns:a16="http://schemas.microsoft.com/office/drawing/2014/main" id="{6A958085-8CAD-4BD6-A5D5-005B95E5737A}"/>
              </a:ext>
            </a:extLst>
          </p:cNvPr>
          <p:cNvSpPr txBox="1"/>
          <p:nvPr/>
        </p:nvSpPr>
        <p:spPr>
          <a:xfrm>
            <a:off x="914400" y="1652530"/>
            <a:ext cx="7028761" cy="523220"/>
          </a:xfrm>
          <a:prstGeom prst="rect">
            <a:avLst/>
          </a:prstGeom>
          <a:noFill/>
        </p:spPr>
        <p:txBody>
          <a:bodyPr wrap="square" rtlCol="0">
            <a:spAutoFit/>
          </a:bodyPr>
          <a:lstStyle/>
          <a:p>
            <a:r>
              <a:rPr lang="en-US" sz="2800">
                <a:solidFill>
                  <a:schemeClr val="bg1"/>
                </a:solidFill>
              </a:rPr>
              <a:t>When to send a direct referral:</a:t>
            </a:r>
          </a:p>
        </p:txBody>
      </p:sp>
    </p:spTree>
    <p:extLst>
      <p:ext uri="{BB962C8B-B14F-4D97-AF65-F5344CB8AC3E}">
        <p14:creationId xmlns:p14="http://schemas.microsoft.com/office/powerpoint/2010/main" val="69488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a:extLst>
              <a:ext uri="{FF2B5EF4-FFF2-40B4-BE49-F238E27FC236}">
                <a16:creationId xmlns:a16="http://schemas.microsoft.com/office/drawing/2014/main" id="{E24C712D-0D23-495E-A50D-AF1B65766BF4}"/>
              </a:ext>
            </a:extLst>
          </p:cNvPr>
          <p:cNvGraphicFramePr>
            <a:graphicFrameLocks noGrp="1"/>
          </p:cNvGraphicFramePr>
          <p:nvPr>
            <p:ph idx="1"/>
            <p:extLst>
              <p:ext uri="{D42A27DB-BD31-4B8C-83A1-F6EECF244321}">
                <p14:modId xmlns:p14="http://schemas.microsoft.com/office/powerpoint/2010/main" val="1551949504"/>
              </p:ext>
            </p:extLst>
          </p:nvPr>
        </p:nvGraphicFramePr>
        <p:xfrm>
          <a:off x="914400" y="946150"/>
          <a:ext cx="73152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DFCB8A4-8036-4176-BBEC-5A20132398A5}"/>
              </a:ext>
            </a:extLst>
          </p:cNvPr>
          <p:cNvSpPr>
            <a:spLocks noGrp="1"/>
          </p:cNvSpPr>
          <p:nvPr>
            <p:ph type="title"/>
          </p:nvPr>
        </p:nvSpPr>
        <p:spPr>
          <a:xfrm>
            <a:off x="0" y="0"/>
            <a:ext cx="9144000" cy="914400"/>
          </a:xfrm>
        </p:spPr>
        <p:txBody>
          <a:bodyPr/>
          <a:lstStyle/>
          <a:p>
            <a:r>
              <a:rPr lang="en-US"/>
              <a:t>Team Bee (Anchorage clinic)</a:t>
            </a:r>
          </a:p>
        </p:txBody>
      </p:sp>
      <p:pic>
        <p:nvPicPr>
          <p:cNvPr id="4" name="Picture 2" descr="Southcentral Foundation | NIST">
            <a:extLst>
              <a:ext uri="{FF2B5EF4-FFF2-40B4-BE49-F238E27FC236}">
                <a16:creationId xmlns:a16="http://schemas.microsoft.com/office/drawing/2014/main" id="{40E8FCD4-24F1-4407-BA9E-73B082047A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 b="14477"/>
          <a:stretch/>
        </p:blipFill>
        <p:spPr bwMode="auto">
          <a:xfrm>
            <a:off x="7230005" y="1723032"/>
            <a:ext cx="1355942" cy="939486"/>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0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7FFDBD-DA64-4075-AD3A-D6991E19D2F2}"/>
              </a:ext>
            </a:extLst>
          </p:cNvPr>
          <p:cNvSpPr>
            <a:spLocks noGrp="1"/>
          </p:cNvSpPr>
          <p:nvPr>
            <p:ph idx="1"/>
          </p:nvPr>
        </p:nvSpPr>
        <p:spPr>
          <a:xfrm>
            <a:off x="384202" y="1318591"/>
            <a:ext cx="8275704" cy="3793378"/>
          </a:xfrm>
        </p:spPr>
        <p:txBody>
          <a:bodyPr/>
          <a:lstStyle/>
          <a:p>
            <a:pPr marL="285750" indent="-285750">
              <a:buFont typeface="Wingdings" panose="05000000000000000000" pitchFamily="2" charset="2"/>
              <a:buChar char="§"/>
            </a:pPr>
            <a:r>
              <a:rPr lang="en-US" sz="2200"/>
              <a:t>Refer To Location is: ANMC Pediatrics</a:t>
            </a:r>
          </a:p>
          <a:p>
            <a:pPr marL="560387" lvl="1" indent="-285750"/>
            <a:r>
              <a:rPr lang="en-US" sz="1600"/>
              <a:t>When referring, make sure patient’s demographics are current and provide the best contact number for the parent/guardian</a:t>
            </a:r>
          </a:p>
          <a:p>
            <a:pPr marL="560387" lvl="1" indent="-285750"/>
            <a:endParaRPr lang="en-US" sz="1600"/>
          </a:p>
          <a:p>
            <a:pPr marL="285750" indent="-285750">
              <a:buFont typeface="Wingdings" panose="05000000000000000000" pitchFamily="2" charset="2"/>
              <a:buChar char="§"/>
            </a:pPr>
            <a:r>
              <a:rPr lang="en-US" sz="2000"/>
              <a:t>We receive referrals from Regional Hub’s (BBAHC, CAIHC, KANA, Maniilaq, NSHC, SEARHC, SSMH, YKHC) </a:t>
            </a:r>
          </a:p>
          <a:p>
            <a:pPr marL="560387" lvl="1" indent="-285750">
              <a:buFont typeface="Wingdings" panose="05000000000000000000" pitchFamily="2" charset="2"/>
              <a:buChar char="§"/>
            </a:pPr>
            <a:r>
              <a:rPr lang="en-US" sz="1600"/>
              <a:t>RASU should be working through their SCF Primary Care Team rather than Specialty Pediatrics for care coordination, referrals, and PRC coverage</a:t>
            </a:r>
          </a:p>
          <a:p>
            <a:pPr marL="285750" indent="-285750">
              <a:buFont typeface="Wingdings" panose="05000000000000000000" pitchFamily="2" charset="2"/>
              <a:buChar char="§"/>
            </a:pPr>
            <a:r>
              <a:rPr lang="en-US" sz="2000"/>
              <a:t>Extra layer of case management and includes provider review</a:t>
            </a:r>
          </a:p>
          <a:p>
            <a:pPr marL="285750" indent="-285750">
              <a:buFont typeface="Wingdings" panose="05000000000000000000" pitchFamily="2" charset="2"/>
              <a:buChar char="§"/>
            </a:pPr>
            <a:r>
              <a:rPr lang="en-US" sz="2000"/>
              <a:t>Coordinate care for pediatric subspecialty care on and off-campus</a:t>
            </a:r>
          </a:p>
          <a:p>
            <a:pPr marL="285750" indent="-285750">
              <a:buFont typeface="Wingdings" panose="05000000000000000000" pitchFamily="2" charset="2"/>
              <a:buChar char="§"/>
            </a:pPr>
            <a:r>
              <a:rPr lang="en-US" sz="2000"/>
              <a:t>Attempt to coordinate bundled appointments so patients do not have to make multiple trips to Anchorage </a:t>
            </a:r>
          </a:p>
          <a:p>
            <a:pPr marL="285750" indent="-285750">
              <a:buFont typeface="Wingdings" panose="05000000000000000000" pitchFamily="2" charset="2"/>
              <a:buChar char="§"/>
            </a:pPr>
            <a:r>
              <a:rPr lang="en-US" sz="2000"/>
              <a:t>Submit for PRC coverage for off-campus appointments</a:t>
            </a:r>
          </a:p>
          <a:p>
            <a:endParaRPr lang="en-US"/>
          </a:p>
        </p:txBody>
      </p:sp>
      <p:sp>
        <p:nvSpPr>
          <p:cNvPr id="3" name="Title 2">
            <a:extLst>
              <a:ext uri="{FF2B5EF4-FFF2-40B4-BE49-F238E27FC236}">
                <a16:creationId xmlns:a16="http://schemas.microsoft.com/office/drawing/2014/main" id="{2D479AB4-E150-449A-85B2-42784196A920}"/>
              </a:ext>
            </a:extLst>
          </p:cNvPr>
          <p:cNvSpPr>
            <a:spLocks noGrp="1"/>
          </p:cNvSpPr>
          <p:nvPr>
            <p:ph type="title"/>
          </p:nvPr>
        </p:nvSpPr>
        <p:spPr/>
        <p:txBody>
          <a:bodyPr/>
          <a:lstStyle/>
          <a:p>
            <a:r>
              <a:rPr lang="en-US"/>
              <a:t>Field Health (Referrals)</a:t>
            </a:r>
          </a:p>
        </p:txBody>
      </p:sp>
      <p:pic>
        <p:nvPicPr>
          <p:cNvPr id="5" name="Picture 4">
            <a:extLst>
              <a:ext uri="{FF2B5EF4-FFF2-40B4-BE49-F238E27FC236}">
                <a16:creationId xmlns:a16="http://schemas.microsoft.com/office/drawing/2014/main" id="{935B0F15-119E-5704-4F8E-2CADF833CBF7}"/>
              </a:ext>
            </a:extLst>
          </p:cNvPr>
          <p:cNvPicPr>
            <a:picLocks noChangeAspect="1"/>
          </p:cNvPicPr>
          <p:nvPr/>
        </p:nvPicPr>
        <p:blipFill>
          <a:blip r:embed="rId3"/>
          <a:stretch>
            <a:fillRect/>
          </a:stretch>
        </p:blipFill>
        <p:spPr>
          <a:xfrm>
            <a:off x="4663440" y="1630834"/>
            <a:ext cx="4445526" cy="449425"/>
          </a:xfrm>
          <a:prstGeom prst="rect">
            <a:avLst/>
          </a:prstGeom>
        </p:spPr>
      </p:pic>
    </p:spTree>
    <p:extLst>
      <p:ext uri="{BB962C8B-B14F-4D97-AF65-F5344CB8AC3E}">
        <p14:creationId xmlns:p14="http://schemas.microsoft.com/office/powerpoint/2010/main" val="350284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D875BB-FCCA-4447-A251-3AC8E6F720AE}"/>
              </a:ext>
            </a:extLst>
          </p:cNvPr>
          <p:cNvSpPr>
            <a:spLocks noGrp="1"/>
          </p:cNvSpPr>
          <p:nvPr>
            <p:ph idx="1"/>
          </p:nvPr>
        </p:nvSpPr>
        <p:spPr>
          <a:xfrm>
            <a:off x="476411" y="914401"/>
            <a:ext cx="7622561" cy="4229100"/>
          </a:xfrm>
        </p:spPr>
        <p:txBody>
          <a:bodyPr/>
          <a:lstStyle/>
          <a:p>
            <a:r>
              <a:rPr lang="en-US" sz="2000" dirty="0"/>
              <a:t>Children who have complex heath care needs and need sub-specialty medical care </a:t>
            </a:r>
          </a:p>
          <a:p>
            <a:r>
              <a:rPr lang="en-US" sz="2000" dirty="0"/>
              <a:t>PCP requests evaluation by a pediatrician and there isn’t a pediatrician available locally</a:t>
            </a:r>
          </a:p>
          <a:p>
            <a:r>
              <a:rPr lang="en-US" sz="2000" dirty="0"/>
              <a:t>When child needs more than one specialty appointment in Anchorage or out-of-state</a:t>
            </a:r>
          </a:p>
          <a:p>
            <a:r>
              <a:rPr lang="en-US" sz="2000" dirty="0"/>
              <a:t>When PRC funding is needed to cover the costs of the medical care (i.e. patient does not have Medicaid, child is being hospitalized somewhere other than ANMC, care is out-of-state)</a:t>
            </a:r>
          </a:p>
          <a:p>
            <a:r>
              <a:rPr lang="en-US" sz="2000" dirty="0"/>
              <a:t>When patient will be in Anchorage or out-of-state for extended period of time for medical care</a:t>
            </a:r>
          </a:p>
        </p:txBody>
      </p:sp>
      <p:sp>
        <p:nvSpPr>
          <p:cNvPr id="3" name="Title 2">
            <a:extLst>
              <a:ext uri="{FF2B5EF4-FFF2-40B4-BE49-F238E27FC236}">
                <a16:creationId xmlns:a16="http://schemas.microsoft.com/office/drawing/2014/main" id="{C991AA34-9E64-4F06-93BC-ECEA67DA134D}"/>
              </a:ext>
            </a:extLst>
          </p:cNvPr>
          <p:cNvSpPr>
            <a:spLocks noGrp="1"/>
          </p:cNvSpPr>
          <p:nvPr>
            <p:ph type="title"/>
          </p:nvPr>
        </p:nvSpPr>
        <p:spPr/>
        <p:txBody>
          <a:bodyPr/>
          <a:lstStyle/>
          <a:p>
            <a:r>
              <a:rPr lang="en-US"/>
              <a:t>When to refer to Field Health</a:t>
            </a:r>
          </a:p>
        </p:txBody>
      </p:sp>
    </p:spTree>
    <p:extLst>
      <p:ext uri="{BB962C8B-B14F-4D97-AF65-F5344CB8AC3E}">
        <p14:creationId xmlns:p14="http://schemas.microsoft.com/office/powerpoint/2010/main" val="91905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C5694B9-659A-49A3-8BDB-2757BB313E64}"/>
              </a:ext>
            </a:extLst>
          </p:cNvPr>
          <p:cNvSpPr>
            <a:spLocks noGrp="1"/>
          </p:cNvSpPr>
          <p:nvPr>
            <p:ph type="title"/>
          </p:nvPr>
        </p:nvSpPr>
        <p:spPr>
          <a:xfrm>
            <a:off x="0" y="0"/>
            <a:ext cx="9144000" cy="914400"/>
          </a:xfrm>
        </p:spPr>
        <p:txBody>
          <a:bodyPr wrap="square" anchor="ctr">
            <a:normAutofit/>
          </a:bodyPr>
          <a:lstStyle/>
          <a:p>
            <a:r>
              <a:rPr lang="en-US"/>
              <a:t>Pediatric Sub-Specialties</a:t>
            </a:r>
          </a:p>
        </p:txBody>
      </p:sp>
      <p:graphicFrame>
        <p:nvGraphicFramePr>
          <p:cNvPr id="11" name="Content Placeholder 8">
            <a:extLst>
              <a:ext uri="{FF2B5EF4-FFF2-40B4-BE49-F238E27FC236}">
                <a16:creationId xmlns:a16="http://schemas.microsoft.com/office/drawing/2014/main" id="{C3376D2F-5247-4176-B889-6A9A967CDCAD}"/>
              </a:ext>
            </a:extLst>
          </p:cNvPr>
          <p:cNvGraphicFramePr>
            <a:graphicFrameLocks noGrp="1"/>
          </p:cNvGraphicFramePr>
          <p:nvPr>
            <p:ph idx="1"/>
            <p:extLst>
              <p:ext uri="{D42A27DB-BD31-4B8C-83A1-F6EECF244321}">
                <p14:modId xmlns:p14="http://schemas.microsoft.com/office/powerpoint/2010/main" val="2372112544"/>
              </p:ext>
            </p:extLst>
          </p:nvPr>
        </p:nvGraphicFramePr>
        <p:xfrm>
          <a:off x="914400" y="945931"/>
          <a:ext cx="7315200" cy="4197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11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3B31B2-CFE5-4463-9A97-DE8BDC3D19A2}"/>
              </a:ext>
            </a:extLst>
          </p:cNvPr>
          <p:cNvSpPr>
            <a:spLocks noGrp="1"/>
          </p:cNvSpPr>
          <p:nvPr>
            <p:ph idx="1"/>
          </p:nvPr>
        </p:nvSpPr>
        <p:spPr>
          <a:xfrm>
            <a:off x="418641" y="1239077"/>
            <a:ext cx="3547431" cy="3904421"/>
          </a:xfrm>
        </p:spPr>
        <p:txBody>
          <a:bodyPr/>
          <a:lstStyle/>
          <a:p>
            <a:r>
              <a:rPr lang="en-US" sz="1800" dirty="0"/>
              <a:t>Pulmonology: every quarter from Seattle Children’s</a:t>
            </a:r>
          </a:p>
          <a:p>
            <a:r>
              <a:rPr lang="en-US" sz="1800"/>
              <a:t>Rheumatology: every other month from Seattle Children’s </a:t>
            </a:r>
          </a:p>
          <a:p>
            <a:r>
              <a:rPr lang="en-US" sz="1800" dirty="0"/>
              <a:t>Neurology: 3x per month, Dr. Smith (also works at Providence)</a:t>
            </a:r>
          </a:p>
          <a:p>
            <a:pPr marL="44450" indent="0">
              <a:buNone/>
            </a:pPr>
            <a:r>
              <a:rPr lang="en-US" sz="1800" b="1" dirty="0"/>
              <a:t>Sherry Hammock, RN CM:</a:t>
            </a:r>
          </a:p>
          <a:p>
            <a:r>
              <a:rPr lang="en-US" sz="1800" dirty="0"/>
              <a:t>Endocrinology: full-time with regional clinics, Dr. Lescher</a:t>
            </a:r>
          </a:p>
          <a:p>
            <a:endParaRPr lang="en-US" sz="1800" dirty="0"/>
          </a:p>
          <a:p>
            <a:endParaRPr lang="en-US" dirty="0"/>
          </a:p>
        </p:txBody>
      </p:sp>
      <p:sp>
        <p:nvSpPr>
          <p:cNvPr id="3" name="Title 2">
            <a:extLst>
              <a:ext uri="{FF2B5EF4-FFF2-40B4-BE49-F238E27FC236}">
                <a16:creationId xmlns:a16="http://schemas.microsoft.com/office/drawing/2014/main" id="{01FF29BB-3BA3-4ADF-974F-2416A8DA3C53}"/>
              </a:ext>
            </a:extLst>
          </p:cNvPr>
          <p:cNvSpPr>
            <a:spLocks noGrp="1"/>
          </p:cNvSpPr>
          <p:nvPr>
            <p:ph type="title"/>
          </p:nvPr>
        </p:nvSpPr>
        <p:spPr/>
        <p:txBody>
          <a:bodyPr/>
          <a:lstStyle/>
          <a:p>
            <a:r>
              <a:rPr lang="en-US" sz="3200"/>
              <a:t>Pediatric Sub-Specialty Clinics in our Clinic</a:t>
            </a:r>
          </a:p>
        </p:txBody>
      </p:sp>
      <p:sp>
        <p:nvSpPr>
          <p:cNvPr id="4" name="Content Placeholder 3">
            <a:extLst>
              <a:ext uri="{FF2B5EF4-FFF2-40B4-BE49-F238E27FC236}">
                <a16:creationId xmlns:a16="http://schemas.microsoft.com/office/drawing/2014/main" id="{773F3E63-86B3-467A-BE41-C2E625A4BE62}"/>
              </a:ext>
            </a:extLst>
          </p:cNvPr>
          <p:cNvSpPr txBox="1">
            <a:spLocks/>
          </p:cNvSpPr>
          <p:nvPr/>
        </p:nvSpPr>
        <p:spPr>
          <a:xfrm>
            <a:off x="4649118" y="1333041"/>
            <a:ext cx="4307595" cy="3810458"/>
          </a:xfrm>
          <a:prstGeom prst="rect">
            <a:avLst/>
          </a:prstGeom>
        </p:spPr>
        <p:txBody>
          <a:bodyPr>
            <a:normAutofit/>
          </a:bodyPr>
          <a:lstStyle>
            <a:lvl1pPr marL="271463" indent="-227013" algn="l" rtl="0" eaLnBrk="1" fontAlgn="base" hangingPunct="1">
              <a:spcBef>
                <a:spcPct val="20000"/>
              </a:spcBef>
              <a:spcAft>
                <a:spcPct val="0"/>
              </a:spcAft>
              <a:buClr>
                <a:srgbClr val="C8E4DD"/>
              </a:buClr>
              <a:buFont typeface="Wingdings" pitchFamily="2" charset="2"/>
              <a:buChar char="§"/>
              <a:defRPr sz="2400" kern="1200">
                <a:solidFill>
                  <a:schemeClr val="bg1"/>
                </a:solidFill>
                <a:latin typeface="+mn-lt"/>
                <a:ea typeface="+mn-ea"/>
                <a:cs typeface="+mn-cs"/>
              </a:defRPr>
            </a:lvl1pPr>
            <a:lvl2pPr marL="546100" indent="-180975" algn="l" rtl="0" eaLnBrk="1" fontAlgn="base" hangingPunct="1">
              <a:spcBef>
                <a:spcPct val="20000"/>
              </a:spcBef>
              <a:spcAft>
                <a:spcPct val="0"/>
              </a:spcAft>
              <a:buClr>
                <a:srgbClr val="C8E4DD"/>
              </a:buClr>
              <a:buFont typeface="Arial" pitchFamily="34" charset="0"/>
              <a:buChar char="•"/>
              <a:defRPr kern="1200">
                <a:solidFill>
                  <a:schemeClr val="bg1"/>
                </a:solidFill>
                <a:latin typeface="+mn-lt"/>
                <a:ea typeface="+mn-ea"/>
                <a:cs typeface="+mn-cs"/>
              </a:defRPr>
            </a:lvl2pPr>
            <a:lvl3pPr marL="820738" indent="-180975" algn="l" rtl="0" eaLnBrk="1" fontAlgn="base" hangingPunct="1">
              <a:spcBef>
                <a:spcPct val="20000"/>
              </a:spcBef>
              <a:spcAft>
                <a:spcPct val="0"/>
              </a:spcAft>
              <a:buClr>
                <a:srgbClr val="C8E4DD"/>
              </a:buClr>
              <a:buFont typeface="Courier New" panose="02070309020205020404" pitchFamily="49" charset="0"/>
              <a:buChar char="o"/>
              <a:defRPr sz="1600" kern="1200">
                <a:solidFill>
                  <a:schemeClr val="bg1"/>
                </a:solidFill>
                <a:latin typeface="+mn-lt"/>
                <a:ea typeface="+mn-ea"/>
                <a:cs typeface="+mn-cs"/>
              </a:defRPr>
            </a:lvl3pPr>
            <a:lvl4pPr marL="1095375" indent="-180975" algn="l" rtl="0" eaLnBrk="1" fontAlgn="base" hangingPunct="1">
              <a:spcBef>
                <a:spcPct val="20000"/>
              </a:spcBef>
              <a:spcAft>
                <a:spcPct val="0"/>
              </a:spcAft>
              <a:buClr>
                <a:srgbClr val="B7D242"/>
              </a:buClr>
              <a:buFont typeface="Courier New" pitchFamily="49" charset="0"/>
              <a:buChar char="o"/>
              <a:defRPr sz="1400" kern="1200">
                <a:solidFill>
                  <a:schemeClr val="bg1"/>
                </a:solidFill>
                <a:latin typeface="Candara" pitchFamily="34" charset="0"/>
                <a:ea typeface="+mn-ea"/>
                <a:cs typeface="+mn-cs"/>
              </a:defRPr>
            </a:lvl4pPr>
            <a:lvl5pPr marL="1093788" indent="731838" algn="l" rtl="0" eaLnBrk="1" fontAlgn="base" hangingPunct="1">
              <a:spcBef>
                <a:spcPct val="20000"/>
              </a:spcBef>
              <a:spcAft>
                <a:spcPct val="0"/>
              </a:spcAft>
              <a:buClr>
                <a:srgbClr val="B7D242"/>
              </a:buClr>
              <a:defRPr sz="1300" kern="1200">
                <a:solidFill>
                  <a:schemeClr val="bg1"/>
                </a:solidFill>
                <a:latin typeface="Candara" pitchFamily="34" charset="0"/>
                <a:ea typeface="+mn-ea"/>
                <a:cs typeface="+mn-cs"/>
              </a:defRPr>
            </a:lvl5pPr>
            <a:lvl6pPr marL="1553555" indent="-182771" algn="l" defTabSz="913856"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7712" indent="-182771" algn="l" defTabSz="913856"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1868" indent="-182771" algn="l" defTabSz="913856"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6024" indent="-182771" algn="l" defTabSz="913856"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sz="1800" dirty="0"/>
              <a:t>Pediatric Surgery: every Tuesday, Anchorage Pediatric Surgery group</a:t>
            </a:r>
          </a:p>
          <a:p>
            <a:r>
              <a:rPr lang="en-US" sz="1800" dirty="0"/>
              <a:t>Hem/</a:t>
            </a:r>
            <a:r>
              <a:rPr lang="en-US" sz="1800" dirty="0" err="1"/>
              <a:t>Onc</a:t>
            </a:r>
            <a:r>
              <a:rPr lang="en-US" sz="1800" dirty="0"/>
              <a:t>: every other Monday, Alaska Pediatric Oncology group</a:t>
            </a:r>
          </a:p>
          <a:p>
            <a:r>
              <a:rPr lang="en-US" sz="1800" dirty="0"/>
              <a:t>Genetics: every quarter, Primary Children’s Salt Lake City</a:t>
            </a:r>
          </a:p>
          <a:p>
            <a:r>
              <a:rPr lang="en-US" sz="1800" dirty="0"/>
              <a:t>Infectious Disease: every Wednesday afternoon, Dr. Westley</a:t>
            </a:r>
          </a:p>
          <a:p>
            <a:r>
              <a:rPr lang="en-US" sz="1800" dirty="0">
                <a:solidFill>
                  <a:srgbClr val="FFFF00"/>
                </a:solidFill>
              </a:rPr>
              <a:t>Coming soon…</a:t>
            </a:r>
          </a:p>
          <a:p>
            <a:pPr lvl="1"/>
            <a:r>
              <a:rPr lang="en-US" sz="1200" dirty="0">
                <a:solidFill>
                  <a:srgbClr val="FFFF00"/>
                </a:solidFill>
              </a:rPr>
              <a:t>Pediatric Gastroenterology </a:t>
            </a:r>
          </a:p>
          <a:p>
            <a:pPr lvl="1"/>
            <a:r>
              <a:rPr lang="en-US" sz="1200" dirty="0">
                <a:solidFill>
                  <a:srgbClr val="FFFF00"/>
                </a:solidFill>
              </a:rPr>
              <a:t>Pediatric Nephrology</a:t>
            </a:r>
          </a:p>
          <a:p>
            <a:endParaRPr lang="en-US" dirty="0"/>
          </a:p>
        </p:txBody>
      </p:sp>
      <p:sp>
        <p:nvSpPr>
          <p:cNvPr id="5" name="TextBox 4">
            <a:extLst>
              <a:ext uri="{FF2B5EF4-FFF2-40B4-BE49-F238E27FC236}">
                <a16:creationId xmlns:a16="http://schemas.microsoft.com/office/drawing/2014/main" id="{E972AB77-3131-44B0-BAE5-816C66FD0CAA}"/>
              </a:ext>
            </a:extLst>
          </p:cNvPr>
          <p:cNvSpPr txBox="1"/>
          <p:nvPr/>
        </p:nvSpPr>
        <p:spPr>
          <a:xfrm>
            <a:off x="418641" y="963709"/>
            <a:ext cx="3162118" cy="369332"/>
          </a:xfrm>
          <a:prstGeom prst="rect">
            <a:avLst/>
          </a:prstGeom>
          <a:noFill/>
        </p:spPr>
        <p:txBody>
          <a:bodyPr wrap="square" rtlCol="0">
            <a:spAutoFit/>
          </a:bodyPr>
          <a:lstStyle/>
          <a:p>
            <a:r>
              <a:rPr lang="en-US" b="1">
                <a:solidFill>
                  <a:schemeClr val="bg1"/>
                </a:solidFill>
              </a:rPr>
              <a:t>Tracie Wright, RN CM:</a:t>
            </a:r>
          </a:p>
        </p:txBody>
      </p:sp>
      <p:sp>
        <p:nvSpPr>
          <p:cNvPr id="6" name="TextBox 5">
            <a:extLst>
              <a:ext uri="{FF2B5EF4-FFF2-40B4-BE49-F238E27FC236}">
                <a16:creationId xmlns:a16="http://schemas.microsoft.com/office/drawing/2014/main" id="{8373A89F-7BB3-4C12-AB2A-E4B006897533}"/>
              </a:ext>
            </a:extLst>
          </p:cNvPr>
          <p:cNvSpPr txBox="1"/>
          <p:nvPr/>
        </p:nvSpPr>
        <p:spPr>
          <a:xfrm>
            <a:off x="4649118" y="945931"/>
            <a:ext cx="3162118" cy="369332"/>
          </a:xfrm>
          <a:prstGeom prst="rect">
            <a:avLst/>
          </a:prstGeom>
          <a:noFill/>
        </p:spPr>
        <p:txBody>
          <a:bodyPr wrap="square" rtlCol="0">
            <a:spAutoFit/>
          </a:bodyPr>
          <a:lstStyle/>
          <a:p>
            <a:r>
              <a:rPr lang="en-US" b="1">
                <a:solidFill>
                  <a:schemeClr val="bg1"/>
                </a:solidFill>
              </a:rPr>
              <a:t>Maria Apilado, RN CM:</a:t>
            </a:r>
          </a:p>
        </p:txBody>
      </p:sp>
      <p:sp>
        <p:nvSpPr>
          <p:cNvPr id="7" name="TextBox 6">
            <a:extLst>
              <a:ext uri="{FF2B5EF4-FFF2-40B4-BE49-F238E27FC236}">
                <a16:creationId xmlns:a16="http://schemas.microsoft.com/office/drawing/2014/main" id="{581DF9E5-126F-4C98-99BA-60F4BE41188E}"/>
              </a:ext>
            </a:extLst>
          </p:cNvPr>
          <p:cNvSpPr txBox="1"/>
          <p:nvPr/>
        </p:nvSpPr>
        <p:spPr>
          <a:xfrm>
            <a:off x="1738861" y="4690725"/>
            <a:ext cx="5512044" cy="307777"/>
          </a:xfrm>
          <a:prstGeom prst="rect">
            <a:avLst/>
          </a:prstGeom>
          <a:noFill/>
        </p:spPr>
        <p:txBody>
          <a:bodyPr wrap="square" rtlCol="0">
            <a:spAutoFit/>
          </a:bodyPr>
          <a:lstStyle/>
          <a:p>
            <a:r>
              <a:rPr lang="en-US" sz="1400" i="1"/>
              <a:t>*All sub-specialty clinics are by referral only and may have a waitlist</a:t>
            </a:r>
          </a:p>
        </p:txBody>
      </p:sp>
    </p:spTree>
    <p:extLst>
      <p:ext uri="{BB962C8B-B14F-4D97-AF65-F5344CB8AC3E}">
        <p14:creationId xmlns:p14="http://schemas.microsoft.com/office/powerpoint/2010/main" val="47925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4C5EC-21A4-0237-4B69-72A7682831F4}"/>
              </a:ext>
            </a:extLst>
          </p:cNvPr>
          <p:cNvSpPr>
            <a:spLocks noGrp="1"/>
          </p:cNvSpPr>
          <p:nvPr>
            <p:ph type="title"/>
          </p:nvPr>
        </p:nvSpPr>
        <p:spPr>
          <a:xfrm>
            <a:off x="0" y="-1"/>
            <a:ext cx="9144000" cy="914400"/>
          </a:xfrm>
        </p:spPr>
        <p:txBody>
          <a:bodyPr/>
          <a:lstStyle/>
          <a:p>
            <a:r>
              <a:rPr lang="en-US" sz="2400"/>
              <a:t>ANMC Specialty Pediatrics Referrals</a:t>
            </a:r>
          </a:p>
        </p:txBody>
      </p:sp>
      <p:graphicFrame>
        <p:nvGraphicFramePr>
          <p:cNvPr id="6" name="Content Placeholder 5">
            <a:extLst>
              <a:ext uri="{FF2B5EF4-FFF2-40B4-BE49-F238E27FC236}">
                <a16:creationId xmlns:a16="http://schemas.microsoft.com/office/drawing/2014/main" id="{8BAEE847-6429-75B4-46CD-F1763AB32B16}"/>
              </a:ext>
            </a:extLst>
          </p:cNvPr>
          <p:cNvGraphicFramePr>
            <a:graphicFrameLocks noGrp="1"/>
          </p:cNvGraphicFramePr>
          <p:nvPr>
            <p:ph idx="4294967295"/>
            <p:extLst>
              <p:ext uri="{D42A27DB-BD31-4B8C-83A1-F6EECF244321}">
                <p14:modId xmlns:p14="http://schemas.microsoft.com/office/powerpoint/2010/main" val="2189376826"/>
              </p:ext>
            </p:extLst>
          </p:nvPr>
        </p:nvGraphicFramePr>
        <p:xfrm>
          <a:off x="249793" y="1284482"/>
          <a:ext cx="4693922" cy="3230880"/>
        </p:xfrm>
        <a:graphic>
          <a:graphicData uri="http://schemas.openxmlformats.org/drawingml/2006/table">
            <a:tbl>
              <a:tblPr firstRow="1" firstCol="1" bandRow="1">
                <a:tableStyleId>{073A0DAA-6AF3-43AB-8588-CEC1D06C72B9}</a:tableStyleId>
              </a:tblPr>
              <a:tblGrid>
                <a:gridCol w="2524462">
                  <a:extLst>
                    <a:ext uri="{9D8B030D-6E8A-4147-A177-3AD203B41FA5}">
                      <a16:colId xmlns:a16="http://schemas.microsoft.com/office/drawing/2014/main" val="3955900041"/>
                    </a:ext>
                  </a:extLst>
                </a:gridCol>
                <a:gridCol w="2169460">
                  <a:extLst>
                    <a:ext uri="{9D8B030D-6E8A-4147-A177-3AD203B41FA5}">
                      <a16:colId xmlns:a16="http://schemas.microsoft.com/office/drawing/2014/main" val="2311484386"/>
                    </a:ext>
                  </a:extLst>
                </a:gridCol>
              </a:tblGrid>
              <a:tr h="548966">
                <a:tc>
                  <a:txBody>
                    <a:bodyPr/>
                    <a:lstStyle/>
                    <a:p>
                      <a:pPr marL="0" marR="0" algn="ctr">
                        <a:lnSpc>
                          <a:spcPct val="150000"/>
                        </a:lnSpc>
                        <a:spcBef>
                          <a:spcPts val="0"/>
                        </a:spcBef>
                        <a:spcAft>
                          <a:spcPts val="0"/>
                        </a:spcAft>
                      </a:pPr>
                      <a:r>
                        <a:rPr lang="en-US" sz="1200" kern="100" dirty="0">
                          <a:effectLst/>
                        </a:rPr>
                        <a:t>Medical Services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gn="ctr">
                        <a:lnSpc>
                          <a:spcPct val="150000"/>
                        </a:lnSpc>
                        <a:spcBef>
                          <a:spcPts val="0"/>
                        </a:spcBef>
                        <a:spcAft>
                          <a:spcPts val="0"/>
                        </a:spcAft>
                      </a:pPr>
                      <a:r>
                        <a:rPr lang="en-US" sz="1200" kern="100">
                          <a:effectLst/>
                        </a:rPr>
                        <a:t>Refer to Location in Cerner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1322938925"/>
                  </a:ext>
                </a:extLst>
              </a:tr>
              <a:tr h="250670">
                <a:tc>
                  <a:txBody>
                    <a:bodyPr/>
                    <a:lstStyle/>
                    <a:p>
                      <a:pPr marL="0" marR="0">
                        <a:lnSpc>
                          <a:spcPct val="150000"/>
                        </a:lnSpc>
                        <a:spcBef>
                          <a:spcPts val="0"/>
                        </a:spcBef>
                        <a:spcAft>
                          <a:spcPts val="0"/>
                        </a:spcAft>
                      </a:pPr>
                      <a:r>
                        <a:rPr lang="en-US" sz="1050" b="0" kern="100">
                          <a:effectLst/>
                          <a:latin typeface="+mn-lt"/>
                        </a:rPr>
                        <a:t>Endocrinology</a:t>
                      </a:r>
                      <a:endParaRPr lang="en-US" sz="1050" b="0" kern="100">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Endocrinology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2622138248"/>
                  </a:ext>
                </a:extLst>
              </a:tr>
              <a:tr h="250670">
                <a:tc>
                  <a:txBody>
                    <a:bodyPr/>
                    <a:lstStyle/>
                    <a:p>
                      <a:pPr marL="0" marR="0">
                        <a:lnSpc>
                          <a:spcPct val="150000"/>
                        </a:lnSpc>
                        <a:spcBef>
                          <a:spcPts val="0"/>
                        </a:spcBef>
                        <a:spcAft>
                          <a:spcPts val="0"/>
                        </a:spcAft>
                      </a:pPr>
                      <a:r>
                        <a:rPr lang="en-US" sz="1050" b="0" kern="100">
                          <a:effectLst/>
                          <a:latin typeface="+mn-lt"/>
                        </a:rPr>
                        <a:t>Genetics</a:t>
                      </a:r>
                      <a:endParaRPr lang="en-US" sz="1050" b="0" kern="100">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Genetics</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174873277"/>
                  </a:ext>
                </a:extLst>
              </a:tr>
              <a:tr h="502293">
                <a:tc>
                  <a:txBody>
                    <a:bodyPr/>
                    <a:lstStyle/>
                    <a:p>
                      <a:pPr marL="0" marR="0">
                        <a:lnSpc>
                          <a:spcPct val="150000"/>
                        </a:lnSpc>
                        <a:spcBef>
                          <a:spcPts val="0"/>
                        </a:spcBef>
                        <a:spcAft>
                          <a:spcPts val="0"/>
                        </a:spcAft>
                      </a:pPr>
                      <a:r>
                        <a:rPr lang="en-US" sz="1050" b="0" kern="100">
                          <a:effectLst/>
                          <a:latin typeface="+mn-lt"/>
                        </a:rPr>
                        <a:t>Infectious Disease</a:t>
                      </a:r>
                      <a:endParaRPr lang="en-US" sz="1050" b="0" kern="100">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Infectious Disease</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2348095925"/>
                  </a:ext>
                </a:extLst>
              </a:tr>
              <a:tr h="246197">
                <a:tc>
                  <a:txBody>
                    <a:bodyPr/>
                    <a:lstStyle/>
                    <a:p>
                      <a:pPr marL="0" marR="0">
                        <a:lnSpc>
                          <a:spcPct val="150000"/>
                        </a:lnSpc>
                        <a:spcBef>
                          <a:spcPts val="0"/>
                        </a:spcBef>
                        <a:spcAft>
                          <a:spcPts val="0"/>
                        </a:spcAft>
                      </a:pPr>
                      <a:r>
                        <a:rPr lang="en-US" sz="1050" b="0" kern="100">
                          <a:solidFill>
                            <a:schemeClr val="bg1"/>
                          </a:solidFill>
                          <a:effectLst/>
                          <a:latin typeface="+mn-lt"/>
                        </a:rPr>
                        <a:t>Neurology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Neurology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4224160740"/>
                  </a:ext>
                </a:extLst>
              </a:tr>
              <a:tr h="397486">
                <a:tc>
                  <a:txBody>
                    <a:bodyPr/>
                    <a:lstStyle/>
                    <a:p>
                      <a:pPr marL="0" marR="0">
                        <a:lnSpc>
                          <a:spcPct val="150000"/>
                        </a:lnSpc>
                        <a:spcBef>
                          <a:spcPts val="0"/>
                        </a:spcBef>
                        <a:spcAft>
                          <a:spcPts val="0"/>
                        </a:spcAft>
                      </a:pPr>
                      <a:r>
                        <a:rPr lang="en-US" sz="1050" b="0" kern="100">
                          <a:solidFill>
                            <a:schemeClr val="bg1"/>
                          </a:solidFill>
                          <a:effectLst/>
                          <a:latin typeface="+mn-lt"/>
                        </a:rPr>
                        <a:t>Pulmonology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Pulmonology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308067073"/>
                  </a:ext>
                </a:extLst>
              </a:tr>
              <a:tr h="246197">
                <a:tc>
                  <a:txBody>
                    <a:bodyPr/>
                    <a:lstStyle/>
                    <a:p>
                      <a:pPr marL="0" marR="0">
                        <a:lnSpc>
                          <a:spcPct val="150000"/>
                        </a:lnSpc>
                        <a:spcBef>
                          <a:spcPts val="0"/>
                        </a:spcBef>
                        <a:spcAft>
                          <a:spcPts val="0"/>
                        </a:spcAft>
                      </a:pPr>
                      <a:r>
                        <a:rPr lang="en-US" sz="1050" b="0" kern="100">
                          <a:solidFill>
                            <a:schemeClr val="bg1"/>
                          </a:solidFill>
                          <a:effectLst/>
                          <a:latin typeface="+mn-lt"/>
                        </a:rPr>
                        <a:t>Surgery-General</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Surgery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3086913369"/>
                  </a:ext>
                </a:extLst>
              </a:tr>
              <a:tr h="403415">
                <a:tc>
                  <a:txBody>
                    <a:bodyPr/>
                    <a:lstStyle/>
                    <a:p>
                      <a:pPr marL="0" marR="0">
                        <a:lnSpc>
                          <a:spcPct val="150000"/>
                        </a:lnSpc>
                        <a:spcBef>
                          <a:spcPts val="0"/>
                        </a:spcBef>
                        <a:spcAft>
                          <a:spcPts val="0"/>
                        </a:spcAft>
                      </a:pPr>
                      <a:r>
                        <a:rPr lang="en-US" sz="1050" b="0" kern="100">
                          <a:solidFill>
                            <a:schemeClr val="bg1"/>
                          </a:solidFill>
                          <a:effectLst/>
                          <a:latin typeface="+mn-lt"/>
                        </a:rPr>
                        <a:t>Rheumatology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a:solidFill>
                            <a:schemeClr val="bg1"/>
                          </a:solidFill>
                          <a:effectLst/>
                          <a:latin typeface="+mn-lt"/>
                        </a:rPr>
                        <a:t>ANMC Pediatric Rheumatology</a:t>
                      </a:r>
                      <a:endParaRPr lang="en-US" sz="1050" b="0" kern="1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extLst>
                  <a:ext uri="{0D108BD9-81ED-4DB2-BD59-A6C34878D82A}">
                    <a16:rowId xmlns:a16="http://schemas.microsoft.com/office/drawing/2014/main" val="1219993334"/>
                  </a:ext>
                </a:extLst>
              </a:tr>
              <a:tr h="384986">
                <a:tc>
                  <a:txBody>
                    <a:bodyPr/>
                    <a:lstStyle/>
                    <a:p>
                      <a:pPr marL="0" marR="0">
                        <a:lnSpc>
                          <a:spcPct val="150000"/>
                        </a:lnSpc>
                        <a:spcBef>
                          <a:spcPts val="0"/>
                        </a:spcBef>
                        <a:spcAft>
                          <a:spcPts val="0"/>
                        </a:spcAft>
                      </a:pPr>
                      <a:r>
                        <a:rPr lang="en-US" sz="1050" b="0" kern="100" dirty="0">
                          <a:solidFill>
                            <a:schemeClr val="bg1"/>
                          </a:solidFill>
                          <a:effectLst/>
                          <a:latin typeface="+mn-lt"/>
                          <a:ea typeface="Calibri" panose="020F0502020204030204" pitchFamily="34" charset="0"/>
                          <a:cs typeface="Times New Roman" panose="02020603050405020304" pitchFamily="18" charset="0"/>
                        </a:rPr>
                        <a:t>Pediatric Heme/</a:t>
                      </a:r>
                      <a:r>
                        <a:rPr lang="en-US" sz="1050" b="0" kern="100" dirty="0" err="1">
                          <a:solidFill>
                            <a:schemeClr val="bg1"/>
                          </a:solidFill>
                          <a:effectLst/>
                          <a:latin typeface="+mn-lt"/>
                          <a:ea typeface="Calibri" panose="020F0502020204030204" pitchFamily="34" charset="0"/>
                          <a:cs typeface="Times New Roman" panose="02020603050405020304" pitchFamily="18" charset="0"/>
                        </a:rPr>
                        <a:t>Onc</a:t>
                      </a:r>
                      <a:endParaRPr lang="en-US" sz="1050" b="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1EA6BD"/>
                    </a:solidFill>
                  </a:tcPr>
                </a:tc>
                <a:tc>
                  <a:txBody>
                    <a:bodyPr/>
                    <a:lstStyle/>
                    <a:p>
                      <a:pPr marL="0" marR="0">
                        <a:lnSpc>
                          <a:spcPct val="150000"/>
                        </a:lnSpc>
                        <a:spcBef>
                          <a:spcPts val="0"/>
                        </a:spcBef>
                        <a:spcAft>
                          <a:spcPts val="0"/>
                        </a:spcAft>
                      </a:pPr>
                      <a:r>
                        <a:rPr lang="en-US" sz="1050" b="0" kern="100" dirty="0">
                          <a:solidFill>
                            <a:schemeClr val="bg1"/>
                          </a:solidFill>
                          <a:effectLst/>
                          <a:latin typeface="+mn-lt"/>
                        </a:rPr>
                        <a:t>ANMC Pediatric Heme/</a:t>
                      </a:r>
                      <a:r>
                        <a:rPr lang="en-US" sz="1050" b="0" kern="100" dirty="0" err="1">
                          <a:solidFill>
                            <a:schemeClr val="bg1"/>
                          </a:solidFill>
                          <a:effectLst/>
                          <a:latin typeface="+mn-lt"/>
                        </a:rPr>
                        <a:t>Onc</a:t>
                      </a:r>
                      <a:endParaRPr lang="en-US" sz="1050" b="0" kern="100" dirty="0">
                        <a:solidFill>
                          <a:schemeClr val="bg1"/>
                        </a:solidFill>
                        <a:effectLst/>
                        <a:latin typeface="+mn-lt"/>
                      </a:endParaRPr>
                    </a:p>
                  </a:txBody>
                  <a:tcPr marL="68580" marR="68580" marT="0" marB="0">
                    <a:solidFill>
                      <a:srgbClr val="1EA6BD"/>
                    </a:solidFill>
                  </a:tcPr>
                </a:tc>
                <a:extLst>
                  <a:ext uri="{0D108BD9-81ED-4DB2-BD59-A6C34878D82A}">
                    <a16:rowId xmlns:a16="http://schemas.microsoft.com/office/drawing/2014/main" val="1474291291"/>
                  </a:ext>
                </a:extLst>
              </a:tr>
            </a:tbl>
          </a:graphicData>
        </a:graphic>
      </p:graphicFrame>
      <p:sp>
        <p:nvSpPr>
          <p:cNvPr id="2" name="TextBox 1">
            <a:extLst>
              <a:ext uri="{FF2B5EF4-FFF2-40B4-BE49-F238E27FC236}">
                <a16:creationId xmlns:a16="http://schemas.microsoft.com/office/drawing/2014/main" id="{C660BA64-DF56-F26D-291C-871DDCEFD745}"/>
              </a:ext>
            </a:extLst>
          </p:cNvPr>
          <p:cNvSpPr txBox="1"/>
          <p:nvPr/>
        </p:nvSpPr>
        <p:spPr>
          <a:xfrm>
            <a:off x="5101513" y="1284482"/>
            <a:ext cx="3910150" cy="3170099"/>
          </a:xfrm>
          <a:prstGeom prst="rect">
            <a:avLst/>
          </a:prstGeom>
          <a:noFill/>
        </p:spPr>
        <p:txBody>
          <a:bodyPr wrap="square" rtlCol="0">
            <a:spAutoFit/>
          </a:bodyPr>
          <a:lstStyle/>
          <a:p>
            <a:pPr algn="ctr"/>
            <a:r>
              <a:rPr lang="en-US" sz="1600" b="1" dirty="0"/>
              <a:t>Things to Remember When Referring to an ANMC Pediatric Specialist</a:t>
            </a:r>
          </a:p>
          <a:p>
            <a:endParaRPr lang="en-US" sz="1200" dirty="0"/>
          </a:p>
          <a:p>
            <a:pPr marL="285750" indent="-285750">
              <a:buFont typeface="Arial" panose="020B0604020202020204" pitchFamily="34" charset="0"/>
              <a:buChar char="•"/>
            </a:pPr>
            <a:r>
              <a:rPr lang="en-US" sz="1200" dirty="0"/>
              <a:t>You may refer </a:t>
            </a:r>
            <a:r>
              <a:rPr lang="en-US" sz="1200" b="1" dirty="0"/>
              <a:t>directly</a:t>
            </a:r>
            <a:r>
              <a:rPr lang="en-US" sz="1200" dirty="0"/>
              <a:t> to the subspecialty.</a:t>
            </a:r>
          </a:p>
          <a:p>
            <a:pPr marL="285750" indent="-285750">
              <a:buFont typeface="Arial" panose="020B0604020202020204" pitchFamily="34" charset="0"/>
              <a:buChar char="•"/>
            </a:pPr>
            <a:r>
              <a:rPr lang="en-US" sz="1200" dirty="0"/>
              <a:t>“Accepted” referrals will show as “accepted” in Cerner Referral Management.</a:t>
            </a:r>
          </a:p>
          <a:p>
            <a:pPr marL="285750" indent="-285750">
              <a:buFont typeface="Arial" panose="020B0604020202020204" pitchFamily="34" charset="0"/>
              <a:buChar char="•"/>
            </a:pPr>
            <a:r>
              <a:rPr lang="en-US" sz="1200" dirty="0"/>
              <a:t>The specialty care team will contact the family, schedule the appt, and request any required travel/housing.</a:t>
            </a:r>
          </a:p>
          <a:p>
            <a:pPr marL="285750" indent="-285750">
              <a:buFont typeface="Arial" panose="020B0604020202020204" pitchFamily="34" charset="0"/>
              <a:buChar char="•"/>
            </a:pPr>
            <a:r>
              <a:rPr lang="en-US" sz="1200" dirty="0"/>
              <a:t>Rejected referrals will show as status “rejected” in Cerner. </a:t>
            </a:r>
          </a:p>
          <a:p>
            <a:pPr marL="285750" indent="-285750">
              <a:buFont typeface="Arial" panose="020B0604020202020204" pitchFamily="34" charset="0"/>
              <a:buChar char="•"/>
            </a:pPr>
            <a:r>
              <a:rPr lang="en-US" sz="1200" dirty="0"/>
              <a:t>If referral is rejected, the specialty care team will notify the referring provider by Cerner Message.</a:t>
            </a:r>
          </a:p>
          <a:p>
            <a:pPr marL="285750" indent="-285750">
              <a:buFont typeface="Arial" panose="020B0604020202020204" pitchFamily="34" charset="0"/>
              <a:buChar char="•"/>
            </a:pPr>
            <a:r>
              <a:rPr lang="en-US" sz="1200" dirty="0"/>
              <a:t>Following appt, the specialty care team will provide the referring provider the visit note and follow-up recommendations. </a:t>
            </a:r>
          </a:p>
        </p:txBody>
      </p:sp>
    </p:spTree>
    <p:extLst>
      <p:ext uri="{BB962C8B-B14F-4D97-AF65-F5344CB8AC3E}">
        <p14:creationId xmlns:p14="http://schemas.microsoft.com/office/powerpoint/2010/main" val="68455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73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08783A-5081-4C17-8CB0-BF2134E104E2}"/>
              </a:ext>
            </a:extLst>
          </p:cNvPr>
          <p:cNvSpPr>
            <a:spLocks noGrp="1"/>
          </p:cNvSpPr>
          <p:nvPr>
            <p:ph idx="1"/>
          </p:nvPr>
        </p:nvSpPr>
        <p:spPr/>
        <p:txBody>
          <a:bodyPr/>
          <a:lstStyle/>
          <a:p>
            <a:r>
              <a:rPr lang="en-US"/>
              <a:t>If being referred to a single specialist at ANMC, patients should be referred directly to the ANMC Specialty Clinic (i.e. Urology, ENT, CFDS, Ortho, Podiatry, Ophthalmology, Dermatology, Allergy, Sleep Medicine) </a:t>
            </a:r>
          </a:p>
          <a:p>
            <a:pPr lvl="1"/>
            <a:r>
              <a:rPr lang="en-US"/>
              <a:t>For example: If a child needs to see urology only, please refer directly to ANMC Urology. If child needed to see more than 1 sub-specialist, it would be appropriate to refer to “ANMC Pediatrics” to coordinate care.</a:t>
            </a:r>
          </a:p>
        </p:txBody>
      </p:sp>
      <p:sp>
        <p:nvSpPr>
          <p:cNvPr id="4" name="Title 3">
            <a:extLst>
              <a:ext uri="{FF2B5EF4-FFF2-40B4-BE49-F238E27FC236}">
                <a16:creationId xmlns:a16="http://schemas.microsoft.com/office/drawing/2014/main" id="{9C059944-30F5-40E9-A15C-7EFCE6DE0E00}"/>
              </a:ext>
            </a:extLst>
          </p:cNvPr>
          <p:cNvSpPr>
            <a:spLocks noGrp="1"/>
          </p:cNvSpPr>
          <p:nvPr>
            <p:ph type="title"/>
          </p:nvPr>
        </p:nvSpPr>
        <p:spPr/>
        <p:txBody>
          <a:bodyPr/>
          <a:lstStyle/>
          <a:p>
            <a:r>
              <a:rPr lang="en-US"/>
              <a:t>ANMC direct referrals</a:t>
            </a:r>
          </a:p>
        </p:txBody>
      </p:sp>
    </p:spTree>
    <p:extLst>
      <p:ext uri="{BB962C8B-B14F-4D97-AF65-F5344CB8AC3E}">
        <p14:creationId xmlns:p14="http://schemas.microsoft.com/office/powerpoint/2010/main" val="220013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68A3E82-E822-41B6-96EF-CE719E12E64C}"/>
              </a:ext>
            </a:extLst>
          </p:cNvPr>
          <p:cNvSpPr>
            <a:spLocks noGrp="1"/>
          </p:cNvSpPr>
          <p:nvPr>
            <p:ph idx="1"/>
          </p:nvPr>
        </p:nvSpPr>
        <p:spPr/>
        <p:txBody>
          <a:bodyPr/>
          <a:lstStyle/>
          <a:p>
            <a:r>
              <a:rPr lang="en-US"/>
              <a:t>Updated demographics</a:t>
            </a:r>
          </a:p>
          <a:p>
            <a:r>
              <a:rPr lang="en-US"/>
              <a:t>Medicaid and/or private health insurance information</a:t>
            </a:r>
          </a:p>
          <a:p>
            <a:r>
              <a:rPr lang="en-US"/>
              <a:t>Last well child check by PCP or mid-level, notes for acute issues within the last year, exams, labs, images and sub-specialty notes related to the condition being referred for</a:t>
            </a:r>
          </a:p>
          <a:p>
            <a:r>
              <a:rPr lang="en-US"/>
              <a:t>Medication list</a:t>
            </a:r>
          </a:p>
          <a:p>
            <a:r>
              <a:rPr lang="en-US"/>
              <a:t>Growth charts</a:t>
            </a:r>
          </a:p>
        </p:txBody>
      </p:sp>
      <p:sp>
        <p:nvSpPr>
          <p:cNvPr id="4" name="Title 3">
            <a:extLst>
              <a:ext uri="{FF2B5EF4-FFF2-40B4-BE49-F238E27FC236}">
                <a16:creationId xmlns:a16="http://schemas.microsoft.com/office/drawing/2014/main" id="{6D0FD725-8024-4207-AB5A-C245FF7C995C}"/>
              </a:ext>
            </a:extLst>
          </p:cNvPr>
          <p:cNvSpPr>
            <a:spLocks noGrp="1"/>
          </p:cNvSpPr>
          <p:nvPr>
            <p:ph type="title"/>
          </p:nvPr>
        </p:nvSpPr>
        <p:spPr/>
        <p:txBody>
          <a:bodyPr/>
          <a:lstStyle/>
          <a:p>
            <a:r>
              <a:rPr lang="en-US"/>
              <a:t>What to include in your referral:</a:t>
            </a:r>
          </a:p>
        </p:txBody>
      </p:sp>
    </p:spTree>
    <p:extLst>
      <p:ext uri="{BB962C8B-B14F-4D97-AF65-F5344CB8AC3E}">
        <p14:creationId xmlns:p14="http://schemas.microsoft.com/office/powerpoint/2010/main" val="362144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D32DA2B8-2756-487D-98D2-30BD6605F4B9}"/>
              </a:ext>
            </a:extLst>
          </p:cNvPr>
          <p:cNvGraphicFramePr>
            <a:graphicFrameLocks noGrp="1"/>
          </p:cNvGraphicFramePr>
          <p:nvPr>
            <p:ph idx="1"/>
            <p:extLst>
              <p:ext uri="{D42A27DB-BD31-4B8C-83A1-F6EECF244321}">
                <p14:modId xmlns:p14="http://schemas.microsoft.com/office/powerpoint/2010/main" val="283913701"/>
              </p:ext>
            </p:extLst>
          </p:nvPr>
        </p:nvGraphicFramePr>
        <p:xfrm>
          <a:off x="914400" y="946150"/>
          <a:ext cx="73152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C85DE19-B08B-4F63-99B7-9C7E89D40F62}"/>
              </a:ext>
            </a:extLst>
          </p:cNvPr>
          <p:cNvSpPr>
            <a:spLocks noGrp="1"/>
          </p:cNvSpPr>
          <p:nvPr>
            <p:ph type="title"/>
          </p:nvPr>
        </p:nvSpPr>
        <p:spPr/>
        <p:txBody>
          <a:bodyPr wrap="square" anchor="ctr">
            <a:normAutofit fontScale="90000"/>
          </a:bodyPr>
          <a:lstStyle/>
          <a:p>
            <a:pPr>
              <a:lnSpc>
                <a:spcPct val="90000"/>
              </a:lnSpc>
            </a:pPr>
            <a:r>
              <a:rPr lang="en-US"/>
              <a:t>Urgency </a:t>
            </a:r>
            <a:br>
              <a:rPr lang="en-US" sz="2800"/>
            </a:br>
            <a:endParaRPr lang="en-US" sz="2800"/>
          </a:p>
        </p:txBody>
      </p:sp>
      <p:sp>
        <p:nvSpPr>
          <p:cNvPr id="9" name="TextBox 8">
            <a:extLst>
              <a:ext uri="{FF2B5EF4-FFF2-40B4-BE49-F238E27FC236}">
                <a16:creationId xmlns:a16="http://schemas.microsoft.com/office/drawing/2014/main" id="{DC27D4E8-DF8A-4D77-B5EC-7D02B8DB53BB}"/>
              </a:ext>
            </a:extLst>
          </p:cNvPr>
          <p:cNvSpPr txBox="1"/>
          <p:nvPr/>
        </p:nvSpPr>
        <p:spPr>
          <a:xfrm rot="1311335">
            <a:off x="9858617" y="-461034"/>
            <a:ext cx="1322763" cy="632249"/>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47285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E60BD1-7250-43E9-9F95-DD9C97C4484A}"/>
              </a:ext>
            </a:extLst>
          </p:cNvPr>
          <p:cNvSpPr>
            <a:spLocks noGrp="1"/>
          </p:cNvSpPr>
          <p:nvPr>
            <p:ph idx="1"/>
          </p:nvPr>
        </p:nvSpPr>
        <p:spPr/>
        <p:txBody>
          <a:bodyPr/>
          <a:lstStyle/>
          <a:p>
            <a:pPr marL="271145" indent="-226695"/>
            <a:r>
              <a:rPr lang="en-US" dirty="0"/>
              <a:t>Pediatricians are contracted by individual Tribal Health Organizations for local clinics, allowing the THO to prioritize patients and coordinate their own schedule/care.</a:t>
            </a:r>
            <a:endParaRPr lang="en-US" dirty="0">
              <a:cs typeface="Arial"/>
            </a:endParaRPr>
          </a:p>
          <a:p>
            <a:pPr marL="271145" indent="-226695"/>
            <a:r>
              <a:rPr lang="en-US" dirty="0"/>
              <a:t>The regional team creates the schedule, processes the referrals to the clinic, and manages the clinic.</a:t>
            </a:r>
            <a:endParaRPr lang="en-US" dirty="0">
              <a:cs typeface="Arial"/>
            </a:endParaRPr>
          </a:p>
          <a:p>
            <a:pPr marL="271145" indent="-226695"/>
            <a:r>
              <a:rPr lang="en-US" dirty="0"/>
              <a:t>Regional teams will coordinate the pediatrician's recommendations which may include referrals to Specialty Pediatric Providers.</a:t>
            </a:r>
            <a:endParaRPr lang="en-US" dirty="0">
              <a:cs typeface="Arial"/>
            </a:endParaRPr>
          </a:p>
          <a:p>
            <a:pPr marL="271145" indent="-226695"/>
            <a:endParaRPr lang="en-US" dirty="0">
              <a:cs typeface="Arial"/>
            </a:endParaRPr>
          </a:p>
        </p:txBody>
      </p:sp>
      <p:sp>
        <p:nvSpPr>
          <p:cNvPr id="4" name="Title 3">
            <a:extLst>
              <a:ext uri="{FF2B5EF4-FFF2-40B4-BE49-F238E27FC236}">
                <a16:creationId xmlns:a16="http://schemas.microsoft.com/office/drawing/2014/main" id="{2E425F71-0C4B-44C5-8D02-B46FF1EA124C}"/>
              </a:ext>
            </a:extLst>
          </p:cNvPr>
          <p:cNvSpPr>
            <a:spLocks noGrp="1"/>
          </p:cNvSpPr>
          <p:nvPr>
            <p:ph type="title"/>
          </p:nvPr>
        </p:nvSpPr>
        <p:spPr/>
        <p:txBody>
          <a:bodyPr/>
          <a:lstStyle/>
          <a:p>
            <a:r>
              <a:rPr lang="en-US" sz="3200"/>
              <a:t>ANMC Pediatricians Regional Field Clinics</a:t>
            </a:r>
          </a:p>
        </p:txBody>
      </p:sp>
      <p:pic>
        <p:nvPicPr>
          <p:cNvPr id="2" name="Graphic 1" descr="Hospital outline">
            <a:extLst>
              <a:ext uri="{FF2B5EF4-FFF2-40B4-BE49-F238E27FC236}">
                <a16:creationId xmlns:a16="http://schemas.microsoft.com/office/drawing/2014/main" id="{B747BEA2-A754-3997-F354-44B2BB31E1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7980" y="3763927"/>
            <a:ext cx="1379573" cy="1379573"/>
          </a:xfrm>
          <a:prstGeom prst="rect">
            <a:avLst/>
          </a:prstGeom>
        </p:spPr>
      </p:pic>
    </p:spTree>
    <p:extLst>
      <p:ext uri="{BB962C8B-B14F-4D97-AF65-F5344CB8AC3E}">
        <p14:creationId xmlns:p14="http://schemas.microsoft.com/office/powerpoint/2010/main" val="22993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80AAE-D03B-8C6D-4851-EEA71913BE0D}"/>
              </a:ext>
            </a:extLst>
          </p:cNvPr>
          <p:cNvSpPr>
            <a:spLocks noGrp="1"/>
          </p:cNvSpPr>
          <p:nvPr>
            <p:ph type="title"/>
          </p:nvPr>
        </p:nvSpPr>
        <p:spPr>
          <a:xfrm>
            <a:off x="0" y="0"/>
            <a:ext cx="9144000" cy="1554480"/>
          </a:xfrm>
        </p:spPr>
        <p:txBody>
          <a:bodyPr wrap="square" anchor="ctr">
            <a:normAutofit/>
          </a:bodyPr>
          <a:lstStyle/>
          <a:p>
            <a:r>
              <a:rPr lang="en-US"/>
              <a:t>Contact Specialty Pediatrics:</a:t>
            </a:r>
          </a:p>
        </p:txBody>
      </p:sp>
      <p:graphicFrame>
        <p:nvGraphicFramePr>
          <p:cNvPr id="7" name="Content Placeholder 1">
            <a:extLst>
              <a:ext uri="{FF2B5EF4-FFF2-40B4-BE49-F238E27FC236}">
                <a16:creationId xmlns:a16="http://schemas.microsoft.com/office/drawing/2014/main" id="{30564AC9-546F-75DA-F330-A9DC2746E4A3}"/>
              </a:ext>
            </a:extLst>
          </p:cNvPr>
          <p:cNvGraphicFramePr>
            <a:graphicFrameLocks noGrp="1"/>
          </p:cNvGraphicFramePr>
          <p:nvPr>
            <p:ph idx="1"/>
            <p:extLst>
              <p:ext uri="{D42A27DB-BD31-4B8C-83A1-F6EECF244321}">
                <p14:modId xmlns:p14="http://schemas.microsoft.com/office/powerpoint/2010/main" val="2922550891"/>
              </p:ext>
            </p:extLst>
          </p:nvPr>
        </p:nvGraphicFramePr>
        <p:xfrm>
          <a:off x="914400" y="1566153"/>
          <a:ext cx="7315200" cy="357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553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12D5CD-CFD2-95DA-68EB-EBAE0C83DAF7}"/>
              </a:ext>
            </a:extLst>
          </p:cNvPr>
          <p:cNvSpPr>
            <a:spLocks noGrp="1"/>
          </p:cNvSpPr>
          <p:nvPr>
            <p:ph type="title"/>
          </p:nvPr>
        </p:nvSpPr>
        <p:spPr>
          <a:xfrm>
            <a:off x="0" y="0"/>
            <a:ext cx="9144000" cy="914400"/>
          </a:xfrm>
        </p:spPr>
        <p:txBody>
          <a:bodyPr wrap="square" anchor="ctr">
            <a:normAutofit fontScale="90000"/>
          </a:bodyPr>
          <a:lstStyle/>
          <a:p>
            <a:r>
              <a:rPr lang="en-US"/>
              <a:t>Contacts for Regional Care Teams:</a:t>
            </a:r>
          </a:p>
        </p:txBody>
      </p:sp>
      <p:graphicFrame>
        <p:nvGraphicFramePr>
          <p:cNvPr id="5" name="Content Placeholder 1">
            <a:extLst>
              <a:ext uri="{FF2B5EF4-FFF2-40B4-BE49-F238E27FC236}">
                <a16:creationId xmlns:a16="http://schemas.microsoft.com/office/drawing/2014/main" id="{BC683AA1-DC88-A238-35E4-6C15C72B61A3}"/>
              </a:ext>
            </a:extLst>
          </p:cNvPr>
          <p:cNvGraphicFramePr>
            <a:graphicFrameLocks noGrp="1"/>
          </p:cNvGraphicFramePr>
          <p:nvPr>
            <p:ph idx="1"/>
            <p:extLst>
              <p:ext uri="{D42A27DB-BD31-4B8C-83A1-F6EECF244321}">
                <p14:modId xmlns:p14="http://schemas.microsoft.com/office/powerpoint/2010/main" val="3325385299"/>
              </p:ext>
            </p:extLst>
          </p:nvPr>
        </p:nvGraphicFramePr>
        <p:xfrm>
          <a:off x="951510" y="916243"/>
          <a:ext cx="7315200" cy="4197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607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55B811-F31E-4716-93E5-5D9CF3AFFBBE}"/>
              </a:ext>
            </a:extLst>
          </p:cNvPr>
          <p:cNvSpPr>
            <a:spLocks noGrp="1"/>
          </p:cNvSpPr>
          <p:nvPr>
            <p:ph type="title"/>
          </p:nvPr>
        </p:nvSpPr>
        <p:spPr>
          <a:xfrm>
            <a:off x="0" y="0"/>
            <a:ext cx="9144000" cy="1554480"/>
          </a:xfrm>
        </p:spPr>
        <p:txBody>
          <a:bodyPr wrap="square" anchor="ctr">
            <a:normAutofit/>
          </a:bodyPr>
          <a:lstStyle/>
          <a:p>
            <a:r>
              <a:rPr lang="en-US"/>
              <a:t>Contacts for Specialty Care:</a:t>
            </a:r>
          </a:p>
        </p:txBody>
      </p:sp>
      <p:graphicFrame>
        <p:nvGraphicFramePr>
          <p:cNvPr id="612" name="Content Placeholder 609">
            <a:extLst>
              <a:ext uri="{FF2B5EF4-FFF2-40B4-BE49-F238E27FC236}">
                <a16:creationId xmlns:a16="http://schemas.microsoft.com/office/drawing/2014/main" id="{C226EC45-1A64-F401-3207-C04C46866385}"/>
              </a:ext>
            </a:extLst>
          </p:cNvPr>
          <p:cNvGraphicFramePr>
            <a:graphicFrameLocks noGrp="1"/>
          </p:cNvGraphicFramePr>
          <p:nvPr>
            <p:ph idx="1"/>
            <p:extLst>
              <p:ext uri="{D42A27DB-BD31-4B8C-83A1-F6EECF244321}">
                <p14:modId xmlns:p14="http://schemas.microsoft.com/office/powerpoint/2010/main" val="696720235"/>
              </p:ext>
            </p:extLst>
          </p:nvPr>
        </p:nvGraphicFramePr>
        <p:xfrm>
          <a:off x="914400" y="1566153"/>
          <a:ext cx="7315200" cy="357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6499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303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54321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88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1F26D-A1FA-4E6C-8B3F-8167803422F2}"/>
              </a:ext>
            </a:extLst>
          </p:cNvPr>
          <p:cNvSpPr>
            <a:spLocks noGrp="1"/>
          </p:cNvSpPr>
          <p:nvPr>
            <p:ph type="title"/>
          </p:nvPr>
        </p:nvSpPr>
        <p:spPr>
          <a:xfrm>
            <a:off x="0" y="0"/>
            <a:ext cx="9144000" cy="914400"/>
          </a:xfrm>
        </p:spPr>
        <p:txBody>
          <a:bodyPr wrap="square" anchor="ctr">
            <a:normAutofit/>
          </a:bodyPr>
          <a:lstStyle/>
          <a:p>
            <a:r>
              <a:rPr lang="en-US"/>
              <a:t>Common Terms</a:t>
            </a:r>
          </a:p>
        </p:txBody>
      </p:sp>
      <p:graphicFrame>
        <p:nvGraphicFramePr>
          <p:cNvPr id="5" name="Content Placeholder 1">
            <a:extLst>
              <a:ext uri="{FF2B5EF4-FFF2-40B4-BE49-F238E27FC236}">
                <a16:creationId xmlns:a16="http://schemas.microsoft.com/office/drawing/2014/main" id="{90B04A39-01F1-4518-84B2-B0236054FBA4}"/>
              </a:ext>
            </a:extLst>
          </p:cNvPr>
          <p:cNvGraphicFramePr>
            <a:graphicFrameLocks noGrp="1"/>
          </p:cNvGraphicFramePr>
          <p:nvPr>
            <p:ph idx="1"/>
            <p:extLst>
              <p:ext uri="{D42A27DB-BD31-4B8C-83A1-F6EECF244321}">
                <p14:modId xmlns:p14="http://schemas.microsoft.com/office/powerpoint/2010/main" val="3815015537"/>
              </p:ext>
            </p:extLst>
          </p:nvPr>
        </p:nvGraphicFramePr>
        <p:xfrm>
          <a:off x="914400" y="945931"/>
          <a:ext cx="7315200" cy="4197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6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C1065E-B7EF-4F2B-BFD4-22AC80282D2F}"/>
              </a:ext>
            </a:extLst>
          </p:cNvPr>
          <p:cNvSpPr>
            <a:spLocks noGrp="1"/>
          </p:cNvSpPr>
          <p:nvPr>
            <p:ph idx="1"/>
          </p:nvPr>
        </p:nvSpPr>
        <p:spPr>
          <a:xfrm>
            <a:off x="1278835" y="1452282"/>
            <a:ext cx="7315200" cy="3679545"/>
          </a:xfrm>
        </p:spPr>
        <p:txBody>
          <a:bodyPr/>
          <a:lstStyle/>
          <a:p>
            <a:r>
              <a:rPr lang="en-US" sz="1600"/>
              <a:t>A new patient needs </a:t>
            </a:r>
            <a:r>
              <a:rPr lang="en-US" sz="1600" i="1"/>
              <a:t>New Registration </a:t>
            </a:r>
            <a:r>
              <a:rPr lang="en-US" sz="1600"/>
              <a:t>form completed, </a:t>
            </a:r>
            <a:r>
              <a:rPr lang="en-US" sz="1600" i="1"/>
              <a:t>Privacy &amp; Practices </a:t>
            </a:r>
            <a:r>
              <a:rPr lang="en-US" sz="1600"/>
              <a:t>form signed, and eligibility documents submitted. These can be sent to ANMC Central Registration, phone: </a:t>
            </a:r>
            <a:r>
              <a:rPr lang="en-US" sz="1600">
                <a:effectLst/>
                <a:latin typeface="Calibri" panose="020F0502020204030204" pitchFamily="34" charset="0"/>
                <a:ea typeface="Calibri" panose="020F0502020204030204" pitchFamily="34" charset="0"/>
                <a:cs typeface="Times New Roman" panose="02020603050405020304" pitchFamily="18" charset="0"/>
              </a:rPr>
              <a:t>729-1395 and fax: 729-1396</a:t>
            </a:r>
            <a:r>
              <a:rPr lang="en-US" sz="1600"/>
              <a:t> </a:t>
            </a:r>
          </a:p>
          <a:p>
            <a:r>
              <a:rPr lang="en-US" sz="1600"/>
              <a:t>Proof of Eligibility:</a:t>
            </a:r>
          </a:p>
          <a:p>
            <a:pPr lvl="1"/>
            <a:r>
              <a:rPr lang="en-US" sz="1600"/>
              <a:t>Certificate of Indian Blood (CIB)</a:t>
            </a:r>
          </a:p>
          <a:p>
            <a:pPr lvl="1"/>
            <a:r>
              <a:rPr lang="en-US" sz="1600"/>
              <a:t> Child’s birth certificate with parent’s CIB (parent listed must be listed on birth certificate)</a:t>
            </a:r>
          </a:p>
          <a:p>
            <a:pPr lvl="1"/>
            <a:r>
              <a:rPr lang="en-US" sz="1600"/>
              <a:t>If baby born at ANMC and mother of baby has CIB in chart, baby will be automatically listed as eligible for 6 months but will need to provide proof of eligibility to remain eligible after 6 months. </a:t>
            </a:r>
          </a:p>
          <a:p>
            <a:pPr lvl="1"/>
            <a:r>
              <a:rPr lang="en-US" sz="1600"/>
              <a:t>Central Registration will also accept a ‘Letter of Enrollment’ from the tribe if a patient doesn’t have a CIB</a:t>
            </a:r>
          </a:p>
          <a:p>
            <a:pPr lvl="1"/>
            <a:r>
              <a:rPr lang="en-US" sz="1600"/>
              <a:t>ANMC’s website with eligibility information: </a:t>
            </a:r>
            <a:r>
              <a:rPr lang="en-US" sz="1600">
                <a:hlinkClick r:id="rId3"/>
              </a:rPr>
              <a:t>https://anmc.org/patients-visitors/eligibility/</a:t>
            </a:r>
            <a:endParaRPr lang="en-US" sz="1600"/>
          </a:p>
          <a:p>
            <a:pPr lvl="1"/>
            <a:endParaRPr lang="en-US" sz="1600"/>
          </a:p>
        </p:txBody>
      </p:sp>
      <p:sp>
        <p:nvSpPr>
          <p:cNvPr id="3" name="Title 2">
            <a:extLst>
              <a:ext uri="{FF2B5EF4-FFF2-40B4-BE49-F238E27FC236}">
                <a16:creationId xmlns:a16="http://schemas.microsoft.com/office/drawing/2014/main" id="{741A6F38-CC09-4F38-8F01-A7834320240A}"/>
              </a:ext>
            </a:extLst>
          </p:cNvPr>
          <p:cNvSpPr>
            <a:spLocks noGrp="1"/>
          </p:cNvSpPr>
          <p:nvPr>
            <p:ph type="title"/>
          </p:nvPr>
        </p:nvSpPr>
        <p:spPr>
          <a:xfrm>
            <a:off x="0" y="0"/>
            <a:ext cx="9144000" cy="1283234"/>
          </a:xfrm>
        </p:spPr>
        <p:txBody>
          <a:bodyPr/>
          <a:lstStyle/>
          <a:p>
            <a:r>
              <a:rPr lang="en-US"/>
              <a:t>Eligibility &amp; Registration for Services</a:t>
            </a:r>
          </a:p>
        </p:txBody>
      </p:sp>
    </p:spTree>
    <p:extLst>
      <p:ext uri="{BB962C8B-B14F-4D97-AF65-F5344CB8AC3E}">
        <p14:creationId xmlns:p14="http://schemas.microsoft.com/office/powerpoint/2010/main" val="49725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863A80-F5D4-483D-B1F9-6F9DEE5A9D66}"/>
              </a:ext>
            </a:extLst>
          </p:cNvPr>
          <p:cNvSpPr>
            <a:spLocks noGrp="1"/>
          </p:cNvSpPr>
          <p:nvPr>
            <p:ph idx="1"/>
          </p:nvPr>
        </p:nvSpPr>
        <p:spPr/>
        <p:txBody>
          <a:bodyPr/>
          <a:lstStyle/>
          <a:p>
            <a:r>
              <a:rPr lang="en-US"/>
              <a:t>A medical home is a primary care provider that provides comprehensive, high-quality care that is:</a:t>
            </a:r>
          </a:p>
          <a:p>
            <a:pPr lvl="1"/>
            <a:r>
              <a:rPr lang="en-US"/>
              <a:t>Accessible</a:t>
            </a:r>
          </a:p>
          <a:p>
            <a:pPr lvl="1"/>
            <a:r>
              <a:rPr lang="en-US"/>
              <a:t>Family Centered</a:t>
            </a:r>
          </a:p>
          <a:p>
            <a:pPr lvl="1"/>
            <a:r>
              <a:rPr lang="en-US"/>
              <a:t>Continuous</a:t>
            </a:r>
          </a:p>
          <a:p>
            <a:pPr lvl="1"/>
            <a:r>
              <a:rPr lang="en-US"/>
              <a:t>Comprehensive</a:t>
            </a:r>
          </a:p>
          <a:p>
            <a:pPr lvl="1"/>
            <a:r>
              <a:rPr lang="en-US"/>
              <a:t>Coordinated</a:t>
            </a:r>
          </a:p>
          <a:p>
            <a:pPr lvl="1"/>
            <a:r>
              <a:rPr lang="en-US"/>
              <a:t>Compassionate</a:t>
            </a:r>
          </a:p>
          <a:p>
            <a:pPr lvl="1"/>
            <a:r>
              <a:rPr lang="en-US"/>
              <a:t>Culturally Effective</a:t>
            </a:r>
          </a:p>
        </p:txBody>
      </p:sp>
      <p:sp>
        <p:nvSpPr>
          <p:cNvPr id="3" name="Title 2">
            <a:extLst>
              <a:ext uri="{FF2B5EF4-FFF2-40B4-BE49-F238E27FC236}">
                <a16:creationId xmlns:a16="http://schemas.microsoft.com/office/drawing/2014/main" id="{5FDCB8DD-0234-4BB4-95C7-BF15D509D8F3}"/>
              </a:ext>
            </a:extLst>
          </p:cNvPr>
          <p:cNvSpPr>
            <a:spLocks noGrp="1"/>
          </p:cNvSpPr>
          <p:nvPr>
            <p:ph type="title"/>
          </p:nvPr>
        </p:nvSpPr>
        <p:spPr/>
        <p:txBody>
          <a:bodyPr/>
          <a:lstStyle/>
          <a:p>
            <a:r>
              <a:rPr lang="en-US"/>
              <a:t>Medical Home: What is it?</a:t>
            </a:r>
          </a:p>
        </p:txBody>
      </p:sp>
    </p:spTree>
    <p:extLst>
      <p:ext uri="{BB962C8B-B14F-4D97-AF65-F5344CB8AC3E}">
        <p14:creationId xmlns:p14="http://schemas.microsoft.com/office/powerpoint/2010/main" val="350038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4E6307-BDC6-4FFA-94FD-53B40D03475D}"/>
              </a:ext>
            </a:extLst>
          </p:cNvPr>
          <p:cNvSpPr>
            <a:spLocks noGrp="1"/>
          </p:cNvSpPr>
          <p:nvPr>
            <p:ph idx="1"/>
          </p:nvPr>
        </p:nvSpPr>
        <p:spPr/>
        <p:txBody>
          <a:bodyPr/>
          <a:lstStyle/>
          <a:p>
            <a:pPr marL="44450" indent="0" algn="ctr">
              <a:buNone/>
            </a:pPr>
            <a:r>
              <a:rPr lang="en-US" sz="3200">
                <a:effectLst/>
                <a:latin typeface="Calibri" panose="020F0502020204030204" pitchFamily="34" charset="0"/>
                <a:ea typeface="Calibri" panose="020F0502020204030204" pitchFamily="34" charset="0"/>
                <a:cs typeface="Times New Roman" panose="02020603050405020304" pitchFamily="18" charset="0"/>
              </a:rPr>
              <a:t>The regional team will remain the patient’s medical home even if ANMC Pediatrics is coordinating specialty pediatric care. This means that primary care provider team is the hub of the child’s care and should manage the plan of </a:t>
            </a:r>
            <a:r>
              <a:rPr lang="en-US" sz="3200">
                <a:latin typeface="Calibri" panose="020F0502020204030204" pitchFamily="34" charset="0"/>
                <a:ea typeface="Calibri" panose="020F0502020204030204" pitchFamily="34" charset="0"/>
                <a:cs typeface="Times New Roman" panose="02020603050405020304" pitchFamily="18" charset="0"/>
              </a:rPr>
              <a:t>ca</a:t>
            </a:r>
            <a:r>
              <a:rPr lang="en-US" sz="3200">
                <a:effectLst/>
                <a:latin typeface="Calibri" panose="020F0502020204030204" pitchFamily="34" charset="0"/>
                <a:ea typeface="Calibri" panose="020F0502020204030204" pitchFamily="34" charset="0"/>
                <a:cs typeface="Times New Roman" panose="02020603050405020304" pitchFamily="18" charset="0"/>
              </a:rPr>
              <a:t>re with the family. </a:t>
            </a:r>
            <a:endParaRPr lang="en-US" sz="3200"/>
          </a:p>
        </p:txBody>
      </p:sp>
      <p:sp>
        <p:nvSpPr>
          <p:cNvPr id="3" name="Title 2">
            <a:extLst>
              <a:ext uri="{FF2B5EF4-FFF2-40B4-BE49-F238E27FC236}">
                <a16:creationId xmlns:a16="http://schemas.microsoft.com/office/drawing/2014/main" id="{051BD96F-6199-4FFE-81C0-3EAD2CE7CBF7}"/>
              </a:ext>
            </a:extLst>
          </p:cNvPr>
          <p:cNvSpPr>
            <a:spLocks noGrp="1"/>
          </p:cNvSpPr>
          <p:nvPr>
            <p:ph type="title"/>
          </p:nvPr>
        </p:nvSpPr>
        <p:spPr/>
        <p:txBody>
          <a:bodyPr/>
          <a:lstStyle/>
          <a:p>
            <a:r>
              <a:rPr lang="en-US"/>
              <a:t>Medical Home: Who is it?</a:t>
            </a:r>
          </a:p>
        </p:txBody>
      </p:sp>
    </p:spTree>
    <p:extLst>
      <p:ext uri="{BB962C8B-B14F-4D97-AF65-F5344CB8AC3E}">
        <p14:creationId xmlns:p14="http://schemas.microsoft.com/office/powerpoint/2010/main" val="190232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E5778-70A8-4BE3-A181-113F38C4B53F}"/>
              </a:ext>
            </a:extLst>
          </p:cNvPr>
          <p:cNvSpPr>
            <a:spLocks noGrp="1"/>
          </p:cNvSpPr>
          <p:nvPr>
            <p:ph type="title"/>
          </p:nvPr>
        </p:nvSpPr>
        <p:spPr>
          <a:xfrm>
            <a:off x="0" y="0"/>
            <a:ext cx="9144000" cy="1554480"/>
          </a:xfrm>
        </p:spPr>
        <p:txBody>
          <a:bodyPr wrap="square" anchor="ctr">
            <a:normAutofit/>
          </a:bodyPr>
          <a:lstStyle/>
          <a:p>
            <a:r>
              <a:rPr lang="en-US"/>
              <a:t> Pediatric Care Coordination</a:t>
            </a:r>
          </a:p>
        </p:txBody>
      </p:sp>
      <p:graphicFrame>
        <p:nvGraphicFramePr>
          <p:cNvPr id="5" name="Content Placeholder 1">
            <a:extLst>
              <a:ext uri="{FF2B5EF4-FFF2-40B4-BE49-F238E27FC236}">
                <a16:creationId xmlns:a16="http://schemas.microsoft.com/office/drawing/2014/main" id="{3030FD48-F61A-4BAD-88B3-22E8D6A9A8BC}"/>
              </a:ext>
            </a:extLst>
          </p:cNvPr>
          <p:cNvGraphicFramePr>
            <a:graphicFrameLocks noGrp="1"/>
          </p:cNvGraphicFramePr>
          <p:nvPr>
            <p:ph idx="1"/>
            <p:extLst>
              <p:ext uri="{D42A27DB-BD31-4B8C-83A1-F6EECF244321}">
                <p14:modId xmlns:p14="http://schemas.microsoft.com/office/powerpoint/2010/main" val="2211276603"/>
              </p:ext>
            </p:extLst>
          </p:nvPr>
        </p:nvGraphicFramePr>
        <p:xfrm>
          <a:off x="914400" y="1566153"/>
          <a:ext cx="7315200" cy="357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43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460C2-B80E-4DA9-A4E4-5EFE65427354}"/>
              </a:ext>
            </a:extLst>
          </p:cNvPr>
          <p:cNvSpPr>
            <a:spLocks noGrp="1"/>
          </p:cNvSpPr>
          <p:nvPr>
            <p:ph type="title"/>
          </p:nvPr>
        </p:nvSpPr>
        <p:spPr/>
        <p:txBody>
          <a:bodyPr/>
          <a:lstStyle/>
          <a:p>
            <a:r>
              <a:rPr lang="en-US"/>
              <a:t>Why is it important?</a:t>
            </a:r>
          </a:p>
        </p:txBody>
      </p:sp>
      <p:pic>
        <p:nvPicPr>
          <p:cNvPr id="1030" name="Picture 6" descr="Durga&amp;#39;s Toolbox care map | Special needs kids, Special needs, Care  coordination">
            <a:extLst>
              <a:ext uri="{FF2B5EF4-FFF2-40B4-BE49-F238E27FC236}">
                <a16:creationId xmlns:a16="http://schemas.microsoft.com/office/drawing/2014/main" id="{F3C2EFFD-CBAE-433E-B2F3-74576FFD10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75120" y="946150"/>
            <a:ext cx="5593760" cy="41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633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Birch Master">
  <a:themeElements>
    <a:clrScheme name="New SCF Color Pallete">
      <a:dk1>
        <a:srgbClr val="4D4D4F"/>
      </a:dk1>
      <a:lt1>
        <a:srgbClr val="FFFFFF"/>
      </a:lt1>
      <a:dk2>
        <a:srgbClr val="3F4E6D"/>
      </a:dk2>
      <a:lt2>
        <a:srgbClr val="1EA6BD"/>
      </a:lt2>
      <a:accent1>
        <a:srgbClr val="9FBA61"/>
      </a:accent1>
      <a:accent2>
        <a:srgbClr val="C8E4DD"/>
      </a:accent2>
      <a:accent3>
        <a:srgbClr val="A27AB6"/>
      </a:accent3>
      <a:accent4>
        <a:srgbClr val="63A744"/>
      </a:accent4>
      <a:accent5>
        <a:srgbClr val="FFC811"/>
      </a:accent5>
      <a:accent6>
        <a:srgbClr val="F78D1E"/>
      </a:accent6>
      <a:hlink>
        <a:srgbClr val="C8E4DD"/>
      </a:hlink>
      <a:folHlink>
        <a:srgbClr val="A27A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1" id="{363F35BA-CAAA-4895-9CE5-3D0860C3E9E3}" vid="{A486D49E-F958-44EA-9912-2CE2CEE0E08F}"/>
    </a:ext>
  </a:extLst>
</a:theme>
</file>

<file path=ppt/theme/theme2.xml><?xml version="1.0" encoding="utf-8"?>
<a:theme xmlns:a="http://schemas.openxmlformats.org/drawingml/2006/main" name="2_Photo">
  <a:themeElements>
    <a:clrScheme name="New SCF Color Pallete">
      <a:dk1>
        <a:srgbClr val="4D4D4F"/>
      </a:dk1>
      <a:lt1>
        <a:srgbClr val="FFFFFF"/>
      </a:lt1>
      <a:dk2>
        <a:srgbClr val="3F4E6D"/>
      </a:dk2>
      <a:lt2>
        <a:srgbClr val="1EA6BD"/>
      </a:lt2>
      <a:accent1>
        <a:srgbClr val="9FBA61"/>
      </a:accent1>
      <a:accent2>
        <a:srgbClr val="C8E4DD"/>
      </a:accent2>
      <a:accent3>
        <a:srgbClr val="A27AB6"/>
      </a:accent3>
      <a:accent4>
        <a:srgbClr val="63A744"/>
      </a:accent4>
      <a:accent5>
        <a:srgbClr val="FFC811"/>
      </a:accent5>
      <a:accent6>
        <a:srgbClr val="F78D1E"/>
      </a:accent6>
      <a:hlink>
        <a:srgbClr val="C8E4DD"/>
      </a:hlink>
      <a:folHlink>
        <a:srgbClr val="A27A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alpha val="50196"/>
          </a:srgbClr>
        </a:solidFill>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 id="{363F35BA-CAAA-4895-9CE5-3D0860C3E9E3}" vid="{FD84293A-0D88-4508-B6F1-46D04883E6C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Glacier Blue PowerPoint Template 4.30.19</Template>
  <TotalTime>41</TotalTime>
  <Words>2388</Words>
  <Application>Microsoft Macintosh PowerPoint</Application>
  <PresentationFormat>On-screen Show (16:9)</PresentationFormat>
  <Paragraphs>264</Paragraphs>
  <Slides>28</Slides>
  <Notes>28</Notes>
  <HiddenSlides>14</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Candara</vt:lpstr>
      <vt:lpstr>Courier New</vt:lpstr>
      <vt:lpstr>Franklin Gothic Medium</vt:lpstr>
      <vt:lpstr>Wingdings</vt:lpstr>
      <vt:lpstr>3_Birch Master</vt:lpstr>
      <vt:lpstr>2_Photo</vt:lpstr>
      <vt:lpstr>PowerPoint Presentation</vt:lpstr>
      <vt:lpstr>PowerPoint Presentation</vt:lpstr>
      <vt:lpstr>PowerPoint Presentation</vt:lpstr>
      <vt:lpstr>Common Terms</vt:lpstr>
      <vt:lpstr>Eligibility &amp; Registration for Services</vt:lpstr>
      <vt:lpstr>Medical Home: What is it?</vt:lpstr>
      <vt:lpstr>Medical Home: Who is it?</vt:lpstr>
      <vt:lpstr> Pediatric Care Coordination</vt:lpstr>
      <vt:lpstr>Why is it important?</vt:lpstr>
      <vt:lpstr> Three roles of Specialty Peds: Field Health, Sub-Specialties, Team Bee</vt:lpstr>
      <vt:lpstr>Rural Anchorage Service Unit</vt:lpstr>
      <vt:lpstr>Decision Flow</vt:lpstr>
      <vt:lpstr>Direct Referrals: Referrals that PCP/region sends directly to the sub-specialist</vt:lpstr>
      <vt:lpstr>Team Bee (Anchorage clinic)</vt:lpstr>
      <vt:lpstr>Field Health (Referrals)</vt:lpstr>
      <vt:lpstr>When to refer to Field Health</vt:lpstr>
      <vt:lpstr>Pediatric Sub-Specialties</vt:lpstr>
      <vt:lpstr>Pediatric Sub-Specialty Clinics in our Clinic</vt:lpstr>
      <vt:lpstr>ANMC Specialty Pediatrics Referrals</vt:lpstr>
      <vt:lpstr>ANMC direct referrals</vt:lpstr>
      <vt:lpstr>What to include in your referral:</vt:lpstr>
      <vt:lpstr>Urgency  </vt:lpstr>
      <vt:lpstr>ANMC Pediatricians Regional Field Clinics</vt:lpstr>
      <vt:lpstr>Contact Specialty Pediatrics:</vt:lpstr>
      <vt:lpstr>Contacts for Regional Care Teams:</vt:lpstr>
      <vt:lpstr>Contacts for Specialty Care:</vt:lpstr>
      <vt:lpstr>PowerPoint Presentation</vt:lpstr>
      <vt:lpstr>PowerPoint Presentation</vt:lpstr>
    </vt:vector>
  </TitlesOfParts>
  <Company>Southcentral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Applegate, Kevin</dc:creator>
  <cp:lastModifiedBy>Jaycee Vincent</cp:lastModifiedBy>
  <cp:revision>4</cp:revision>
  <cp:lastPrinted>2018-02-23T20:24:29Z</cp:lastPrinted>
  <dcterms:created xsi:type="dcterms:W3CDTF">2019-05-01T16:54:32Z</dcterms:created>
  <dcterms:modified xsi:type="dcterms:W3CDTF">2023-12-01T01:33:23Z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208c32-d70a-43b8-940b-046f80ec21ff_Enabled">
    <vt:lpwstr>true</vt:lpwstr>
  </property>
  <property fmtid="{D5CDD505-2E9C-101B-9397-08002B2CF9AE}" pid="3" name="MSIP_Label_e9208c32-d70a-43b8-940b-046f80ec21ff_SetDate">
    <vt:lpwstr>2023-06-06T17:22:05Z</vt:lpwstr>
  </property>
  <property fmtid="{D5CDD505-2E9C-101B-9397-08002B2CF9AE}" pid="4" name="MSIP_Label_e9208c32-d70a-43b8-940b-046f80ec21ff_Method">
    <vt:lpwstr>Standard</vt:lpwstr>
  </property>
  <property fmtid="{D5CDD505-2E9C-101B-9397-08002B2CF9AE}" pid="5" name="MSIP_Label_e9208c32-d70a-43b8-940b-046f80ec21ff_Name">
    <vt:lpwstr>General</vt:lpwstr>
  </property>
  <property fmtid="{D5CDD505-2E9C-101B-9397-08002B2CF9AE}" pid="6" name="MSIP_Label_e9208c32-d70a-43b8-940b-046f80ec21ff_SiteId">
    <vt:lpwstr>99486203-6320-4d00-9b2a-c4102ce1908d</vt:lpwstr>
  </property>
  <property fmtid="{D5CDD505-2E9C-101B-9397-08002B2CF9AE}" pid="7" name="MSIP_Label_e9208c32-d70a-43b8-940b-046f80ec21ff_ActionId">
    <vt:lpwstr>0a40e38c-29a3-42e2-8462-fa5910d62c9a</vt:lpwstr>
  </property>
  <property fmtid="{D5CDD505-2E9C-101B-9397-08002B2CF9AE}" pid="8" name="MSIP_Label_e9208c32-d70a-43b8-940b-046f80ec21ff_ContentBits">
    <vt:lpwstr>0</vt:lpwstr>
  </property>
</Properties>
</file>