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4" r:id="rId9"/>
    <p:sldId id="275" r:id="rId10"/>
    <p:sldId id="276" r:id="rId11"/>
    <p:sldId id="277" r:id="rId12"/>
    <p:sldId id="279" r:id="rId13"/>
    <p:sldId id="280" r:id="rId14"/>
    <p:sldId id="282" r:id="rId15"/>
    <p:sldId id="281" r:id="rId16"/>
    <p:sldId id="868" r:id="rId17"/>
    <p:sldId id="869" r:id="rId18"/>
    <p:sldId id="278" r:id="rId19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C3BFB4C-35A7-46EA-BA8C-7517318E57E2}">
          <p14:sldIdLst>
            <p14:sldId id="256"/>
            <p14:sldId id="266"/>
            <p14:sldId id="267"/>
            <p14:sldId id="268"/>
            <p14:sldId id="269"/>
            <p14:sldId id="270"/>
            <p14:sldId id="271"/>
            <p14:sldId id="274"/>
            <p14:sldId id="275"/>
            <p14:sldId id="276"/>
            <p14:sldId id="277"/>
            <p14:sldId id="279"/>
            <p14:sldId id="280"/>
            <p14:sldId id="282"/>
            <p14:sldId id="281"/>
            <p14:sldId id="868"/>
            <p14:sldId id="869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49" autoAdjust="0"/>
  </p:normalViewPr>
  <p:slideViewPr>
    <p:cSldViewPr snapToGrid="0">
      <p:cViewPr varScale="1">
        <p:scale>
          <a:sx n="45" d="100"/>
          <a:sy n="45" d="100"/>
        </p:scale>
        <p:origin x="180" y="48"/>
      </p:cViewPr>
      <p:guideLst/>
    </p:cSldViewPr>
  </p:slideViewPr>
  <p:outlineViewPr>
    <p:cViewPr>
      <p:scale>
        <a:sx n="33" d="100"/>
        <a:sy n="33" d="100"/>
      </p:scale>
      <p:origin x="0" y="-22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BADF1E1B-0B15-4012-876B-9B7153313A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5944" y="0"/>
            <a:ext cx="44579743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86000" y="1683545"/>
            <a:ext cx="13716000" cy="3581400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781EE-8D70-449E-BA6C-DF4A322132BA}"/>
              </a:ext>
            </a:extLst>
          </p:cNvPr>
          <p:cNvSpPr/>
          <p:nvPr userDrawn="1"/>
        </p:nvSpPr>
        <p:spPr>
          <a:xfrm>
            <a:off x="-569626" y="9095817"/>
            <a:ext cx="948963" cy="630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8927B4E-6259-42E1-A5E1-F1883B87AA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98" y="9095817"/>
            <a:ext cx="4542491" cy="6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69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C607ECA-D37F-4925-BF7F-BBD381017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2720878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7775" y="2564608"/>
            <a:ext cx="15773400" cy="4279106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1459705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DC8D03-C982-43A0-A036-8888801CC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371794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5592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5592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3699167-53DA-46B1-878B-D1B6089C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763989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455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45553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9B21BBB-18A3-4A69-B0E1-0C5719452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314936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2FB2492-8980-4E7B-B6B8-E1182EDF3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298420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6875462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270500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AC30613-7D37-42FA-8617-3EF8D05873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3250798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6862762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257800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CE7A52A-08AD-4D9A-B2B8-B6F46ACC14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165560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56054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FAB9094-8B26-47B4-B746-8DAFA1117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873106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3087350" y="547689"/>
            <a:ext cx="3943350" cy="7783512"/>
          </a:xfrm>
        </p:spPr>
        <p:txBody>
          <a:bodyPr vert="eaVert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9"/>
            <a:ext cx="11601450" cy="7783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95AB4FF-9E74-4AC1-8E36-2EA129379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3435772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E46DB858-F3A9-48E9-8D63-C46E255CC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r="21202"/>
          <a:stretch/>
        </p:blipFill>
        <p:spPr>
          <a:xfrm>
            <a:off x="13525497" y="0"/>
            <a:ext cx="4762502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63CEF-6160-4219-A76A-13D978C32E05}"/>
              </a:ext>
            </a:extLst>
          </p:cNvPr>
          <p:cNvSpPr/>
          <p:nvPr userDrawn="1"/>
        </p:nvSpPr>
        <p:spPr>
          <a:xfrm>
            <a:off x="1" y="1"/>
            <a:ext cx="13525498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E5B4AD-B670-4533-A2C2-2A147FFB9E23}"/>
              </a:ext>
            </a:extLst>
          </p:cNvPr>
          <p:cNvSpPr/>
          <p:nvPr userDrawn="1"/>
        </p:nvSpPr>
        <p:spPr>
          <a:xfrm>
            <a:off x="13525500" y="1"/>
            <a:ext cx="4762502" cy="10287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164F8-AE5B-4EBD-94B9-2783C59529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3023" y="9496702"/>
            <a:ext cx="4481616" cy="621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685448-1F63-44F5-A7A7-E98D6BC0EADE}"/>
              </a:ext>
            </a:extLst>
          </p:cNvPr>
          <p:cNvSpPr/>
          <p:nvPr userDrawn="1"/>
        </p:nvSpPr>
        <p:spPr>
          <a:xfrm>
            <a:off x="2278505" y="4468497"/>
            <a:ext cx="11917180" cy="3252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E1026E-388B-424C-8C64-C1B70BEB2167}"/>
              </a:ext>
            </a:extLst>
          </p:cNvPr>
          <p:cNvCxnSpPr/>
          <p:nvPr userDrawn="1"/>
        </p:nvCxnSpPr>
        <p:spPr>
          <a:xfrm>
            <a:off x="2278505" y="6550704"/>
            <a:ext cx="1112270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09AB7-01AB-446A-9EB7-E73B7343EB0B}"/>
              </a:ext>
            </a:extLst>
          </p:cNvPr>
          <p:cNvCxnSpPr/>
          <p:nvPr userDrawn="1"/>
        </p:nvCxnSpPr>
        <p:spPr>
          <a:xfrm flipH="1">
            <a:off x="13401207" y="6550704"/>
            <a:ext cx="79447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DE8336A-29DA-408D-B32F-F921E06D5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813809" y="4561567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COVER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F6487BA-26E8-455A-A425-6BDA48B317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813809" y="6752317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46422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DB858-F3A9-48E9-8D63-C46E255CC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r="18402"/>
          <a:stretch/>
        </p:blipFill>
        <p:spPr>
          <a:xfrm>
            <a:off x="13525497" y="0"/>
            <a:ext cx="4762502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63CEF-6160-4219-A76A-13D978C32E05}"/>
              </a:ext>
            </a:extLst>
          </p:cNvPr>
          <p:cNvSpPr/>
          <p:nvPr userDrawn="1"/>
        </p:nvSpPr>
        <p:spPr>
          <a:xfrm>
            <a:off x="1" y="1"/>
            <a:ext cx="13525498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E5B4AD-B670-4533-A2C2-2A147FFB9E23}"/>
              </a:ext>
            </a:extLst>
          </p:cNvPr>
          <p:cNvSpPr/>
          <p:nvPr userDrawn="1"/>
        </p:nvSpPr>
        <p:spPr>
          <a:xfrm>
            <a:off x="13525498" y="0"/>
            <a:ext cx="4762502" cy="10287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164F8-AE5B-4EBD-94B9-2783C59529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3023" y="9496702"/>
            <a:ext cx="4481616" cy="621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685448-1F63-44F5-A7A7-E98D6BC0EADE}"/>
              </a:ext>
            </a:extLst>
          </p:cNvPr>
          <p:cNvSpPr/>
          <p:nvPr userDrawn="1"/>
        </p:nvSpPr>
        <p:spPr>
          <a:xfrm>
            <a:off x="2278505" y="4468497"/>
            <a:ext cx="11917180" cy="3252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E1026E-388B-424C-8C64-C1B70BEB2167}"/>
              </a:ext>
            </a:extLst>
          </p:cNvPr>
          <p:cNvCxnSpPr/>
          <p:nvPr userDrawn="1"/>
        </p:nvCxnSpPr>
        <p:spPr>
          <a:xfrm>
            <a:off x="2278505" y="6550704"/>
            <a:ext cx="1112270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09AB7-01AB-446A-9EB7-E73B7343EB0B}"/>
              </a:ext>
            </a:extLst>
          </p:cNvPr>
          <p:cNvCxnSpPr/>
          <p:nvPr userDrawn="1"/>
        </p:nvCxnSpPr>
        <p:spPr>
          <a:xfrm flipH="1">
            <a:off x="13401207" y="6550704"/>
            <a:ext cx="79447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DE8336A-29DA-408D-B32F-F921E06D5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813809" y="4561567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COVER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F6487BA-26E8-455A-A425-6BDA48B317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813809" y="6752317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096798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6DB858-F3A9-48E9-8D63-C46E255CCE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7" t="207" r="34599" b="-207"/>
          <a:stretch/>
        </p:blipFill>
        <p:spPr>
          <a:xfrm flipH="1">
            <a:off x="13499371" y="0"/>
            <a:ext cx="4762502" cy="10287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963CEF-6160-4219-A76A-13D978C32E05}"/>
              </a:ext>
            </a:extLst>
          </p:cNvPr>
          <p:cNvSpPr/>
          <p:nvPr userDrawn="1"/>
        </p:nvSpPr>
        <p:spPr>
          <a:xfrm>
            <a:off x="1" y="1"/>
            <a:ext cx="13525498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E5B4AD-B670-4533-A2C2-2A147FFB9E23}"/>
              </a:ext>
            </a:extLst>
          </p:cNvPr>
          <p:cNvSpPr/>
          <p:nvPr userDrawn="1"/>
        </p:nvSpPr>
        <p:spPr>
          <a:xfrm>
            <a:off x="13525499" y="0"/>
            <a:ext cx="4762502" cy="10287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164F8-AE5B-4EBD-94B9-2783C59529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23023" y="9496702"/>
            <a:ext cx="4481616" cy="621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685448-1F63-44F5-A7A7-E98D6BC0EADE}"/>
              </a:ext>
            </a:extLst>
          </p:cNvPr>
          <p:cNvSpPr/>
          <p:nvPr userDrawn="1"/>
        </p:nvSpPr>
        <p:spPr>
          <a:xfrm>
            <a:off x="2278505" y="4468497"/>
            <a:ext cx="11917180" cy="3252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E1026E-388B-424C-8C64-C1B70BEB2167}"/>
              </a:ext>
            </a:extLst>
          </p:cNvPr>
          <p:cNvCxnSpPr/>
          <p:nvPr userDrawn="1"/>
        </p:nvCxnSpPr>
        <p:spPr>
          <a:xfrm>
            <a:off x="2278505" y="6550704"/>
            <a:ext cx="1112270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09AB7-01AB-446A-9EB7-E73B7343EB0B}"/>
              </a:ext>
            </a:extLst>
          </p:cNvPr>
          <p:cNvCxnSpPr/>
          <p:nvPr userDrawn="1"/>
        </p:nvCxnSpPr>
        <p:spPr>
          <a:xfrm flipH="1">
            <a:off x="13401207" y="6550704"/>
            <a:ext cx="79447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DE8336A-29DA-408D-B32F-F921E06D5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813809" y="4561567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COVER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F6487BA-26E8-455A-A425-6BDA48B317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813809" y="6752317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288932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2">
    <p:bg>
      <p:bgPr>
        <a:gradFill flip="none" rotWithShape="1">
          <a:gsLst>
            <a:gs pos="0">
              <a:schemeClr val="accent1"/>
            </a:gs>
            <a:gs pos="100000">
              <a:schemeClr val="accent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5BFCC1F-D8EA-49A6-B78D-53873C2FB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92069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/ DIVIDER PAGE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A768064-DDDF-4DC9-93A5-A8B1DE8D8A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7300" y="3682819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BFCE10-8FF3-492C-AFD8-109B4E10DB42}"/>
              </a:ext>
            </a:extLst>
          </p:cNvPr>
          <p:cNvSpPr/>
          <p:nvPr userDrawn="1"/>
        </p:nvSpPr>
        <p:spPr>
          <a:xfrm>
            <a:off x="0" y="8904156"/>
            <a:ext cx="1139252" cy="7564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01908-0928-47C3-B3CC-4C4DBA787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44" y="8904156"/>
            <a:ext cx="5453367" cy="7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4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ransition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7FAC7EB-3CD1-4838-ACB7-A0ACB9A4E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7510"/>
            <a:ext cx="18287999" cy="130020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14F2C2-EA5C-4D3D-B6E1-396BCE0B03B0}"/>
              </a:ext>
            </a:extLst>
          </p:cNvPr>
          <p:cNvSpPr/>
          <p:nvPr userDrawn="1"/>
        </p:nvSpPr>
        <p:spPr>
          <a:xfrm>
            <a:off x="0" y="-101600"/>
            <a:ext cx="18288000" cy="10960100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100000">
                <a:schemeClr val="accent3"/>
              </a:gs>
            </a:gsLst>
            <a:lin ang="135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5BFCC1F-D8EA-49A6-B78D-53873C2FB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1492069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COVER / DIVIDER PAGE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A768064-DDDF-4DC9-93A5-A8B1DE8D8A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7300" y="3682819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 content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2BFCE10-8FF3-492C-AFD8-109B4E10DB42}"/>
              </a:ext>
            </a:extLst>
          </p:cNvPr>
          <p:cNvSpPr/>
          <p:nvPr userDrawn="1"/>
        </p:nvSpPr>
        <p:spPr>
          <a:xfrm>
            <a:off x="0" y="8904156"/>
            <a:ext cx="1139252" cy="7564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0301908-0928-47C3-B3CC-4C4DBA787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44" y="8904156"/>
            <a:ext cx="5453367" cy="75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6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3A928F6-D82F-4500-AD8E-28CCE14D7BA3}"/>
              </a:ext>
            </a:extLst>
          </p:cNvPr>
          <p:cNvSpPr/>
          <p:nvPr userDrawn="1"/>
        </p:nvSpPr>
        <p:spPr>
          <a:xfrm>
            <a:off x="2286000" y="0"/>
            <a:ext cx="2247900" cy="2120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73310-19F3-43AE-B17D-DC6A5008C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0495" y="376698"/>
            <a:ext cx="1658911" cy="1367502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71E0120-2AD5-46C1-ADAC-64D6FEF74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7300" y="3154363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COVER / DIVIDER PAGE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507CFC-75C8-4A41-B149-1E24920AF7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7300" y="5345113"/>
            <a:ext cx="15773400" cy="8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subtitle content</a:t>
            </a:r>
          </a:p>
        </p:txBody>
      </p:sp>
    </p:spTree>
    <p:extLst>
      <p:ext uri="{BB962C8B-B14F-4D97-AF65-F5344CB8AC3E}">
        <p14:creationId xmlns:p14="http://schemas.microsoft.com/office/powerpoint/2010/main" val="713475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F382529-8F69-47A5-BEFF-B02F59FFE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6304" y="1177746"/>
            <a:ext cx="16576858" cy="7138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latin typeface="+mn-lt"/>
              </a:defRPr>
            </a:lvl1pPr>
          </a:lstStyle>
          <a:p>
            <a:r>
              <a:rPr lang="en-US" dirty="0"/>
              <a:t>Click to edit 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39CFF-685C-4B6E-A62C-32063194B9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1969763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A1ED6A51-C8DF-4754-A51C-C41FB7E48E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7836"/>
          <a:stretch/>
        </p:blipFill>
        <p:spPr>
          <a:xfrm>
            <a:off x="-4685" y="0"/>
            <a:ext cx="18292685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20CEC9-8B3B-411B-95BE-B0042DD77566}"/>
              </a:ext>
            </a:extLst>
          </p:cNvPr>
          <p:cNvSpPr/>
          <p:nvPr userDrawn="1"/>
        </p:nvSpPr>
        <p:spPr>
          <a:xfrm>
            <a:off x="-1" y="4407108"/>
            <a:ext cx="10798630" cy="1484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851405-C725-44D4-94E2-F9C885CF67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477" y="4629511"/>
            <a:ext cx="1247034" cy="1027977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BBC6E03-9142-44F1-821B-5A5C08EE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889" y="4214244"/>
            <a:ext cx="8374195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31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5402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B63126-596C-4623-A69A-1F424F7EDAAA}"/>
              </a:ext>
            </a:extLst>
          </p:cNvPr>
          <p:cNvSpPr/>
          <p:nvPr userDrawn="1"/>
        </p:nvSpPr>
        <p:spPr>
          <a:xfrm>
            <a:off x="1" y="9241155"/>
            <a:ext cx="14836814" cy="10458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CE79C-B56A-4A67-B997-9032461E10D4}"/>
              </a:ext>
            </a:extLst>
          </p:cNvPr>
          <p:cNvSpPr/>
          <p:nvPr userDrawn="1"/>
        </p:nvSpPr>
        <p:spPr>
          <a:xfrm>
            <a:off x="14782800" y="9241155"/>
            <a:ext cx="3505201" cy="10458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469C856-6F85-4635-AA3B-10158F00F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Foundation Health Partners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23D063-E172-4AA1-B59A-A0C59C76544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94115" y="9409454"/>
            <a:ext cx="936585" cy="79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5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80" r:id="rId3"/>
    <p:sldLayoutId id="2147483681" r:id="rId4"/>
    <p:sldLayoutId id="2147483678" r:id="rId5"/>
    <p:sldLayoutId id="2147483682" r:id="rId6"/>
    <p:sldLayoutId id="2147483679" r:id="rId7"/>
    <p:sldLayoutId id="2147483676" r:id="rId8"/>
    <p:sldLayoutId id="2147483667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0" r:id="rId17"/>
    <p:sldLayoutId id="2147483671" r:id="rId18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0.xml"/><Relationship Id="rId1" Type="http://schemas.openxmlformats.org/officeDocument/2006/relationships/video" Target="https://www.youtube.com/embed/pEKsQCAgyd8?feature=oembe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DA97-AD22-4460-B9FA-94DD60674A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500" dirty="0"/>
              <a:t>Fairbanks Pediatric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BFDD02-B693-4EEF-97C9-F8CF7A95B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8870" y="5470292"/>
            <a:ext cx="16190259" cy="2483643"/>
          </a:xfrm>
        </p:spPr>
        <p:txBody>
          <a:bodyPr>
            <a:normAutofit/>
          </a:bodyPr>
          <a:lstStyle/>
          <a:p>
            <a:r>
              <a:rPr lang="en-US" sz="3200" dirty="0"/>
              <a:t>Laura Brunner MD</a:t>
            </a:r>
          </a:p>
          <a:p>
            <a:r>
              <a:rPr lang="en-US" sz="3200" dirty="0"/>
              <a:t>Foundation Health Partners Pediatrics Clinic</a:t>
            </a:r>
          </a:p>
          <a:p>
            <a:r>
              <a:rPr lang="en-US" sz="3200" dirty="0"/>
              <a:t>Fairbanks Memorial Hospital Inpatient Pediatric &amp; NICU Medical Director</a:t>
            </a:r>
          </a:p>
        </p:txBody>
      </p:sp>
    </p:spTree>
    <p:extLst>
      <p:ext uri="{BB962C8B-B14F-4D97-AF65-F5344CB8AC3E}">
        <p14:creationId xmlns:p14="http://schemas.microsoft.com/office/powerpoint/2010/main" val="102370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BBA9-5920-45E0-4669-C1190C56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Residency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8BAD6-9B26-C885-5F56-01B58B46C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Residency Programs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CBDBF0-56F6-D881-15F8-7770FF87B7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Match four new residents per year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Spend four months/year in Alaska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Return each year for three years 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We now have residents nearly year-round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Advantages: large success in return to Alaska so far, ongoing education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833A50F-8DE8-ED55-1E09-F7C6F5AD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371" y="3336336"/>
            <a:ext cx="3729719" cy="420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9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4F4C-EE14-BFB8-99E8-436F27786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Need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E2B1A-905F-0E79-F017-2DC81E3DF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2" y="3149600"/>
            <a:ext cx="8087518" cy="5765799"/>
          </a:xfrm>
        </p:spPr>
        <p:txBody>
          <a:bodyPr>
            <a:normAutofit fontScale="47500" lnSpcReduction="20000"/>
          </a:bodyPr>
          <a:lstStyle/>
          <a:p>
            <a:pPr marL="0" indent="0" algn="l" rtl="0" fontAlgn="base">
              <a:buNone/>
            </a:pPr>
            <a:r>
              <a:rPr lang="en-US" sz="65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Child psychiatry and behavioral health</a:t>
            </a:r>
            <a:r>
              <a:rPr lang="en-US" sz="65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marL="0" indent="0" algn="l" rtl="0" fontAlgn="base">
              <a:buNone/>
            </a:pPr>
            <a:endParaRPr lang="en-US" sz="65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6500" b="1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Health Care Staff Recruiting</a:t>
            </a:r>
            <a:r>
              <a:rPr lang="en-US" sz="6500" b="1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65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65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Hard to recruit areas</a:t>
            </a:r>
            <a:r>
              <a:rPr lang="en-US" sz="65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6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65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Specialty staff</a:t>
            </a:r>
            <a:r>
              <a:rPr lang="en-US" sz="65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6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6500" b="1" i="0" u="none" strike="noStrike" dirty="0" smtClean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Coordination of local resources</a:t>
            </a:r>
            <a:r>
              <a:rPr lang="en-US" sz="6500" b="1" i="0" dirty="0" smtClean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65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endParaRPr lang="en-US" sz="6500" b="0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sz="6500" b="1" i="0" u="none" strike="noStrike" dirty="0" smtClean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Pediatric subspecialty care</a:t>
            </a:r>
            <a:endParaRPr lang="en-US" sz="6500" b="1" i="0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6500" b="0" i="0" u="none" strike="noStrike" dirty="0" smtClean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Many </a:t>
            </a:r>
            <a:r>
              <a:rPr lang="en-US" sz="6500" b="0" i="0" u="none" strike="noStrike" dirty="0">
                <a:solidFill>
                  <a:srgbClr val="404040"/>
                </a:solidFill>
                <a:effectLst/>
                <a:latin typeface="Century Gothic" panose="020B0502020202020204" pitchFamily="34" charset="0"/>
              </a:rPr>
              <a:t>children travel to Anchorage for outpatient evaluation</a:t>
            </a:r>
            <a:r>
              <a:rPr lang="en-US" sz="65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65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A picture containing outdoor, tree, grass, sky&#10;&#10;Description automatically generated">
            <a:extLst>
              <a:ext uri="{FF2B5EF4-FFF2-40B4-BE49-F238E27FC236}">
                <a16:creationId xmlns:a16="http://schemas.microsoft.com/office/drawing/2014/main" id="{1C60646D-8D0C-8E25-4632-12936F6DA8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207" y="2833076"/>
            <a:ext cx="7357656" cy="49051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9298B6-DE95-19E5-A08F-6BC2DE653F4C}"/>
              </a:ext>
            </a:extLst>
          </p:cNvPr>
          <p:cNvSpPr txBox="1"/>
          <p:nvPr/>
        </p:nvSpPr>
        <p:spPr>
          <a:xfrm>
            <a:off x="11357644" y="7850557"/>
            <a:ext cx="43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Fairbanks Memorial Hospital Campus</a:t>
            </a:r>
          </a:p>
        </p:txBody>
      </p:sp>
    </p:spTree>
    <p:extLst>
      <p:ext uri="{BB962C8B-B14F-4D97-AF65-F5344CB8AC3E}">
        <p14:creationId xmlns:p14="http://schemas.microsoft.com/office/powerpoint/2010/main" val="3197749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6BAC5-8DD2-64D7-0CD1-B473ECC93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Health Needs in Our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DC065-EBE1-33FA-FBAB-920469A671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Vision: Transforming Behavioral Healthcare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59D8F-A51E-EF01-ACF5-37062BA8F7D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800" spc="10" dirty="0"/>
              <a:t>At</a:t>
            </a:r>
            <a:r>
              <a:rPr lang="en-US" sz="3800" spc="95" dirty="0"/>
              <a:t> </a:t>
            </a:r>
            <a:r>
              <a:rPr lang="en-US" sz="3800" spc="10" dirty="0"/>
              <a:t>Foundation</a:t>
            </a:r>
            <a:r>
              <a:rPr lang="en-US" sz="3800" spc="95" dirty="0"/>
              <a:t> </a:t>
            </a:r>
            <a:r>
              <a:rPr lang="en-US" sz="3800" spc="10" dirty="0"/>
              <a:t>Health</a:t>
            </a:r>
            <a:r>
              <a:rPr lang="en-US" sz="3800" spc="95" dirty="0"/>
              <a:t> </a:t>
            </a:r>
            <a:r>
              <a:rPr lang="en-US" sz="3800" spc="10" dirty="0"/>
              <a:t>Partners,</a:t>
            </a:r>
            <a:r>
              <a:rPr lang="en-US" sz="3800" spc="100" dirty="0"/>
              <a:t> </a:t>
            </a:r>
            <a:r>
              <a:rPr lang="en-US" sz="3800" spc="65" dirty="0"/>
              <a:t>we</a:t>
            </a:r>
            <a:r>
              <a:rPr lang="en-US" sz="3800" spc="95" dirty="0"/>
              <a:t> </a:t>
            </a:r>
            <a:r>
              <a:rPr lang="en-US" sz="3800" spc="60" dirty="0"/>
              <a:t>have</a:t>
            </a:r>
            <a:r>
              <a:rPr lang="en-US" sz="3800" spc="95" dirty="0"/>
              <a:t> </a:t>
            </a:r>
            <a:r>
              <a:rPr lang="en-US" sz="3800" spc="120" dirty="0"/>
              <a:t>a</a:t>
            </a:r>
            <a:r>
              <a:rPr lang="en-US" sz="3800" spc="100" dirty="0"/>
              <a:t> </a:t>
            </a:r>
            <a:r>
              <a:rPr lang="en-US" sz="3800" spc="10" dirty="0"/>
              <a:t>clear</a:t>
            </a:r>
            <a:r>
              <a:rPr lang="en-US" sz="3800" spc="95" dirty="0"/>
              <a:t> </a:t>
            </a:r>
            <a:r>
              <a:rPr lang="en-US" sz="3800" spc="70" dirty="0"/>
              <a:t>and</a:t>
            </a:r>
            <a:r>
              <a:rPr lang="en-US" sz="3800" spc="95" dirty="0"/>
              <a:t> </a:t>
            </a:r>
            <a:r>
              <a:rPr lang="en-US" sz="3800" spc="10" dirty="0"/>
              <a:t>urgent</a:t>
            </a:r>
            <a:r>
              <a:rPr lang="en-US" sz="3800" spc="100" dirty="0"/>
              <a:t> </a:t>
            </a:r>
            <a:r>
              <a:rPr lang="en-US" sz="3800" spc="10" dirty="0"/>
              <a:t>vision:</a:t>
            </a:r>
            <a:r>
              <a:rPr lang="en-US" sz="3800" spc="95" dirty="0"/>
              <a:t> </a:t>
            </a:r>
            <a:r>
              <a:rPr lang="en-US" sz="3800" spc="10" dirty="0"/>
              <a:t>to</a:t>
            </a:r>
            <a:r>
              <a:rPr lang="en-US" sz="3800" spc="95" dirty="0"/>
              <a:t> </a:t>
            </a:r>
            <a:r>
              <a:rPr lang="en-US" sz="3800" spc="10" dirty="0"/>
              <a:t>transform</a:t>
            </a:r>
            <a:r>
              <a:rPr lang="en-US" sz="3800" spc="100" dirty="0"/>
              <a:t> </a:t>
            </a:r>
            <a:r>
              <a:rPr lang="en-US" sz="3800" spc="10" dirty="0"/>
              <a:t>the</a:t>
            </a:r>
            <a:r>
              <a:rPr lang="en-US" sz="3800" spc="95" dirty="0"/>
              <a:t> </a:t>
            </a:r>
            <a:r>
              <a:rPr lang="en-US" sz="3800" spc="50" dirty="0"/>
              <a:t>landscape</a:t>
            </a:r>
            <a:r>
              <a:rPr lang="en-US" sz="3800" spc="95" dirty="0"/>
              <a:t> </a:t>
            </a:r>
            <a:r>
              <a:rPr lang="en-US" sz="3800" spc="-25" dirty="0"/>
              <a:t>of </a:t>
            </a:r>
            <a:r>
              <a:rPr lang="en-US" sz="3800" spc="55" dirty="0"/>
              <a:t>behavioral</a:t>
            </a:r>
            <a:r>
              <a:rPr lang="en-US" sz="3800" spc="80" dirty="0"/>
              <a:t> </a:t>
            </a:r>
            <a:r>
              <a:rPr lang="en-US" sz="3800" spc="10" dirty="0"/>
              <a:t>healthcare</a:t>
            </a:r>
            <a:r>
              <a:rPr lang="en-US" sz="3800" spc="85" dirty="0"/>
              <a:t> </a:t>
            </a:r>
            <a:r>
              <a:rPr lang="en-US" sz="3800" spc="10" dirty="0"/>
              <a:t>in</a:t>
            </a:r>
            <a:r>
              <a:rPr lang="en-US" sz="3800" spc="80" dirty="0"/>
              <a:t> </a:t>
            </a:r>
            <a:r>
              <a:rPr lang="en-US" sz="3800" spc="10" dirty="0"/>
              <a:t>Interior</a:t>
            </a:r>
            <a:r>
              <a:rPr lang="en-US" sz="3800" spc="85" dirty="0"/>
              <a:t> </a:t>
            </a:r>
            <a:r>
              <a:rPr lang="en-US" sz="3800" spc="70" dirty="0"/>
              <a:t>Alaska.</a:t>
            </a:r>
            <a:r>
              <a:rPr lang="en-US" sz="3800" spc="80" dirty="0"/>
              <a:t> </a:t>
            </a:r>
            <a:r>
              <a:rPr lang="en-US" sz="3800" spc="75" dirty="0"/>
              <a:t>Our</a:t>
            </a:r>
            <a:r>
              <a:rPr lang="en-US" sz="3800" spc="85" dirty="0"/>
              <a:t> </a:t>
            </a:r>
            <a:r>
              <a:rPr lang="en-US" sz="3800" spc="50" dirty="0"/>
              <a:t>unwavering</a:t>
            </a:r>
            <a:r>
              <a:rPr lang="en-US" sz="3800" spc="80" dirty="0"/>
              <a:t> </a:t>
            </a:r>
            <a:r>
              <a:rPr lang="en-US" sz="3800" spc="10" dirty="0"/>
              <a:t>commitment</a:t>
            </a:r>
            <a:r>
              <a:rPr lang="en-US" sz="3800" spc="85" dirty="0"/>
              <a:t> </a:t>
            </a:r>
            <a:r>
              <a:rPr lang="en-US" sz="3800" spc="10" dirty="0"/>
              <a:t>to</a:t>
            </a:r>
            <a:r>
              <a:rPr lang="en-US" sz="3800" spc="85" dirty="0"/>
              <a:t> </a:t>
            </a:r>
            <a:r>
              <a:rPr lang="en-US" sz="3800" spc="10" dirty="0"/>
              <a:t>our</a:t>
            </a:r>
            <a:r>
              <a:rPr lang="en-US" sz="3800" spc="80" dirty="0"/>
              <a:t> </a:t>
            </a:r>
            <a:r>
              <a:rPr lang="en-US" sz="3800" spc="10" dirty="0"/>
              <a:t>community</a:t>
            </a:r>
            <a:r>
              <a:rPr lang="en-US" sz="3800" spc="85" dirty="0"/>
              <a:t> </a:t>
            </a:r>
            <a:r>
              <a:rPr lang="en-US" sz="3800" spc="10" dirty="0"/>
              <a:t>drives</a:t>
            </a:r>
            <a:r>
              <a:rPr lang="en-US" sz="3800" spc="80" dirty="0"/>
              <a:t> </a:t>
            </a:r>
            <a:r>
              <a:rPr lang="en-US" sz="3800" spc="10" dirty="0"/>
              <a:t>us</a:t>
            </a:r>
            <a:r>
              <a:rPr lang="en-US" sz="3800" spc="85" dirty="0"/>
              <a:t> </a:t>
            </a:r>
            <a:r>
              <a:rPr lang="en-US" sz="3800" spc="-25" dirty="0"/>
              <a:t>to </a:t>
            </a:r>
            <a:r>
              <a:rPr lang="en-US" sz="3800" spc="45" dirty="0"/>
              <a:t>address</a:t>
            </a:r>
            <a:r>
              <a:rPr lang="en-US" sz="3800" spc="175" dirty="0"/>
              <a:t> </a:t>
            </a:r>
            <a:r>
              <a:rPr lang="en-US" sz="3800" spc="120" dirty="0"/>
              <a:t>a</a:t>
            </a:r>
            <a:r>
              <a:rPr lang="en-US" sz="3800" spc="180" dirty="0"/>
              <a:t> </a:t>
            </a:r>
            <a:r>
              <a:rPr lang="en-US" sz="3800" dirty="0"/>
              <a:t>pressing</a:t>
            </a:r>
            <a:r>
              <a:rPr lang="en-US" sz="3800" spc="180" dirty="0"/>
              <a:t> </a:t>
            </a:r>
            <a:r>
              <a:rPr lang="en-US" sz="3800" dirty="0"/>
              <a:t>need—the</a:t>
            </a:r>
            <a:r>
              <a:rPr lang="en-US" sz="3800" spc="180" dirty="0"/>
              <a:t> </a:t>
            </a:r>
            <a:r>
              <a:rPr lang="en-US" sz="3800" spc="55" dirty="0"/>
              <a:t>lack</a:t>
            </a:r>
            <a:r>
              <a:rPr lang="en-US" sz="3800" spc="180" dirty="0"/>
              <a:t> </a:t>
            </a:r>
            <a:r>
              <a:rPr lang="en-US" sz="3800" dirty="0"/>
              <a:t>of</a:t>
            </a:r>
            <a:r>
              <a:rPr lang="en-US" sz="3800" spc="175" dirty="0"/>
              <a:t> </a:t>
            </a:r>
            <a:r>
              <a:rPr lang="en-US" sz="3800" dirty="0"/>
              <a:t>specialized</a:t>
            </a:r>
            <a:r>
              <a:rPr lang="en-US" sz="3800" spc="180" dirty="0"/>
              <a:t> </a:t>
            </a:r>
            <a:r>
              <a:rPr lang="en-US" sz="3800" dirty="0"/>
              <a:t>care</a:t>
            </a:r>
            <a:r>
              <a:rPr lang="en-US" sz="3800" spc="180" dirty="0"/>
              <a:t> </a:t>
            </a:r>
            <a:r>
              <a:rPr lang="en-US" sz="3800" dirty="0"/>
              <a:t>for</a:t>
            </a:r>
            <a:r>
              <a:rPr lang="en-US" sz="3800" spc="180" dirty="0"/>
              <a:t> </a:t>
            </a:r>
            <a:r>
              <a:rPr lang="en-US" sz="3800" dirty="0"/>
              <a:t>adolescent</a:t>
            </a:r>
            <a:r>
              <a:rPr lang="en-US" sz="3800" spc="180" dirty="0"/>
              <a:t> </a:t>
            </a:r>
            <a:r>
              <a:rPr lang="en-US" sz="3800" dirty="0"/>
              <a:t>patients</a:t>
            </a:r>
            <a:r>
              <a:rPr lang="en-US" sz="3800" spc="175" dirty="0"/>
              <a:t> </a:t>
            </a:r>
            <a:r>
              <a:rPr lang="en-US" sz="3800" dirty="0"/>
              <a:t>facing</a:t>
            </a:r>
            <a:r>
              <a:rPr lang="en-US" sz="3800" spc="180" dirty="0"/>
              <a:t> </a:t>
            </a:r>
            <a:r>
              <a:rPr lang="en-US" sz="3800" spc="55" dirty="0"/>
              <a:t>behavioral</a:t>
            </a:r>
            <a:r>
              <a:rPr lang="en-US" sz="3800" spc="180" dirty="0"/>
              <a:t> </a:t>
            </a:r>
            <a:r>
              <a:rPr lang="en-US" sz="3800" spc="-10" dirty="0"/>
              <a:t>health challenges.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556561-6701-6F1A-20F4-25D2FBE95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Need for Expansion: Why Now?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DAE5F8-8A55-A5A1-A294-202F5CE87F2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800" spc="75" dirty="0"/>
              <a:t>Our</a:t>
            </a:r>
            <a:r>
              <a:rPr lang="en-US" sz="3800" spc="100" dirty="0"/>
              <a:t> </a:t>
            </a:r>
            <a:r>
              <a:rPr lang="en-US" sz="3800" spc="10" dirty="0"/>
              <a:t>community</a:t>
            </a:r>
            <a:r>
              <a:rPr lang="en-US" sz="3800" spc="100" dirty="0"/>
              <a:t> </a:t>
            </a:r>
            <a:r>
              <a:rPr lang="en-US" sz="3800" spc="10" dirty="0"/>
              <a:t>is</a:t>
            </a:r>
            <a:r>
              <a:rPr lang="en-US" sz="3800" spc="105" dirty="0"/>
              <a:t> </a:t>
            </a:r>
            <a:r>
              <a:rPr lang="en-US" sz="3800" spc="10" dirty="0"/>
              <a:t>facing</a:t>
            </a:r>
            <a:r>
              <a:rPr lang="en-US" sz="3800" spc="100" dirty="0"/>
              <a:t> </a:t>
            </a:r>
            <a:r>
              <a:rPr lang="en-US" sz="3800" spc="120" dirty="0"/>
              <a:t>a</a:t>
            </a:r>
            <a:r>
              <a:rPr lang="en-US" sz="3800" spc="105" dirty="0"/>
              <a:t> </a:t>
            </a:r>
            <a:r>
              <a:rPr lang="en-US" sz="3800" spc="10" dirty="0"/>
              <a:t>critical</a:t>
            </a:r>
            <a:r>
              <a:rPr lang="en-US" sz="3800" spc="100" dirty="0"/>
              <a:t> </a:t>
            </a:r>
            <a:r>
              <a:rPr lang="en-US" sz="3800" spc="10" dirty="0"/>
              <a:t>issue</a:t>
            </a:r>
            <a:r>
              <a:rPr lang="en-US" sz="3800" spc="100" dirty="0"/>
              <a:t> </a:t>
            </a:r>
            <a:r>
              <a:rPr lang="en-US" sz="3800" spc="10" dirty="0"/>
              <a:t>that</a:t>
            </a:r>
            <a:r>
              <a:rPr lang="en-US" sz="3800" spc="105" dirty="0"/>
              <a:t> </a:t>
            </a:r>
            <a:r>
              <a:rPr lang="en-US" sz="3800" spc="50" dirty="0"/>
              <a:t>demands</a:t>
            </a:r>
            <a:r>
              <a:rPr lang="en-US" sz="3800" spc="100" dirty="0"/>
              <a:t> </a:t>
            </a:r>
            <a:r>
              <a:rPr lang="en-US" sz="3800" spc="10" dirty="0"/>
              <a:t>immediate</a:t>
            </a:r>
            <a:r>
              <a:rPr lang="en-US" sz="3800" spc="105" dirty="0"/>
              <a:t> </a:t>
            </a:r>
            <a:r>
              <a:rPr lang="en-US" sz="3800" spc="10" dirty="0"/>
              <a:t>attention.</a:t>
            </a:r>
            <a:r>
              <a:rPr lang="en-US" sz="3800" spc="100" dirty="0"/>
              <a:t> </a:t>
            </a:r>
            <a:r>
              <a:rPr lang="en-US" sz="3800" spc="10" dirty="0"/>
              <a:t>Every</a:t>
            </a:r>
            <a:r>
              <a:rPr lang="en-US" sz="3800" spc="105" dirty="0"/>
              <a:t> </a:t>
            </a:r>
            <a:r>
              <a:rPr lang="en-US" sz="3800" spc="70" dirty="0"/>
              <a:t>day,</a:t>
            </a:r>
            <a:r>
              <a:rPr lang="en-US" sz="3800" spc="100" dirty="0"/>
              <a:t> </a:t>
            </a:r>
            <a:r>
              <a:rPr lang="en-US" sz="3800" spc="10" dirty="0"/>
              <a:t>children</a:t>
            </a:r>
            <a:r>
              <a:rPr lang="en-US" sz="3800" spc="100" dirty="0"/>
              <a:t> </a:t>
            </a:r>
            <a:r>
              <a:rPr lang="en-US" sz="3800" spc="45" dirty="0"/>
              <a:t>and </a:t>
            </a:r>
            <a:r>
              <a:rPr lang="en-US" sz="3800" spc="20" dirty="0"/>
              <a:t>adolescents</a:t>
            </a:r>
            <a:r>
              <a:rPr lang="en-US" sz="3800" spc="65" dirty="0"/>
              <a:t> </a:t>
            </a:r>
            <a:r>
              <a:rPr lang="en-US" sz="3800" spc="20" dirty="0"/>
              <a:t>in</a:t>
            </a:r>
            <a:r>
              <a:rPr lang="en-US" sz="3800" spc="70" dirty="0"/>
              <a:t> </a:t>
            </a:r>
            <a:r>
              <a:rPr lang="en-US" sz="3800" spc="20" dirty="0"/>
              <a:t>our</a:t>
            </a:r>
            <a:r>
              <a:rPr lang="en-US" sz="3800" spc="70" dirty="0"/>
              <a:t> </a:t>
            </a:r>
            <a:r>
              <a:rPr lang="en-US" sz="3800" spc="20" dirty="0"/>
              <a:t>region</a:t>
            </a:r>
            <a:r>
              <a:rPr lang="en-US" sz="3800" spc="65" dirty="0"/>
              <a:t> </a:t>
            </a:r>
            <a:r>
              <a:rPr lang="en-US" sz="3800" spc="20" dirty="0"/>
              <a:t>spend</a:t>
            </a:r>
            <a:r>
              <a:rPr lang="en-US" sz="3800" spc="70" dirty="0"/>
              <a:t> an average </a:t>
            </a:r>
            <a:r>
              <a:rPr lang="en-US" sz="3800" spc="20" dirty="0"/>
              <a:t>of</a:t>
            </a:r>
            <a:r>
              <a:rPr lang="en-US" sz="3800" spc="65" dirty="0"/>
              <a:t> </a:t>
            </a:r>
            <a:r>
              <a:rPr lang="en-US" sz="3800" spc="20" dirty="0"/>
              <a:t>4.75</a:t>
            </a:r>
            <a:r>
              <a:rPr lang="en-US" sz="3800" spc="70" dirty="0"/>
              <a:t> </a:t>
            </a:r>
            <a:r>
              <a:rPr lang="en-US" sz="3800" spc="75" dirty="0"/>
              <a:t>days</a:t>
            </a:r>
            <a:r>
              <a:rPr lang="en-US" sz="3800" spc="70" dirty="0"/>
              <a:t> </a:t>
            </a:r>
            <a:r>
              <a:rPr lang="en-US" sz="3800" spc="60" dirty="0"/>
              <a:t>boarding</a:t>
            </a:r>
            <a:r>
              <a:rPr lang="en-US" sz="3800" spc="70" dirty="0"/>
              <a:t> </a:t>
            </a:r>
            <a:r>
              <a:rPr lang="en-US" sz="3800" spc="20" dirty="0"/>
              <a:t>in</a:t>
            </a:r>
            <a:r>
              <a:rPr lang="en-US" sz="3800" spc="65" dirty="0"/>
              <a:t> </a:t>
            </a:r>
            <a:r>
              <a:rPr lang="en-US" sz="3800" spc="20" dirty="0"/>
              <a:t>the</a:t>
            </a:r>
            <a:r>
              <a:rPr lang="en-US" sz="3800" spc="70" dirty="0"/>
              <a:t> </a:t>
            </a:r>
            <a:r>
              <a:rPr lang="en-US" sz="3800" spc="45" dirty="0"/>
              <a:t>Emergency</a:t>
            </a:r>
            <a:r>
              <a:rPr lang="en-US" sz="3800" spc="70" dirty="0"/>
              <a:t> </a:t>
            </a:r>
            <a:r>
              <a:rPr lang="en-US" sz="3800" spc="20" dirty="0"/>
              <a:t>Department</a:t>
            </a:r>
            <a:r>
              <a:rPr lang="en-US" sz="3800" spc="70" dirty="0"/>
              <a:t> </a:t>
            </a:r>
            <a:r>
              <a:rPr lang="en-US" sz="3800" spc="-10" dirty="0"/>
              <a:t>(ED), </a:t>
            </a:r>
            <a:r>
              <a:rPr lang="en-US" sz="3800" spc="55" dirty="0"/>
              <a:t>awaiting</a:t>
            </a:r>
            <a:r>
              <a:rPr lang="en-US" sz="3800" spc="60" dirty="0"/>
              <a:t> </a:t>
            </a:r>
            <a:r>
              <a:rPr lang="en-US" sz="3800" spc="10" dirty="0"/>
              <a:t>the</a:t>
            </a:r>
            <a:r>
              <a:rPr lang="en-US" sz="3800" spc="65" dirty="0"/>
              <a:t> </a:t>
            </a:r>
            <a:r>
              <a:rPr lang="en-US" sz="3800" spc="10" dirty="0"/>
              <a:t>psychiatric</a:t>
            </a:r>
            <a:r>
              <a:rPr lang="en-US" sz="3800" spc="60" dirty="0"/>
              <a:t> </a:t>
            </a:r>
            <a:r>
              <a:rPr lang="en-US" sz="3800" spc="10" dirty="0"/>
              <a:t>treatment</a:t>
            </a:r>
            <a:r>
              <a:rPr lang="en-US" sz="3800" spc="65" dirty="0"/>
              <a:t> </a:t>
            </a:r>
            <a:r>
              <a:rPr lang="en-US" sz="3800" spc="10" dirty="0"/>
              <a:t>they</a:t>
            </a:r>
            <a:r>
              <a:rPr lang="en-US" sz="3800" spc="60" dirty="0"/>
              <a:t> </a:t>
            </a:r>
            <a:r>
              <a:rPr lang="en-US" sz="3800" spc="10" dirty="0"/>
              <a:t>require.</a:t>
            </a:r>
            <a:r>
              <a:rPr lang="en-US" sz="3800" spc="65" dirty="0"/>
              <a:t> </a:t>
            </a:r>
            <a:r>
              <a:rPr lang="en-US" sz="3800" spc="10" dirty="0"/>
              <a:t>This</a:t>
            </a:r>
            <a:r>
              <a:rPr lang="en-US" sz="3800" spc="65" dirty="0"/>
              <a:t> </a:t>
            </a:r>
            <a:r>
              <a:rPr lang="en-US" sz="3800" spc="10" dirty="0"/>
              <a:t>is</a:t>
            </a:r>
            <a:r>
              <a:rPr lang="en-US" sz="3800" spc="60" dirty="0"/>
              <a:t> </a:t>
            </a:r>
            <a:r>
              <a:rPr lang="en-US" sz="3800" spc="10" dirty="0"/>
              <a:t>far</a:t>
            </a:r>
            <a:r>
              <a:rPr lang="en-US" sz="3800" spc="65" dirty="0"/>
              <a:t> </a:t>
            </a:r>
            <a:r>
              <a:rPr lang="en-US" sz="3800" spc="10" dirty="0"/>
              <a:t>from</a:t>
            </a:r>
            <a:r>
              <a:rPr lang="en-US" sz="3800" spc="60" dirty="0"/>
              <a:t> </a:t>
            </a:r>
            <a:r>
              <a:rPr lang="en-US" sz="3800" spc="70" dirty="0"/>
              <a:t>an</a:t>
            </a:r>
            <a:r>
              <a:rPr lang="en-US" sz="3800" spc="65" dirty="0"/>
              <a:t> </a:t>
            </a:r>
            <a:r>
              <a:rPr lang="en-US" sz="3800" spc="50" dirty="0"/>
              <a:t>ideal</a:t>
            </a:r>
            <a:r>
              <a:rPr lang="en-US" sz="3800" spc="65" dirty="0"/>
              <a:t> </a:t>
            </a:r>
            <a:r>
              <a:rPr lang="en-US" sz="3800" spc="10" dirty="0"/>
              <a:t>environment</a:t>
            </a:r>
            <a:r>
              <a:rPr lang="en-US" sz="3800" spc="60" dirty="0"/>
              <a:t> </a:t>
            </a:r>
            <a:r>
              <a:rPr lang="en-US" sz="3800" spc="10" dirty="0"/>
              <a:t>for</a:t>
            </a:r>
            <a:r>
              <a:rPr lang="en-US" sz="3800" spc="65" dirty="0"/>
              <a:t> </a:t>
            </a:r>
            <a:r>
              <a:rPr lang="en-US" sz="3800" spc="10" dirty="0"/>
              <a:t>their</a:t>
            </a:r>
            <a:r>
              <a:rPr lang="en-US" sz="3800" spc="60" dirty="0"/>
              <a:t> </a:t>
            </a:r>
            <a:r>
              <a:rPr lang="en-US" sz="3800" spc="-10" dirty="0"/>
              <a:t>care.</a:t>
            </a:r>
          </a:p>
          <a:p>
            <a:endParaRPr lang="en-US" dirty="0"/>
          </a:p>
        </p:txBody>
      </p:sp>
      <p:pic>
        <p:nvPicPr>
          <p:cNvPr id="7" name="Picture 6" descr="A logo with a lighthouse and text&#10;&#10;Description automatically generated">
            <a:extLst>
              <a:ext uri="{FF2B5EF4-FFF2-40B4-BE49-F238E27FC236}">
                <a16:creationId xmlns:a16="http://schemas.microsoft.com/office/drawing/2014/main" id="{ACFFC5C9-9883-42FF-CAF9-C5C99C2E25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851" y="6681788"/>
            <a:ext cx="2736771" cy="2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2F6C-006E-C4A9-5A19-8DE3B17DC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Behavioral Health Needs in Our Community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20F84-9C8E-11A8-6D91-2796C95E09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Current Reality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13B492-1EFA-8870-ECB8-55E73B208D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241300" marR="133350" indent="-229235">
              <a:lnSpc>
                <a:spcPct val="103200"/>
              </a:lnSpc>
              <a:spcBef>
                <a:spcPts val="1145"/>
              </a:spcBef>
              <a:buChar char="•"/>
              <a:tabLst>
                <a:tab pos="241300" algn="l"/>
              </a:tabLst>
            </a:pPr>
            <a:r>
              <a:rPr lang="en-US" spc="114" dirty="0"/>
              <a:t>No</a:t>
            </a:r>
            <a:r>
              <a:rPr lang="en-US" spc="90" dirty="0"/>
              <a:t> </a:t>
            </a:r>
            <a:r>
              <a:rPr lang="en-US" spc="20" dirty="0"/>
              <a:t>Local</a:t>
            </a:r>
            <a:r>
              <a:rPr lang="en-US" spc="90" dirty="0"/>
              <a:t> </a:t>
            </a:r>
            <a:r>
              <a:rPr lang="en-US" spc="20" dirty="0"/>
              <a:t>Adolescent</a:t>
            </a:r>
            <a:r>
              <a:rPr lang="en-US" spc="90" dirty="0"/>
              <a:t> </a:t>
            </a:r>
            <a:r>
              <a:rPr lang="en-US" spc="20" dirty="0"/>
              <a:t>Care:</a:t>
            </a:r>
            <a:r>
              <a:rPr lang="en-US" spc="90" dirty="0"/>
              <a:t> </a:t>
            </a:r>
            <a:r>
              <a:rPr lang="en-US" spc="10" dirty="0"/>
              <a:t>There</a:t>
            </a:r>
            <a:r>
              <a:rPr lang="en-US" spc="95" dirty="0"/>
              <a:t> </a:t>
            </a:r>
            <a:r>
              <a:rPr lang="en-US" spc="20" dirty="0"/>
              <a:t>is</a:t>
            </a:r>
            <a:r>
              <a:rPr lang="en-US" spc="90" dirty="0"/>
              <a:t> </a:t>
            </a:r>
            <a:r>
              <a:rPr lang="en-US" spc="20" dirty="0"/>
              <a:t>currently</a:t>
            </a:r>
            <a:r>
              <a:rPr lang="en-US" spc="90" dirty="0"/>
              <a:t> </a:t>
            </a:r>
            <a:r>
              <a:rPr lang="en-US" spc="20" dirty="0"/>
              <a:t>no</a:t>
            </a:r>
            <a:r>
              <a:rPr lang="en-US" spc="90" dirty="0"/>
              <a:t> </a:t>
            </a:r>
            <a:r>
              <a:rPr lang="en-US" spc="20" dirty="0"/>
              <a:t>dedicated</a:t>
            </a:r>
            <a:r>
              <a:rPr lang="en-US" spc="90" dirty="0"/>
              <a:t> </a:t>
            </a:r>
            <a:r>
              <a:rPr lang="en-US" spc="20" dirty="0"/>
              <a:t>inpatient</a:t>
            </a:r>
            <a:r>
              <a:rPr lang="en-US" spc="95" dirty="0"/>
              <a:t> </a:t>
            </a:r>
            <a:r>
              <a:rPr lang="en-US" spc="20" dirty="0"/>
              <a:t>care</a:t>
            </a:r>
            <a:r>
              <a:rPr lang="en-US" spc="90" dirty="0"/>
              <a:t> </a:t>
            </a:r>
            <a:r>
              <a:rPr lang="en-US" spc="20" dirty="0"/>
              <a:t>facility</a:t>
            </a:r>
            <a:r>
              <a:rPr lang="en-US" spc="90" dirty="0"/>
              <a:t> </a:t>
            </a:r>
            <a:r>
              <a:rPr lang="en-US" spc="20" dirty="0"/>
              <a:t>for</a:t>
            </a:r>
            <a:r>
              <a:rPr lang="en-US" spc="90" dirty="0"/>
              <a:t> </a:t>
            </a:r>
            <a:r>
              <a:rPr lang="en-US" spc="20" dirty="0"/>
              <a:t>adolescents</a:t>
            </a:r>
            <a:r>
              <a:rPr lang="en-US" spc="95" dirty="0"/>
              <a:t> </a:t>
            </a:r>
            <a:r>
              <a:rPr lang="en-US" spc="-25" dirty="0"/>
              <a:t>in </a:t>
            </a:r>
            <a:r>
              <a:rPr lang="en-US" spc="10" dirty="0"/>
              <a:t>Northern</a:t>
            </a:r>
            <a:r>
              <a:rPr lang="en-US" spc="90" dirty="0"/>
              <a:t> </a:t>
            </a:r>
            <a:r>
              <a:rPr lang="en-US" spc="10" dirty="0"/>
              <a:t>or</a:t>
            </a:r>
            <a:r>
              <a:rPr lang="en-US" spc="95" dirty="0"/>
              <a:t> </a:t>
            </a:r>
            <a:r>
              <a:rPr lang="en-US" spc="10" dirty="0"/>
              <a:t>Interior</a:t>
            </a:r>
            <a:r>
              <a:rPr lang="en-US" spc="95" dirty="0"/>
              <a:t> </a:t>
            </a:r>
            <a:r>
              <a:rPr lang="en-US" spc="70" dirty="0"/>
              <a:t>Alaska.</a:t>
            </a:r>
            <a:r>
              <a:rPr lang="en-US" spc="95" dirty="0"/>
              <a:t> </a:t>
            </a:r>
            <a:r>
              <a:rPr lang="en-US" spc="10" dirty="0"/>
              <a:t>There</a:t>
            </a:r>
            <a:r>
              <a:rPr lang="en-US" spc="95" dirty="0"/>
              <a:t> </a:t>
            </a:r>
            <a:r>
              <a:rPr lang="en-US" spc="50" dirty="0"/>
              <a:t>are</a:t>
            </a:r>
            <a:r>
              <a:rPr lang="en-US" spc="95" dirty="0"/>
              <a:t> </a:t>
            </a:r>
            <a:r>
              <a:rPr lang="en-US" spc="50" dirty="0"/>
              <a:t>approximately</a:t>
            </a:r>
            <a:r>
              <a:rPr lang="en-US" spc="95" dirty="0"/>
              <a:t> </a:t>
            </a:r>
            <a:r>
              <a:rPr lang="en-US" spc="75" dirty="0"/>
              <a:t>350</a:t>
            </a:r>
            <a:r>
              <a:rPr lang="en-US" spc="95" dirty="0"/>
              <a:t> </a:t>
            </a:r>
            <a:r>
              <a:rPr lang="en-US" spc="10" dirty="0"/>
              <a:t>unique</a:t>
            </a:r>
            <a:r>
              <a:rPr lang="en-US" spc="95" dirty="0"/>
              <a:t> </a:t>
            </a:r>
            <a:r>
              <a:rPr lang="en-US" spc="10" dirty="0"/>
              <a:t>pediatric</a:t>
            </a:r>
            <a:r>
              <a:rPr lang="en-US" spc="95" dirty="0"/>
              <a:t> </a:t>
            </a:r>
            <a:r>
              <a:rPr lang="en-US" spc="10" dirty="0"/>
              <a:t>patients</a:t>
            </a:r>
            <a:r>
              <a:rPr lang="en-US" spc="95" dirty="0"/>
              <a:t> </a:t>
            </a:r>
            <a:r>
              <a:rPr lang="en-US" spc="10" dirty="0"/>
              <a:t>seen</a:t>
            </a:r>
            <a:r>
              <a:rPr lang="en-US" spc="95" dirty="0"/>
              <a:t> </a:t>
            </a:r>
            <a:r>
              <a:rPr lang="en-US" spc="50" dirty="0"/>
              <a:t>each</a:t>
            </a:r>
            <a:r>
              <a:rPr lang="en-US" spc="95" dirty="0"/>
              <a:t> </a:t>
            </a:r>
            <a:r>
              <a:rPr lang="en-US" spc="50" dirty="0"/>
              <a:t>year </a:t>
            </a:r>
            <a:r>
              <a:rPr lang="en-US" dirty="0"/>
              <a:t>that</a:t>
            </a:r>
            <a:r>
              <a:rPr lang="en-US" spc="105" dirty="0"/>
              <a:t> </a:t>
            </a:r>
            <a:r>
              <a:rPr lang="en-US" dirty="0"/>
              <a:t>require</a:t>
            </a:r>
            <a:r>
              <a:rPr lang="en-US" spc="105" dirty="0"/>
              <a:t> </a:t>
            </a:r>
            <a:r>
              <a:rPr lang="en-US" dirty="0"/>
              <a:t>multiple</a:t>
            </a:r>
            <a:r>
              <a:rPr lang="en-US" spc="105" dirty="0"/>
              <a:t> </a:t>
            </a:r>
            <a:r>
              <a:rPr lang="en-US" spc="75" dirty="0"/>
              <a:t>days</a:t>
            </a:r>
            <a:r>
              <a:rPr lang="en-US" spc="105" dirty="0"/>
              <a:t> </a:t>
            </a:r>
            <a:r>
              <a:rPr lang="en-US" dirty="0"/>
              <a:t>of</a:t>
            </a:r>
            <a:r>
              <a:rPr lang="en-US" spc="105" dirty="0"/>
              <a:t> </a:t>
            </a:r>
            <a:r>
              <a:rPr lang="en-US" spc="-20" dirty="0"/>
              <a:t>care.</a:t>
            </a:r>
          </a:p>
          <a:p>
            <a:pPr marL="241300" marR="347345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pc="65" dirty="0"/>
              <a:t>Qualifying</a:t>
            </a:r>
            <a:r>
              <a:rPr lang="en-US" spc="55" dirty="0"/>
              <a:t> </a:t>
            </a:r>
            <a:r>
              <a:rPr lang="en-US" spc="20" dirty="0"/>
              <a:t>for</a:t>
            </a:r>
            <a:r>
              <a:rPr lang="en-US" spc="60" dirty="0"/>
              <a:t> </a:t>
            </a:r>
            <a:r>
              <a:rPr lang="en-US" spc="20" dirty="0"/>
              <a:t>Inpatient</a:t>
            </a:r>
            <a:r>
              <a:rPr lang="en-US" spc="55" dirty="0"/>
              <a:t> </a:t>
            </a:r>
            <a:r>
              <a:rPr lang="en-US" spc="20" dirty="0"/>
              <a:t>Care:</a:t>
            </a:r>
            <a:r>
              <a:rPr lang="en-US" spc="60" dirty="0"/>
              <a:t> </a:t>
            </a:r>
            <a:r>
              <a:rPr lang="en-US" spc="20" dirty="0"/>
              <a:t>Almost</a:t>
            </a:r>
            <a:r>
              <a:rPr lang="en-US" spc="55" dirty="0"/>
              <a:t> </a:t>
            </a:r>
            <a:r>
              <a:rPr lang="en-US" spc="50" dirty="0"/>
              <a:t>all</a:t>
            </a:r>
            <a:r>
              <a:rPr lang="en-US" spc="60" dirty="0"/>
              <a:t> </a:t>
            </a:r>
            <a:r>
              <a:rPr lang="en-US" spc="20" dirty="0"/>
              <a:t>of</a:t>
            </a:r>
            <a:r>
              <a:rPr lang="en-US" spc="55" dirty="0"/>
              <a:t> </a:t>
            </a:r>
            <a:r>
              <a:rPr lang="en-US" spc="20" dirty="0"/>
              <a:t>these</a:t>
            </a:r>
            <a:r>
              <a:rPr lang="en-US" spc="60" dirty="0"/>
              <a:t> </a:t>
            </a:r>
            <a:r>
              <a:rPr lang="en-US" spc="20" dirty="0"/>
              <a:t>patients</a:t>
            </a:r>
            <a:r>
              <a:rPr lang="en-US" spc="60" dirty="0"/>
              <a:t> </a:t>
            </a:r>
            <a:r>
              <a:rPr lang="en-US" spc="50" dirty="0"/>
              <a:t>would</a:t>
            </a:r>
            <a:r>
              <a:rPr lang="en-US" spc="55" dirty="0"/>
              <a:t> qualify</a:t>
            </a:r>
            <a:r>
              <a:rPr lang="en-US" spc="60" dirty="0"/>
              <a:t> </a:t>
            </a:r>
            <a:r>
              <a:rPr lang="en-US" spc="20" dirty="0"/>
              <a:t>for</a:t>
            </a:r>
            <a:r>
              <a:rPr lang="en-US" spc="55" dirty="0"/>
              <a:t> </a:t>
            </a:r>
            <a:r>
              <a:rPr lang="en-US" spc="20" dirty="0"/>
              <a:t>adolescent</a:t>
            </a:r>
            <a:r>
              <a:rPr lang="en-US" spc="60" dirty="0"/>
              <a:t> </a:t>
            </a:r>
            <a:r>
              <a:rPr lang="en-US" spc="-10" dirty="0"/>
              <a:t>inpatient </a:t>
            </a:r>
            <a:r>
              <a:rPr lang="en-US" spc="55" dirty="0"/>
              <a:t>behavioral</a:t>
            </a:r>
            <a:r>
              <a:rPr lang="en-US" spc="100" dirty="0"/>
              <a:t> </a:t>
            </a:r>
            <a:r>
              <a:rPr lang="en-US" dirty="0"/>
              <a:t>health</a:t>
            </a:r>
            <a:r>
              <a:rPr lang="en-US" spc="100" dirty="0"/>
              <a:t> </a:t>
            </a:r>
            <a:r>
              <a:rPr lang="en-US" spc="-20" dirty="0"/>
              <a:t>care.</a:t>
            </a:r>
          </a:p>
          <a:p>
            <a:pPr marL="241300" marR="282575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pc="55" dirty="0"/>
              <a:t>Long</a:t>
            </a:r>
            <a:r>
              <a:rPr lang="en-US" spc="150" dirty="0"/>
              <a:t> </a:t>
            </a:r>
            <a:r>
              <a:rPr lang="en-US" spc="50" dirty="0"/>
              <a:t>ED</a:t>
            </a:r>
            <a:r>
              <a:rPr lang="en-US" spc="155" dirty="0"/>
              <a:t> </a:t>
            </a:r>
            <a:r>
              <a:rPr lang="en-US" dirty="0"/>
              <a:t>Stays:</a:t>
            </a:r>
            <a:r>
              <a:rPr lang="en-US" spc="155" dirty="0"/>
              <a:t> </a:t>
            </a:r>
            <a:r>
              <a:rPr lang="en-US" dirty="0"/>
              <a:t>The</a:t>
            </a:r>
            <a:r>
              <a:rPr lang="en-US" spc="155" dirty="0"/>
              <a:t> </a:t>
            </a:r>
            <a:r>
              <a:rPr lang="en-US" dirty="0"/>
              <a:t>extended</a:t>
            </a:r>
            <a:r>
              <a:rPr lang="en-US" spc="155" dirty="0"/>
              <a:t> </a:t>
            </a:r>
            <a:r>
              <a:rPr lang="en-US" dirty="0"/>
              <a:t>stays</a:t>
            </a:r>
            <a:r>
              <a:rPr lang="en-US" spc="150" dirty="0"/>
              <a:t> </a:t>
            </a:r>
            <a:r>
              <a:rPr lang="en-US" dirty="0"/>
              <a:t>in</a:t>
            </a:r>
            <a:r>
              <a:rPr lang="en-US" spc="155" dirty="0"/>
              <a:t> </a:t>
            </a:r>
            <a:r>
              <a:rPr lang="en-US" dirty="0"/>
              <a:t>the</a:t>
            </a:r>
            <a:r>
              <a:rPr lang="en-US" spc="155" dirty="0"/>
              <a:t> </a:t>
            </a:r>
            <a:r>
              <a:rPr lang="en-US" spc="50" dirty="0"/>
              <a:t>ED</a:t>
            </a:r>
            <a:r>
              <a:rPr lang="en-US" spc="155" dirty="0"/>
              <a:t> </a:t>
            </a:r>
            <a:r>
              <a:rPr lang="en-US" spc="50" dirty="0"/>
              <a:t>are</a:t>
            </a:r>
            <a:r>
              <a:rPr lang="en-US" spc="155" dirty="0"/>
              <a:t> </a:t>
            </a:r>
            <a:r>
              <a:rPr lang="en-US" dirty="0"/>
              <a:t>not</a:t>
            </a:r>
            <a:r>
              <a:rPr lang="en-US" spc="150" dirty="0"/>
              <a:t> </a:t>
            </a:r>
            <a:r>
              <a:rPr lang="en-US" dirty="0"/>
              <a:t>conducive</a:t>
            </a:r>
            <a:r>
              <a:rPr lang="en-US" spc="155" dirty="0"/>
              <a:t> </a:t>
            </a:r>
            <a:r>
              <a:rPr lang="en-US" dirty="0"/>
              <a:t>to</a:t>
            </a:r>
            <a:r>
              <a:rPr lang="en-US" spc="155" dirty="0"/>
              <a:t> </a:t>
            </a:r>
            <a:r>
              <a:rPr lang="en-US" dirty="0"/>
              <a:t>the</a:t>
            </a:r>
            <a:r>
              <a:rPr lang="en-US" spc="155" dirty="0"/>
              <a:t> </a:t>
            </a:r>
            <a:r>
              <a:rPr lang="en-US" dirty="0"/>
              <a:t>appropriate</a:t>
            </a:r>
            <a:r>
              <a:rPr lang="en-US" spc="155" dirty="0"/>
              <a:t> </a:t>
            </a:r>
            <a:r>
              <a:rPr lang="en-US" dirty="0"/>
              <a:t>evaluation</a:t>
            </a:r>
            <a:r>
              <a:rPr lang="en-US" spc="155" dirty="0"/>
              <a:t> </a:t>
            </a:r>
            <a:r>
              <a:rPr lang="en-US" spc="45" dirty="0"/>
              <a:t>and </a:t>
            </a:r>
            <a:r>
              <a:rPr lang="en-US" spc="10" dirty="0"/>
              <a:t>psychiatric</a:t>
            </a:r>
            <a:r>
              <a:rPr lang="en-US" spc="80" dirty="0"/>
              <a:t> </a:t>
            </a:r>
            <a:r>
              <a:rPr lang="en-US" spc="10" dirty="0"/>
              <a:t>treatment</a:t>
            </a:r>
            <a:r>
              <a:rPr lang="en-US" spc="85" dirty="0"/>
              <a:t> </a:t>
            </a:r>
            <a:r>
              <a:rPr lang="en-US" spc="10" dirty="0"/>
              <a:t>of</a:t>
            </a:r>
            <a:r>
              <a:rPr lang="en-US" spc="80" dirty="0"/>
              <a:t> </a:t>
            </a:r>
            <a:r>
              <a:rPr lang="en-US" spc="10" dirty="0"/>
              <a:t>children</a:t>
            </a:r>
            <a:r>
              <a:rPr lang="en-US" spc="85" dirty="0"/>
              <a:t> </a:t>
            </a:r>
            <a:r>
              <a:rPr lang="en-US" spc="70" dirty="0"/>
              <a:t>and</a:t>
            </a:r>
            <a:r>
              <a:rPr lang="en-US" spc="80" dirty="0"/>
              <a:t> </a:t>
            </a:r>
            <a:r>
              <a:rPr lang="en-US" spc="65" dirty="0"/>
              <a:t>young</a:t>
            </a:r>
            <a:r>
              <a:rPr lang="en-US" spc="85" dirty="0"/>
              <a:t> </a:t>
            </a:r>
            <a:r>
              <a:rPr lang="en-US" spc="-10" dirty="0"/>
              <a:t>adults.</a:t>
            </a:r>
          </a:p>
          <a:p>
            <a:pPr marL="241300" marR="5080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pc="10" dirty="0"/>
              <a:t>Adult</a:t>
            </a:r>
            <a:r>
              <a:rPr lang="en-US" spc="75" dirty="0"/>
              <a:t> </a:t>
            </a:r>
            <a:r>
              <a:rPr lang="en-US" spc="10" dirty="0"/>
              <a:t>Unit</a:t>
            </a:r>
            <a:r>
              <a:rPr lang="en-US" spc="75" dirty="0"/>
              <a:t> </a:t>
            </a:r>
            <a:r>
              <a:rPr lang="en-US" spc="70" dirty="0"/>
              <a:t>Over</a:t>
            </a:r>
            <a:r>
              <a:rPr lang="en-US" spc="75" dirty="0"/>
              <a:t> </a:t>
            </a:r>
            <a:r>
              <a:rPr lang="en-US" spc="50" dirty="0"/>
              <a:t>Capacity:</a:t>
            </a:r>
            <a:r>
              <a:rPr lang="en-US" spc="80" dirty="0"/>
              <a:t> </a:t>
            </a:r>
            <a:r>
              <a:rPr lang="en-US" spc="10" dirty="0"/>
              <a:t>The</a:t>
            </a:r>
            <a:r>
              <a:rPr lang="en-US" spc="75" dirty="0"/>
              <a:t> </a:t>
            </a:r>
            <a:r>
              <a:rPr lang="en-US" spc="55" dirty="0"/>
              <a:t>demand</a:t>
            </a:r>
            <a:r>
              <a:rPr lang="en-US" spc="75" dirty="0"/>
              <a:t> </a:t>
            </a:r>
            <a:r>
              <a:rPr lang="en-US" spc="10" dirty="0"/>
              <a:t>for</a:t>
            </a:r>
            <a:r>
              <a:rPr lang="en-US" spc="75" dirty="0"/>
              <a:t> </a:t>
            </a:r>
            <a:r>
              <a:rPr lang="en-US" spc="10" dirty="0"/>
              <a:t>adult</a:t>
            </a:r>
            <a:r>
              <a:rPr lang="en-US" spc="80" dirty="0"/>
              <a:t> </a:t>
            </a:r>
            <a:r>
              <a:rPr lang="en-US" spc="55" dirty="0"/>
              <a:t>behavioral</a:t>
            </a:r>
            <a:r>
              <a:rPr lang="en-US" spc="75" dirty="0"/>
              <a:t> </a:t>
            </a:r>
            <a:r>
              <a:rPr lang="en-US" spc="10" dirty="0"/>
              <a:t>health</a:t>
            </a:r>
            <a:r>
              <a:rPr lang="en-US" spc="75" dirty="0"/>
              <a:t> </a:t>
            </a:r>
            <a:r>
              <a:rPr lang="en-US" spc="10" dirty="0"/>
              <a:t>services</a:t>
            </a:r>
            <a:r>
              <a:rPr lang="en-US" spc="80" dirty="0"/>
              <a:t> </a:t>
            </a:r>
            <a:r>
              <a:rPr lang="en-US" spc="60" dirty="0"/>
              <a:t>has</a:t>
            </a:r>
            <a:r>
              <a:rPr lang="en-US" spc="75" dirty="0"/>
              <a:t> </a:t>
            </a:r>
            <a:r>
              <a:rPr lang="en-US" spc="10" dirty="0"/>
              <a:t>been</a:t>
            </a:r>
            <a:r>
              <a:rPr lang="en-US" spc="75" dirty="0"/>
              <a:t> </a:t>
            </a:r>
            <a:r>
              <a:rPr lang="en-US" spc="-10" dirty="0"/>
              <a:t>steadily </a:t>
            </a:r>
            <a:r>
              <a:rPr lang="en-US" spc="20" dirty="0"/>
              <a:t>increasing,</a:t>
            </a:r>
            <a:r>
              <a:rPr lang="en-US" spc="65" dirty="0"/>
              <a:t> </a:t>
            </a:r>
            <a:r>
              <a:rPr lang="en-US" spc="60" dirty="0"/>
              <a:t>leading</a:t>
            </a:r>
            <a:r>
              <a:rPr lang="en-US" spc="70" dirty="0"/>
              <a:t> </a:t>
            </a:r>
            <a:r>
              <a:rPr lang="en-US" spc="20" dirty="0"/>
              <a:t>to</a:t>
            </a:r>
            <a:r>
              <a:rPr lang="en-US" spc="70" dirty="0"/>
              <a:t> </a:t>
            </a:r>
            <a:r>
              <a:rPr lang="en-US" spc="20" dirty="0"/>
              <a:t>waits</a:t>
            </a:r>
            <a:r>
              <a:rPr lang="en-US" spc="70" dirty="0"/>
              <a:t> </a:t>
            </a:r>
            <a:r>
              <a:rPr lang="en-US" spc="20" dirty="0"/>
              <a:t>in</a:t>
            </a:r>
            <a:r>
              <a:rPr lang="en-US" spc="70" dirty="0"/>
              <a:t> </a:t>
            </a:r>
            <a:r>
              <a:rPr lang="en-US" spc="20" dirty="0"/>
              <a:t>our</a:t>
            </a:r>
            <a:r>
              <a:rPr lang="en-US" spc="70" dirty="0"/>
              <a:t> </a:t>
            </a:r>
            <a:r>
              <a:rPr lang="en-US" spc="20" dirty="0"/>
              <a:t>existing</a:t>
            </a:r>
            <a:r>
              <a:rPr lang="en-US" spc="70" dirty="0"/>
              <a:t> </a:t>
            </a:r>
            <a:r>
              <a:rPr lang="en-US" spc="20" dirty="0"/>
              <a:t>adult</a:t>
            </a:r>
            <a:r>
              <a:rPr lang="en-US" spc="70" dirty="0"/>
              <a:t> </a:t>
            </a:r>
            <a:r>
              <a:rPr lang="en-US" spc="55" dirty="0"/>
              <a:t>behavioral</a:t>
            </a:r>
            <a:r>
              <a:rPr lang="en-US" spc="70" dirty="0"/>
              <a:t> </a:t>
            </a:r>
            <a:r>
              <a:rPr lang="en-US" spc="20" dirty="0"/>
              <a:t>health</a:t>
            </a:r>
            <a:r>
              <a:rPr lang="en-US" spc="70" dirty="0"/>
              <a:t> </a:t>
            </a:r>
            <a:r>
              <a:rPr lang="en-US" spc="10" dirty="0"/>
              <a:t>unit.</a:t>
            </a:r>
            <a:r>
              <a:rPr lang="en-US" spc="70" dirty="0"/>
              <a:t> </a:t>
            </a:r>
            <a:r>
              <a:rPr lang="en-US" spc="10" dirty="0"/>
              <a:t>This</a:t>
            </a:r>
            <a:r>
              <a:rPr lang="en-US" spc="70" dirty="0"/>
              <a:t> </a:t>
            </a:r>
            <a:r>
              <a:rPr lang="en-US" spc="20" dirty="0"/>
              <a:t>strains</a:t>
            </a:r>
            <a:r>
              <a:rPr lang="en-US" spc="65" dirty="0"/>
              <a:t> </a:t>
            </a:r>
            <a:r>
              <a:rPr lang="en-US" spc="20" dirty="0"/>
              <a:t>our</a:t>
            </a:r>
            <a:r>
              <a:rPr lang="en-US" spc="70" dirty="0"/>
              <a:t> </a:t>
            </a:r>
            <a:r>
              <a:rPr lang="en-US" spc="20" dirty="0"/>
              <a:t>resources</a:t>
            </a:r>
            <a:r>
              <a:rPr lang="en-US" spc="70" dirty="0"/>
              <a:t> </a:t>
            </a:r>
            <a:r>
              <a:rPr lang="en-US" spc="45" dirty="0"/>
              <a:t>and </a:t>
            </a:r>
            <a:r>
              <a:rPr lang="en-US" spc="10" dirty="0"/>
              <a:t>limits</a:t>
            </a:r>
            <a:r>
              <a:rPr lang="en-US" spc="85" dirty="0"/>
              <a:t> </a:t>
            </a:r>
            <a:r>
              <a:rPr lang="en-US" spc="10" dirty="0"/>
              <a:t>our</a:t>
            </a:r>
            <a:r>
              <a:rPr lang="en-US" spc="85" dirty="0"/>
              <a:t> </a:t>
            </a:r>
            <a:r>
              <a:rPr lang="en-US" spc="10" dirty="0"/>
              <a:t>ability</a:t>
            </a:r>
            <a:r>
              <a:rPr lang="en-US" spc="90" dirty="0"/>
              <a:t> </a:t>
            </a:r>
            <a:r>
              <a:rPr lang="en-US" spc="10" dirty="0"/>
              <a:t>to</a:t>
            </a:r>
            <a:r>
              <a:rPr lang="en-US" spc="85" dirty="0"/>
              <a:t> </a:t>
            </a:r>
            <a:r>
              <a:rPr lang="en-US" spc="45" dirty="0"/>
              <a:t>provide</a:t>
            </a:r>
            <a:r>
              <a:rPr lang="en-US" spc="90" dirty="0"/>
              <a:t> </a:t>
            </a:r>
            <a:r>
              <a:rPr lang="en-US" spc="10" dirty="0"/>
              <a:t>prompt</a:t>
            </a:r>
            <a:r>
              <a:rPr lang="en-US" spc="85" dirty="0"/>
              <a:t> </a:t>
            </a:r>
            <a:r>
              <a:rPr lang="en-US" spc="10" dirty="0"/>
              <a:t>care.</a:t>
            </a:r>
            <a:r>
              <a:rPr lang="en-US" spc="90" dirty="0"/>
              <a:t> </a:t>
            </a:r>
            <a:r>
              <a:rPr lang="en-US" spc="10" dirty="0"/>
              <a:t>Part</a:t>
            </a:r>
            <a:r>
              <a:rPr lang="en-US" spc="85" dirty="0"/>
              <a:t> </a:t>
            </a:r>
            <a:r>
              <a:rPr lang="en-US" spc="10" dirty="0"/>
              <a:t>of</a:t>
            </a:r>
            <a:r>
              <a:rPr lang="en-US" spc="90" dirty="0"/>
              <a:t> </a:t>
            </a:r>
            <a:r>
              <a:rPr lang="en-US" spc="10" dirty="0"/>
              <a:t>this</a:t>
            </a:r>
            <a:r>
              <a:rPr lang="en-US" spc="85" dirty="0"/>
              <a:t> </a:t>
            </a:r>
            <a:r>
              <a:rPr lang="en-US" spc="55" dirty="0"/>
              <a:t>expansion</a:t>
            </a:r>
            <a:r>
              <a:rPr lang="en-US" spc="85" dirty="0"/>
              <a:t> </a:t>
            </a:r>
            <a:r>
              <a:rPr lang="en-US" spc="10" dirty="0"/>
              <a:t>will</a:t>
            </a:r>
            <a:r>
              <a:rPr lang="en-US" spc="90" dirty="0"/>
              <a:t> </a:t>
            </a:r>
            <a:r>
              <a:rPr lang="en-US" spc="10" dirty="0"/>
              <a:t>include</a:t>
            </a:r>
            <a:r>
              <a:rPr lang="en-US" spc="85" dirty="0"/>
              <a:t> </a:t>
            </a:r>
            <a:r>
              <a:rPr lang="en-US" spc="70" dirty="0"/>
              <a:t>adding</a:t>
            </a:r>
            <a:r>
              <a:rPr lang="en-US" spc="90" dirty="0"/>
              <a:t> </a:t>
            </a:r>
            <a:r>
              <a:rPr lang="en-US" spc="75" dirty="0"/>
              <a:t>2</a:t>
            </a:r>
            <a:r>
              <a:rPr lang="en-US" spc="85" dirty="0"/>
              <a:t> </a:t>
            </a:r>
            <a:r>
              <a:rPr lang="en-US" spc="10" dirty="0"/>
              <a:t>adult</a:t>
            </a:r>
            <a:r>
              <a:rPr lang="en-US" spc="90" dirty="0"/>
              <a:t> </a:t>
            </a:r>
            <a:r>
              <a:rPr lang="en-US" spc="45" dirty="0"/>
              <a:t>behavioral </a:t>
            </a:r>
            <a:r>
              <a:rPr lang="en-US" dirty="0"/>
              <a:t>health</a:t>
            </a:r>
            <a:r>
              <a:rPr lang="en-US" spc="80" dirty="0"/>
              <a:t> </a:t>
            </a:r>
            <a:r>
              <a:rPr lang="en-US" dirty="0"/>
              <a:t>rooms</a:t>
            </a:r>
            <a:r>
              <a:rPr lang="en-US" spc="85" dirty="0"/>
              <a:t> </a:t>
            </a:r>
            <a:r>
              <a:rPr lang="en-US" dirty="0"/>
              <a:t>to</a:t>
            </a:r>
            <a:r>
              <a:rPr lang="en-US" spc="85" dirty="0"/>
              <a:t> </a:t>
            </a:r>
            <a:r>
              <a:rPr lang="en-US" dirty="0"/>
              <a:t>meet</a:t>
            </a:r>
            <a:r>
              <a:rPr lang="en-US" spc="85" dirty="0"/>
              <a:t> </a:t>
            </a:r>
            <a:r>
              <a:rPr lang="en-US" dirty="0"/>
              <a:t>this</a:t>
            </a:r>
            <a:r>
              <a:rPr lang="en-US" spc="85" dirty="0"/>
              <a:t> </a:t>
            </a:r>
            <a:r>
              <a:rPr lang="en-US" spc="65" dirty="0"/>
              <a:t>growing</a:t>
            </a:r>
            <a:r>
              <a:rPr lang="en-US" spc="85" dirty="0"/>
              <a:t> </a:t>
            </a:r>
            <a:r>
              <a:rPr lang="en-US" spc="-10" dirty="0"/>
              <a:t>need.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25045E-6E69-B9CC-3DF8-1A070E525B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Impact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A48C4-880E-CE78-F1CE-B29D4386FAA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47500" lnSpcReduction="20000"/>
          </a:bodyPr>
          <a:lstStyle/>
          <a:p>
            <a:pPr marL="241300" indent="-228600">
              <a:lnSpc>
                <a:spcPct val="100000"/>
              </a:lnSpc>
              <a:spcBef>
                <a:spcPts val="1185"/>
              </a:spcBef>
              <a:buChar char="•"/>
              <a:tabLst>
                <a:tab pos="241300" algn="l"/>
              </a:tabLst>
            </a:pPr>
            <a:r>
              <a:rPr lang="en-US" sz="5100" spc="75" dirty="0"/>
              <a:t>By</a:t>
            </a:r>
            <a:r>
              <a:rPr lang="en-US" sz="5100" spc="80" dirty="0"/>
              <a:t> </a:t>
            </a:r>
            <a:r>
              <a:rPr lang="en-US" sz="5100" spc="65" dirty="0"/>
              <a:t>expanding</a:t>
            </a:r>
            <a:r>
              <a:rPr lang="en-US" sz="5100" spc="85" dirty="0"/>
              <a:t> </a:t>
            </a:r>
            <a:r>
              <a:rPr lang="en-US" sz="5100" spc="10" dirty="0"/>
              <a:t>our</a:t>
            </a:r>
            <a:r>
              <a:rPr lang="en-US" sz="5100" spc="85" dirty="0"/>
              <a:t> </a:t>
            </a:r>
            <a:r>
              <a:rPr lang="en-US" sz="5100" spc="55" dirty="0"/>
              <a:t>behavioral</a:t>
            </a:r>
            <a:r>
              <a:rPr lang="en-US" sz="5100" spc="85" dirty="0"/>
              <a:t> </a:t>
            </a:r>
            <a:r>
              <a:rPr lang="en-US" sz="5100" spc="10" dirty="0"/>
              <a:t>health</a:t>
            </a:r>
            <a:r>
              <a:rPr lang="en-US" sz="5100" spc="85" dirty="0"/>
              <a:t> </a:t>
            </a:r>
            <a:r>
              <a:rPr lang="en-US" sz="5100" spc="10" dirty="0"/>
              <a:t>services,</a:t>
            </a:r>
            <a:r>
              <a:rPr lang="en-US" sz="5100" spc="85" dirty="0"/>
              <a:t> </a:t>
            </a:r>
            <a:r>
              <a:rPr lang="en-US" sz="5100" spc="65" dirty="0"/>
              <a:t>we</a:t>
            </a:r>
            <a:r>
              <a:rPr lang="en-US" sz="5100" spc="85" dirty="0"/>
              <a:t> </a:t>
            </a:r>
            <a:r>
              <a:rPr lang="en-US" sz="5100" spc="-10" dirty="0"/>
              <a:t>will:</a:t>
            </a:r>
          </a:p>
          <a:p>
            <a:pPr marL="241300" marR="1356360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z="5100" spc="30" dirty="0"/>
              <a:t>Enhance</a:t>
            </a:r>
            <a:r>
              <a:rPr lang="en-US" sz="5100" spc="60" dirty="0"/>
              <a:t> </a:t>
            </a:r>
            <a:r>
              <a:rPr lang="en-US" sz="5100" spc="30" dirty="0"/>
              <a:t>Care:</a:t>
            </a:r>
            <a:r>
              <a:rPr lang="en-US" sz="5100" spc="60" dirty="0"/>
              <a:t> </a:t>
            </a:r>
            <a:r>
              <a:rPr lang="en-US" sz="5100" spc="30" dirty="0"/>
              <a:t>Provide</a:t>
            </a:r>
            <a:r>
              <a:rPr lang="en-US" sz="5100" spc="65" dirty="0"/>
              <a:t> </a:t>
            </a:r>
            <a:r>
              <a:rPr lang="en-US" sz="5100" spc="120" dirty="0"/>
              <a:t>a</a:t>
            </a:r>
            <a:r>
              <a:rPr lang="en-US" sz="5100" spc="60" dirty="0"/>
              <a:t> </a:t>
            </a:r>
            <a:r>
              <a:rPr lang="en-US" sz="5100" spc="30" dirty="0"/>
              <a:t>specialized</a:t>
            </a:r>
            <a:r>
              <a:rPr lang="en-US" sz="5100" spc="65" dirty="0"/>
              <a:t> </a:t>
            </a:r>
            <a:r>
              <a:rPr lang="en-US" sz="5100" spc="70" dirty="0"/>
              <a:t>and</a:t>
            </a:r>
            <a:r>
              <a:rPr lang="en-US" sz="5100" spc="60" dirty="0"/>
              <a:t> </a:t>
            </a:r>
            <a:r>
              <a:rPr lang="en-US" sz="5100" spc="30" dirty="0"/>
              <a:t>dedicated</a:t>
            </a:r>
            <a:r>
              <a:rPr lang="en-US" sz="5100" spc="65" dirty="0"/>
              <a:t> </a:t>
            </a:r>
            <a:r>
              <a:rPr lang="en-US" sz="5100" spc="55" dirty="0"/>
              <a:t>space</a:t>
            </a:r>
            <a:r>
              <a:rPr lang="en-US" sz="5100" spc="60" dirty="0"/>
              <a:t> </a:t>
            </a:r>
            <a:r>
              <a:rPr lang="en-US" sz="5100" spc="30" dirty="0"/>
              <a:t>for</a:t>
            </a:r>
            <a:r>
              <a:rPr lang="en-US" sz="5100" spc="60" dirty="0"/>
              <a:t> </a:t>
            </a:r>
            <a:r>
              <a:rPr lang="en-US" sz="5100" spc="65" dirty="0"/>
              <a:t>young </a:t>
            </a:r>
            <a:r>
              <a:rPr lang="en-US" sz="5100" spc="30" dirty="0"/>
              <a:t>patients</a:t>
            </a:r>
            <a:r>
              <a:rPr lang="en-US" sz="5100" spc="60" dirty="0"/>
              <a:t> </a:t>
            </a:r>
            <a:r>
              <a:rPr lang="en-US" sz="5100" spc="-25" dirty="0"/>
              <a:t>to </a:t>
            </a:r>
            <a:r>
              <a:rPr lang="en-US" sz="5100" spc="20" dirty="0"/>
              <a:t>receive</a:t>
            </a:r>
            <a:r>
              <a:rPr lang="en-US" sz="5100" spc="55" dirty="0"/>
              <a:t> </a:t>
            </a:r>
            <a:r>
              <a:rPr lang="en-US" sz="5100" spc="20" dirty="0"/>
              <a:t>the</a:t>
            </a:r>
            <a:r>
              <a:rPr lang="en-US" sz="5100" spc="60" dirty="0"/>
              <a:t> </a:t>
            </a:r>
            <a:r>
              <a:rPr lang="en-US" sz="5100" spc="10" dirty="0"/>
              <a:t>treatment</a:t>
            </a:r>
            <a:r>
              <a:rPr lang="en-US" sz="5100" spc="60" dirty="0"/>
              <a:t> </a:t>
            </a:r>
            <a:r>
              <a:rPr lang="en-US" sz="5100" spc="20" dirty="0"/>
              <a:t>they</a:t>
            </a:r>
            <a:r>
              <a:rPr lang="en-US" sz="5100" spc="55" dirty="0"/>
              <a:t> </a:t>
            </a:r>
            <a:r>
              <a:rPr lang="en-US" sz="5100" spc="50" dirty="0"/>
              <a:t>so</a:t>
            </a:r>
            <a:r>
              <a:rPr lang="en-US" sz="5100" spc="60" dirty="0"/>
              <a:t> </a:t>
            </a:r>
            <a:r>
              <a:rPr lang="en-US" sz="5100" spc="20" dirty="0"/>
              <a:t>desperately</a:t>
            </a:r>
            <a:r>
              <a:rPr lang="en-US" sz="5100" spc="60" dirty="0"/>
              <a:t> </a:t>
            </a:r>
            <a:r>
              <a:rPr lang="en-US" sz="5100" spc="-10" dirty="0"/>
              <a:t>need.</a:t>
            </a:r>
          </a:p>
          <a:p>
            <a:pPr marL="241300" marR="1348105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z="5100" spc="20" dirty="0"/>
              <a:t>Community</a:t>
            </a:r>
            <a:r>
              <a:rPr lang="en-US" sz="5100" spc="105" dirty="0"/>
              <a:t> </a:t>
            </a:r>
            <a:r>
              <a:rPr lang="en-US" sz="5100" spc="20" dirty="0"/>
              <a:t>Well-being:</a:t>
            </a:r>
            <a:r>
              <a:rPr lang="en-US" sz="5100" spc="105" dirty="0"/>
              <a:t> </a:t>
            </a:r>
            <a:r>
              <a:rPr lang="en-US" sz="5100" spc="20" dirty="0"/>
              <a:t>Improve</a:t>
            </a:r>
            <a:r>
              <a:rPr lang="en-US" sz="5100" spc="105" dirty="0"/>
              <a:t> </a:t>
            </a:r>
            <a:r>
              <a:rPr lang="en-US" sz="5100" spc="20" dirty="0"/>
              <a:t>the</a:t>
            </a:r>
            <a:r>
              <a:rPr lang="en-US" sz="5100" spc="110" dirty="0"/>
              <a:t> </a:t>
            </a:r>
            <a:r>
              <a:rPr lang="en-US" sz="5100" spc="20" dirty="0"/>
              <a:t>overall</a:t>
            </a:r>
            <a:r>
              <a:rPr lang="en-US" sz="5100" spc="105" dirty="0"/>
              <a:t> </a:t>
            </a:r>
            <a:r>
              <a:rPr lang="en-US" sz="5100" spc="20" dirty="0"/>
              <a:t>mental</a:t>
            </a:r>
            <a:r>
              <a:rPr lang="en-US" sz="5100" spc="105" dirty="0"/>
              <a:t> </a:t>
            </a:r>
            <a:r>
              <a:rPr lang="en-US" sz="5100" spc="20" dirty="0"/>
              <a:t>health</a:t>
            </a:r>
            <a:r>
              <a:rPr lang="en-US" sz="5100" spc="105" dirty="0"/>
              <a:t> </a:t>
            </a:r>
            <a:r>
              <a:rPr lang="en-US" sz="5100" spc="50" dirty="0"/>
              <a:t>landscape</a:t>
            </a:r>
            <a:r>
              <a:rPr lang="en-US" sz="5100" spc="110" dirty="0"/>
              <a:t> </a:t>
            </a:r>
            <a:r>
              <a:rPr lang="en-US" sz="5100" spc="20" dirty="0"/>
              <a:t>in</a:t>
            </a:r>
            <a:r>
              <a:rPr lang="en-US" sz="5100" spc="105" dirty="0"/>
              <a:t> </a:t>
            </a:r>
            <a:r>
              <a:rPr lang="en-US" sz="5100" spc="-10" dirty="0"/>
              <a:t>Interior </a:t>
            </a:r>
            <a:r>
              <a:rPr lang="en-US" sz="5100" spc="60" dirty="0"/>
              <a:t>Alaska.</a:t>
            </a:r>
          </a:p>
          <a:p>
            <a:pPr marL="241300" marR="1630045" indent="-229235">
              <a:lnSpc>
                <a:spcPct val="103200"/>
              </a:lnSpc>
              <a:spcBef>
                <a:spcPts val="600"/>
              </a:spcBef>
              <a:buChar char="•"/>
              <a:tabLst>
                <a:tab pos="241300" algn="l"/>
              </a:tabLst>
            </a:pPr>
            <a:r>
              <a:rPr lang="en-US" sz="5100" spc="10" dirty="0"/>
              <a:t>Local</a:t>
            </a:r>
            <a:r>
              <a:rPr lang="en-US" sz="5100" spc="110" dirty="0"/>
              <a:t> </a:t>
            </a:r>
            <a:r>
              <a:rPr lang="en-US" sz="5100" spc="10" dirty="0"/>
              <a:t>Access:</a:t>
            </a:r>
            <a:r>
              <a:rPr lang="en-US" sz="5100" spc="110" dirty="0"/>
              <a:t> </a:t>
            </a:r>
            <a:r>
              <a:rPr lang="en-US" sz="5100" spc="10" dirty="0"/>
              <a:t>Reduce</a:t>
            </a:r>
            <a:r>
              <a:rPr lang="en-US" sz="5100" spc="114" dirty="0"/>
              <a:t> </a:t>
            </a:r>
            <a:r>
              <a:rPr lang="en-US" sz="5100" spc="10" dirty="0"/>
              <a:t>the</a:t>
            </a:r>
            <a:r>
              <a:rPr lang="en-US" sz="5100" spc="110" dirty="0"/>
              <a:t> </a:t>
            </a:r>
            <a:r>
              <a:rPr lang="en-US" sz="5100" spc="10" dirty="0"/>
              <a:t>need</a:t>
            </a:r>
            <a:r>
              <a:rPr lang="en-US" sz="5100" spc="110" dirty="0"/>
              <a:t> </a:t>
            </a:r>
            <a:r>
              <a:rPr lang="en-US" sz="5100" spc="10" dirty="0"/>
              <a:t>for</a:t>
            </a:r>
            <a:r>
              <a:rPr lang="en-US" sz="5100" spc="114" dirty="0"/>
              <a:t> </a:t>
            </a:r>
            <a:r>
              <a:rPr lang="en-US" sz="5100" spc="10" dirty="0"/>
              <a:t>transfers</a:t>
            </a:r>
            <a:r>
              <a:rPr lang="en-US" sz="5100" spc="110" dirty="0"/>
              <a:t> </a:t>
            </a:r>
            <a:r>
              <a:rPr lang="en-US" sz="5100" spc="10" dirty="0"/>
              <a:t>outside</a:t>
            </a:r>
            <a:r>
              <a:rPr lang="en-US" sz="5100" spc="110" dirty="0"/>
              <a:t> </a:t>
            </a:r>
            <a:r>
              <a:rPr lang="en-US" sz="5100" spc="10" dirty="0"/>
              <a:t>the</a:t>
            </a:r>
            <a:r>
              <a:rPr lang="en-US" sz="5100" spc="114" dirty="0"/>
              <a:t> </a:t>
            </a:r>
            <a:r>
              <a:rPr lang="en-US" sz="5100" spc="10" dirty="0"/>
              <a:t>community</a:t>
            </a:r>
            <a:r>
              <a:rPr lang="en-US" sz="5100" spc="110" dirty="0"/>
              <a:t> </a:t>
            </a:r>
            <a:r>
              <a:rPr lang="en-US" sz="5100" spc="10" dirty="0"/>
              <a:t>or</a:t>
            </a:r>
            <a:r>
              <a:rPr lang="en-US" sz="5100" spc="110" dirty="0"/>
              <a:t> </a:t>
            </a:r>
            <a:r>
              <a:rPr lang="en-US" sz="5100" spc="-10" dirty="0"/>
              <a:t>state, </a:t>
            </a:r>
            <a:r>
              <a:rPr lang="en-US" sz="5100" spc="55" dirty="0"/>
              <a:t>keeping</a:t>
            </a:r>
            <a:r>
              <a:rPr lang="en-US" sz="5100" spc="140" dirty="0"/>
              <a:t> </a:t>
            </a:r>
            <a:r>
              <a:rPr lang="en-US" sz="5100" dirty="0"/>
              <a:t>families</a:t>
            </a:r>
            <a:r>
              <a:rPr lang="en-US" sz="5100" spc="140" dirty="0"/>
              <a:t> </a:t>
            </a:r>
            <a:r>
              <a:rPr lang="en-US" sz="5100" spc="-10" dirty="0"/>
              <a:t>together.</a:t>
            </a:r>
          </a:p>
          <a:p>
            <a:endParaRPr lang="en-US" dirty="0"/>
          </a:p>
        </p:txBody>
      </p:sp>
      <p:pic>
        <p:nvPicPr>
          <p:cNvPr id="8" name="Picture 7" descr="A logo with a lighthouse and text&#10;&#10;Description automatically generated">
            <a:extLst>
              <a:ext uri="{FF2B5EF4-FFF2-40B4-BE49-F238E27FC236}">
                <a16:creationId xmlns:a16="http://schemas.microsoft.com/office/drawing/2014/main" id="{379E3B1E-3FF4-7E5F-0AFB-4807A7DB42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120" y="6035279"/>
            <a:ext cx="3230880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1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FC8235-D4CF-D1A6-8679-B6C3995D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doing about this?</a:t>
            </a:r>
          </a:p>
        </p:txBody>
      </p:sp>
      <p:pic>
        <p:nvPicPr>
          <p:cNvPr id="12" name="Online Media 11" title="2024 Behavioral Health Gala | Awareness">
            <a:hlinkClick r:id="" action="ppaction://media"/>
            <a:extLst>
              <a:ext uri="{FF2B5EF4-FFF2-40B4-BE49-F238E27FC236}">
                <a16:creationId xmlns:a16="http://schemas.microsoft.com/office/drawing/2014/main" id="{04383C38-14C8-8E48-227B-ED4776D762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77540" y="2264740"/>
            <a:ext cx="11932920" cy="67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9A62FC-DF47-CB33-AF02-E473F92BC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Build-out Goal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1B1668-6FC4-FA8E-FD94-7701D08C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187" y="282061"/>
            <a:ext cx="7436653" cy="972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90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a lighthouse and plants&#10;&#10;Description automatically generated">
            <a:extLst>
              <a:ext uri="{FF2B5EF4-FFF2-40B4-BE49-F238E27FC236}">
                <a16:creationId xmlns:a16="http://schemas.microsoft.com/office/drawing/2014/main" id="{68E05389-2AD8-BA9D-BE33-30D46C7D0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39" y="275166"/>
            <a:ext cx="7886700" cy="973666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B8D4FCA-CD5A-6400-732C-83D122E70213}"/>
              </a:ext>
            </a:extLst>
          </p:cNvPr>
          <p:cNvSpPr txBox="1">
            <a:spLocks/>
          </p:cNvSpPr>
          <p:nvPr/>
        </p:nvSpPr>
        <p:spPr>
          <a:xfrm>
            <a:off x="8039939" y="275166"/>
            <a:ext cx="10094822" cy="701675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b="1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cap="small" dirty="0">
                <a:solidFill>
                  <a:schemeClr val="bg1"/>
                </a:solidFill>
                <a:latin typeface="Abadi" panose="020B0604020104020204" pitchFamily="34" charset="0"/>
              </a:rPr>
              <a:t>How Can You Help?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1F655-DF98-D99D-38CE-12D38CA8AAE9}"/>
              </a:ext>
            </a:extLst>
          </p:cNvPr>
          <p:cNvSpPr txBox="1"/>
          <p:nvPr/>
        </p:nvSpPr>
        <p:spPr>
          <a:xfrm>
            <a:off x="8039940" y="1500061"/>
            <a:ext cx="102480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Supporting the community on this focus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Advocating for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18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Behavioral Health 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BH work group</a:t>
            </a:r>
          </a:p>
          <a:p>
            <a:r>
              <a:rPr lang="en-US" dirty="0" smtClean="0"/>
              <a:t>State comment period on roadmap</a:t>
            </a:r>
          </a:p>
          <a:p>
            <a:r>
              <a:rPr lang="en-US" dirty="0" smtClean="0"/>
              <a:t>Supporting our community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0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1AF41C8-BB8D-1DE6-C7C2-A17D8C874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025900"/>
            <a:ext cx="15773400" cy="1989137"/>
          </a:xfrm>
        </p:spPr>
        <p:txBody>
          <a:bodyPr/>
          <a:lstStyle/>
          <a:p>
            <a:pPr algn="ctr"/>
            <a:r>
              <a:rPr lang="en-US" dirty="0"/>
              <a:t>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08269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BFC3-BFC5-09A4-6A17-4E9CA603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7E8FD-317C-702E-6DC2-45D11E353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Century Gothic" panose="020B0502020202020204" pitchFamily="34" charset="0"/>
              </a:rPr>
              <a:t>Changes in the Fairbanks Community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Inpatient</a:t>
            </a: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Strengths</a:t>
            </a: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Current areas of work</a:t>
            </a:r>
          </a:p>
          <a:p>
            <a:r>
              <a:rPr lang="en-US" sz="4000" dirty="0">
                <a:latin typeface="Century Gothic" panose="020B0502020202020204" pitchFamily="34" charset="0"/>
              </a:rPr>
              <a:t>Outpatient Facilities</a:t>
            </a: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Foundation Health Partners, </a:t>
            </a:r>
            <a:r>
              <a:rPr lang="en-US" sz="3200" dirty="0" smtClean="0">
                <a:latin typeface="Century Gothic" panose="020B0502020202020204" pitchFamily="34" charset="0"/>
              </a:rPr>
              <a:t>Fireweed Pediatrics, </a:t>
            </a:r>
            <a:r>
              <a:rPr lang="en-US" sz="3200" dirty="0">
                <a:latin typeface="Century Gothic" panose="020B0502020202020204" pitchFamily="34" charset="0"/>
              </a:rPr>
              <a:t>Chief Andrew Isaac, Bassett Army Medical </a:t>
            </a:r>
            <a:r>
              <a:rPr lang="en-US" sz="3200" dirty="0" smtClean="0">
                <a:latin typeface="Century Gothic" panose="020B0502020202020204" pitchFamily="34" charset="0"/>
              </a:rPr>
              <a:t>Center, Alpine Medical Clinic</a:t>
            </a:r>
            <a:endParaRPr lang="en-US" sz="3200" dirty="0">
              <a:latin typeface="Century Gothic" panose="020B0502020202020204" pitchFamily="34" charset="0"/>
            </a:endParaRP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Residency Update</a:t>
            </a:r>
          </a:p>
          <a:p>
            <a:pPr lvl="1"/>
            <a:r>
              <a:rPr lang="en-US" sz="3200" dirty="0">
                <a:latin typeface="Century Gothic" panose="020B0502020202020204" pitchFamily="34" charset="0"/>
              </a:rPr>
              <a:t>Areas of need</a:t>
            </a:r>
          </a:p>
        </p:txBody>
      </p:sp>
    </p:spTree>
    <p:extLst>
      <p:ext uri="{BB962C8B-B14F-4D97-AF65-F5344CB8AC3E}">
        <p14:creationId xmlns:p14="http://schemas.microsoft.com/office/powerpoint/2010/main" val="344072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BC7C9-C191-3728-265B-0CBE0C59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Health Partners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C8812E-F7A0-E8B0-82EF-60F132046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Providing quality health care to Interior Alaskans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FB774-9E12-89B7-4146-CA77C88882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The Greater Fairbanks Community Hospital Foundation (GFCHF) owns Tanana Valley Clinic (TVC), Fairbanks Memorial Hospital (FMH) and Denali Center (DC). Foundation Health Partners took over management January 1, 2018</a:t>
            </a:r>
            <a:endParaRPr lang="en-US" sz="3000" dirty="0"/>
          </a:p>
        </p:txBody>
      </p:sp>
      <p:pic>
        <p:nvPicPr>
          <p:cNvPr id="8" name="Content Placeholder 7" descr="A picture containing grass, sky, outdoor, flower&#10;&#10;Description automatically generated">
            <a:extLst>
              <a:ext uri="{FF2B5EF4-FFF2-40B4-BE49-F238E27FC236}">
                <a16:creationId xmlns:a16="http://schemas.microsoft.com/office/drawing/2014/main" id="{0C93DFA1-0432-D21A-8804-96C5845D4C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120" y="2647270"/>
            <a:ext cx="6834187" cy="455612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FF92EC-966E-D525-2AFD-6E4731951EFE}"/>
              </a:ext>
            </a:extLst>
          </p:cNvPr>
          <p:cNvSpPr txBox="1"/>
          <p:nvPr/>
        </p:nvSpPr>
        <p:spPr>
          <a:xfrm>
            <a:off x="10615263" y="7314632"/>
            <a:ext cx="5113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Denali Center, FHP’s Long Term Care Facility</a:t>
            </a:r>
          </a:p>
        </p:txBody>
      </p:sp>
    </p:spTree>
    <p:extLst>
      <p:ext uri="{BB962C8B-B14F-4D97-AF65-F5344CB8AC3E}">
        <p14:creationId xmlns:p14="http://schemas.microsoft.com/office/powerpoint/2010/main" val="266841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06EC-9BCA-0544-B2A7-A93A2FE63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Alaska Pediatric Partnership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6BBD4D-FEE2-383A-C414-2A54B842F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Longstanding 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9706A-26EA-1DB9-305A-AEA98884E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16271080" cy="4555333"/>
          </a:xfrm>
        </p:spPr>
        <p:txBody>
          <a:bodyPr>
            <a:normAutofit/>
          </a:bodyPr>
          <a:lstStyle/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Century Gothic" panose="020B0502020202020204" pitchFamily="34" charset="0"/>
              </a:rPr>
              <a:t>Glad to be able to participate in the work that is happening around the state surrounding important topics for children and families</a:t>
            </a:r>
            <a:endParaRPr lang="en-US" sz="4000" b="0" i="0" dirty="0">
              <a:effectLst/>
              <a:latin typeface="Century Gothic" panose="020B0502020202020204" pitchFamily="34" charset="0"/>
            </a:endParaRPr>
          </a:p>
          <a:p>
            <a:pPr algn="l" rtl="0" fontAlgn="base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4000" b="0" i="0" u="none" strike="noStrike" dirty="0">
                <a:effectLst/>
                <a:latin typeface="Century Gothic" panose="020B0502020202020204" pitchFamily="34" charset="0"/>
              </a:rPr>
              <a:t>Continued commitment to the importance of kids and families in Alaska</a:t>
            </a:r>
            <a:endParaRPr lang="en-US" sz="4000" b="0" i="0" dirty="0">
              <a:effectLst/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50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8C6B-9975-6AB9-54FA-7815BDAC9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Inpatient Facilities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DB4BF-331B-E011-1678-5C37818BE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Fairbanks Memorial Hospital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6209E-7147-6CE6-CBD3-FF3AC947C2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 rtl="0" fontAlgn="base">
              <a:buNone/>
            </a:pPr>
            <a:r>
              <a:rPr lang="en-US" b="1" i="0" u="none" strike="noStrike" dirty="0">
                <a:effectLst/>
                <a:latin typeface="Century Gothic" panose="020B0502020202020204" pitchFamily="34" charset="0"/>
              </a:rPr>
              <a:t>Nursery/NICU</a:t>
            </a:r>
            <a:r>
              <a:rPr lang="en-US" b="1" i="0" dirty="0">
                <a:effectLst/>
                <a:latin typeface="Century Gothic" panose="020B0502020202020204" pitchFamily="34" charset="0"/>
              </a:rPr>
              <a:t>​</a:t>
            </a:r>
            <a:endParaRPr lang="en-US" b="1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Approx 1,100 deliveries per year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Bassett Army </a:t>
            </a:r>
            <a:r>
              <a:rPr lang="en-US" dirty="0" smtClean="0">
                <a:latin typeface="Century Gothic" panose="020B0502020202020204" pitchFamily="34" charset="0"/>
              </a:rPr>
              <a:t>Labor and delivery</a:t>
            </a:r>
            <a:r>
              <a:rPr lang="en-US" b="0" i="0" dirty="0" smtClean="0"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effectLst/>
                <a:latin typeface="Century Gothic" panose="020B0502020202020204" pitchFamily="34" charset="0"/>
              </a:rPr>
              <a:t>Level II NICU</a:t>
            </a:r>
            <a:r>
              <a:rPr lang="en-US" b="0" i="0" dirty="0"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0" indent="0" algn="l" rtl="0" fontAlgn="base">
              <a:buNone/>
            </a:pPr>
            <a:r>
              <a:rPr lang="en-US" b="1" i="0" u="none" strike="noStrike" dirty="0">
                <a:effectLst/>
                <a:latin typeface="Century Gothic" panose="020B0502020202020204" pitchFamily="34" charset="0"/>
              </a:rPr>
              <a:t>Quality Improvement projects</a:t>
            </a:r>
            <a:r>
              <a:rPr lang="en-US" b="1" i="0" dirty="0">
                <a:effectLst/>
                <a:latin typeface="Century Gothic" panose="020B0502020202020204" pitchFamily="34" charset="0"/>
              </a:rPr>
              <a:t>​</a:t>
            </a:r>
            <a:endParaRPr lang="en-US" b="1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i="0" u="none" strike="noStrike" dirty="0">
                <a:effectLst/>
                <a:latin typeface="Century Gothic" panose="020B0502020202020204" pitchFamily="34" charset="0"/>
              </a:rPr>
              <a:t>Simulation</a:t>
            </a:r>
            <a:r>
              <a:rPr lang="en-US" i="0" dirty="0" smtClean="0">
                <a:effectLst/>
                <a:latin typeface="Century Gothic" panose="020B0502020202020204" pitchFamily="34" charset="0"/>
              </a:rPr>
              <a:t>​</a:t>
            </a:r>
            <a:endParaRPr lang="en-US" dirty="0">
              <a:latin typeface="Century Gothic" panose="020B0502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i="0" dirty="0" smtClean="0">
                <a:effectLst/>
                <a:latin typeface="Century Gothic" panose="020B0502020202020204" pitchFamily="34" charset="0"/>
              </a:rPr>
              <a:t>Neonatal Fever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Behavioral Health</a:t>
            </a:r>
            <a:endParaRPr lang="en-US" i="0" dirty="0" smtClean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93FCD978-2D20-531D-CFDB-FFF8734F00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665" y="2164559"/>
            <a:ext cx="4110116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29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E9B8C-D4D6-DE7F-CEA0-422FD3EF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Inpatient Facilities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3D9EA-DEA8-FEC8-D140-E2A0FE8E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918" y="1609132"/>
            <a:ext cx="7736681" cy="1235868"/>
          </a:xfrm>
        </p:spPr>
        <p:txBody>
          <a:bodyPr/>
          <a:lstStyle/>
          <a:p>
            <a:r>
              <a:rPr lang="en-US" dirty="0"/>
              <a:t>Fairbanks Memorial Hospital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77903-0D7E-C194-47FE-69874204A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2845001"/>
            <a:ext cx="7736681" cy="565892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sz="1800" b="1" dirty="0">
                <a:latin typeface="Century Gothic" panose="020B0502020202020204" pitchFamily="34" charset="0"/>
              </a:rPr>
              <a:t>Pediatrics​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11 bed unit with overflow to neighboring unit as needed​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 Pediatric-trained nursing staff​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Quality Improvement focus for the care of pediatric patients in the facility</a:t>
            </a:r>
            <a:r>
              <a:rPr lang="en-US" sz="1800" dirty="0" smtClean="0">
                <a:latin typeface="Century Gothic" panose="020B0502020202020204" pitchFamily="34" charset="0"/>
              </a:rPr>
              <a:t>​</a:t>
            </a:r>
          </a:p>
          <a:p>
            <a:pPr fontAlgn="base"/>
            <a:r>
              <a:rPr lang="en-US" sz="1800" dirty="0" smtClean="0">
                <a:latin typeface="Century Gothic" panose="020B0502020202020204" pitchFamily="34" charset="0"/>
              </a:rPr>
              <a:t>12 bed level II NICU</a:t>
            </a:r>
            <a:endParaRPr lang="en-US" sz="1800" dirty="0">
              <a:latin typeface="Century Gothic" panose="020B0502020202020204" pitchFamily="34" charset="0"/>
            </a:endParaRPr>
          </a:p>
          <a:p>
            <a:pPr marL="0" indent="0" fontAlgn="base">
              <a:buNone/>
            </a:pPr>
            <a:r>
              <a:rPr lang="en-US" sz="1800" b="1" dirty="0" smtClean="0">
                <a:latin typeface="Century Gothic" panose="020B0502020202020204" pitchFamily="34" charset="0"/>
              </a:rPr>
              <a:t>Staffed </a:t>
            </a:r>
            <a:r>
              <a:rPr lang="en-US" sz="1800" b="1" dirty="0">
                <a:latin typeface="Century Gothic" panose="020B0502020202020204" pitchFamily="34" charset="0"/>
              </a:rPr>
              <a:t>24 hours a day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Pediatric Hospitalists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NICU</a:t>
            </a:r>
          </a:p>
          <a:p>
            <a:pPr fontAlgn="base"/>
            <a:r>
              <a:rPr lang="en-US" sz="1800" dirty="0">
                <a:latin typeface="Century Gothic" panose="020B0502020202020204" pitchFamily="34" charset="0"/>
              </a:rPr>
              <a:t>Well Baby</a:t>
            </a:r>
          </a:p>
          <a:p>
            <a:pPr marL="0" indent="0" fontAlgn="base">
              <a:buNone/>
            </a:pPr>
            <a:r>
              <a:rPr lang="en-US" sz="1800" b="1" dirty="0">
                <a:latin typeface="Century Gothic" panose="020B0502020202020204" pitchFamily="34" charset="0"/>
              </a:rPr>
              <a:t>No dedicated PICU space; can use adult ICU or NICU room as needed</a:t>
            </a:r>
          </a:p>
          <a:p>
            <a:endParaRPr lang="en-US" sz="1800" dirty="0"/>
          </a:p>
        </p:txBody>
      </p:sp>
      <p:pic>
        <p:nvPicPr>
          <p:cNvPr id="7" name="Content Placeholder 7" descr="A teddy bear lays on a bed&#10;&#10;Description automatically generated with medium confidence">
            <a:extLst>
              <a:ext uri="{FF2B5EF4-FFF2-40B4-BE49-F238E27FC236}">
                <a16:creationId xmlns:a16="http://schemas.microsoft.com/office/drawing/2014/main" id="{E47A4DAC-424D-FBA5-D6D5-6AE02A93189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704" y="3009050"/>
            <a:ext cx="6833267" cy="45561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2102B-5E11-40CA-93E9-CC0E3CF257F2}"/>
              </a:ext>
            </a:extLst>
          </p:cNvPr>
          <p:cNvSpPr txBox="1"/>
          <p:nvPr/>
        </p:nvSpPr>
        <p:spPr>
          <a:xfrm>
            <a:off x="11621623" y="7668860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FMH Pediatric PACU Room</a:t>
            </a:r>
          </a:p>
        </p:txBody>
      </p:sp>
    </p:spTree>
    <p:extLst>
      <p:ext uri="{BB962C8B-B14F-4D97-AF65-F5344CB8AC3E}">
        <p14:creationId xmlns:p14="http://schemas.microsoft.com/office/powerpoint/2010/main" val="205699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058D-B981-FB34-0666-35EB4E410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2B81F-2791-84E0-44DE-A4DF33785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600" dirty="0" smtClean="0">
                <a:latin typeface="Century Gothic" panose="020B0502020202020204" pitchFamily="34" charset="0"/>
              </a:rPr>
              <a:t>Emergency Medical Services for children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600" dirty="0" smtClean="0">
                <a:latin typeface="Century Gothic" panose="020B0502020202020204" pitchFamily="34" charset="0"/>
              </a:rPr>
              <a:t>Staffing and space 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600" dirty="0" smtClean="0">
                <a:latin typeface="Century Gothic" panose="020B0502020202020204" pitchFamily="34" charset="0"/>
              </a:rPr>
              <a:t>Behavioral health</a:t>
            </a:r>
            <a:endParaRPr lang="en-US" sz="4600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915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D853-5036-4A3C-531E-5517C246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Outpatient Facilities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96F95-9AF5-2DF5-A25F-6389FD41A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918" y="1974054"/>
            <a:ext cx="7736681" cy="1235868"/>
          </a:xfrm>
        </p:spPr>
        <p:txBody>
          <a:bodyPr/>
          <a:lstStyle/>
          <a:p>
            <a:r>
              <a:rPr lang="en-US" dirty="0"/>
              <a:t>Foundation Health Partners &amp; Tanana Valley Clinic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BBB33-7868-2908-5166-4624D82606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 smtClean="0">
                <a:latin typeface="Century Gothic" panose="020B0502020202020204" pitchFamily="34" charset="0"/>
              </a:rPr>
              <a:t>FHP </a:t>
            </a:r>
            <a:r>
              <a:rPr lang="en-US" dirty="0">
                <a:latin typeface="Century Gothic" panose="020B0502020202020204" pitchFamily="34" charset="0"/>
              </a:rPr>
              <a:t>Pediatrics Clinic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TVC Family Medicine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TVC 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Care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entury Gothic" panose="020B0502020202020204" pitchFamily="34" charset="0"/>
              </a:rPr>
              <a:t>FHP General Surgery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FHP Child Psychiatry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Content Placeholder 7" descr="A picture containing building, sky, outdoor&#10;&#10;Description automatically generated">
            <a:extLst>
              <a:ext uri="{FF2B5EF4-FFF2-40B4-BE49-F238E27FC236}">
                <a16:creationId xmlns:a16="http://schemas.microsoft.com/office/drawing/2014/main" id="{AFC9D423-E3B1-B6A5-8A15-B29243923BC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22" y="2481685"/>
            <a:ext cx="7276011" cy="521412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98A2F6-9F72-54D9-43E8-E1703E8AF118}"/>
              </a:ext>
            </a:extLst>
          </p:cNvPr>
          <p:cNvSpPr txBox="1"/>
          <p:nvPr/>
        </p:nvSpPr>
        <p:spPr>
          <a:xfrm>
            <a:off x="10418499" y="7825615"/>
            <a:ext cx="519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Tanana Valley Clinic 1</a:t>
            </a:r>
            <a:r>
              <a:rPr lang="en-US" baseline="30000" dirty="0">
                <a:latin typeface="Century Gothic" panose="020B0502020202020204" pitchFamily="34" charset="0"/>
              </a:rPr>
              <a:t>st</a:t>
            </a:r>
            <a:r>
              <a:rPr lang="en-US" dirty="0">
                <a:latin typeface="Century Gothic" panose="020B0502020202020204" pitchFamily="34" charset="0"/>
              </a:rPr>
              <a:t> Care &amp; Main Building</a:t>
            </a:r>
          </a:p>
        </p:txBody>
      </p:sp>
    </p:spTree>
    <p:extLst>
      <p:ext uri="{BB962C8B-B14F-4D97-AF65-F5344CB8AC3E}">
        <p14:creationId xmlns:p14="http://schemas.microsoft.com/office/powerpoint/2010/main" val="58882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F139-1612-1FDE-C67E-9D009A96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Health Partners Pediatric Clinic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9D014-5AFA-3FD9-F8E9-A5C918059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7783" y="1810015"/>
            <a:ext cx="7736681" cy="1663247"/>
          </a:xfrm>
        </p:spPr>
        <p:txBody>
          <a:bodyPr/>
          <a:lstStyle/>
          <a:p>
            <a:r>
              <a:rPr lang="en-US" dirty="0" smtClean="0"/>
              <a:t>Board </a:t>
            </a:r>
            <a:r>
              <a:rPr lang="en-US" dirty="0"/>
              <a:t>Certified </a:t>
            </a:r>
            <a:r>
              <a:rPr lang="en-US" dirty="0" smtClean="0"/>
              <a:t>Pediatricians and Advanced Practice Providers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F9C50-C203-ACC1-37A0-2BB8B4388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7784" y="3531394"/>
            <a:ext cx="7736681" cy="1988345"/>
          </a:xfrm>
        </p:spPr>
        <p:txBody>
          <a:bodyPr numCol="1">
            <a:normAutofit/>
          </a:bodyPr>
          <a:lstStyle/>
          <a:p>
            <a:pPr fontAlgn="base">
              <a:lnSpc>
                <a:spcPct val="120000"/>
              </a:lnSpc>
            </a:pPr>
            <a:r>
              <a:rPr lang="en-US" sz="2500" dirty="0" smtClean="0">
                <a:latin typeface="Century Gothic" panose="020B0502020202020204" pitchFamily="34" charset="0"/>
              </a:rPr>
              <a:t>Primary care</a:t>
            </a:r>
          </a:p>
          <a:p>
            <a:pPr fontAlgn="base">
              <a:lnSpc>
                <a:spcPct val="120000"/>
              </a:lnSpc>
            </a:pPr>
            <a:r>
              <a:rPr lang="en-US" sz="2500" dirty="0" smtClean="0">
                <a:latin typeface="Century Gothic" panose="020B0502020202020204" pitchFamily="34" charset="0"/>
              </a:rPr>
              <a:t>Acute care</a:t>
            </a:r>
            <a:r>
              <a:rPr lang="en-US" sz="2500" dirty="0" smtClean="0">
                <a:latin typeface="Century Gothic" panose="020B0502020202020204" pitchFamily="34" charset="0"/>
              </a:rPr>
              <a:t>​</a:t>
            </a:r>
            <a:endParaRPr lang="en-US" sz="2500" dirty="0">
              <a:latin typeface="Century Gothic" panose="020B0502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D37F49-0D86-A4DE-870C-F5D118B28C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513218" y="1767284"/>
            <a:ext cx="7774782" cy="1235868"/>
          </a:xfrm>
        </p:spPr>
        <p:txBody>
          <a:bodyPr/>
          <a:lstStyle/>
          <a:p>
            <a:r>
              <a:rPr lang="en-US" dirty="0"/>
              <a:t>Visiting Clinics Include: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AA4A7-02D5-4BFE-B7E0-075D8A3BB0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13218" y="3003152"/>
            <a:ext cx="7774782" cy="5205183"/>
          </a:xfrm>
        </p:spPr>
        <p:txBody>
          <a:bodyPr numCol="2">
            <a:normAutofit/>
          </a:bodyPr>
          <a:lstStyle/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b="0" i="0" u="none" strike="noStrike" dirty="0">
                <a:effectLst/>
                <a:latin typeface="Century Gothic" panose="020B0502020202020204" pitchFamily="34" charset="0"/>
              </a:rPr>
              <a:t>Pediatric urology</a:t>
            </a:r>
            <a:r>
              <a:rPr lang="en-US" sz="2500" b="0" i="0" dirty="0">
                <a:effectLst/>
                <a:latin typeface="Century Gothic" panose="020B0502020202020204" pitchFamily="34" charset="0"/>
              </a:rPr>
              <a:t>​</a:t>
            </a:r>
            <a:endParaRPr lang="en-US" sz="2500" b="0" i="0" dirty="0">
              <a:effectLst/>
              <a:latin typeface="Arial" panose="020B0604020202020204" pitchFamily="34" charset="0"/>
            </a:endParaRP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b="0" i="0" u="none" strike="noStrike" dirty="0">
                <a:effectLst/>
                <a:latin typeface="Century Gothic" panose="020B0502020202020204" pitchFamily="34" charset="0"/>
              </a:rPr>
              <a:t>State metabolic clinic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</a:rPr>
              <a:t>Alaska Seattle Children’s Cardiology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b="0" i="0" dirty="0">
                <a:effectLst/>
                <a:latin typeface="Century Gothic" panose="020B0502020202020204" pitchFamily="34" charset="0"/>
              </a:rPr>
              <a:t>Alaska Children’s Heart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</a:rPr>
              <a:t>State Neurodevelopment Clinic</a:t>
            </a:r>
          </a:p>
          <a:p>
            <a:pPr algn="l" rtl="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latin typeface="Century Gothic" panose="020B0502020202020204" pitchFamily="34" charset="0"/>
              </a:rPr>
              <a:t>Alaska Pediatric Surgery</a:t>
            </a:r>
          </a:p>
          <a:p>
            <a:endParaRPr lang="en-US" sz="25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6F47E6-201A-D550-AB04-B3746D9827E9}"/>
              </a:ext>
            </a:extLst>
          </p:cNvPr>
          <p:cNvSpPr txBox="1">
            <a:spLocks/>
          </p:cNvSpPr>
          <p:nvPr/>
        </p:nvSpPr>
        <p:spPr>
          <a:xfrm>
            <a:off x="1259682" y="5143500"/>
            <a:ext cx="7736681" cy="1235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Hospital-Based Clinic – </a:t>
            </a:r>
            <a:br>
              <a:rPr lang="en-US" dirty="0"/>
            </a:br>
            <a:r>
              <a:rPr lang="en-US" dirty="0"/>
              <a:t>February 2024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11BA05E-607C-A4DF-6665-2F59390F26B5}"/>
              </a:ext>
            </a:extLst>
          </p:cNvPr>
          <p:cNvSpPr txBox="1">
            <a:spLocks/>
          </p:cNvSpPr>
          <p:nvPr/>
        </p:nvSpPr>
        <p:spPr>
          <a:xfrm>
            <a:off x="1297784" y="6379368"/>
            <a:ext cx="8646315" cy="455533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Located on the Fairbanks Memorial Hospital Campus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Sustainable operations to maintain and optimize services to patients</a:t>
            </a:r>
          </a:p>
          <a:p>
            <a:pPr fontAlgn="base">
              <a:lnSpc>
                <a:spcPct val="120000"/>
              </a:lnSpc>
            </a:pPr>
            <a:r>
              <a:rPr lang="en-US" sz="2400" dirty="0">
                <a:latin typeface="Century Gothic" panose="020B0502020202020204" pitchFamily="34" charset="0"/>
              </a:rPr>
              <a:t>Preserving patient access regardless of insurance type</a:t>
            </a:r>
          </a:p>
        </p:txBody>
      </p:sp>
    </p:spTree>
    <p:extLst>
      <p:ext uri="{BB962C8B-B14F-4D97-AF65-F5344CB8AC3E}">
        <p14:creationId xmlns:p14="http://schemas.microsoft.com/office/powerpoint/2010/main" val="2734463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HP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B4F72"/>
      </a:accent1>
      <a:accent2>
        <a:srgbClr val="2CACE3"/>
      </a:accent2>
      <a:accent3>
        <a:srgbClr val="C4C52F"/>
      </a:accent3>
      <a:accent4>
        <a:srgbClr val="F7C11C"/>
      </a:accent4>
      <a:accent5>
        <a:srgbClr val="E66925"/>
      </a:accent5>
      <a:accent6>
        <a:srgbClr val="722A42"/>
      </a:accent6>
      <a:hlink>
        <a:srgbClr val="1E4E80"/>
      </a:hlink>
      <a:folHlink>
        <a:srgbClr val="5394D6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6077CC3-2A79-41B7-A052-0767195CC4A6}" vid="{8246C6DB-FD2D-4BFA-8643-792E3BF7FD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FHP-PPT-Template-Public Use</Template>
  <TotalTime>85</TotalTime>
  <Words>848</Words>
  <Application>Microsoft Office PowerPoint</Application>
  <PresentationFormat>Custom</PresentationFormat>
  <Paragraphs>115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Abadi</vt:lpstr>
      <vt:lpstr>Arial</vt:lpstr>
      <vt:lpstr>Century Gothic</vt:lpstr>
      <vt:lpstr>Rockwell</vt:lpstr>
      <vt:lpstr>Tw Cen MT</vt:lpstr>
      <vt:lpstr>Office Theme</vt:lpstr>
      <vt:lpstr>Fairbanks Pediatric Update</vt:lpstr>
      <vt:lpstr>Outline</vt:lpstr>
      <vt:lpstr>Foundation Health Partners</vt:lpstr>
      <vt:lpstr>All Alaska Pediatric Partnership</vt:lpstr>
      <vt:lpstr>Inpatient Facilities</vt:lpstr>
      <vt:lpstr>Inpatient Facilities</vt:lpstr>
      <vt:lpstr>Areas of Progress</vt:lpstr>
      <vt:lpstr>Outpatient Facilities</vt:lpstr>
      <vt:lpstr>Foundation Health Partners Pediatric Clinic</vt:lpstr>
      <vt:lpstr>Pediatric Residency</vt:lpstr>
      <vt:lpstr>Areas of Need</vt:lpstr>
      <vt:lpstr>Behavioral Health Needs in Our Community</vt:lpstr>
      <vt:lpstr>Behavioral Health Needs in Our Community</vt:lpstr>
      <vt:lpstr>What are we doing about this?</vt:lpstr>
      <vt:lpstr>Our Build-out Goal</vt:lpstr>
      <vt:lpstr>PowerPoint Presentation</vt:lpstr>
      <vt:lpstr>Behavioral Health Follow up</vt:lpstr>
      <vt:lpstr>Questions &amp;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Reynolds, Kelly</dc:creator>
  <cp:lastModifiedBy>Brunner, Laura</cp:lastModifiedBy>
  <cp:revision>10</cp:revision>
  <dcterms:created xsi:type="dcterms:W3CDTF">2023-03-27T17:05:36Z</dcterms:created>
  <dcterms:modified xsi:type="dcterms:W3CDTF">2024-03-01T18:30:20Z</dcterms:modified>
</cp:coreProperties>
</file>