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5"/>
  </p:notesMasterIdLst>
  <p:sldIdLst>
    <p:sldId id="298" r:id="rId3"/>
    <p:sldId id="283" r:id="rId4"/>
    <p:sldId id="319" r:id="rId5"/>
    <p:sldId id="308" r:id="rId6"/>
    <p:sldId id="279" r:id="rId7"/>
    <p:sldId id="304" r:id="rId8"/>
    <p:sldId id="317" r:id="rId9"/>
    <p:sldId id="318" r:id="rId10"/>
    <p:sldId id="320" r:id="rId11"/>
    <p:sldId id="313" r:id="rId12"/>
    <p:sldId id="314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2D464-0E17-495A-A7DB-0F02A6D3AA4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0BE32-BD81-4A28-B266-B4D44AD91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5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the title and subtitle. If no subtitle, please include the presentation date.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72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edit this slide. Include this slide in your presentation – be sure to expand on the hospital’s history and how your work/team/presentation topic supports the larger organization.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438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the contact information to reflect the presenter(s). If you do not have a direct line, please use the main hospital line x8900.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2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400" b="1" spc="-300" dirty="0"/>
            </a:lvl1pPr>
          </a:lstStyle>
          <a:p>
            <a:pPr lvl="0" algn="r"/>
            <a:r>
              <a:rPr lang="en-US" noProof="0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902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Quality in Community Healthcare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870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Quality in Community Healthcare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5076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Quality in Community Healthcare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5797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400" b="1" spc="-300" dirty="0"/>
            </a:lvl1pPr>
          </a:lstStyle>
          <a:p>
            <a:pPr lvl="0" algn="r"/>
            <a:r>
              <a:rPr lang="en-US" noProof="0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672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in Community Healthcare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7660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Quality in Community Healthcare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7551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Quality in Community Healthcare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7675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Quality in Community Healthcare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235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Quality in Community Healthcare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86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Quality in Community Healthcare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667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400" b="1" spc="-300" dirty="0"/>
            </a:lvl1pPr>
          </a:lstStyle>
          <a:p>
            <a:pPr lvl="0" algn="r"/>
            <a:r>
              <a:rPr lang="en-US" noProof="0" dirty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Quality in Community Healthcare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37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Quality in Community Healthcare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3470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Quality in Community Healthcare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6688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Quality in Community Healthcare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253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Quality in Community Healthcare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0836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08DD-1CEC-448B-AC6F-7BD5F94BA27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F2B6-BCF6-4D43-8260-1A0D6F93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14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08DD-1CEC-448B-AC6F-7BD5F94BA27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F2B6-BCF6-4D43-8260-1A0D6F93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89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08DD-1CEC-448B-AC6F-7BD5F94BA27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F2B6-BCF6-4D43-8260-1A0D6F93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90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08DD-1CEC-448B-AC6F-7BD5F94BA27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F2B6-BCF6-4D43-8260-1A0D6F93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07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08DD-1CEC-448B-AC6F-7BD5F94BA27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F2B6-BCF6-4D43-8260-1A0D6F93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65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08DD-1CEC-448B-AC6F-7BD5F94BA27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F2B6-BCF6-4D43-8260-1A0D6F93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2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in Community Healthcare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3374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08DD-1CEC-448B-AC6F-7BD5F94BA27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F2B6-BCF6-4D43-8260-1A0D6F93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1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08DD-1CEC-448B-AC6F-7BD5F94BA27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F2B6-BCF6-4D43-8260-1A0D6F93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4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08DD-1CEC-448B-AC6F-7BD5F94BA27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F2B6-BCF6-4D43-8260-1A0D6F93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97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08DD-1CEC-448B-AC6F-7BD5F94BA27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F2B6-BCF6-4D43-8260-1A0D6F93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16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08DD-1CEC-448B-AC6F-7BD5F94BA27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F2B6-BCF6-4D43-8260-1A0D6F93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9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Quality in Community Healthcare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022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Quality in Community Healthcare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142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Quality in Community Healthcare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628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Quality in Community Healthcare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665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400" b="1" spc="-300" dirty="0"/>
            </a:lvl1pPr>
          </a:lstStyle>
          <a:p>
            <a:pPr lvl="0" algn="r"/>
            <a:r>
              <a:rPr lang="en-US" noProof="0" dirty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996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Quality in Community Healthcare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976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Quality in Community Healthcare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4F4F4F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006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019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61C428C-B3EA-5A52-F5D6-55F5C4CFACD5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0282733" y="6439820"/>
            <a:ext cx="1006499" cy="34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7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A08DD-1CEC-448B-AC6F-7BD5F94BA27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2F2B6-BCF6-4D43-8260-1A0D6F93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3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5004" t="1156"/>
          <a:stretch/>
        </p:blipFill>
        <p:spPr>
          <a:xfrm>
            <a:off x="-1" y="0"/>
            <a:ext cx="9780589" cy="680830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anchor="ctr"/>
          <a:lstStyle/>
          <a:p>
            <a:r>
              <a:rPr lang="en-US" dirty="0"/>
              <a:t>Hello BABY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/>
          <a:lstStyle/>
          <a:p>
            <a:r>
              <a:rPr lang="en-US" dirty="0"/>
              <a:t>Plans of Safe 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15185-AB18-FD27-1CF3-AC511045DA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95737" y="4141921"/>
            <a:ext cx="1442420" cy="5000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7E0DA1-0716-FFBB-07E7-8D256823191C}"/>
              </a:ext>
            </a:extLst>
          </p:cNvPr>
          <p:cNvSpPr txBox="1"/>
          <p:nvPr/>
        </p:nvSpPr>
        <p:spPr>
          <a:xfrm>
            <a:off x="9890621" y="6132353"/>
            <a:ext cx="2709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Rachel Gladhart, CNM ANP</a:t>
            </a:r>
          </a:p>
          <a:p>
            <a:r>
              <a:rPr lang="en-US" sz="1400" dirty="0"/>
              <a:t>A2P2 February 2, 2024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2F14-3406-3875-867A-4DAE6A78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704" y="325784"/>
            <a:ext cx="5416296" cy="432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KEY CHANGES AND IMPACT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E02B-0131-BB44-A151-1D1460E99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4820" y="1550095"/>
            <a:ext cx="7718469" cy="4680000"/>
          </a:xfrm>
        </p:spPr>
        <p:txBody>
          <a:bodyPr/>
          <a:lstStyle/>
          <a:p>
            <a:pPr marL="0" indent="0" algn="ctr">
              <a:buNone/>
            </a:pPr>
            <a:endParaRPr lang="en-US" sz="1600" b="1" u="sng" dirty="0">
              <a:solidFill>
                <a:srgbClr val="002060"/>
              </a:solidFill>
            </a:endParaRPr>
          </a:p>
          <a:p>
            <a:r>
              <a:rPr lang="en-US" sz="1600" dirty="0"/>
              <a:t>POSC maintains representation in Juneau community family coalition.</a:t>
            </a:r>
          </a:p>
          <a:p>
            <a:r>
              <a:rPr lang="en-US" sz="1600" dirty="0"/>
              <a:t>POSC staff working in perinatal education classes and lactation support allows us to engage patients across the outpatient-inpatient continuum (contact in birthing classes, inpatient hospitalizations and point of birth, postpartum lactation appointments).</a:t>
            </a:r>
          </a:p>
          <a:p>
            <a:r>
              <a:rPr lang="en-US" sz="1600" dirty="0"/>
              <a:t>Changing the dynamics of OCS Family interactions at the point of birth.</a:t>
            </a:r>
          </a:p>
          <a:p>
            <a:r>
              <a:rPr lang="en-US" sz="1600" dirty="0"/>
              <a:t>Program focuses on perinatal mental health and parenting skills for families with substance use with evidence-based curriculums of Mothers &amp; Babies and Nurturing Parenting for Families with Substance Abuse, Treatment, and Recovery.</a:t>
            </a:r>
          </a:p>
          <a:p>
            <a:pPr lvl="1"/>
            <a:r>
              <a:rPr lang="en-US" sz="1400" dirty="0"/>
              <a:t>Started offering virtual groups so families across Southeast Alaska can participate, trying to address “maternal deserts” for mental health and substance use support. </a:t>
            </a:r>
          </a:p>
          <a:p>
            <a:r>
              <a:rPr lang="en-US" sz="1600" dirty="0"/>
              <a:t>Originating our POSC program in Case Management.</a:t>
            </a:r>
          </a:p>
          <a:p>
            <a:pPr lvl="1"/>
            <a:r>
              <a:rPr lang="en-US" dirty="0"/>
              <a:t>Allows for every point of access to hospital to be potential POSC referrals.</a:t>
            </a:r>
          </a:p>
          <a:p>
            <a:pPr marL="266700" lvl="1" indent="0">
              <a:buNone/>
            </a:pPr>
            <a:endParaRPr lang="en-US" dirty="0"/>
          </a:p>
          <a:p>
            <a:pPr marL="2667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D10D9-3ED6-AD4B-A3F7-4714E9D7F0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Quality in Community Healthcare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2240E-FE49-D059-F9CC-377221FF96A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6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57CD-9C14-DD29-399B-289495087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POSC IN ALASKA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48F56-E0F9-22EF-C438-E59FAE188AE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54581" y="2086992"/>
            <a:ext cx="5182279" cy="47710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Collaboration: Currently Juneau and Fairbanks have POSC approaches and are participating in a bi-monthly support call with OCS POSC Manager.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Growing conversations with other hospitals about POSC programming and state-wide collaboration.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Finding funding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Medicaid waivers and health-related social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SENI billing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C9933-0B1F-F5CB-32A7-B6E9ABC857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Quality in Community Healthcare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E5800-E101-3947-BFAD-BF8200DE620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7" name="Picture 6" descr="A backpack on a table&#10;&#10;Description automatically generated">
            <a:extLst>
              <a:ext uri="{FF2B5EF4-FFF2-40B4-BE49-F238E27FC236}">
                <a16:creationId xmlns:a16="http://schemas.microsoft.com/office/drawing/2014/main" id="{654CDDFC-7CED-B39B-A651-230B39BC6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9004" y="764505"/>
            <a:ext cx="6407824" cy="48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1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Women standing under an umbrella&#10;&#10;Description automatically generated with low confidence">
            <a:extLst>
              <a:ext uri="{FF2B5EF4-FFF2-40B4-BE49-F238E27FC236}">
                <a16:creationId xmlns:a16="http://schemas.microsoft.com/office/drawing/2014/main" id="{53C81BB8-BCBB-EEB9-F684-2752D58DD4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03" r="2103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2B5EFC-7761-98EF-0F20-9D03315BFC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D72E8-223A-191C-A0B7-DBCB04C5D5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58199" y="3957705"/>
            <a:ext cx="3288857" cy="316800"/>
          </a:xfrm>
        </p:spPr>
        <p:txBody>
          <a:bodyPr/>
          <a:lstStyle/>
          <a:p>
            <a:r>
              <a:rPr lang="en-US" dirty="0"/>
              <a:t>Rachel Gladhart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06DCA-933C-42D6-86E0-8E143844F0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8200" y="4306722"/>
            <a:ext cx="3288856" cy="316800"/>
          </a:xfrm>
        </p:spPr>
        <p:txBody>
          <a:bodyPr/>
          <a:lstStyle/>
          <a:p>
            <a:r>
              <a:rPr lang="en-US" dirty="0"/>
              <a:t>(907) 723-0550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2C0508-F03E-9150-9815-B117448B9C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58200" y="4655739"/>
            <a:ext cx="3288856" cy="316800"/>
          </a:xfrm>
        </p:spPr>
        <p:txBody>
          <a:bodyPr/>
          <a:lstStyle/>
          <a:p>
            <a:r>
              <a:rPr lang="en-US" dirty="0"/>
              <a:t>rcgladhart@bartletthospital.org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E3B94A-BD9D-6012-3929-7B151501BC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58199" y="5004756"/>
            <a:ext cx="3288855" cy="316800"/>
          </a:xfrm>
        </p:spPr>
        <p:txBody>
          <a:bodyPr/>
          <a:lstStyle/>
          <a:p>
            <a:r>
              <a:rPr lang="en-US" dirty="0"/>
              <a:t>bartletthospital.org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7E065B-34D4-B3A9-CF62-E24D6DACDA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11" name="Graphic 10" descr="User" title="Icon - Presenter Name">
            <a:extLst>
              <a:ext uri="{FF2B5EF4-FFF2-40B4-BE49-F238E27FC236}">
                <a16:creationId xmlns:a16="http://schemas.microsoft.com/office/drawing/2014/main" id="{E7AA609E-044C-FB1C-CD53-557D0E10E9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9451" y="4036473"/>
            <a:ext cx="218900" cy="218900"/>
          </a:xfrm>
          <a:prstGeom prst="rect">
            <a:avLst/>
          </a:prstGeom>
        </p:spPr>
      </p:pic>
      <p:pic>
        <p:nvPicPr>
          <p:cNvPr id="12" name="Graphic 11" descr="Smart Phone" title="Icon - Presenter Phone Number">
            <a:extLst>
              <a:ext uri="{FF2B5EF4-FFF2-40B4-BE49-F238E27FC236}">
                <a16:creationId xmlns:a16="http://schemas.microsoft.com/office/drawing/2014/main" id="{D673F5CF-8022-5D58-C2F4-945778E13A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49451" y="4384921"/>
            <a:ext cx="218900" cy="218900"/>
          </a:xfrm>
          <a:prstGeom prst="rect">
            <a:avLst/>
          </a:prstGeom>
        </p:spPr>
      </p:pic>
      <p:pic>
        <p:nvPicPr>
          <p:cNvPr id="13" name="Graphic 12" descr="Envelope" title="Icon Presenter Email">
            <a:extLst>
              <a:ext uri="{FF2B5EF4-FFF2-40B4-BE49-F238E27FC236}">
                <a16:creationId xmlns:a16="http://schemas.microsoft.com/office/drawing/2014/main" id="{67B8F1A5-DC63-79D0-9EE2-86FE4998D36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49451" y="4733369"/>
            <a:ext cx="218900" cy="218900"/>
          </a:xfrm>
          <a:prstGeom prst="rect">
            <a:avLst/>
          </a:prstGeom>
        </p:spPr>
      </p:pic>
      <p:pic>
        <p:nvPicPr>
          <p:cNvPr id="14" name="Graphic 13" descr="Link">
            <a:extLst>
              <a:ext uri="{FF2B5EF4-FFF2-40B4-BE49-F238E27FC236}">
                <a16:creationId xmlns:a16="http://schemas.microsoft.com/office/drawing/2014/main" id="{8CDDE58C-B171-E5D7-13BF-FBD0CFFE5F0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836508" y="5070581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5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51965" cy="299942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Coming Together for Your Care</a:t>
            </a:r>
          </a:p>
          <a:p>
            <a:r>
              <a:rPr lang="en-US" dirty="0"/>
              <a:t>Bartlett provides quality, patient-centered care to over 55,000 people in more than 35 rural communities in the northern part of Southeast Alaska. </a:t>
            </a:r>
          </a:p>
          <a:p>
            <a:r>
              <a:rPr lang="en-US" b="0" i="0" dirty="0">
                <a:effectLst/>
                <a:latin typeface="Roboto" panose="02000000000000000000" pitchFamily="2" charset="0"/>
              </a:rPr>
              <a:t>Bartlett is licensed for a total of 57 inpatient beds, 16 residential substance use treatment facility beds in the Rainforest Recovery Center, and 61 residential beds in the Wildflower Court long-term care facility. </a:t>
            </a: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r="4321"/>
          <a:stretch/>
        </p:blipFill>
        <p:spPr>
          <a:xfrm>
            <a:off x="6095999" y="0"/>
            <a:ext cx="6096001" cy="637135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anchor="ctr"/>
          <a:lstStyle/>
          <a:p>
            <a:r>
              <a:rPr lang="en-US" dirty="0"/>
              <a:t>Bartlett is the sole health care organization in Southeast Alaska with Hospital Accreditation by The Joint Commission.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rgbClr val="4F4F4F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692504E-8896-7D44-1A56-443A9DCD7273}"/>
              </a:ext>
            </a:extLst>
          </p:cNvPr>
          <p:cNvSpPr txBox="1">
            <a:spLocks/>
          </p:cNvSpPr>
          <p:nvPr/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Quality in Community Healthcare</a:t>
            </a: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7ED31-8112-8E09-CE92-F109DDDE4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33" y="131906"/>
            <a:ext cx="4368600" cy="130059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AAP POSC DEFINITION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4C46C-0476-2EA1-D512-9625965FD9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Quality in Community Healthcare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5ED73-762F-37F7-6A4D-1A290EAA7FC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26CA7F-B8F6-A560-D9E2-B2077DC060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75903" y="0"/>
            <a:ext cx="6271903" cy="699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57DF79-04F5-9551-3105-DDA368947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158" y="1512000"/>
            <a:ext cx="4368600" cy="475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0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23C329-1C10-5C81-4BFB-BF30B34A9F7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8869" y="603507"/>
            <a:ext cx="6234738" cy="695103"/>
          </a:xfrm>
        </p:spPr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+mj-lt"/>
              </a:rPr>
              <a:t>GETTING STARTED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A945252-8BE2-0DFC-09C0-A9BACBACD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3445" y="2390862"/>
            <a:ext cx="4901110" cy="3225229"/>
          </a:xfrm>
        </p:spPr>
        <p:txBody>
          <a:bodyPr/>
          <a:lstStyle/>
          <a:p>
            <a:r>
              <a:rPr lang="en-US" dirty="0"/>
              <a:t>3 year pilot for the Office of Children’s Services, April 2021-April 2024.</a:t>
            </a:r>
          </a:p>
          <a:p>
            <a:r>
              <a:rPr lang="en-US" dirty="0"/>
              <a:t>Pilot was developed out of a community coalition convened to address infant/child welfare.</a:t>
            </a:r>
          </a:p>
          <a:p>
            <a:r>
              <a:rPr lang="en-US" dirty="0"/>
              <a:t>Single nurse case manager working closely with Obstetrics, primarily within the hospital, some limited home/community visiting.</a:t>
            </a:r>
          </a:p>
          <a:p>
            <a:r>
              <a:rPr lang="en-US" dirty="0"/>
              <a:t>Demographic data tracked for OCS:</a:t>
            </a:r>
          </a:p>
          <a:p>
            <a:pPr lvl="1"/>
            <a:r>
              <a:rPr lang="en-US" dirty="0"/>
              <a:t>Age, Ethnicity, Response within 24 hours, #POSC, Substance Exposure, DV concerns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D4759A5-6A42-2CE8-EAC7-AD51A34558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6238" y="2390862"/>
            <a:ext cx="5472113" cy="2658290"/>
          </a:xfrm>
        </p:spPr>
        <p:txBody>
          <a:bodyPr/>
          <a:lstStyle/>
          <a:p>
            <a:r>
              <a:rPr lang="en-US" dirty="0"/>
              <a:t>Unidentified data sent to OCS biannually.</a:t>
            </a:r>
          </a:p>
          <a:p>
            <a:r>
              <a:rPr lang="en-US" dirty="0"/>
              <a:t>82% of patients accepted a POSC, engagement dropped off quickly after initial POSC and/or point of birth.</a:t>
            </a:r>
          </a:p>
          <a:p>
            <a:r>
              <a:rPr lang="en-US" dirty="0"/>
              <a:t>COVID paused the limited home/community visiting. </a:t>
            </a:r>
          </a:p>
          <a:p>
            <a:pPr lvl="1"/>
            <a:r>
              <a:rPr lang="en-US" dirty="0"/>
              <a:t>Needed a hospital outpatient home visiting safety protocol and training.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6E87E-029C-4DB9-97A1-949C824B5C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Quality in Community Healthcare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24DAA-7777-3A08-7688-D5330D33505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0D3E09-6C26-EC8E-A46A-62E735666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9" y="123119"/>
            <a:ext cx="2697112" cy="165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0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Window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443" y="140143"/>
            <a:ext cx="10291157" cy="6573835"/>
          </a:xfrm>
        </p:spPr>
      </p:pic>
      <p:sp>
        <p:nvSpPr>
          <p:cNvPr id="22" name="Right Bracket 21"/>
          <p:cNvSpPr/>
          <p:nvPr/>
        </p:nvSpPr>
        <p:spPr>
          <a:xfrm>
            <a:off x="10593947" y="2986485"/>
            <a:ext cx="395478" cy="881149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28466" y="2732638"/>
            <a:ext cx="468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69155" y="3102862"/>
            <a:ext cx="1124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Largest source of referrals</a:t>
            </a:r>
          </a:p>
        </p:txBody>
      </p:sp>
    </p:spTree>
    <p:extLst>
      <p:ext uri="{BB962C8B-B14F-4D97-AF65-F5344CB8AC3E}">
        <p14:creationId xmlns:p14="http://schemas.microsoft.com/office/powerpoint/2010/main" val="58008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C7DF2-3BF4-6ECC-666D-13EA61161B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Quality in Community Healthcare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30140-C389-2CAE-BFD7-B66DE6B22EB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93EE8B-19D9-D374-6CEA-79D5758A0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9" y="123119"/>
            <a:ext cx="2697112" cy="16558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ACA712-68F5-7295-6C24-506BC2A3257B}"/>
              </a:ext>
            </a:extLst>
          </p:cNvPr>
          <p:cNvSpPr txBox="1"/>
          <p:nvPr/>
        </p:nvSpPr>
        <p:spPr>
          <a:xfrm>
            <a:off x="3047999" y="566338"/>
            <a:ext cx="9268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POSC AT BARTLETT NOW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F09DFB-2F7F-D84A-7358-864DC32D7E5F}"/>
              </a:ext>
            </a:extLst>
          </p:cNvPr>
          <p:cNvSpPr txBox="1"/>
          <p:nvPr/>
        </p:nvSpPr>
        <p:spPr>
          <a:xfrm>
            <a:off x="2204884" y="2075123"/>
            <a:ext cx="778223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Within a year, volume was too high for a single case manager.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 more nurses/lactation consultants were added for a total of 3 POSC staff.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Roboto"/>
              </a:rPr>
              <a:t>219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families have </a:t>
            </a:r>
            <a:r>
              <a:rPr lang="en-US" dirty="0">
                <a:solidFill>
                  <a:prstClr val="black"/>
                </a:solidFill>
                <a:latin typeface="Roboto"/>
              </a:rPr>
              <a:t>been referred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since April 2021.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Roboto"/>
              </a:rPr>
              <a:t>184 Plans of Safe Care created (84% of referrals).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526 Medical/Mental Health/Community Connections.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Additional tracking: #service connections, report of harm made, OCS reports screened in, infants removed, cord tox screening.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Established a diaper bank and received a perinatal harm reduction and contingency management grant from the Alaska Children’s Trust.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Trained POSC staff in Perinatal Mood and Anxiety Prevention program, Mothers &amp; Babies and Nurturing Parenting for Families with Substance Abuse, Treatment, and Recovery. In-person option for Juneau and virtual option for SE AK launched.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32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7DD25-7F25-2FC8-417E-F32614ACC4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Quality in Community Healthcare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6557F-8B66-02A5-46FD-A3EEDBB6FE3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Content Placeholder 5" descr="A diagram of a health care process">
            <a:extLst>
              <a:ext uri="{FF2B5EF4-FFF2-40B4-BE49-F238E27FC236}">
                <a16:creationId xmlns:a16="http://schemas.microsoft.com/office/drawing/2014/main" id="{C2B433F3-089C-AD8D-1444-A5889BA15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67" y="23447"/>
            <a:ext cx="11238175" cy="6361035"/>
          </a:xfrm>
        </p:spPr>
      </p:pic>
    </p:spTree>
    <p:extLst>
      <p:ext uri="{BB962C8B-B14F-4D97-AF65-F5344CB8AC3E}">
        <p14:creationId xmlns:p14="http://schemas.microsoft.com/office/powerpoint/2010/main" val="63736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AB611-A3E2-1B0C-CAC8-90C6457BB3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Quality in Community Healthcare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1451B-62AF-DDC7-0024-783AF1FBCCD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Content Placeholder 5" descr="A diagram of a health care system">
            <a:extLst>
              <a:ext uri="{FF2B5EF4-FFF2-40B4-BE49-F238E27FC236}">
                <a16:creationId xmlns:a16="http://schemas.microsoft.com/office/drawing/2014/main" id="{367A6A7F-FA07-6AA6-A406-39587092C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53" y="29124"/>
            <a:ext cx="11264280" cy="6349682"/>
          </a:xfrm>
        </p:spPr>
      </p:pic>
    </p:spTree>
    <p:extLst>
      <p:ext uri="{BB962C8B-B14F-4D97-AF65-F5344CB8AC3E}">
        <p14:creationId xmlns:p14="http://schemas.microsoft.com/office/powerpoint/2010/main" val="419963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2F14-3406-3875-867A-4DAE6A78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704" y="325784"/>
            <a:ext cx="5416296" cy="432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KEY CHANGES AND IMPACT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E02B-0131-BB44-A151-1D1460E99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6984" y="1593682"/>
            <a:ext cx="7898032" cy="4680000"/>
          </a:xfrm>
        </p:spPr>
        <p:txBody>
          <a:bodyPr/>
          <a:lstStyle/>
          <a:p>
            <a:pPr marL="0" indent="0" algn="ctr">
              <a:buNone/>
            </a:pPr>
            <a:endParaRPr lang="en-US" sz="1600" b="1" u="sng" dirty="0">
              <a:solidFill>
                <a:srgbClr val="002060"/>
              </a:solidFill>
            </a:endParaRPr>
          </a:p>
          <a:p>
            <a:r>
              <a:rPr lang="en-US" sz="1600" dirty="0"/>
              <a:t>Electronic substance screening improved our screening rates, leading to more families with substance exposure being identified.  </a:t>
            </a:r>
          </a:p>
          <a:p>
            <a:r>
              <a:rPr lang="en-US" sz="1600" dirty="0"/>
              <a:t>Built-in clinical pathways help ensure connection with Addiction Med/BH and POSC staff.</a:t>
            </a:r>
          </a:p>
          <a:p>
            <a:r>
              <a:rPr lang="en-US" sz="1600" dirty="0"/>
              <a:t>High risk prenatal referrals, especially from/to local treatment center.</a:t>
            </a:r>
          </a:p>
          <a:p>
            <a:r>
              <a:rPr lang="en-US" sz="1600" dirty="0"/>
              <a:t>Fast-tracking treatment referrals by training POSC staff in addiction medicine evaluations required for treatment program consideration.</a:t>
            </a:r>
          </a:p>
          <a:p>
            <a:r>
              <a:rPr lang="en-US" sz="1600" dirty="0"/>
              <a:t>OB Unit is now stocked with Naloxone kits and lock boxes for families with substance use as a harm reduction effort.</a:t>
            </a:r>
          </a:p>
          <a:p>
            <a:r>
              <a:rPr lang="en-US" sz="1600" dirty="0"/>
              <a:t>ACT’s Harm Reduction and Contingency Management grant has doubled our interactions with perinatal patients using methamphetamine and with teens, and overall interactions with high-risk patients by 62%.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D10D9-3ED6-AD4B-A3F7-4714E9D7F0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Quality in Community Healthcare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2240E-FE49-D059-F9CC-377221FF96A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4446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RH Colors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19587"/>
      </a:accent1>
      <a:accent2>
        <a:srgbClr val="0060A9"/>
      </a:accent2>
      <a:accent3>
        <a:srgbClr val="4F4F4F"/>
      </a:accent3>
      <a:accent4>
        <a:srgbClr val="767676"/>
      </a:accent4>
      <a:accent5>
        <a:srgbClr val="1A0F49"/>
      </a:accent5>
      <a:accent6>
        <a:srgbClr val="FFFFFF"/>
      </a:accent6>
      <a:hlink>
        <a:srgbClr val="0070C0"/>
      </a:hlink>
      <a:folHlink>
        <a:srgbClr val="0070C0"/>
      </a:folHlink>
    </a:clrScheme>
    <a:fontScheme name="BRH Fon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836</Words>
  <Application>Microsoft Office PowerPoint</Application>
  <PresentationFormat>Widescreen</PresentationFormat>
  <Paragraphs>84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Times New Roman</vt:lpstr>
      <vt:lpstr>1_Office Theme</vt:lpstr>
      <vt:lpstr>2_Office Theme</vt:lpstr>
      <vt:lpstr>Hello BABY</vt:lpstr>
      <vt:lpstr>About Us</vt:lpstr>
      <vt:lpstr>AAP POSC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CHANGES AND IMPACT</vt:lpstr>
      <vt:lpstr>KEY CHANGES AND IMPACT</vt:lpstr>
      <vt:lpstr>POSC IN ALASKA</vt:lpstr>
      <vt:lpstr>PowerPoint Presentation</vt:lpstr>
    </vt:vector>
  </TitlesOfParts>
  <Company>Bartlett Regional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BABY</dc:title>
  <dc:creator>Rachel C. Gladhart</dc:creator>
  <cp:lastModifiedBy>Rachel C. Gladhart</cp:lastModifiedBy>
  <cp:revision>2</cp:revision>
  <dcterms:created xsi:type="dcterms:W3CDTF">2024-02-02T16:06:07Z</dcterms:created>
  <dcterms:modified xsi:type="dcterms:W3CDTF">2024-02-02T19:59:51Z</dcterms:modified>
</cp:coreProperties>
</file>