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0" r:id="rId3"/>
    <p:sldMasterId id="2147483911" r:id="rId4"/>
    <p:sldMasterId id="2147483926" r:id="rId5"/>
    <p:sldMasterId id="2147483933" r:id="rId6"/>
  </p:sldMasterIdLst>
  <p:notesMasterIdLst>
    <p:notesMasterId r:id="rId16"/>
  </p:notesMasterIdLst>
  <p:handoutMasterIdLst>
    <p:handoutMasterId r:id="rId17"/>
  </p:handoutMasterIdLst>
  <p:sldIdLst>
    <p:sldId id="370" r:id="rId7"/>
    <p:sldId id="797" r:id="rId8"/>
    <p:sldId id="477" r:id="rId9"/>
    <p:sldId id="481" r:id="rId10"/>
    <p:sldId id="484" r:id="rId11"/>
    <p:sldId id="485" r:id="rId12"/>
    <p:sldId id="482" r:id="rId13"/>
    <p:sldId id="479" r:id="rId14"/>
    <p:sldId id="270" r:id="rId15"/>
  </p:sldIdLst>
  <p:sldSz cx="9144000" cy="5143500" type="screen16x9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68" userDrawn="1">
          <p15:clr>
            <a:srgbClr val="A4A3A4"/>
          </p15:clr>
        </p15:guide>
        <p15:guide id="2" orient="horz" pos="2796" userDrawn="1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  <p15:guide id="5" pos="576">
          <p15:clr>
            <a:srgbClr val="A4A3A4"/>
          </p15:clr>
        </p15:guide>
        <p15:guide id="6" pos="51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ckman, Jacqui" initials="LJ" lastIdx="3" clrIdx="0">
    <p:extLst>
      <p:ext uri="{19B8F6BF-5375-455C-9EA6-DF929625EA0E}">
        <p15:presenceInfo xmlns:p15="http://schemas.microsoft.com/office/powerpoint/2012/main" userId="S-1-5-21-220523388-1482476501-839522115-5345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F0F6"/>
    <a:srgbClr val="7EDBEA"/>
    <a:srgbClr val="1EA6BD"/>
    <a:srgbClr val="F3F3F4"/>
    <a:srgbClr val="FFFFE7"/>
    <a:srgbClr val="FFC8C9"/>
    <a:srgbClr val="CCDBE8"/>
    <a:srgbClr val="B88ABE"/>
    <a:srgbClr val="EAF4DE"/>
    <a:srgbClr val="FEE2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9E074D-2F60-43F3-B92A-342A163A606A}" v="5" dt="2023-12-01T00:50:54.7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1" autoAdjust="0"/>
    <p:restoredTop sz="67050" autoAdjust="0"/>
  </p:normalViewPr>
  <p:slideViewPr>
    <p:cSldViewPr snapToGrid="0">
      <p:cViewPr varScale="1">
        <p:scale>
          <a:sx n="105" d="100"/>
          <a:sy n="105" d="100"/>
        </p:scale>
        <p:origin x="1368" y="176"/>
      </p:cViewPr>
      <p:guideLst>
        <p:guide orient="horz" pos="468"/>
        <p:guide orient="horz" pos="2796"/>
        <p:guide orient="horz" pos="1620"/>
        <p:guide pos="2880"/>
        <p:guide pos="576"/>
        <p:guide pos="51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50" d="100"/>
          <a:sy n="50" d="100"/>
        </p:scale>
        <p:origin x="-4572" y="-109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02C2F65-4273-4D69-91E0-E15D3D215BA0}" type="datetimeFigureOut">
              <a:rPr lang="en-US"/>
              <a:pPr>
                <a:defRPr/>
              </a:pPr>
              <a:t>12/1/23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C7566EB-DEBA-4DA1-B149-E116E6CC64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816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C1334A96-14DA-4A8C-8142-8D3E65552D79}" type="datetimeFigureOut">
              <a:rPr lang="en-US"/>
              <a:pPr>
                <a:defRPr/>
              </a:pPr>
              <a:t>12/1/23</a:t>
            </a:fld>
            <a:endParaRPr lang="en-US" dirty="0"/>
          </a:p>
        </p:txBody>
      </p:sp>
      <p:sp>
        <p:nvSpPr>
          <p:cNvPr id="1177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8500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ADAD1AC9-BC7C-46A5-BD0D-9EE43F3CAF9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8343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09" indent="-28573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2937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111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287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46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63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881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598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07AAFD-F9AC-46F3-AA01-C50C2EE146A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i="1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1937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“Vision” will appear with slide.</a:t>
            </a:r>
          </a:p>
          <a:p>
            <a:r>
              <a:rPr lang="en-US" dirty="0"/>
              <a:t>Click to add “Mission”.</a:t>
            </a: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C95110A-F81F-491B-8AFC-12EC9184BF88}" type="slidenum">
              <a:rPr lang="en-US">
                <a:solidFill>
                  <a:prstClr val="black"/>
                </a:solidFill>
                <a:latin typeface="Calibri" pitchFamily="34" charset="0"/>
              </a:rPr>
              <a:pPr eaLnBrk="1" hangingPunct="1"/>
              <a:t>2</a:t>
            </a:fld>
            <a:endParaRPr lang="en-US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AD1AC9-BC7C-46A5-BD0D-9EE43F3CAF9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46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AD1AC9-BC7C-46A5-BD0D-9EE43F3CAF95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411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AD1AC9-BC7C-46A5-BD0D-9EE43F3CAF9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186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FA6AAAD-C52B-4943-BCC0-A59CEDA71D0E}" type="slidenum">
              <a:rPr lang="en-US">
                <a:solidFill>
                  <a:srgbClr val="000000"/>
                </a:solidFill>
                <a:latin typeface="Calibri" pitchFamily="34" charset="0"/>
              </a:rPr>
              <a:pPr eaLnBrk="1" hangingPunct="1"/>
              <a:t>9</a:t>
            </a:fld>
            <a:endParaRPr lang="en-US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412" name="Notes Placeholder 1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changes</a:t>
            </a:r>
            <a:r>
              <a:rPr lang="en-US" baseline="0" dirty="0"/>
              <a:t> are to be made to this slide.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2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914400" y="945931"/>
            <a:ext cx="7315200" cy="4197569"/>
          </a:xfrm>
        </p:spPr>
        <p:txBody>
          <a:bodyPr/>
          <a:lstStyle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3F4E6D"/>
          </a:solidFill>
          <a:ln>
            <a:noFill/>
          </a:ln>
        </p:spPr>
        <p:txBody>
          <a:bodyPr vert="horz" wrap="square" lIns="91386" tIns="45691" rIns="91386" bIns="45691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11041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-Ownersh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3" r="2151" b="5145"/>
          <a:stretch/>
        </p:blipFill>
        <p:spPr>
          <a:xfrm>
            <a:off x="0" y="0"/>
            <a:ext cx="9145068" cy="5143500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 userDrawn="1"/>
        </p:nvSpPr>
        <p:spPr bwMode="auto">
          <a:xfrm>
            <a:off x="0" y="0"/>
            <a:ext cx="9172575" cy="914400"/>
          </a:xfrm>
          <a:prstGeom prst="rect">
            <a:avLst/>
          </a:prstGeom>
          <a:solidFill>
            <a:srgbClr val="3F4E6D">
              <a:alpha val="91000"/>
            </a:srgbClr>
          </a:solidFill>
          <a:ln>
            <a:noFill/>
          </a:ln>
        </p:spPr>
        <p:txBody>
          <a:bodyPr wrap="square" lIns="91413" tIns="45706" rIns="91413" bIns="45706" anchor="ctr" anchorCtr="1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Customer-Ownership</a:t>
            </a:r>
          </a:p>
        </p:txBody>
      </p:sp>
    </p:spTree>
    <p:extLst>
      <p:ext uri="{BB962C8B-B14F-4D97-AF65-F5344CB8AC3E}">
        <p14:creationId xmlns:p14="http://schemas.microsoft.com/office/powerpoint/2010/main" val="26566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rational Princi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0" y="645"/>
            <a:ext cx="9144000" cy="914400"/>
          </a:xfrm>
          <a:prstGeom prst="rect">
            <a:avLst/>
          </a:prstGeom>
          <a:solidFill>
            <a:srgbClr val="3F4E6D"/>
          </a:solidFill>
        </p:spPr>
        <p:txBody>
          <a:bodyPr wrap="none" rtlCol="0" anchor="ctr" anchorCtr="1">
            <a:noAutofit/>
          </a:bodyPr>
          <a:lstStyle>
            <a:defPPr>
              <a:defRPr lang="en-US"/>
            </a:defPPr>
            <a:lvl1pPr algn="ctr">
              <a:defRPr kumimoji="0" sz="5400" b="1" i="0" u="none" strike="noStrike" cap="none" spc="0" normalizeH="0" baseline="0">
                <a:ln>
                  <a:noFill/>
                </a:ln>
                <a:solidFill>
                  <a:srgbClr val="B7D242"/>
                </a:solidFill>
                <a:effectLst/>
                <a:uLnTx/>
                <a:uFillTx/>
                <a:latin typeface="Candara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Operational Principles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FFACC8-7C63-43C9-9126-4AA813DEE7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432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Concep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" y="0"/>
            <a:ext cx="9143999" cy="914400"/>
          </a:xfrm>
          <a:prstGeom prst="rect">
            <a:avLst/>
          </a:prstGeom>
          <a:solidFill>
            <a:srgbClr val="3F4E6D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Core Concepts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57C199-B4E5-43F2-9154-E5843AD64C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037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0" y="218703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40185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 userDrawn="1"/>
        </p:nvGrpSpPr>
        <p:grpSpPr>
          <a:xfrm>
            <a:off x="571719" y="2186969"/>
            <a:ext cx="7993547" cy="800219"/>
            <a:chOff x="603203" y="2005389"/>
            <a:chExt cx="7993547" cy="800219"/>
          </a:xfrm>
        </p:grpSpPr>
        <p:sp>
          <p:nvSpPr>
            <p:cNvPr id="20" name="TextBox 7"/>
            <p:cNvSpPr txBox="1">
              <a:spLocks noChangeArrowheads="1"/>
            </p:cNvSpPr>
            <p:nvPr userDrawn="1"/>
          </p:nvSpPr>
          <p:spPr bwMode="auto">
            <a:xfrm>
              <a:off x="7148950" y="2005389"/>
              <a:ext cx="1447800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Háw'aa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Candara" pitchFamily="34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Haida</a:t>
              </a:r>
              <a:endPara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3F3F4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TextBox 9"/>
            <p:cNvSpPr txBox="1">
              <a:spLocks noChangeArrowheads="1"/>
            </p:cNvSpPr>
            <p:nvPr userDrawn="1"/>
          </p:nvSpPr>
          <p:spPr bwMode="auto">
            <a:xfrm>
              <a:off x="603203" y="2005389"/>
              <a:ext cx="2390497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Mahsi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'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Gwich’in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Athabascan</a:t>
              </a:r>
            </a:p>
          </p:txBody>
        </p:sp>
        <p:sp>
          <p:nvSpPr>
            <p:cNvPr id="22" name="TextBox 10"/>
            <p:cNvSpPr txBox="1">
              <a:spLocks noChangeArrowheads="1"/>
            </p:cNvSpPr>
            <p:nvPr userDrawn="1"/>
          </p:nvSpPr>
          <p:spPr bwMode="auto">
            <a:xfrm>
              <a:off x="3304577" y="2005389"/>
              <a:ext cx="3276600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Igamsiqanaghalek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F3F4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Siberian Yupik</a:t>
              </a: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1368092" y="3114830"/>
            <a:ext cx="6735573" cy="800219"/>
            <a:chOff x="1951129" y="2907310"/>
            <a:chExt cx="6735573" cy="800219"/>
          </a:xfrm>
        </p:grpSpPr>
        <p:sp>
          <p:nvSpPr>
            <p:cNvPr id="24" name="TextBox 12"/>
            <p:cNvSpPr txBox="1">
              <a:spLocks noChangeArrowheads="1"/>
            </p:cNvSpPr>
            <p:nvPr userDrawn="1"/>
          </p:nvSpPr>
          <p:spPr bwMode="auto">
            <a:xfrm>
              <a:off x="3665630" y="2907310"/>
              <a:ext cx="2209800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T’oyaxsm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F3F4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Tsimshian</a:t>
              </a:r>
            </a:p>
          </p:txBody>
        </p:sp>
        <p:sp>
          <p:nvSpPr>
            <p:cNvPr id="25" name="TextBox 13"/>
            <p:cNvSpPr txBox="1">
              <a:spLocks noChangeArrowheads="1"/>
            </p:cNvSpPr>
            <p:nvPr userDrawn="1"/>
          </p:nvSpPr>
          <p:spPr bwMode="auto">
            <a:xfrm>
              <a:off x="6218330" y="2907310"/>
              <a:ext cx="2468372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Gunalchéesh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Tlingit</a:t>
              </a:r>
            </a:p>
          </p:txBody>
        </p:sp>
        <p:sp>
          <p:nvSpPr>
            <p:cNvPr id="26" name="TextBox 14"/>
            <p:cNvSpPr txBox="1">
              <a:spLocks noChangeArrowheads="1"/>
            </p:cNvSpPr>
            <p:nvPr userDrawn="1"/>
          </p:nvSpPr>
          <p:spPr bwMode="auto">
            <a:xfrm>
              <a:off x="1951129" y="2907310"/>
              <a:ext cx="1511993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Quyana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F3F4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Yup’ik</a:t>
              </a:r>
              <a:endPara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3F3F4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 userDrawn="1"/>
        </p:nvGrpSpPr>
        <p:grpSpPr>
          <a:xfrm>
            <a:off x="2401409" y="4023590"/>
            <a:ext cx="4814851" cy="800219"/>
            <a:chOff x="2738576" y="3926315"/>
            <a:chExt cx="4814851" cy="800219"/>
          </a:xfrm>
        </p:grpSpPr>
        <p:sp>
          <p:nvSpPr>
            <p:cNvPr id="28" name="TextBox 11"/>
            <p:cNvSpPr txBox="1">
              <a:spLocks noChangeArrowheads="1"/>
            </p:cNvSpPr>
            <p:nvPr userDrawn="1"/>
          </p:nvSpPr>
          <p:spPr bwMode="auto">
            <a:xfrm>
              <a:off x="2738576" y="3926315"/>
              <a:ext cx="2104886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Tsin'aen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F3F4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Ahtna Athabascan</a:t>
              </a:r>
            </a:p>
          </p:txBody>
        </p:sp>
        <p:sp>
          <p:nvSpPr>
            <p:cNvPr id="29" name="TextBox 15"/>
            <p:cNvSpPr txBox="1">
              <a:spLocks noChangeArrowheads="1"/>
            </p:cNvSpPr>
            <p:nvPr userDrawn="1"/>
          </p:nvSpPr>
          <p:spPr bwMode="auto">
            <a:xfrm>
              <a:off x="5085055" y="3926315"/>
              <a:ext cx="2468372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Chin’an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F3F4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Dena’ina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Athabascan</a:t>
              </a:r>
            </a:p>
          </p:txBody>
        </p:sp>
      </p:grpSp>
      <p:grpSp>
        <p:nvGrpSpPr>
          <p:cNvPr id="30" name="Group 29"/>
          <p:cNvGrpSpPr/>
          <p:nvPr userDrawn="1"/>
        </p:nvGrpSpPr>
        <p:grpSpPr>
          <a:xfrm>
            <a:off x="392148" y="1226830"/>
            <a:ext cx="8675195" cy="800219"/>
            <a:chOff x="392148" y="1110100"/>
            <a:chExt cx="8675195" cy="800219"/>
          </a:xfrm>
        </p:grpSpPr>
        <p:sp>
          <p:nvSpPr>
            <p:cNvPr id="31" name="TextBox 1"/>
            <p:cNvSpPr txBox="1">
              <a:spLocks noChangeArrowheads="1"/>
            </p:cNvSpPr>
            <p:nvPr userDrawn="1"/>
          </p:nvSpPr>
          <p:spPr bwMode="auto">
            <a:xfrm>
              <a:off x="392148" y="1110100"/>
              <a:ext cx="2570069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Qaĝaasakung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F3F4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Aleut</a:t>
              </a:r>
            </a:p>
          </p:txBody>
        </p:sp>
        <p:sp>
          <p:nvSpPr>
            <p:cNvPr id="32" name="TextBox 6"/>
            <p:cNvSpPr txBox="1">
              <a:spLocks noChangeArrowheads="1"/>
            </p:cNvSpPr>
            <p:nvPr userDrawn="1"/>
          </p:nvSpPr>
          <p:spPr bwMode="auto">
            <a:xfrm>
              <a:off x="4843006" y="1110100"/>
              <a:ext cx="1768229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Quyanaq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F3F4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Inupiaq</a:t>
              </a:r>
            </a:p>
          </p:txBody>
        </p:sp>
        <p:sp>
          <p:nvSpPr>
            <p:cNvPr id="33" name="TextBox 8"/>
            <p:cNvSpPr txBox="1">
              <a:spLocks noChangeArrowheads="1"/>
            </p:cNvSpPr>
            <p:nvPr userDrawn="1"/>
          </p:nvSpPr>
          <p:spPr bwMode="auto">
            <a:xfrm>
              <a:off x="6763636" y="1110100"/>
              <a:ext cx="2303707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AwA'ahdah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F3F4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Eyak</a:t>
              </a:r>
              <a:endPara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3F3F4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TextBox 11"/>
            <p:cNvSpPr txBox="1">
              <a:spLocks noChangeArrowheads="1"/>
            </p:cNvSpPr>
            <p:nvPr userDrawn="1"/>
          </p:nvSpPr>
          <p:spPr bwMode="auto">
            <a:xfrm>
              <a:off x="3074777" y="1110100"/>
              <a:ext cx="1768229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Quyanaa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F3F4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Alutiiq</a:t>
              </a:r>
            </a:p>
          </p:txBody>
        </p:sp>
      </p:grpSp>
      <p:sp>
        <p:nvSpPr>
          <p:cNvPr id="35" name="TextBox 34"/>
          <p:cNvSpPr txBox="1"/>
          <p:nvPr userDrawn="1"/>
        </p:nvSpPr>
        <p:spPr>
          <a:xfrm>
            <a:off x="0" y="-1"/>
            <a:ext cx="9143999" cy="914400"/>
          </a:xfrm>
          <a:prstGeom prst="rect">
            <a:avLst/>
          </a:prstGeom>
          <a:solidFill>
            <a:srgbClr val="3F4E6D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268496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7DA544C-81DE-4762-9B63-B60E34A385C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EA6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84CD4C-D628-41A3-9CDA-20D106EE163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F4E6D"/>
          </a:solidFill>
          <a:ln>
            <a:noFill/>
          </a:ln>
        </p:spPr>
        <p:txBody>
          <a:bodyPr vert="horz" wrap="square" lIns="91386" tIns="45691" rIns="91386" bIns="45691" numCol="1" anchor="ctr" anchorCtr="0" compatLnSpc="1">
            <a:prstTxWarp prst="textNoShape">
              <a:avLst/>
            </a:prstTxWarp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0383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0CB0971-4C9C-495C-8F9A-9B44990E6B7D}"/>
              </a:ext>
            </a:extLst>
          </p:cNvPr>
          <p:cNvSpPr/>
          <p:nvPr userDrawn="1"/>
        </p:nvSpPr>
        <p:spPr>
          <a:xfrm>
            <a:off x="0" y="914399"/>
            <a:ext cx="9144000" cy="4229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B7A416-FF04-412D-B6B4-AFAF0D8C9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914400"/>
          </a:xfrm>
          <a:solidFill>
            <a:srgbClr val="3F4E6D"/>
          </a:solidFill>
          <a:ln>
            <a:noFill/>
          </a:ln>
        </p:spPr>
        <p:txBody>
          <a:bodyPr vert="horz" wrap="square" lIns="91386" tIns="45691" rIns="91386" bIns="45691" numCol="1" anchor="ctr" anchorCtr="0" compatLnSpc="1">
            <a:prstTxWarp prst="textNoShape">
              <a:avLst/>
            </a:prstTxWarp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828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pcoming Ev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CA6E15-49D0-4887-9F8E-4EC802217D6A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EA6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595003" y="4524375"/>
            <a:ext cx="7953995" cy="369332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907-729-6852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E4DD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|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 www.scfnuka.com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E4DD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|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 SCFEvent@scf.cc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E4DD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|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 @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SCFNuka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9313"/>
            <a:ext cx="9144000" cy="914400"/>
          </a:xfrm>
          <a:prstGeom prst="rect">
            <a:avLst/>
          </a:prstGeom>
          <a:solidFill>
            <a:srgbClr val="3F4E6D"/>
          </a:solidFill>
        </p:spPr>
        <p:txBody>
          <a:bodyPr wrap="none" rtlCol="0" anchor="ctr" anchorCtr="1">
            <a:noAutofit/>
          </a:bodyPr>
          <a:lstStyle>
            <a:defPPr>
              <a:defRPr lang="en-US"/>
            </a:defPPr>
            <a:lvl1pPr algn="ctr">
              <a:defRPr kumimoji="0" sz="5400" b="1" i="0" u="none" strike="noStrike" cap="none" spc="0" normalizeH="0" baseline="0">
                <a:ln>
                  <a:noFill/>
                </a:ln>
                <a:solidFill>
                  <a:srgbClr val="B7D242"/>
                </a:solidFill>
                <a:effectLst/>
                <a:uLnTx/>
                <a:uFillTx/>
                <a:latin typeface="Candara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itchFamily="34" charset="0"/>
                <a:ea typeface="+mj-ea"/>
                <a:cs typeface="+mj-cs"/>
              </a:rPr>
              <a:t>Upcoming Nuka Events</a:t>
            </a:r>
          </a:p>
        </p:txBody>
      </p:sp>
    </p:spTree>
    <p:extLst>
      <p:ext uri="{BB962C8B-B14F-4D97-AF65-F5344CB8AC3E}">
        <p14:creationId xmlns:p14="http://schemas.microsoft.com/office/powerpoint/2010/main" val="3430258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itle Only (1 Li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232C3D">
              <a:alpha val="80000"/>
            </a:srgb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65007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- Title Only (2 Lin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1554480"/>
          </a:xfrm>
          <a:solidFill>
            <a:srgbClr val="232C3D">
              <a:alpha val="80000"/>
            </a:srgbClr>
          </a:solidFill>
        </p:spPr>
        <p:txBody>
          <a:bodyPr/>
          <a:lstStyle>
            <a:lvl1pPr>
              <a:lnSpc>
                <a:spcPts val="4700"/>
              </a:lnSpc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3662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- 2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914400" y="1566153"/>
            <a:ext cx="7315200" cy="3577347"/>
          </a:xfrm>
        </p:spPr>
        <p:txBody>
          <a:bodyPr/>
          <a:lstStyle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0" y="0"/>
            <a:ext cx="9144000" cy="1554480"/>
          </a:xfrm>
          <a:prstGeom prst="rect">
            <a:avLst/>
          </a:prstGeom>
          <a:solidFill>
            <a:srgbClr val="3F4E6D"/>
          </a:solidFill>
          <a:ln>
            <a:noFill/>
          </a:ln>
        </p:spPr>
        <p:txBody>
          <a:bodyPr vert="horz" wrap="square" lIns="91386" tIns="45691" rIns="91386" bIns="45691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47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br>
              <a:rPr lang="en-US" altLang="en-US" dirty="0"/>
            </a:br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51640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olor Photo - Lower Bar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1" y="2860612"/>
            <a:ext cx="9144000" cy="2282888"/>
          </a:xfrm>
          <a:prstGeom prst="rect">
            <a:avLst/>
          </a:prstGeom>
          <a:solidFill>
            <a:srgbClr val="232C3D">
              <a:alpha val="80000"/>
            </a:srgb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5800" y="3531141"/>
            <a:ext cx="7772400" cy="161236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892" indent="-342892">
              <a:buClr>
                <a:srgbClr val="E6E6E6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</a:defRPr>
            </a:lvl1pPr>
            <a:lvl2pPr marL="742931" indent="-285743">
              <a:buClr>
                <a:srgbClr val="E6E6E6"/>
              </a:buClr>
              <a:buFont typeface="Arial" panose="020B0604020202020204" pitchFamily="34" charset="0"/>
              <a:buChar char="•"/>
              <a:defRPr sz="2000">
                <a:solidFill>
                  <a:srgbClr val="FFFFFF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979692"/>
            <a:ext cx="9144000" cy="548640"/>
          </a:xfrm>
          <a:noFill/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49279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olor Photo - Side Bar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5486400" y="0"/>
            <a:ext cx="3657601" cy="5143500"/>
          </a:xfrm>
          <a:prstGeom prst="rect">
            <a:avLst/>
          </a:prstGeom>
          <a:solidFill>
            <a:srgbClr val="232C3D">
              <a:alpha val="80000"/>
            </a:srgb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635256" y="1483242"/>
            <a:ext cx="3423684" cy="3660259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892" indent="-342892">
              <a:buClr>
                <a:srgbClr val="E6E6E6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</a:defRPr>
            </a:lvl1pPr>
            <a:lvl2pPr marL="742931" indent="-285743">
              <a:buClr>
                <a:srgbClr val="E6E6E6"/>
              </a:buClr>
              <a:buFont typeface="Arial" panose="020B0604020202020204" pitchFamily="34" charset="0"/>
              <a:buChar char="•"/>
              <a:defRPr sz="2000">
                <a:solidFill>
                  <a:srgbClr val="FFFFFF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345558"/>
            <a:ext cx="3657601" cy="1034997"/>
          </a:xfrm>
          <a:noFill/>
        </p:spPr>
        <p:txBody>
          <a:bodyPr>
            <a:noAutofit/>
          </a:bodyPr>
          <a:lstStyle>
            <a:lvl1pPr>
              <a:lnSpc>
                <a:spcPts val="3600"/>
              </a:lnSpc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4257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background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solidFill>
            <a:srgbClr val="232C3D">
              <a:alpha val="80000"/>
            </a:srgb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7D7FD-C60F-40BD-BC54-6F0C945252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2338" y="914400"/>
            <a:ext cx="7291387" cy="42291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254726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Background_ 2 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1554480"/>
          </a:xfrm>
          <a:solidFill>
            <a:srgbClr val="232C3D">
              <a:alpha val="80000"/>
            </a:srgb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37271D-C9F7-495A-AAEC-09ABA0EA82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6463" y="1554480"/>
            <a:ext cx="7339012" cy="358901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011318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itle Only (1 Li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alpha val="60000"/>
            </a:schemeClr>
          </a:soli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93809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- Title Only (2 Lin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1554480"/>
          </a:xfrm>
          <a:solidFill>
            <a:schemeClr val="tx1">
              <a:alpha val="60000"/>
            </a:schemeClr>
          </a:solidFill>
        </p:spPr>
        <p:txBody>
          <a:bodyPr/>
          <a:lstStyle>
            <a:lvl1pPr>
              <a:lnSpc>
                <a:spcPts val="4700"/>
              </a:lnSpc>
              <a:defRPr baseline="0"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67093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olor Photo - Lower Bar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1" y="2860612"/>
            <a:ext cx="9144000" cy="2282888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5800" y="3531141"/>
            <a:ext cx="7772400" cy="161236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892" indent="-342892">
              <a:buClr>
                <a:srgbClr val="2799CF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</a:defRPr>
            </a:lvl1pPr>
            <a:lvl2pPr marL="742931" indent="-285743">
              <a:buClr>
                <a:srgbClr val="2799CF"/>
              </a:buClr>
              <a:buFont typeface="Arial" panose="020B0604020202020204" pitchFamily="34" charset="0"/>
              <a:buChar char="•"/>
              <a:defRPr sz="2000">
                <a:solidFill>
                  <a:srgbClr val="FFFFFF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979692"/>
            <a:ext cx="9144000" cy="548640"/>
          </a:xfrm>
          <a:noFill/>
        </p:spPr>
        <p:txBody>
          <a:bodyPr>
            <a:noAutofit/>
          </a:bodyPr>
          <a:lstStyle>
            <a:lvl1pPr>
              <a:defRPr sz="3600">
                <a:solidFill>
                  <a:schemeClr val="accent2"/>
                </a:solidFill>
                <a:latin typeface="Candara" panose="020E05020303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08973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otone Pitcure - With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alpha val="60000"/>
            </a:schemeClr>
          </a:soli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idx="1"/>
          </p:nvPr>
        </p:nvSpPr>
        <p:spPr>
          <a:xfrm>
            <a:off x="914400" y="945930"/>
            <a:ext cx="7315200" cy="41975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013500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otone Pitcure - With Text Box (2 Line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1554480"/>
          </a:xfrm>
          <a:solidFill>
            <a:schemeClr val="tx1">
              <a:alpha val="60000"/>
            </a:schemeClr>
          </a:solidFill>
        </p:spPr>
        <p:txBody>
          <a:bodyPr/>
          <a:lstStyle>
            <a:lvl1pPr>
              <a:lnSpc>
                <a:spcPts val="4700"/>
              </a:lnSpc>
              <a:defRPr baseline="0"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idx="1"/>
          </p:nvPr>
        </p:nvSpPr>
        <p:spPr>
          <a:xfrm>
            <a:off x="914400" y="1566153"/>
            <a:ext cx="7315200" cy="3577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754684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6" y="1123950"/>
            <a:ext cx="8407400" cy="28825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4217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rch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3F4E6D"/>
          </a:solidFill>
          <a:ln>
            <a:noFill/>
          </a:ln>
        </p:spPr>
        <p:txBody>
          <a:bodyPr vert="horz" wrap="square" lIns="91386" tIns="45691" rIns="91386" bIns="45691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712208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914400" y="945931"/>
            <a:ext cx="7315200" cy="4197569"/>
          </a:xfrm>
        </p:spPr>
        <p:txBody>
          <a:bodyPr/>
          <a:lstStyle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3F4E6D"/>
          </a:solidFill>
          <a:ln>
            <a:noFill/>
          </a:ln>
        </p:spPr>
        <p:txBody>
          <a:bodyPr vert="horz" wrap="square" lIns="91386" tIns="45691" rIns="91386" bIns="45691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2265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 - 2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914400" y="1566153"/>
            <a:ext cx="7315200" cy="3577347"/>
          </a:xfrm>
        </p:spPr>
        <p:txBody>
          <a:bodyPr/>
          <a:lstStyle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0" y="0"/>
            <a:ext cx="9144000" cy="1554480"/>
          </a:xfrm>
          <a:prstGeom prst="rect">
            <a:avLst/>
          </a:prstGeom>
          <a:solidFill>
            <a:srgbClr val="3F4E6D"/>
          </a:solidFill>
          <a:ln>
            <a:noFill/>
          </a:ln>
        </p:spPr>
        <p:txBody>
          <a:bodyPr vert="horz" wrap="square" lIns="91386" tIns="45691" rIns="91386" bIns="45691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47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br>
              <a:rPr lang="en-US" altLang="en-US" dirty="0"/>
            </a:br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837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rch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3F4E6D"/>
          </a:solidFill>
          <a:ln>
            <a:noFill/>
          </a:ln>
        </p:spPr>
        <p:txBody>
          <a:bodyPr vert="horz" wrap="square" lIns="91386" tIns="45691" rIns="91386" bIns="45691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1866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age -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ontent Placeholder 21"/>
          <p:cNvSpPr>
            <a:spLocks noGrp="1"/>
          </p:cNvSpPr>
          <p:nvPr>
            <p:ph sz="quarter" idx="15" hasCustomPrompt="1"/>
          </p:nvPr>
        </p:nvSpPr>
        <p:spPr>
          <a:xfrm>
            <a:off x="905080" y="0"/>
            <a:ext cx="7281863" cy="2425700"/>
          </a:xfrm>
          <a:solidFill>
            <a:srgbClr val="000000">
              <a:alpha val="60000"/>
            </a:srgbClr>
          </a:solidFill>
        </p:spPr>
        <p:txBody>
          <a:bodyPr/>
          <a:lstStyle>
            <a:lvl1pPr marL="4445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Title 2"/>
          <p:cNvSpPr txBox="1">
            <a:spLocks/>
          </p:cNvSpPr>
          <p:nvPr/>
        </p:nvSpPr>
        <p:spPr bwMode="auto">
          <a:xfrm>
            <a:off x="457200" y="3943350"/>
            <a:ext cx="8229600" cy="8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6" tIns="45691" rIns="91386" bIns="4569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reflection blurRad="50800" stA="32000" endPos="99000" dist="12700" dir="5400000" sy="-100000" algn="bl" rotWithShape="0"/>
                </a:effectLst>
                <a:uLnTx/>
                <a:uFillTx/>
                <a:latin typeface="Arial" panose="020B0604020202020204"/>
                <a:ea typeface="ＭＳ Ｐゴシック" pitchFamily="34" charset="-128"/>
                <a:cs typeface="+mn-cs"/>
              </a:rPr>
              <a:t>65,000 Voices</a:t>
            </a:r>
            <a:endParaRPr kumimoji="0" lang="en-US" altLang="en-US" sz="4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reflection blurRad="50800" stA="32000" endPos="99000" dist="12700" dir="5400000" sy="-100000" algn="bl" rotWithShape="0"/>
              </a:effectLst>
              <a:uLnTx/>
              <a:uFillTx/>
              <a:latin typeface="Arial" panose="020B0604020202020204"/>
              <a:ea typeface="ＭＳ Ｐゴシック" pitchFamily="34" charset="-128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3491" y="4019550"/>
            <a:ext cx="1149947" cy="647698"/>
          </a:xfrm>
          <a:prstGeom prst="rect">
            <a:avLst/>
          </a:prstGeom>
          <a:effectLst/>
        </p:spPr>
      </p:pic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95350" y="252413"/>
            <a:ext cx="7281863" cy="1225296"/>
          </a:xfrm>
        </p:spPr>
        <p:txBody>
          <a:bodyPr/>
          <a:lstStyle>
            <a:lvl1pPr marL="44450" indent="0" algn="ctr">
              <a:lnSpc>
                <a:spcPts val="3500"/>
              </a:lnSpc>
              <a:buNone/>
              <a:defRPr sz="4000" b="1" baseline="0"/>
            </a:lvl1pPr>
          </a:lstStyle>
          <a:p>
            <a:pPr lvl="0"/>
            <a:r>
              <a:rPr lang="en-US" dirty="0"/>
              <a:t>Title of Presentation</a:t>
            </a:r>
          </a:p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95351" y="1608408"/>
            <a:ext cx="7291592" cy="233362"/>
          </a:xfrm>
        </p:spPr>
        <p:txBody>
          <a:bodyPr/>
          <a:lstStyle>
            <a:lvl1pPr marL="44450" indent="0" algn="ctr">
              <a:buNone/>
              <a:defRPr sz="2000" i="1">
                <a:solidFill>
                  <a:srgbClr val="E6E6E6"/>
                </a:solidFill>
              </a:defRPr>
            </a:lvl1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895350" y="1992645"/>
            <a:ext cx="7291592" cy="262653"/>
          </a:xfrm>
        </p:spPr>
        <p:txBody>
          <a:bodyPr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baseline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Presenter Name,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Presenter Title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9" name="Picture 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A623440-420E-43AE-8835-EF708C41530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37" y="4018787"/>
            <a:ext cx="1193543" cy="64922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9251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age -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88" y="0"/>
            <a:ext cx="913708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ontent Placeholder 21"/>
          <p:cNvSpPr>
            <a:spLocks noGrp="1"/>
          </p:cNvSpPr>
          <p:nvPr>
            <p:ph sz="quarter" idx="15" hasCustomPrompt="1"/>
          </p:nvPr>
        </p:nvSpPr>
        <p:spPr>
          <a:xfrm>
            <a:off x="905080" y="0"/>
            <a:ext cx="7281863" cy="2723745"/>
          </a:xfrm>
          <a:solidFill>
            <a:srgbClr val="000000">
              <a:alpha val="60000"/>
            </a:srgbClr>
          </a:solidFill>
        </p:spPr>
        <p:txBody>
          <a:bodyPr/>
          <a:lstStyle>
            <a:lvl1pPr marL="4445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Title 2"/>
          <p:cNvSpPr txBox="1">
            <a:spLocks/>
          </p:cNvSpPr>
          <p:nvPr/>
        </p:nvSpPr>
        <p:spPr bwMode="auto">
          <a:xfrm>
            <a:off x="457200" y="3943350"/>
            <a:ext cx="8229600" cy="8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6" tIns="45691" rIns="91386" bIns="4569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reflection blurRad="50800" stA="32000" endPos="99000" dist="12700" dir="5400000" sy="-100000" algn="bl" rotWithShape="0"/>
                </a:effectLst>
                <a:uLnTx/>
                <a:uFillTx/>
                <a:latin typeface="Arial" panose="020B0604020202020204"/>
                <a:ea typeface="ＭＳ Ｐゴシック" pitchFamily="34" charset="-128"/>
                <a:cs typeface="+mn-cs"/>
              </a:rPr>
              <a:t>65,000 Voices</a:t>
            </a:r>
            <a:endParaRPr kumimoji="0" lang="en-US" altLang="en-US" sz="4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reflection blurRad="50800" stA="32000" endPos="99000" dist="12700" dir="5400000" sy="-100000" algn="bl" rotWithShape="0"/>
              </a:effectLst>
              <a:uLnTx/>
              <a:uFillTx/>
              <a:latin typeface="Arial" panose="020B0604020202020204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95350" y="252413"/>
            <a:ext cx="7281863" cy="1225296"/>
          </a:xfrm>
        </p:spPr>
        <p:txBody>
          <a:bodyPr/>
          <a:lstStyle>
            <a:lvl1pPr marL="44450" indent="0" algn="ctr">
              <a:lnSpc>
                <a:spcPts val="3500"/>
              </a:lnSpc>
              <a:buNone/>
              <a:defRPr sz="4000" b="1" baseline="0"/>
            </a:lvl1pPr>
          </a:lstStyle>
          <a:p>
            <a:pPr lvl="0"/>
            <a:r>
              <a:rPr lang="en-US" dirty="0"/>
              <a:t>Title of Presentation</a:t>
            </a:r>
          </a:p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95350" y="1608408"/>
            <a:ext cx="7291593" cy="233362"/>
          </a:xfrm>
        </p:spPr>
        <p:txBody>
          <a:bodyPr/>
          <a:lstStyle>
            <a:lvl1pPr marL="44450" indent="0" algn="ctr">
              <a:buNone/>
              <a:defRPr sz="2000" i="1">
                <a:solidFill>
                  <a:srgbClr val="E6E6E6"/>
                </a:solidFill>
              </a:defRPr>
            </a:lvl1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895350" y="1887161"/>
            <a:ext cx="7291593" cy="684589"/>
          </a:xfrm>
        </p:spPr>
        <p:txBody>
          <a:bodyPr anchor="t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baseline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Presenter Name,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Presenter Title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Presenter Name,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Presenter Title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0A8C8A-5864-4F8D-B852-C9D0F4B62F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3491" y="4019550"/>
            <a:ext cx="1149947" cy="647698"/>
          </a:xfrm>
          <a:prstGeom prst="rect">
            <a:avLst/>
          </a:prstGeom>
          <a:effectLst/>
        </p:spPr>
      </p:pic>
      <p:pic>
        <p:nvPicPr>
          <p:cNvPr id="10" name="Picture 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4F74946-8CDA-42BE-9CEC-DD0C552047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37" y="4018787"/>
            <a:ext cx="1193543" cy="64922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69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lcolm Baldrige 2 Time W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064D2E-C2B6-4ED1-A033-5C260322412F}"/>
              </a:ext>
            </a:extLst>
          </p:cNvPr>
          <p:cNvSpPr/>
          <p:nvPr/>
        </p:nvSpPr>
        <p:spPr>
          <a:xfrm>
            <a:off x="-1" y="0"/>
            <a:ext cx="9144001" cy="5143500"/>
          </a:xfrm>
          <a:prstGeom prst="rect">
            <a:avLst/>
          </a:prstGeom>
          <a:solidFill>
            <a:srgbClr val="1EA6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A1837E-7962-4733-B4FF-023B0334AE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72" y="636266"/>
            <a:ext cx="7406655" cy="387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82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rporate 6 in 1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A9F0D7E-3907-4811-9391-893A006E11A9}"/>
              </a:ext>
            </a:extLst>
          </p:cNvPr>
          <p:cNvSpPr/>
          <p:nvPr/>
        </p:nvSpPr>
        <p:spPr>
          <a:xfrm>
            <a:off x="0" y="833718"/>
            <a:ext cx="9144000" cy="390637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7F4C80-37ED-4B2C-9102-C148A0DEAD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412" y="1094262"/>
            <a:ext cx="2650831" cy="14770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602D5F-35C6-4C19-881A-674C5E6A17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5394" y="1081937"/>
            <a:ext cx="2650831" cy="14893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243E84-ABAC-4D72-B528-04EDEB4E1BC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7009" y="1081937"/>
            <a:ext cx="2651261" cy="1489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AA8281-B039-42BB-9DCB-9D5C7053E58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412" y="3014524"/>
            <a:ext cx="2650830" cy="14902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0B2B87-789C-4F34-9F81-EEFD64B5E69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5394" y="3015378"/>
            <a:ext cx="2647362" cy="14893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64E3CF-6CCB-4544-988C-F7A9FDD9C62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0908" y="3015378"/>
            <a:ext cx="2647362" cy="148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9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ion 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scfappshare\Public_Relations\Photos\- PHOTOS\Alaskan Outdoors\fireweed for powerpoint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14"/>
            <a:ext cx="9144001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2"/>
          <p:cNvSpPr>
            <a:spLocks/>
          </p:cNvSpPr>
          <p:nvPr/>
        </p:nvSpPr>
        <p:spPr bwMode="auto">
          <a:xfrm>
            <a:off x="228600" y="2514600"/>
            <a:ext cx="27432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3" tIns="45706" rIns="91413" bIns="45706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Subtitle 2"/>
          <p:cNvSpPr>
            <a:spLocks/>
          </p:cNvSpPr>
          <p:nvPr/>
        </p:nvSpPr>
        <p:spPr bwMode="auto">
          <a:xfrm>
            <a:off x="3124200" y="2514600"/>
            <a:ext cx="28194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3" tIns="45706" rIns="91413" bIns="45706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295400" y="544286"/>
            <a:ext cx="6553201" cy="4054928"/>
          </a:xfrm>
          <a:prstGeom prst="rect">
            <a:avLst/>
          </a:prstGeom>
          <a:solidFill>
            <a:srgbClr val="3F4E6D">
              <a:alpha val="85000"/>
            </a:srgbClr>
          </a:solidFill>
          <a:ln>
            <a:noFill/>
          </a:ln>
        </p:spPr>
        <p:txBody>
          <a:bodyPr wrap="square" lIns="91413" tIns="45706" rIns="91413" bIns="4570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F3F3F4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3F3F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Vision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3F3F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3F3F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Native Community that enjoys physical,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3F3F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mental, emotional and spiritual wellness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3F3F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3F3F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Mission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3F3F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Working together with the Native Community to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3F3F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achieve wellness through health and related services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3F3F4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99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I:\Organizational Development &amp; Innovation\Nuka Institute\Marketing\192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9157033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2292824"/>
            <a:ext cx="5105400" cy="2869726"/>
          </a:xfrm>
          <a:prstGeom prst="rect">
            <a:avLst/>
          </a:prstGeom>
          <a:solidFill>
            <a:srgbClr val="3F4E6D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393970" y="2485845"/>
            <a:ext cx="4419600" cy="23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178" tIns="45590" rIns="91178" bIns="455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3F3F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Goals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F3F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Shared Responsibility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F3F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Commitment to Quality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F3F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Family Wellness</a:t>
            </a:r>
          </a:p>
        </p:txBody>
      </p:sp>
    </p:spTree>
    <p:extLst>
      <p:ext uri="{BB962C8B-B14F-4D97-AF65-F5344CB8AC3E}">
        <p14:creationId xmlns:p14="http://schemas.microsoft.com/office/powerpoint/2010/main" val="2152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er-Ownersh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5068" cy="5143500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0" y="0"/>
            <a:ext cx="9172575" cy="914400"/>
          </a:xfrm>
          <a:prstGeom prst="rect">
            <a:avLst/>
          </a:prstGeom>
          <a:solidFill>
            <a:srgbClr val="3F4E6D">
              <a:alpha val="91000"/>
            </a:srgbClr>
          </a:solidFill>
          <a:ln>
            <a:noFill/>
          </a:ln>
        </p:spPr>
        <p:txBody>
          <a:bodyPr wrap="square" lIns="91413" tIns="45706" rIns="91413" bIns="45706" anchor="ctr" anchorCtr="1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Customer-Ownership</a:t>
            </a:r>
          </a:p>
        </p:txBody>
      </p:sp>
    </p:spTree>
    <p:extLst>
      <p:ext uri="{BB962C8B-B14F-4D97-AF65-F5344CB8AC3E}">
        <p14:creationId xmlns:p14="http://schemas.microsoft.com/office/powerpoint/2010/main" val="208305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-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ontent Placeholder 21"/>
          <p:cNvSpPr>
            <a:spLocks noGrp="1"/>
          </p:cNvSpPr>
          <p:nvPr>
            <p:ph sz="quarter" idx="15" hasCustomPrompt="1"/>
          </p:nvPr>
        </p:nvSpPr>
        <p:spPr>
          <a:xfrm>
            <a:off x="905080" y="0"/>
            <a:ext cx="7281863" cy="2425700"/>
          </a:xfrm>
          <a:solidFill>
            <a:srgbClr val="000000">
              <a:alpha val="60000"/>
            </a:srgbClr>
          </a:solidFill>
        </p:spPr>
        <p:txBody>
          <a:bodyPr/>
          <a:lstStyle>
            <a:lvl1pPr marL="4445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Title 2"/>
          <p:cNvSpPr txBox="1">
            <a:spLocks/>
          </p:cNvSpPr>
          <p:nvPr userDrawn="1"/>
        </p:nvSpPr>
        <p:spPr bwMode="auto">
          <a:xfrm>
            <a:off x="457200" y="3943350"/>
            <a:ext cx="8229600" cy="8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6" tIns="45691" rIns="91386" bIns="4569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reflection blurRad="50800" stA="32000" endPos="99000" dist="12700" dir="5400000" sy="-100000" algn="bl" rotWithShape="0"/>
                </a:effectLst>
                <a:uLnTx/>
                <a:uFillTx/>
                <a:latin typeface="+mj-lt"/>
                <a:ea typeface="ＭＳ Ｐゴシック" pitchFamily="34" charset="-128"/>
                <a:cs typeface="+mn-cs"/>
              </a:rPr>
              <a:t>65,000 Voices</a:t>
            </a:r>
            <a:endParaRPr kumimoji="0" lang="en-US" altLang="en-US" sz="4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reflection blurRad="50800" stA="32000" endPos="99000" dist="12700" dir="5400000" sy="-100000" algn="bl" rotWithShape="0"/>
              </a:effectLst>
              <a:uLnTx/>
              <a:uFillTx/>
              <a:latin typeface="+mj-lt"/>
              <a:ea typeface="ＭＳ Ｐゴシック" pitchFamily="34" charset="-128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491" y="4019550"/>
            <a:ext cx="1149947" cy="647698"/>
          </a:xfrm>
          <a:prstGeom prst="rect">
            <a:avLst/>
          </a:prstGeom>
          <a:effectLst/>
        </p:spPr>
      </p:pic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95350" y="252413"/>
            <a:ext cx="7281863" cy="1225296"/>
          </a:xfrm>
        </p:spPr>
        <p:txBody>
          <a:bodyPr/>
          <a:lstStyle>
            <a:lvl1pPr marL="44450" indent="0" algn="ctr">
              <a:lnSpc>
                <a:spcPts val="3500"/>
              </a:lnSpc>
              <a:buNone/>
              <a:defRPr sz="4000" b="1" baseline="0"/>
            </a:lvl1pPr>
          </a:lstStyle>
          <a:p>
            <a:pPr lvl="0"/>
            <a:r>
              <a:rPr lang="en-US" dirty="0"/>
              <a:t>Title of Presentation</a:t>
            </a:r>
          </a:p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95351" y="1608408"/>
            <a:ext cx="7291592" cy="233362"/>
          </a:xfrm>
        </p:spPr>
        <p:txBody>
          <a:bodyPr/>
          <a:lstStyle>
            <a:lvl1pPr marL="44450" indent="0" algn="ctr">
              <a:buNone/>
              <a:defRPr sz="2000" i="1">
                <a:solidFill>
                  <a:srgbClr val="E6E6E6"/>
                </a:solidFill>
              </a:defRPr>
            </a:lvl1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895350" y="1992645"/>
            <a:ext cx="7291592" cy="262653"/>
          </a:xfrm>
        </p:spPr>
        <p:txBody>
          <a:bodyPr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baseline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Presenter Name,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Presenter Title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9" name="Picture 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A623440-420E-43AE-8835-EF708C41530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37" y="4018787"/>
            <a:ext cx="1193543" cy="64922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822787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adership Princ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45"/>
            <a:ext cx="9144000" cy="914400"/>
          </a:xfrm>
          <a:prstGeom prst="rect">
            <a:avLst/>
          </a:prstGeom>
          <a:solidFill>
            <a:srgbClr val="3F4E6D"/>
          </a:solidFill>
        </p:spPr>
        <p:txBody>
          <a:bodyPr wrap="none" rtlCol="0" anchor="ctr" anchorCtr="1">
            <a:noAutofit/>
          </a:bodyPr>
          <a:lstStyle>
            <a:defPPr>
              <a:defRPr lang="en-US"/>
            </a:defPPr>
            <a:lvl1pPr algn="ctr">
              <a:defRPr kumimoji="0" sz="5400" b="1" i="0" u="none" strike="noStrike" cap="none" spc="0" normalizeH="0" baseline="0">
                <a:ln>
                  <a:noFill/>
                </a:ln>
                <a:solidFill>
                  <a:srgbClr val="B7D242"/>
                </a:solidFill>
                <a:effectLst/>
                <a:uLnTx/>
                <a:uFillTx/>
                <a:latin typeface="Candara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Leadership Principles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AADEE4-F3E2-4D6F-8EA9-6BCF0E4A0E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3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erational Princi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45"/>
            <a:ext cx="9144000" cy="914400"/>
          </a:xfrm>
          <a:prstGeom prst="rect">
            <a:avLst/>
          </a:prstGeom>
          <a:solidFill>
            <a:srgbClr val="3F4E6D"/>
          </a:solidFill>
        </p:spPr>
        <p:txBody>
          <a:bodyPr wrap="none" rtlCol="0" anchor="ctr" anchorCtr="1">
            <a:noAutofit/>
          </a:bodyPr>
          <a:lstStyle>
            <a:defPPr>
              <a:defRPr lang="en-US"/>
            </a:defPPr>
            <a:lvl1pPr algn="ctr">
              <a:defRPr kumimoji="0" sz="5400" b="1" i="0" u="none" strike="noStrike" cap="none" spc="0" normalizeH="0" baseline="0">
                <a:ln>
                  <a:noFill/>
                </a:ln>
                <a:solidFill>
                  <a:srgbClr val="B7D242"/>
                </a:solidFill>
                <a:effectLst/>
                <a:uLnTx/>
                <a:uFillTx/>
                <a:latin typeface="Candara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Operational Principles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FFACC8-7C63-43C9-9126-4AA813DEE79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97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re Concep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" y="0"/>
            <a:ext cx="9143999" cy="914400"/>
          </a:xfrm>
          <a:prstGeom prst="rect">
            <a:avLst/>
          </a:prstGeom>
          <a:solidFill>
            <a:srgbClr val="3F4E6D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Core Concepts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57C199-B4E5-43F2-9154-E5843AD64C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8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8703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24172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71719" y="2186969"/>
            <a:ext cx="7993547" cy="800219"/>
            <a:chOff x="603203" y="2005389"/>
            <a:chExt cx="7993547" cy="800219"/>
          </a:xfrm>
        </p:grpSpPr>
        <p:sp>
          <p:nvSpPr>
            <p:cNvPr id="20" name="TextBox 7"/>
            <p:cNvSpPr txBox="1">
              <a:spLocks noChangeArrowheads="1"/>
            </p:cNvSpPr>
            <p:nvPr/>
          </p:nvSpPr>
          <p:spPr bwMode="auto">
            <a:xfrm>
              <a:off x="7148950" y="2005389"/>
              <a:ext cx="1447800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Háw'aa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Candara" pitchFamily="34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Haida</a:t>
              </a:r>
              <a:endPara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3F3F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" name="TextBox 9"/>
            <p:cNvSpPr txBox="1">
              <a:spLocks noChangeArrowheads="1"/>
            </p:cNvSpPr>
            <p:nvPr/>
          </p:nvSpPr>
          <p:spPr bwMode="auto">
            <a:xfrm>
              <a:off x="603203" y="2005389"/>
              <a:ext cx="2390497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Mahsi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'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Gwich’in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Athabascan</a:t>
              </a:r>
            </a:p>
          </p:txBody>
        </p:sp>
        <p:sp>
          <p:nvSpPr>
            <p:cNvPr id="22" name="TextBox 10"/>
            <p:cNvSpPr txBox="1">
              <a:spLocks noChangeArrowheads="1"/>
            </p:cNvSpPr>
            <p:nvPr/>
          </p:nvSpPr>
          <p:spPr bwMode="auto">
            <a:xfrm>
              <a:off x="3304577" y="2005389"/>
              <a:ext cx="3276600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Igamsiqanaghalek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F3F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Siberian Yupik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368092" y="3114830"/>
            <a:ext cx="6735573" cy="800219"/>
            <a:chOff x="1951129" y="2907310"/>
            <a:chExt cx="6735573" cy="800219"/>
          </a:xfrm>
        </p:grpSpPr>
        <p:sp>
          <p:nvSpPr>
            <p:cNvPr id="24" name="TextBox 12"/>
            <p:cNvSpPr txBox="1">
              <a:spLocks noChangeArrowheads="1"/>
            </p:cNvSpPr>
            <p:nvPr/>
          </p:nvSpPr>
          <p:spPr bwMode="auto">
            <a:xfrm>
              <a:off x="3665630" y="2907310"/>
              <a:ext cx="2209800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T’oyaxsm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F3F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Tsimshian</a:t>
              </a:r>
            </a:p>
          </p:txBody>
        </p:sp>
        <p:sp>
          <p:nvSpPr>
            <p:cNvPr id="25" name="TextBox 13"/>
            <p:cNvSpPr txBox="1">
              <a:spLocks noChangeArrowheads="1"/>
            </p:cNvSpPr>
            <p:nvPr/>
          </p:nvSpPr>
          <p:spPr bwMode="auto">
            <a:xfrm>
              <a:off x="6218330" y="2907310"/>
              <a:ext cx="2468372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Gunalchéesh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Tlingit</a:t>
              </a:r>
            </a:p>
          </p:txBody>
        </p:sp>
        <p:sp>
          <p:nvSpPr>
            <p:cNvPr id="26" name="TextBox 14"/>
            <p:cNvSpPr txBox="1">
              <a:spLocks noChangeArrowheads="1"/>
            </p:cNvSpPr>
            <p:nvPr/>
          </p:nvSpPr>
          <p:spPr bwMode="auto">
            <a:xfrm>
              <a:off x="1951129" y="2907310"/>
              <a:ext cx="1511993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Quyana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F3F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Yup’ik</a:t>
              </a:r>
              <a:endPara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3F3F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401409" y="4023590"/>
            <a:ext cx="4814851" cy="800219"/>
            <a:chOff x="2738576" y="3926315"/>
            <a:chExt cx="4814851" cy="800219"/>
          </a:xfrm>
        </p:grpSpPr>
        <p:sp>
          <p:nvSpPr>
            <p:cNvPr id="28" name="TextBox 11"/>
            <p:cNvSpPr txBox="1">
              <a:spLocks noChangeArrowheads="1"/>
            </p:cNvSpPr>
            <p:nvPr/>
          </p:nvSpPr>
          <p:spPr bwMode="auto">
            <a:xfrm>
              <a:off x="2738576" y="3926315"/>
              <a:ext cx="2104886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Tsin'aen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F3F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Ahtna Athabascan</a:t>
              </a:r>
            </a:p>
          </p:txBody>
        </p:sp>
        <p:sp>
          <p:nvSpPr>
            <p:cNvPr id="29" name="TextBox 15"/>
            <p:cNvSpPr txBox="1">
              <a:spLocks noChangeArrowheads="1"/>
            </p:cNvSpPr>
            <p:nvPr/>
          </p:nvSpPr>
          <p:spPr bwMode="auto">
            <a:xfrm>
              <a:off x="5085055" y="3926315"/>
              <a:ext cx="2468372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Chin’an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F3F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Dena’ina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Athabascan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92148" y="1226830"/>
            <a:ext cx="8675195" cy="800219"/>
            <a:chOff x="392148" y="1110100"/>
            <a:chExt cx="8675195" cy="800219"/>
          </a:xfrm>
        </p:grpSpPr>
        <p:sp>
          <p:nvSpPr>
            <p:cNvPr id="31" name="TextBox 1"/>
            <p:cNvSpPr txBox="1">
              <a:spLocks noChangeArrowheads="1"/>
            </p:cNvSpPr>
            <p:nvPr/>
          </p:nvSpPr>
          <p:spPr bwMode="auto">
            <a:xfrm>
              <a:off x="392148" y="1110100"/>
              <a:ext cx="2570069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Qaĝaasakung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F3F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Aleut</a:t>
              </a:r>
            </a:p>
          </p:txBody>
        </p:sp>
        <p:sp>
          <p:nvSpPr>
            <p:cNvPr id="32" name="TextBox 6"/>
            <p:cNvSpPr txBox="1">
              <a:spLocks noChangeArrowheads="1"/>
            </p:cNvSpPr>
            <p:nvPr/>
          </p:nvSpPr>
          <p:spPr bwMode="auto">
            <a:xfrm>
              <a:off x="4843006" y="1110100"/>
              <a:ext cx="1768229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Quyanaq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F3F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Inupiaq</a:t>
              </a:r>
            </a:p>
          </p:txBody>
        </p:sp>
        <p:sp>
          <p:nvSpPr>
            <p:cNvPr id="33" name="TextBox 8"/>
            <p:cNvSpPr txBox="1">
              <a:spLocks noChangeArrowheads="1"/>
            </p:cNvSpPr>
            <p:nvPr/>
          </p:nvSpPr>
          <p:spPr bwMode="auto">
            <a:xfrm>
              <a:off x="6763636" y="1110100"/>
              <a:ext cx="2303707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AwA'ahdah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F3F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Eyak</a:t>
              </a:r>
              <a:endPara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3F3F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" name="TextBox 11"/>
            <p:cNvSpPr txBox="1">
              <a:spLocks noChangeArrowheads="1"/>
            </p:cNvSpPr>
            <p:nvPr/>
          </p:nvSpPr>
          <p:spPr bwMode="auto">
            <a:xfrm>
              <a:off x="3074777" y="1110100"/>
              <a:ext cx="1768229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Quyanaa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F3F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F3F3F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Alutiiq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0" y="-1"/>
            <a:ext cx="9143999" cy="914400"/>
          </a:xfrm>
          <a:prstGeom prst="rect">
            <a:avLst/>
          </a:prstGeom>
          <a:solidFill>
            <a:srgbClr val="3F4E6D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79579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ic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7DA544C-81DE-4762-9B63-B60E34A385C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EA6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84CD4C-D628-41A3-9CDA-20D106EE163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F4E6D"/>
          </a:solidFill>
          <a:ln>
            <a:noFill/>
          </a:ln>
        </p:spPr>
        <p:txBody>
          <a:bodyPr vert="horz" wrap="square" lIns="91386" tIns="45691" rIns="91386" bIns="45691" numCol="1" anchor="ctr" anchorCtr="0" compatLnSpc="1">
            <a:prstTxWarp prst="textNoShape">
              <a:avLst/>
            </a:prstTxWarp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2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 Layou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0CB0971-4C9C-495C-8F9A-9B44990E6B7D}"/>
              </a:ext>
            </a:extLst>
          </p:cNvPr>
          <p:cNvSpPr/>
          <p:nvPr/>
        </p:nvSpPr>
        <p:spPr>
          <a:xfrm>
            <a:off x="0" y="914399"/>
            <a:ext cx="9144000" cy="4229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B7A416-FF04-412D-B6B4-AFAF0D8C9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914400"/>
          </a:xfrm>
          <a:solidFill>
            <a:srgbClr val="3F4E6D"/>
          </a:solidFill>
          <a:ln>
            <a:noFill/>
          </a:ln>
        </p:spPr>
        <p:txBody>
          <a:bodyPr vert="horz" wrap="square" lIns="91386" tIns="45691" rIns="91386" bIns="45691" numCol="1" anchor="ctr" anchorCtr="0" compatLnSpc="1">
            <a:prstTxWarp prst="textNoShape">
              <a:avLst/>
            </a:prstTxWarp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61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pcoming Ev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CA6E15-49D0-4887-9F8E-4EC802217D6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EA6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5003" y="4524375"/>
            <a:ext cx="7953995" cy="369332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907-729-6852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E4DD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|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 www.scfnuka.com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E4DD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|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 SCFEvent@scf.cc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E4DD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|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 @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SCFNuka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9313"/>
            <a:ext cx="9144000" cy="914400"/>
          </a:xfrm>
          <a:prstGeom prst="rect">
            <a:avLst/>
          </a:prstGeom>
          <a:solidFill>
            <a:srgbClr val="3F4E6D"/>
          </a:solidFill>
        </p:spPr>
        <p:txBody>
          <a:bodyPr wrap="none" rtlCol="0" anchor="ctr" anchorCtr="1">
            <a:noAutofit/>
          </a:bodyPr>
          <a:lstStyle>
            <a:defPPr>
              <a:defRPr lang="en-US"/>
            </a:defPPr>
            <a:lvl1pPr algn="ctr">
              <a:defRPr kumimoji="0" sz="5400" b="1" i="0" u="none" strike="noStrike" cap="none" spc="0" normalizeH="0" baseline="0">
                <a:ln>
                  <a:noFill/>
                </a:ln>
                <a:solidFill>
                  <a:srgbClr val="B7D242"/>
                </a:solidFill>
                <a:effectLst/>
                <a:uLnTx/>
                <a:uFillTx/>
                <a:latin typeface="Candara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itchFamily="34" charset="0"/>
                <a:ea typeface="+mj-ea"/>
                <a:cs typeface="+mj-cs"/>
              </a:rPr>
              <a:t>Upcoming Nuka Events</a:t>
            </a:r>
          </a:p>
        </p:txBody>
      </p:sp>
    </p:spTree>
    <p:extLst>
      <p:ext uri="{BB962C8B-B14F-4D97-AF65-F5344CB8AC3E}">
        <p14:creationId xmlns:p14="http://schemas.microsoft.com/office/powerpoint/2010/main" val="267731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lcolm Baldr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064D2E-C2B6-4ED1-A033-5C260322412F}"/>
              </a:ext>
            </a:extLst>
          </p:cNvPr>
          <p:cNvSpPr/>
          <p:nvPr userDrawn="1"/>
        </p:nvSpPr>
        <p:spPr>
          <a:xfrm>
            <a:off x="-1" y="0"/>
            <a:ext cx="9144001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B2C4FE7-D699-4D08-9E0E-1E80B83DC1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77" y="488475"/>
            <a:ext cx="7659845" cy="416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3367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rch Title &amp; Content - 2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914400" y="1566153"/>
            <a:ext cx="7315200" cy="3577347"/>
          </a:xfrm>
        </p:spPr>
        <p:txBody>
          <a:bodyPr/>
          <a:lstStyle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0" y="0"/>
            <a:ext cx="9144000" cy="155448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txBody>
          <a:bodyPr vert="horz" wrap="square" lIns="91386" tIns="45691" rIns="91386" bIns="45691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4700"/>
              </a:lnSpc>
              <a:defRPr/>
            </a:lvl1pPr>
          </a:lstStyle>
          <a:p>
            <a:pPr lvl="0"/>
            <a:r>
              <a:rPr lang="en-US" altLang="en-US" dirty="0"/>
              <a:t>Click to edit master title style</a:t>
            </a:r>
            <a:br>
              <a:rPr lang="en-US" altLang="en-US" dirty="0"/>
            </a:br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1813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-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C774B7-A3E6-4B93-B4E9-0EA4E288FA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22" name="Content Placeholder 21"/>
          <p:cNvSpPr>
            <a:spLocks noGrp="1"/>
          </p:cNvSpPr>
          <p:nvPr>
            <p:ph sz="quarter" idx="15" hasCustomPrompt="1"/>
          </p:nvPr>
        </p:nvSpPr>
        <p:spPr>
          <a:xfrm>
            <a:off x="905080" y="0"/>
            <a:ext cx="7281863" cy="2723745"/>
          </a:xfrm>
          <a:solidFill>
            <a:srgbClr val="000000">
              <a:alpha val="60000"/>
            </a:srgbClr>
          </a:solidFill>
        </p:spPr>
        <p:txBody>
          <a:bodyPr/>
          <a:lstStyle>
            <a:lvl1pPr marL="4445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Title 2"/>
          <p:cNvSpPr txBox="1">
            <a:spLocks/>
          </p:cNvSpPr>
          <p:nvPr userDrawn="1"/>
        </p:nvSpPr>
        <p:spPr bwMode="auto">
          <a:xfrm>
            <a:off x="457200" y="3943350"/>
            <a:ext cx="8229600" cy="8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6" tIns="45691" rIns="91386" bIns="4569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reflection blurRad="50800" stA="32000" endPos="99000" dist="12700" dir="5400000" sy="-100000" algn="bl" rotWithShape="0"/>
                </a:effectLst>
                <a:uLnTx/>
                <a:uFillTx/>
                <a:latin typeface="+mj-lt"/>
                <a:ea typeface="ＭＳ Ｐゴシック" pitchFamily="34" charset="-128"/>
                <a:cs typeface="+mn-cs"/>
              </a:rPr>
              <a:t>65,000 Voices</a:t>
            </a:r>
            <a:endParaRPr kumimoji="0" lang="en-US" altLang="en-US" sz="4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reflection blurRad="50800" stA="32000" endPos="99000" dist="12700" dir="5400000" sy="-100000" algn="bl" rotWithShape="0"/>
              </a:effectLst>
              <a:uLnTx/>
              <a:uFillTx/>
              <a:latin typeface="+mj-lt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95350" y="252413"/>
            <a:ext cx="7281863" cy="1225296"/>
          </a:xfrm>
        </p:spPr>
        <p:txBody>
          <a:bodyPr/>
          <a:lstStyle>
            <a:lvl1pPr marL="44450" indent="0" algn="ctr">
              <a:lnSpc>
                <a:spcPts val="3500"/>
              </a:lnSpc>
              <a:buNone/>
              <a:defRPr sz="4000" b="1" baseline="0"/>
            </a:lvl1pPr>
          </a:lstStyle>
          <a:p>
            <a:pPr lvl="0"/>
            <a:r>
              <a:rPr lang="en-US" dirty="0"/>
              <a:t>Title of Presentation</a:t>
            </a:r>
          </a:p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95350" y="1608408"/>
            <a:ext cx="7291593" cy="233362"/>
          </a:xfrm>
        </p:spPr>
        <p:txBody>
          <a:bodyPr/>
          <a:lstStyle>
            <a:lvl1pPr marL="44450" indent="0" algn="ctr">
              <a:buNone/>
              <a:defRPr sz="2000" i="1">
                <a:solidFill>
                  <a:srgbClr val="E6E6E6"/>
                </a:solidFill>
              </a:defRPr>
            </a:lvl1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895350" y="1887161"/>
            <a:ext cx="7291593" cy="684589"/>
          </a:xfrm>
        </p:spPr>
        <p:txBody>
          <a:bodyPr anchor="t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baseline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Presenter Name,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Presenter Title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Presenter Name,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Presenter Title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0A8C8A-5864-4F8D-B852-C9D0F4B62F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491" y="4019550"/>
            <a:ext cx="1149947" cy="647698"/>
          </a:xfrm>
          <a:prstGeom prst="rect">
            <a:avLst/>
          </a:prstGeom>
          <a:effectLst/>
        </p:spPr>
      </p:pic>
      <p:pic>
        <p:nvPicPr>
          <p:cNvPr id="10" name="Picture 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4F74946-8CDA-42BE-9CEC-DD0C552047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37" y="4018787"/>
            <a:ext cx="1193543" cy="64922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311445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Color Photo - Title Only (2 Li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1554480"/>
          </a:xfrm>
        </p:spPr>
        <p:txBody>
          <a:bodyPr/>
          <a:lstStyle>
            <a:lvl1pPr>
              <a:lnSpc>
                <a:spcPts val="4700"/>
              </a:lnSpc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32657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rch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txBody>
          <a:bodyPr vert="horz" wrap="square" lIns="91386" tIns="45691" rIns="91386" bIns="456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710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age -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15" y="0"/>
            <a:ext cx="913708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ontent Placeholder 21"/>
          <p:cNvSpPr>
            <a:spLocks noGrp="1"/>
          </p:cNvSpPr>
          <p:nvPr>
            <p:ph sz="quarter" idx="15" hasCustomPrompt="1"/>
          </p:nvPr>
        </p:nvSpPr>
        <p:spPr>
          <a:xfrm>
            <a:off x="905080" y="0"/>
            <a:ext cx="7281863" cy="2425700"/>
          </a:xfrm>
          <a:solidFill>
            <a:srgbClr val="000000">
              <a:alpha val="60000"/>
            </a:srgbClr>
          </a:solidFill>
        </p:spPr>
        <p:txBody>
          <a:bodyPr/>
          <a:lstStyle>
            <a:lvl1pPr marL="4445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Title 2"/>
          <p:cNvSpPr txBox="1">
            <a:spLocks/>
          </p:cNvSpPr>
          <p:nvPr userDrawn="1"/>
        </p:nvSpPr>
        <p:spPr bwMode="auto">
          <a:xfrm>
            <a:off x="457200" y="3943350"/>
            <a:ext cx="8229600" cy="8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6" tIns="45691" rIns="91386" bIns="4569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4800" b="1" i="1" dirty="0">
                <a:solidFill>
                  <a:schemeClr val="bg1"/>
                </a:solidFill>
                <a:effectLst>
                  <a:reflection blurRad="50800" stA="32000" endPos="99000" dist="12700" dir="5400000" sy="-100000" algn="bl" rotWithShape="0"/>
                </a:effectLst>
                <a:latin typeface="Candara" panose="020E0502030303020204" pitchFamily="34" charset="0"/>
                <a:ea typeface="ＭＳ Ｐゴシック" pitchFamily="34" charset="-128"/>
              </a:rPr>
              <a:t>65,000 voices</a:t>
            </a:r>
            <a:endParaRPr lang="en-US" altLang="en-US" sz="4800" i="1" dirty="0">
              <a:solidFill>
                <a:schemeClr val="bg1"/>
              </a:solidFill>
              <a:effectLst>
                <a:reflection blurRad="50800" stA="32000" endPos="99000" dist="12700" dir="5400000" sy="-100000" algn="bl" rotWithShape="0"/>
              </a:effectLst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0" y="4019550"/>
            <a:ext cx="1192196" cy="647698"/>
          </a:xfrm>
          <a:prstGeom prst="rect">
            <a:avLst/>
          </a:prstGeom>
          <a:effectLst>
            <a:reflection stA="45000" endPos="65000" dist="50800" dir="5400000" sy="-100000" algn="bl" rotWithShape="0"/>
          </a:effectLst>
        </p:spPr>
      </p:pic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95350" y="252413"/>
            <a:ext cx="7281863" cy="1225296"/>
          </a:xfrm>
        </p:spPr>
        <p:txBody>
          <a:bodyPr/>
          <a:lstStyle>
            <a:lvl1pPr marL="44450" indent="0" algn="ctr">
              <a:lnSpc>
                <a:spcPts val="3500"/>
              </a:lnSpc>
              <a:buNone/>
              <a:defRPr sz="4000" b="1" baseline="0"/>
            </a:lvl1pPr>
          </a:lstStyle>
          <a:p>
            <a:pPr lvl="0"/>
            <a:r>
              <a:rPr lang="en-US" dirty="0"/>
              <a:t>Title of Presentation</a:t>
            </a:r>
          </a:p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3032919" y="1608408"/>
            <a:ext cx="3006725" cy="233362"/>
          </a:xfrm>
        </p:spPr>
        <p:txBody>
          <a:bodyPr/>
          <a:lstStyle>
            <a:lvl1pPr marL="44450" indent="0" algn="ctr">
              <a:buNone/>
              <a:defRPr sz="20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2648744" y="1887162"/>
            <a:ext cx="3775075" cy="262653"/>
          </a:xfrm>
        </p:spPr>
        <p:txBody>
          <a:bodyPr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baseline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Presenter Name,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Presenter Title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55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age -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15" y="0"/>
            <a:ext cx="913708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ontent Placeholder 21"/>
          <p:cNvSpPr>
            <a:spLocks noGrp="1"/>
          </p:cNvSpPr>
          <p:nvPr>
            <p:ph sz="quarter" idx="15" hasCustomPrompt="1"/>
          </p:nvPr>
        </p:nvSpPr>
        <p:spPr>
          <a:xfrm>
            <a:off x="905080" y="0"/>
            <a:ext cx="7281863" cy="2723745"/>
          </a:xfrm>
          <a:solidFill>
            <a:srgbClr val="000000">
              <a:alpha val="60000"/>
            </a:srgbClr>
          </a:solidFill>
        </p:spPr>
        <p:txBody>
          <a:bodyPr/>
          <a:lstStyle>
            <a:lvl1pPr marL="4445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Title 2"/>
          <p:cNvSpPr txBox="1">
            <a:spLocks/>
          </p:cNvSpPr>
          <p:nvPr userDrawn="1"/>
        </p:nvSpPr>
        <p:spPr bwMode="auto">
          <a:xfrm>
            <a:off x="457200" y="3943350"/>
            <a:ext cx="8229600" cy="8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6" tIns="45691" rIns="91386" bIns="4569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4800" b="1" i="1" dirty="0">
                <a:solidFill>
                  <a:schemeClr val="bg1"/>
                </a:solidFill>
                <a:effectLst>
                  <a:reflection blurRad="50800" stA="32000" endPos="99000" dist="12700" dir="5400000" sy="-100000" algn="bl" rotWithShape="0"/>
                </a:effectLst>
                <a:latin typeface="Candara" panose="020E0502030303020204" pitchFamily="34" charset="0"/>
                <a:ea typeface="ＭＳ Ｐゴシック" pitchFamily="34" charset="-128"/>
              </a:rPr>
              <a:t>65,000 voices</a:t>
            </a:r>
            <a:endParaRPr lang="en-US" altLang="en-US" sz="4800" i="1" dirty="0">
              <a:solidFill>
                <a:schemeClr val="bg1"/>
              </a:solidFill>
              <a:effectLst>
                <a:reflection blurRad="50800" stA="32000" endPos="99000" dist="12700" dir="5400000" sy="-100000" algn="bl" rotWithShape="0"/>
              </a:effectLst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0" y="4019550"/>
            <a:ext cx="1192196" cy="647698"/>
          </a:xfrm>
          <a:prstGeom prst="rect">
            <a:avLst/>
          </a:prstGeom>
          <a:effectLst>
            <a:reflection stA="45000" endPos="65000" dist="50800" dir="5400000" sy="-100000" algn="bl" rotWithShape="0"/>
          </a:effectLst>
        </p:spPr>
      </p:pic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895350" y="252413"/>
            <a:ext cx="7281863" cy="1225296"/>
          </a:xfrm>
        </p:spPr>
        <p:txBody>
          <a:bodyPr/>
          <a:lstStyle>
            <a:lvl1pPr marL="44450" indent="0" algn="ctr">
              <a:lnSpc>
                <a:spcPts val="3500"/>
              </a:lnSpc>
              <a:buNone/>
              <a:defRPr sz="4000" b="1" baseline="0"/>
            </a:lvl1pPr>
          </a:lstStyle>
          <a:p>
            <a:pPr lvl="0"/>
            <a:r>
              <a:rPr lang="en-US" dirty="0"/>
              <a:t>Title of Presentation</a:t>
            </a:r>
          </a:p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3032919" y="1608408"/>
            <a:ext cx="3006725" cy="233362"/>
          </a:xfrm>
        </p:spPr>
        <p:txBody>
          <a:bodyPr/>
          <a:lstStyle>
            <a:lvl1pPr marL="44450" indent="0" algn="ctr">
              <a:buNone/>
              <a:defRPr sz="20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2648744" y="1887161"/>
            <a:ext cx="3775075" cy="684589"/>
          </a:xfrm>
        </p:spPr>
        <p:txBody>
          <a:bodyPr anchor="t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baseline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Presenter Name,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Presenter Title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Presenter Name,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Presenter Title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14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lcolm Baldr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064D2E-C2B6-4ED1-A033-5C260322412F}"/>
              </a:ext>
            </a:extLst>
          </p:cNvPr>
          <p:cNvSpPr/>
          <p:nvPr userDrawn="1"/>
        </p:nvSpPr>
        <p:spPr>
          <a:xfrm>
            <a:off x="-1" y="0"/>
            <a:ext cx="9144001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C:\Users\tclifton\Desktop\2011_Baldrige_Award_Recipient_Logo_white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981" y="567531"/>
            <a:ext cx="7412038" cy="400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30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sion 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scfappshare\Public_Relations\Photos\- PHOTOS\Alaskan Outdoors\fireweed for powerpoint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14"/>
            <a:ext cx="9144001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2"/>
          <p:cNvSpPr>
            <a:spLocks/>
          </p:cNvSpPr>
          <p:nvPr userDrawn="1"/>
        </p:nvSpPr>
        <p:spPr bwMode="auto">
          <a:xfrm>
            <a:off x="228600" y="2514600"/>
            <a:ext cx="27432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3" tIns="45706" rIns="91413" bIns="45706"/>
          <a:lstStyle/>
          <a:p>
            <a:pPr algn="ctr" eaLnBrk="0" hangingPunct="0">
              <a:spcBef>
                <a:spcPct val="20000"/>
              </a:spcBef>
              <a:buFont typeface="Arial" charset="0"/>
              <a:buNone/>
            </a:pPr>
            <a:endParaRPr lang="en-US" sz="1300">
              <a:solidFill>
                <a:prstClr val="black"/>
              </a:solidFill>
              <a:latin typeface="Calibri" pitchFamily="34" charset="0"/>
            </a:endParaRPr>
          </a:p>
          <a:p>
            <a:pPr algn="ctr" eaLnBrk="0" hangingPunct="0">
              <a:spcBef>
                <a:spcPct val="20000"/>
              </a:spcBef>
              <a:buFont typeface="Arial" charset="0"/>
              <a:buNone/>
            </a:pPr>
            <a:endParaRPr 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5" name="Subtitle 2"/>
          <p:cNvSpPr>
            <a:spLocks/>
          </p:cNvSpPr>
          <p:nvPr userDrawn="1"/>
        </p:nvSpPr>
        <p:spPr bwMode="auto">
          <a:xfrm>
            <a:off x="3124200" y="2514600"/>
            <a:ext cx="28194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3" tIns="45706" rIns="91413" bIns="45706"/>
          <a:lstStyle/>
          <a:p>
            <a:pPr algn="ctr" eaLnBrk="0" hangingPunct="0">
              <a:spcBef>
                <a:spcPct val="20000"/>
              </a:spcBef>
              <a:buFont typeface="Arial" charset="0"/>
              <a:buNone/>
            </a:pPr>
            <a:endParaRPr lang="en-US" sz="12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 userDrawn="1"/>
        </p:nvSpPr>
        <p:spPr bwMode="auto">
          <a:xfrm>
            <a:off x="1295398" y="748201"/>
            <a:ext cx="6553201" cy="3647124"/>
          </a:xfrm>
          <a:prstGeom prst="rect">
            <a:avLst/>
          </a:prstGeom>
          <a:solidFill>
            <a:srgbClr val="241605">
              <a:alpha val="50196"/>
            </a:srgbClr>
          </a:solidFill>
          <a:ln>
            <a:noFill/>
          </a:ln>
        </p:spPr>
        <p:txBody>
          <a:bodyPr wrap="square" lIns="91413" tIns="45706" rIns="91413" bIns="4570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sz="1050" b="1" dirty="0">
              <a:solidFill>
                <a:prstClr val="white"/>
              </a:solidFill>
              <a:latin typeface="Candara" pitchFamily="34" charset="0"/>
            </a:endParaRPr>
          </a:p>
          <a:p>
            <a:pPr algn="ctr" eaLnBrk="1" hangingPunct="1"/>
            <a:r>
              <a:rPr lang="en-US" sz="6000" b="1" dirty="0">
                <a:solidFill>
                  <a:schemeClr val="accent2"/>
                </a:solidFill>
                <a:latin typeface="Candara" pitchFamily="34" charset="0"/>
              </a:rPr>
              <a:t>Vision </a:t>
            </a:r>
          </a:p>
          <a:p>
            <a:pPr algn="ctr" eaLnBrk="1" hangingPunct="1"/>
            <a:r>
              <a:rPr lang="en-US" sz="2000" dirty="0">
                <a:solidFill>
                  <a:prstClr val="white"/>
                </a:solidFill>
                <a:latin typeface="Candara" pitchFamily="34" charset="0"/>
              </a:rPr>
              <a:t>A Native Community that enjoys physical, </a:t>
            </a:r>
          </a:p>
          <a:p>
            <a:pPr algn="ctr" eaLnBrk="1" hangingPunct="1"/>
            <a:r>
              <a:rPr lang="en-US" sz="2000" dirty="0">
                <a:solidFill>
                  <a:prstClr val="white"/>
                </a:solidFill>
                <a:latin typeface="Candara" pitchFamily="34" charset="0"/>
              </a:rPr>
              <a:t>mental, emotional and spiritual wellness</a:t>
            </a:r>
          </a:p>
          <a:p>
            <a:pPr algn="ctr" eaLnBrk="1" hangingPunct="1"/>
            <a:r>
              <a:rPr lang="en-US" sz="6000" b="1" dirty="0">
                <a:solidFill>
                  <a:schemeClr val="accent2"/>
                </a:solidFill>
                <a:latin typeface="Candara" pitchFamily="34" charset="0"/>
              </a:rPr>
              <a:t>Mission</a:t>
            </a:r>
          </a:p>
          <a:p>
            <a:pPr algn="ctr" eaLnBrk="1" hangingPunct="1"/>
            <a:r>
              <a:rPr lang="en-US" sz="2000" dirty="0">
                <a:solidFill>
                  <a:prstClr val="white"/>
                </a:solidFill>
                <a:latin typeface="Candara" pitchFamily="34" charset="0"/>
              </a:rPr>
              <a:t>Working together with the Native Community to </a:t>
            </a:r>
          </a:p>
          <a:p>
            <a:pPr algn="ctr" eaLnBrk="1" hangingPunct="1"/>
            <a:r>
              <a:rPr lang="en-US" sz="2000" dirty="0">
                <a:solidFill>
                  <a:prstClr val="white"/>
                </a:solidFill>
                <a:latin typeface="Candara" pitchFamily="34" charset="0"/>
              </a:rPr>
              <a:t>achieve wellness through health and related services</a:t>
            </a:r>
          </a:p>
          <a:p>
            <a:pPr algn="ctr" eaLnBrk="1" hangingPunct="1"/>
            <a:endParaRPr lang="en-US" sz="2200" dirty="0">
              <a:solidFill>
                <a:prstClr val="white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78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er-Ownersh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5068" cy="5143500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 userDrawn="1"/>
        </p:nvSpPr>
        <p:spPr bwMode="auto">
          <a:xfrm>
            <a:off x="0" y="-4971"/>
            <a:ext cx="9172575" cy="923301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wrap="square" lIns="91413" tIns="45706" rIns="91413" bIns="45706"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5400" b="1" dirty="0">
                <a:solidFill>
                  <a:schemeClr val="accent2"/>
                </a:solidFill>
                <a:latin typeface="Candara" pitchFamily="34" charset="0"/>
              </a:rPr>
              <a:t>Customer-Ownership</a:t>
            </a:r>
          </a:p>
        </p:txBody>
      </p:sp>
    </p:spTree>
    <p:extLst>
      <p:ext uri="{BB962C8B-B14F-4D97-AF65-F5344CB8AC3E}">
        <p14:creationId xmlns:p14="http://schemas.microsoft.com/office/powerpoint/2010/main" val="6989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erational Princi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0" y="9313"/>
            <a:ext cx="9144000" cy="1005840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 anchor="ctr" anchorCtr="1">
            <a:noAutofit/>
          </a:bodyPr>
          <a:lstStyle>
            <a:defPPr>
              <a:defRPr lang="en-US"/>
            </a:defPPr>
            <a:lvl1pPr algn="ctr">
              <a:defRPr kumimoji="0" sz="5400" b="1" i="0" u="none" strike="noStrike" cap="none" spc="0" normalizeH="0" baseline="0">
                <a:ln>
                  <a:noFill/>
                </a:ln>
                <a:solidFill>
                  <a:srgbClr val="B7D242"/>
                </a:solidFill>
                <a:effectLst/>
                <a:uLnTx/>
                <a:uFillTx/>
                <a:latin typeface="Candara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 noProof="0" dirty="0">
                <a:solidFill>
                  <a:schemeClr val="accent2"/>
                </a:solidFill>
              </a:rPr>
              <a:t>Operational Principles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3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95BDE89-4244-41FE-8C6D-BC7C82CFA6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499" y="1190296"/>
            <a:ext cx="8873359" cy="367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05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re Concep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" y="0"/>
            <a:ext cx="9143999" cy="923330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5400" b="1" dirty="0">
                <a:solidFill>
                  <a:schemeClr val="accent2"/>
                </a:solidFill>
                <a:latin typeface="Candara" panose="020E0502030303020204" pitchFamily="34" charset="0"/>
              </a:rPr>
              <a:t>Core Concepts</a:t>
            </a:r>
          </a:p>
        </p:txBody>
      </p:sp>
      <p:pic>
        <p:nvPicPr>
          <p:cNvPr id="3" name="Picture 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2A941DEF-5183-4CC1-AE84-3230BE1C53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4337" y="1489843"/>
            <a:ext cx="5612525" cy="295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0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0" y="218703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ndara" pitchFamily="34" charset="0"/>
                <a:ea typeface="+mj-ea"/>
                <a:cs typeface="+mj-cs"/>
              </a:rPr>
              <a:t>Questions?</a:t>
            </a:r>
            <a:endParaRPr lang="en-US" sz="5400" b="1" dirty="0">
              <a:solidFill>
                <a:schemeClr val="accent2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60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lcolm Baldrige 2 Time W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064D2E-C2B6-4ED1-A033-5C260322412F}"/>
              </a:ext>
            </a:extLst>
          </p:cNvPr>
          <p:cNvSpPr/>
          <p:nvPr userDrawn="1"/>
        </p:nvSpPr>
        <p:spPr>
          <a:xfrm>
            <a:off x="-1" y="0"/>
            <a:ext cx="9144001" cy="5143500"/>
          </a:xfrm>
          <a:prstGeom prst="rect">
            <a:avLst/>
          </a:prstGeom>
          <a:solidFill>
            <a:srgbClr val="1EA6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A1837E-7962-4733-B4FF-023B0334A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2" y="636266"/>
            <a:ext cx="7406655" cy="387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907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976689767"/>
              </p:ext>
            </p:extLst>
          </p:nvPr>
        </p:nvGraphicFramePr>
        <p:xfrm>
          <a:off x="1375729" y="1117298"/>
          <a:ext cx="6392542" cy="340707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8207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1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108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accent4"/>
                          </a:solidFill>
                          <a:latin typeface="Candara" panose="020E0502030303020204" pitchFamily="34" charset="0"/>
                        </a:rPr>
                        <a:t>Training</a:t>
                      </a:r>
                    </a:p>
                  </a:txBody>
                  <a:tcPr marL="18288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accent4"/>
                          </a:solidFill>
                          <a:latin typeface="Candara" panose="020E0502030303020204" pitchFamily="34" charset="0"/>
                        </a:rPr>
                        <a:t>Dates</a:t>
                      </a:r>
                    </a:p>
                  </a:txBody>
                  <a:tcPr marL="18288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999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 kern="12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Executive Leadership Experience</a:t>
                      </a:r>
                    </a:p>
                  </a:txBody>
                  <a:tcPr marL="182880" anchor="ctr"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38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bg1"/>
                          </a:solidFill>
                          <a:latin typeface="Candara" panose="020E0502030303020204" pitchFamily="34" charset="0"/>
                        </a:rPr>
                        <a:t>Aug. 11 - 14, 2017</a:t>
                      </a:r>
                    </a:p>
                  </a:txBody>
                  <a:tcPr marL="182880" anchor="ctr">
                    <a:solidFill>
                      <a:schemeClr val="bg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1649512"/>
                  </a:ext>
                </a:extLst>
              </a:tr>
              <a:tr h="480999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kern="12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Nuka Webinar Series</a:t>
                      </a:r>
                      <a:endParaRPr lang="en-US" sz="1800" b="0" i="0" kern="1200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182880" anchor="ctr"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38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Aug. 18, 2017</a:t>
                      </a:r>
                      <a:endParaRPr lang="en-US" b="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182880" anchor="ctr">
                    <a:solidFill>
                      <a:schemeClr val="bg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999">
                <a:tc>
                  <a:txBody>
                    <a:bodyPr/>
                    <a:lstStyle/>
                    <a:p>
                      <a:pPr marL="0" marR="0" indent="0" algn="l" defTabSz="9138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Quality Management Courses</a:t>
                      </a:r>
                      <a:endParaRPr lang="en-US" sz="1800" b="0" i="0" kern="1200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182880" anchor="ctr"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kern="12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Aug. 28 - Sept. 1, 2017</a:t>
                      </a:r>
                      <a:endParaRPr lang="en-US" b="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182880" anchor="ctr">
                    <a:solidFill>
                      <a:schemeClr val="bg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0999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bg1"/>
                          </a:solidFill>
                          <a:latin typeface="Candara" panose="020E0502030303020204" pitchFamily="34" charset="0"/>
                        </a:rPr>
                        <a:t>London &amp; Liverpool Masterclasses</a:t>
                      </a:r>
                      <a:endParaRPr lang="en-US" b="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182880" anchor="ctr"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bg1"/>
                          </a:solidFill>
                          <a:latin typeface="Candara" panose="020E0502030303020204" pitchFamily="34" charset="0"/>
                        </a:rPr>
                        <a:t>October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  <a:latin typeface="Candara" panose="020E0502030303020204" pitchFamily="34" charset="0"/>
                        </a:rPr>
                        <a:t> 2 &amp; 5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Candara" panose="020E0502030303020204" pitchFamily="34" charset="0"/>
                        </a:rPr>
                        <a:t>, 2017</a:t>
                      </a:r>
                      <a:endParaRPr lang="en-US" b="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182880" anchor="ctr">
                    <a:solidFill>
                      <a:schemeClr val="bg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999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bg1"/>
                          </a:solidFill>
                          <a:latin typeface="Candara" panose="020E0502030303020204" pitchFamily="34" charset="0"/>
                        </a:rPr>
                        <a:t>Oregon Conference</a:t>
                      </a:r>
                      <a:endParaRPr lang="en-US" b="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182880" anchor="ctr"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38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Candara" panose="020E0502030303020204" pitchFamily="34" charset="0"/>
                        </a:rPr>
                        <a:t>October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Candara" panose="020E0502030303020204" pitchFamily="34" charset="0"/>
                        </a:rPr>
                        <a:t>23 - 24, 2017</a:t>
                      </a:r>
                      <a:endParaRPr lang="en-US" b="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182880" anchor="ctr">
                    <a:solidFill>
                      <a:schemeClr val="bg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0999">
                <a:tc>
                  <a:txBody>
                    <a:bodyPr/>
                    <a:lstStyle/>
                    <a:p>
                      <a:pPr algn="l"/>
                      <a:r>
                        <a:rPr lang="en-US" b="0" dirty="0">
                          <a:solidFill>
                            <a:schemeClr val="bg1"/>
                          </a:solidFill>
                          <a:latin typeface="Candara" panose="020E0502030303020204" pitchFamily="34" charset="0"/>
                        </a:rPr>
                        <a:t>Core Concepts Los Angeles</a:t>
                      </a:r>
                    </a:p>
                  </a:txBody>
                  <a:tcPr marL="182880" anchor="ctr"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38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bg1"/>
                          </a:solidFill>
                          <a:latin typeface="Candara" panose="020E0502030303020204" pitchFamily="34" charset="0"/>
                        </a:rPr>
                        <a:t>November 12 - 14, 2017</a:t>
                      </a:r>
                    </a:p>
                  </a:txBody>
                  <a:tcPr marL="182880" anchor="ctr">
                    <a:solidFill>
                      <a:schemeClr val="bg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592025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 userDrawn="1"/>
        </p:nvSpPr>
        <p:spPr>
          <a:xfrm>
            <a:off x="595003" y="4524375"/>
            <a:ext cx="7953995" cy="369332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dirty="0">
                <a:solidFill>
                  <a:prstClr val="white"/>
                </a:solidFill>
                <a:latin typeface="Candara" pitchFamily="34" charset="0"/>
              </a:rPr>
              <a:t>907-729-6852  </a:t>
            </a:r>
            <a:r>
              <a:rPr lang="en-US" dirty="0">
                <a:solidFill>
                  <a:schemeClr val="accent2"/>
                </a:solidFill>
                <a:latin typeface="Candara" pitchFamily="34" charset="0"/>
              </a:rPr>
              <a:t>|</a:t>
            </a:r>
            <a:r>
              <a:rPr lang="en-US" dirty="0">
                <a:solidFill>
                  <a:prstClr val="white"/>
                </a:solidFill>
                <a:latin typeface="Candara" pitchFamily="34" charset="0"/>
              </a:rPr>
              <a:t>  www.scfnuka.com  </a:t>
            </a:r>
            <a:r>
              <a:rPr lang="en-US" dirty="0">
                <a:solidFill>
                  <a:schemeClr val="accent2"/>
                </a:solidFill>
                <a:latin typeface="Candara" pitchFamily="34" charset="0"/>
              </a:rPr>
              <a:t>|</a:t>
            </a:r>
            <a:r>
              <a:rPr lang="en-US" dirty="0">
                <a:solidFill>
                  <a:prstClr val="white"/>
                </a:solidFill>
                <a:latin typeface="Candara" pitchFamily="34" charset="0"/>
              </a:rPr>
              <a:t>  SCFEvent@scf.cc  </a:t>
            </a:r>
            <a:r>
              <a:rPr lang="en-US" dirty="0">
                <a:solidFill>
                  <a:schemeClr val="accent2"/>
                </a:solidFill>
                <a:latin typeface="Candara" pitchFamily="34" charset="0"/>
              </a:rPr>
              <a:t>|</a:t>
            </a:r>
            <a:r>
              <a:rPr lang="en-US" dirty="0">
                <a:solidFill>
                  <a:prstClr val="white"/>
                </a:solidFill>
                <a:latin typeface="Candara" pitchFamily="34" charset="0"/>
              </a:rPr>
              <a:t>  @</a:t>
            </a:r>
            <a:r>
              <a:rPr lang="en-US" dirty="0" err="1">
                <a:solidFill>
                  <a:prstClr val="white"/>
                </a:solidFill>
                <a:latin typeface="Candara" pitchFamily="34" charset="0"/>
              </a:rPr>
              <a:t>SCFNuka</a:t>
            </a:r>
            <a:r>
              <a:rPr lang="en-US" dirty="0">
                <a:solidFill>
                  <a:prstClr val="white"/>
                </a:solidFill>
                <a:latin typeface="Candara" pitchFamily="34" charset="0"/>
              </a:rPr>
              <a:t> 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9313"/>
            <a:ext cx="9144000" cy="1005840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 anchor="ctr" anchorCtr="1">
            <a:noAutofit/>
          </a:bodyPr>
          <a:lstStyle>
            <a:defPPr>
              <a:defRPr lang="en-US"/>
            </a:defPPr>
            <a:lvl1pPr algn="ctr">
              <a:defRPr kumimoji="0" sz="5400" b="1" i="0" u="none" strike="noStrike" cap="none" spc="0" normalizeH="0" baseline="0">
                <a:ln>
                  <a:noFill/>
                </a:ln>
                <a:solidFill>
                  <a:srgbClr val="B7D242"/>
                </a:solidFill>
                <a:effectLst/>
                <a:uLnTx/>
                <a:uFillTx/>
                <a:latin typeface="Candara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 noProof="0" dirty="0">
                <a:solidFill>
                  <a:schemeClr val="accent2"/>
                </a:solidFill>
              </a:rPr>
              <a:t>Upcoming Nuka Events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81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 userDrawn="1"/>
        </p:nvGrpSpPr>
        <p:grpSpPr>
          <a:xfrm>
            <a:off x="571720" y="2186969"/>
            <a:ext cx="7993546" cy="800219"/>
            <a:chOff x="603204" y="2005389"/>
            <a:chExt cx="7993546" cy="800219"/>
          </a:xfrm>
        </p:grpSpPr>
        <p:sp>
          <p:nvSpPr>
            <p:cNvPr id="20" name="TextBox 7"/>
            <p:cNvSpPr txBox="1">
              <a:spLocks noChangeArrowheads="1"/>
            </p:cNvSpPr>
            <p:nvPr userDrawn="1"/>
          </p:nvSpPr>
          <p:spPr bwMode="auto">
            <a:xfrm>
              <a:off x="7148950" y="2005389"/>
              <a:ext cx="1447800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800" b="1" dirty="0" err="1">
                  <a:solidFill>
                    <a:schemeClr val="bg1"/>
                  </a:solidFill>
                  <a:latin typeface="Candara" pitchFamily="34" charset="0"/>
                </a:rPr>
                <a:t>Háw'aa</a:t>
              </a:r>
              <a:r>
                <a:rPr lang="en-US" sz="2800" b="1" dirty="0">
                  <a:solidFill>
                    <a:schemeClr val="bg1"/>
                  </a:solidFill>
                  <a:latin typeface="Candara" pitchFamily="34" charset="0"/>
                </a:rPr>
                <a:t> </a:t>
              </a:r>
            </a:p>
            <a:p>
              <a:pPr algn="ctr" eaLnBrk="1" hangingPunct="1"/>
              <a:r>
                <a:rPr lang="en-US" i="1" dirty="0" err="1">
                  <a:solidFill>
                    <a:schemeClr val="bg1"/>
                  </a:solidFill>
                  <a:latin typeface="Candara" pitchFamily="34" charset="0"/>
                </a:rPr>
                <a:t>Haida</a:t>
              </a:r>
              <a:endParaRPr lang="en-US" i="1" dirty="0">
                <a:solidFill>
                  <a:schemeClr val="bg1"/>
                </a:solidFill>
                <a:latin typeface="Candara" pitchFamily="34" charset="0"/>
              </a:endParaRPr>
            </a:p>
          </p:txBody>
        </p:sp>
        <p:sp>
          <p:nvSpPr>
            <p:cNvPr id="21" name="TextBox 9"/>
            <p:cNvSpPr txBox="1">
              <a:spLocks noChangeArrowheads="1"/>
            </p:cNvSpPr>
            <p:nvPr userDrawn="1"/>
          </p:nvSpPr>
          <p:spPr bwMode="auto">
            <a:xfrm>
              <a:off x="603204" y="2005389"/>
              <a:ext cx="2133600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800" b="1" dirty="0" err="1">
                  <a:solidFill>
                    <a:schemeClr val="bg1"/>
                  </a:solidFill>
                  <a:latin typeface="Candara" pitchFamily="34" charset="0"/>
                </a:rPr>
                <a:t>Mahsi</a:t>
              </a:r>
              <a:r>
                <a:rPr lang="en-US" sz="2800" b="1" dirty="0">
                  <a:solidFill>
                    <a:schemeClr val="bg1"/>
                  </a:solidFill>
                  <a:latin typeface="Candara" pitchFamily="34" charset="0"/>
                </a:rPr>
                <a:t>'</a:t>
              </a:r>
            </a:p>
            <a:p>
              <a:pPr algn="ctr" eaLnBrk="1" hangingPunct="1"/>
              <a:r>
                <a:rPr lang="en-US" i="1" dirty="0" err="1">
                  <a:solidFill>
                    <a:schemeClr val="bg1"/>
                  </a:solidFill>
                  <a:latin typeface="Candara" pitchFamily="34" charset="0"/>
                </a:rPr>
                <a:t>Gwich’in</a:t>
              </a:r>
              <a:r>
                <a:rPr lang="en-US" i="1" dirty="0">
                  <a:solidFill>
                    <a:schemeClr val="bg1"/>
                  </a:solidFill>
                  <a:latin typeface="Candara" pitchFamily="34" charset="0"/>
                </a:rPr>
                <a:t> Athabascan</a:t>
              </a:r>
            </a:p>
          </p:txBody>
        </p:sp>
        <p:sp>
          <p:nvSpPr>
            <p:cNvPr id="22" name="TextBox 10"/>
            <p:cNvSpPr txBox="1">
              <a:spLocks noChangeArrowheads="1"/>
            </p:cNvSpPr>
            <p:nvPr userDrawn="1"/>
          </p:nvSpPr>
          <p:spPr bwMode="auto">
            <a:xfrm>
              <a:off x="3304577" y="2005389"/>
              <a:ext cx="3276600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800" b="1" dirty="0" err="1">
                  <a:solidFill>
                    <a:schemeClr val="bg1"/>
                  </a:solidFill>
                  <a:latin typeface="Candara" pitchFamily="34" charset="0"/>
                </a:rPr>
                <a:t>Igamsiqanaghalek</a:t>
              </a:r>
              <a:endParaRPr lang="en-US" sz="2800" b="1" dirty="0">
                <a:solidFill>
                  <a:schemeClr val="bg1"/>
                </a:solidFill>
                <a:latin typeface="Candara" pitchFamily="34" charset="0"/>
              </a:endParaRPr>
            </a:p>
            <a:p>
              <a:pPr algn="ctr" eaLnBrk="1" hangingPunct="1"/>
              <a:r>
                <a:rPr lang="en-US" i="1" dirty="0">
                  <a:solidFill>
                    <a:schemeClr val="bg1"/>
                  </a:solidFill>
                  <a:latin typeface="Candara" pitchFamily="34" charset="0"/>
                </a:rPr>
                <a:t>Siberian Yupik</a:t>
              </a: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1368093" y="3114830"/>
            <a:ext cx="6400800" cy="800219"/>
            <a:chOff x="1951130" y="2907310"/>
            <a:chExt cx="6400800" cy="800219"/>
          </a:xfrm>
        </p:grpSpPr>
        <p:sp>
          <p:nvSpPr>
            <p:cNvPr id="24" name="TextBox 12"/>
            <p:cNvSpPr txBox="1">
              <a:spLocks noChangeArrowheads="1"/>
            </p:cNvSpPr>
            <p:nvPr userDrawn="1"/>
          </p:nvSpPr>
          <p:spPr bwMode="auto">
            <a:xfrm>
              <a:off x="3665630" y="2907310"/>
              <a:ext cx="2209800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0" algn="ctr" eaLnBrk="1" hangingPunct="1"/>
              <a:r>
                <a:rPr lang="en-US" altLang="en-US" sz="2800" b="1" dirty="0" err="1">
                  <a:solidFill>
                    <a:schemeClr val="bg1"/>
                  </a:solidFill>
                  <a:latin typeface="Candara" panose="020E0502030303020204" pitchFamily="34" charset="0"/>
                </a:rPr>
                <a:t>T’oyaxsm</a:t>
              </a:r>
              <a:endParaRPr lang="en-US" altLang="en-US" sz="2800" b="1" dirty="0">
                <a:solidFill>
                  <a:schemeClr val="bg1"/>
                </a:solidFill>
                <a:latin typeface="Candara" panose="020E0502030303020204" pitchFamily="34" charset="0"/>
              </a:endParaRPr>
            </a:p>
            <a:p>
              <a:pPr lvl="0" algn="ctr" eaLnBrk="1" hangingPunct="1"/>
              <a:r>
                <a:rPr lang="en-US" altLang="en-US" i="1" dirty="0">
                  <a:solidFill>
                    <a:schemeClr val="bg1"/>
                  </a:solidFill>
                  <a:latin typeface="Candara" panose="020E0502030303020204" pitchFamily="34" charset="0"/>
                </a:rPr>
                <a:t>Tsimshian</a:t>
              </a:r>
            </a:p>
          </p:txBody>
        </p:sp>
        <p:sp>
          <p:nvSpPr>
            <p:cNvPr id="25" name="TextBox 13"/>
            <p:cNvSpPr txBox="1">
              <a:spLocks noChangeArrowheads="1"/>
            </p:cNvSpPr>
            <p:nvPr userDrawn="1"/>
          </p:nvSpPr>
          <p:spPr bwMode="auto">
            <a:xfrm>
              <a:off x="6218330" y="2907310"/>
              <a:ext cx="2133600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800" b="1" dirty="0" err="1">
                  <a:solidFill>
                    <a:schemeClr val="bg1"/>
                  </a:solidFill>
                  <a:latin typeface="Candara" pitchFamily="34" charset="0"/>
                </a:rPr>
                <a:t>Gunalchéesh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i="1" dirty="0">
                  <a:solidFill>
                    <a:schemeClr val="bg1"/>
                  </a:solidFill>
                  <a:latin typeface="Candara" pitchFamily="34" charset="0"/>
                </a:rPr>
                <a:t>Tlingit</a:t>
              </a:r>
            </a:p>
          </p:txBody>
        </p:sp>
        <p:sp>
          <p:nvSpPr>
            <p:cNvPr id="26" name="TextBox 14"/>
            <p:cNvSpPr txBox="1">
              <a:spLocks noChangeArrowheads="1"/>
            </p:cNvSpPr>
            <p:nvPr userDrawn="1"/>
          </p:nvSpPr>
          <p:spPr bwMode="auto">
            <a:xfrm>
              <a:off x="1951130" y="2907310"/>
              <a:ext cx="1371600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800" b="1" dirty="0" err="1">
                  <a:solidFill>
                    <a:schemeClr val="bg1"/>
                  </a:solidFill>
                  <a:latin typeface="Candara" pitchFamily="34" charset="0"/>
                </a:rPr>
                <a:t>Quyana</a:t>
              </a:r>
              <a:endParaRPr lang="en-US" sz="2800" b="1" dirty="0">
                <a:solidFill>
                  <a:schemeClr val="bg1"/>
                </a:solidFill>
                <a:latin typeface="Candara" pitchFamily="34" charset="0"/>
              </a:endParaRPr>
            </a:p>
            <a:p>
              <a:pPr algn="ctr" eaLnBrk="1" hangingPunct="1"/>
              <a:r>
                <a:rPr lang="en-US" i="1" dirty="0" err="1">
                  <a:solidFill>
                    <a:schemeClr val="bg1"/>
                  </a:solidFill>
                  <a:latin typeface="Candara" pitchFamily="34" charset="0"/>
                </a:rPr>
                <a:t>Yup’ik</a:t>
              </a:r>
              <a:endParaRPr lang="en-US" i="1" dirty="0">
                <a:solidFill>
                  <a:schemeClr val="bg1"/>
                </a:solidFill>
                <a:latin typeface="Candara" pitchFamily="34" charset="0"/>
              </a:endParaRPr>
            </a:p>
          </p:txBody>
        </p:sp>
      </p:grpSp>
      <p:grpSp>
        <p:nvGrpSpPr>
          <p:cNvPr id="27" name="Group 26"/>
          <p:cNvGrpSpPr/>
          <p:nvPr userDrawn="1"/>
        </p:nvGrpSpPr>
        <p:grpSpPr>
          <a:xfrm>
            <a:off x="2401409" y="4023590"/>
            <a:ext cx="4632479" cy="800219"/>
            <a:chOff x="2738576" y="3926315"/>
            <a:chExt cx="4632479" cy="800219"/>
          </a:xfrm>
        </p:grpSpPr>
        <p:sp>
          <p:nvSpPr>
            <p:cNvPr id="28" name="TextBox 11"/>
            <p:cNvSpPr txBox="1">
              <a:spLocks noChangeArrowheads="1"/>
            </p:cNvSpPr>
            <p:nvPr userDrawn="1"/>
          </p:nvSpPr>
          <p:spPr bwMode="auto">
            <a:xfrm>
              <a:off x="2738576" y="3926315"/>
              <a:ext cx="1912938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800" b="1" dirty="0" err="1">
                  <a:solidFill>
                    <a:schemeClr val="bg1"/>
                  </a:solidFill>
                  <a:latin typeface="Candara" pitchFamily="34" charset="0"/>
                </a:rPr>
                <a:t>Tsin'aen</a:t>
              </a:r>
              <a:endParaRPr lang="en-US" sz="2800" b="1" dirty="0">
                <a:solidFill>
                  <a:schemeClr val="bg1"/>
                </a:solidFill>
                <a:latin typeface="Candara" pitchFamily="34" charset="0"/>
              </a:endParaRPr>
            </a:p>
            <a:p>
              <a:pPr algn="ctr" eaLnBrk="1" hangingPunct="1"/>
              <a:r>
                <a:rPr lang="en-US" i="1" dirty="0">
                  <a:solidFill>
                    <a:schemeClr val="bg1"/>
                  </a:solidFill>
                  <a:latin typeface="Candara" pitchFamily="34" charset="0"/>
                </a:rPr>
                <a:t>Ahtna Athabascan</a:t>
              </a:r>
            </a:p>
          </p:txBody>
        </p:sp>
        <p:sp>
          <p:nvSpPr>
            <p:cNvPr id="29" name="TextBox 15"/>
            <p:cNvSpPr txBox="1">
              <a:spLocks noChangeArrowheads="1"/>
            </p:cNvSpPr>
            <p:nvPr userDrawn="1"/>
          </p:nvSpPr>
          <p:spPr bwMode="auto">
            <a:xfrm>
              <a:off x="5085055" y="3926315"/>
              <a:ext cx="2286000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800" b="1" dirty="0" err="1">
                  <a:solidFill>
                    <a:schemeClr val="bg1"/>
                  </a:solidFill>
                  <a:latin typeface="Candara" pitchFamily="34" charset="0"/>
                </a:rPr>
                <a:t>Chin’an</a:t>
              </a:r>
              <a:endParaRPr lang="en-US" sz="2800" b="1" dirty="0">
                <a:solidFill>
                  <a:schemeClr val="bg1"/>
                </a:solidFill>
                <a:latin typeface="Candara" pitchFamily="34" charset="0"/>
              </a:endParaRPr>
            </a:p>
            <a:p>
              <a:pPr algn="ctr" eaLnBrk="1" hangingPunct="1"/>
              <a:r>
                <a:rPr lang="en-US" i="1" dirty="0" err="1">
                  <a:solidFill>
                    <a:schemeClr val="bg1"/>
                  </a:solidFill>
                  <a:latin typeface="Candara" pitchFamily="34" charset="0"/>
                </a:rPr>
                <a:t>Dena’ina</a:t>
              </a:r>
              <a:r>
                <a:rPr lang="en-US" i="1" dirty="0">
                  <a:solidFill>
                    <a:schemeClr val="bg1"/>
                  </a:solidFill>
                  <a:latin typeface="Candara" pitchFamily="34" charset="0"/>
                </a:rPr>
                <a:t> Athabascan</a:t>
              </a:r>
            </a:p>
          </p:txBody>
        </p:sp>
      </p:grpSp>
      <p:grpSp>
        <p:nvGrpSpPr>
          <p:cNvPr id="30" name="Group 29"/>
          <p:cNvGrpSpPr/>
          <p:nvPr userDrawn="1"/>
        </p:nvGrpSpPr>
        <p:grpSpPr>
          <a:xfrm>
            <a:off x="392149" y="1226830"/>
            <a:ext cx="8352688" cy="800219"/>
            <a:chOff x="392149" y="1110100"/>
            <a:chExt cx="8352688" cy="800219"/>
          </a:xfrm>
        </p:grpSpPr>
        <p:sp>
          <p:nvSpPr>
            <p:cNvPr id="31" name="TextBox 1"/>
            <p:cNvSpPr txBox="1">
              <a:spLocks noChangeArrowheads="1"/>
            </p:cNvSpPr>
            <p:nvPr userDrawn="1"/>
          </p:nvSpPr>
          <p:spPr bwMode="auto">
            <a:xfrm>
              <a:off x="392149" y="1110100"/>
              <a:ext cx="2438400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800" b="1" dirty="0" err="1">
                  <a:solidFill>
                    <a:schemeClr val="bg1"/>
                  </a:solidFill>
                  <a:latin typeface="Candara" pitchFamily="34" charset="0"/>
                </a:rPr>
                <a:t>Qaĝaasakung</a:t>
              </a:r>
              <a:endParaRPr lang="en-US" sz="2800" b="1" dirty="0">
                <a:solidFill>
                  <a:schemeClr val="bg1"/>
                </a:solidFill>
                <a:latin typeface="Candara" pitchFamily="34" charset="0"/>
              </a:endParaRPr>
            </a:p>
            <a:p>
              <a:pPr algn="ctr" eaLnBrk="1" hangingPunct="1"/>
              <a:r>
                <a:rPr lang="en-US" i="1" dirty="0">
                  <a:solidFill>
                    <a:schemeClr val="bg1"/>
                  </a:solidFill>
                  <a:latin typeface="Candara" pitchFamily="34" charset="0"/>
                </a:rPr>
                <a:t>Aleut</a:t>
              </a:r>
            </a:p>
          </p:txBody>
        </p:sp>
        <p:sp>
          <p:nvSpPr>
            <p:cNvPr id="32" name="TextBox 6"/>
            <p:cNvSpPr txBox="1">
              <a:spLocks noChangeArrowheads="1"/>
            </p:cNvSpPr>
            <p:nvPr userDrawn="1"/>
          </p:nvSpPr>
          <p:spPr bwMode="auto">
            <a:xfrm>
              <a:off x="4843007" y="1110100"/>
              <a:ext cx="1676400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800" b="1" dirty="0">
                  <a:solidFill>
                    <a:schemeClr val="bg1"/>
                  </a:solidFill>
                  <a:latin typeface="Candara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ndara" pitchFamily="34" charset="0"/>
                </a:rPr>
                <a:t>Quyanaq</a:t>
              </a:r>
              <a:endParaRPr lang="en-US" sz="2800" b="1" dirty="0">
                <a:solidFill>
                  <a:schemeClr val="bg1"/>
                </a:solidFill>
                <a:latin typeface="Candara" pitchFamily="34" charset="0"/>
              </a:endParaRPr>
            </a:p>
            <a:p>
              <a:pPr algn="ctr" eaLnBrk="1" hangingPunct="1"/>
              <a:r>
                <a:rPr lang="en-US" i="1" dirty="0">
                  <a:solidFill>
                    <a:schemeClr val="bg1"/>
                  </a:solidFill>
                  <a:latin typeface="Candara" pitchFamily="34" charset="0"/>
                </a:rPr>
                <a:t>Inupiaq</a:t>
              </a:r>
            </a:p>
          </p:txBody>
        </p:sp>
        <p:sp>
          <p:nvSpPr>
            <p:cNvPr id="33" name="TextBox 8"/>
            <p:cNvSpPr txBox="1">
              <a:spLocks noChangeArrowheads="1"/>
            </p:cNvSpPr>
            <p:nvPr userDrawn="1"/>
          </p:nvSpPr>
          <p:spPr bwMode="auto">
            <a:xfrm>
              <a:off x="6763637" y="1110100"/>
              <a:ext cx="1981200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800" b="1" dirty="0" err="1">
                  <a:solidFill>
                    <a:schemeClr val="bg1"/>
                  </a:solidFill>
                  <a:latin typeface="Candara" pitchFamily="34" charset="0"/>
                </a:rPr>
                <a:t>Awa'ahdah</a:t>
              </a:r>
              <a:endParaRPr lang="en-US" sz="2800" b="1" dirty="0">
                <a:solidFill>
                  <a:schemeClr val="bg1"/>
                </a:solidFill>
                <a:latin typeface="Candara" pitchFamily="34" charset="0"/>
              </a:endParaRPr>
            </a:p>
            <a:p>
              <a:pPr algn="ctr" eaLnBrk="1" hangingPunct="1"/>
              <a:r>
                <a:rPr lang="en-US" i="1" dirty="0" err="1">
                  <a:solidFill>
                    <a:schemeClr val="bg1"/>
                  </a:solidFill>
                  <a:latin typeface="Candara" pitchFamily="34" charset="0"/>
                </a:rPr>
                <a:t>Eyak</a:t>
              </a:r>
              <a:endParaRPr lang="en-US" i="1" dirty="0">
                <a:solidFill>
                  <a:schemeClr val="bg1"/>
                </a:solidFill>
                <a:latin typeface="Candara" pitchFamily="34" charset="0"/>
              </a:endParaRPr>
            </a:p>
          </p:txBody>
        </p:sp>
        <p:sp>
          <p:nvSpPr>
            <p:cNvPr id="34" name="TextBox 11"/>
            <p:cNvSpPr txBox="1">
              <a:spLocks noChangeArrowheads="1"/>
            </p:cNvSpPr>
            <p:nvPr userDrawn="1"/>
          </p:nvSpPr>
          <p:spPr bwMode="auto">
            <a:xfrm>
              <a:off x="3074778" y="1110100"/>
              <a:ext cx="1524000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800" b="1" dirty="0" err="1">
                  <a:solidFill>
                    <a:schemeClr val="bg1"/>
                  </a:solidFill>
                  <a:latin typeface="Candara" pitchFamily="34" charset="0"/>
                </a:rPr>
                <a:t>Quyanaa</a:t>
              </a:r>
              <a:endParaRPr lang="en-US" sz="2800" b="1" dirty="0">
                <a:solidFill>
                  <a:schemeClr val="bg1"/>
                </a:solidFill>
                <a:latin typeface="Candara" pitchFamily="34" charset="0"/>
              </a:endParaRPr>
            </a:p>
            <a:p>
              <a:pPr algn="ctr" eaLnBrk="1" hangingPunct="1"/>
              <a:r>
                <a:rPr lang="en-US" i="1" dirty="0">
                  <a:solidFill>
                    <a:schemeClr val="bg1"/>
                  </a:solidFill>
                  <a:latin typeface="Candara" pitchFamily="34" charset="0"/>
                </a:rPr>
                <a:t>Alutiiq</a:t>
              </a:r>
            </a:p>
          </p:txBody>
        </p:sp>
      </p:grpSp>
      <p:sp>
        <p:nvSpPr>
          <p:cNvPr id="35" name="TextBox 34"/>
          <p:cNvSpPr txBox="1"/>
          <p:nvPr userDrawn="1"/>
        </p:nvSpPr>
        <p:spPr>
          <a:xfrm>
            <a:off x="0" y="0"/>
            <a:ext cx="9143999" cy="923330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5400" b="1" dirty="0">
                <a:solidFill>
                  <a:schemeClr val="accent2"/>
                </a:solidFill>
                <a:latin typeface="Candara" panose="020E0502030303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35054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irch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22B193-7067-4BB1-9502-63AC2D68B6E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txBody>
          <a:bodyPr vert="horz" wrap="square" lIns="91386" tIns="45691" rIns="91386" bIns="456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841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Color Photo - Title Only (1 Li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61957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with Title Only (1 Li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232C3D">
              <a:alpha val="80000"/>
            </a:srgb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57071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- Title Only (2 Lin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1554480"/>
          </a:xfrm>
          <a:solidFill>
            <a:srgbClr val="232C3D">
              <a:alpha val="80000"/>
            </a:srgbClr>
          </a:solidFill>
        </p:spPr>
        <p:txBody>
          <a:bodyPr/>
          <a:lstStyle>
            <a:lvl1pPr>
              <a:lnSpc>
                <a:spcPts val="4700"/>
              </a:lnSpc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6271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hoto with Title Only (1 Li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959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orate 6 in 1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A9F0D7E-3907-4811-9391-893A006E11A9}"/>
              </a:ext>
            </a:extLst>
          </p:cNvPr>
          <p:cNvSpPr/>
          <p:nvPr userDrawn="1"/>
        </p:nvSpPr>
        <p:spPr>
          <a:xfrm>
            <a:off x="0" y="833718"/>
            <a:ext cx="9144000" cy="390637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7F4C80-37ED-4B2C-9102-C148A0DEAD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67" t="1044" r="467" b="915"/>
          <a:stretch/>
        </p:blipFill>
        <p:spPr>
          <a:xfrm>
            <a:off x="276412" y="1094262"/>
            <a:ext cx="2650831" cy="14770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602D5F-35C6-4C19-881A-674C5E6A17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15394" y="1081937"/>
            <a:ext cx="2650831" cy="14893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243E84-ABAC-4D72-B528-04EDEB4E1BC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47009" y="1081937"/>
            <a:ext cx="2651261" cy="1489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AA8281-B039-42BB-9DCB-9D5C7053E58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6412" y="3014524"/>
            <a:ext cx="2650830" cy="14902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0B2B87-789C-4F34-9F81-EEFD64B5E69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15394" y="3015378"/>
            <a:ext cx="2647362" cy="14893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64E3CF-6CCB-4544-988C-F7A9FDD9C62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150908" y="3015378"/>
            <a:ext cx="2647362" cy="148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60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scfappshare\Public_Relations\Photos\- PHOTOS\Alaskan Outdoors\fireweed for powerpoint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38"/>
          <a:stretch/>
        </p:blipFill>
        <p:spPr bwMode="auto">
          <a:xfrm>
            <a:off x="-1" y="14"/>
            <a:ext cx="9144001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2"/>
          <p:cNvSpPr>
            <a:spLocks/>
          </p:cNvSpPr>
          <p:nvPr userDrawn="1"/>
        </p:nvSpPr>
        <p:spPr bwMode="auto">
          <a:xfrm>
            <a:off x="228600" y="2514600"/>
            <a:ext cx="27432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3" tIns="45706" rIns="91413" bIns="45706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Subtitle 2"/>
          <p:cNvSpPr>
            <a:spLocks/>
          </p:cNvSpPr>
          <p:nvPr userDrawn="1"/>
        </p:nvSpPr>
        <p:spPr bwMode="auto">
          <a:xfrm>
            <a:off x="3124200" y="2514600"/>
            <a:ext cx="28194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3" tIns="45706" rIns="91413" bIns="45706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 userDrawn="1"/>
        </p:nvSpPr>
        <p:spPr bwMode="auto">
          <a:xfrm>
            <a:off x="1295400" y="544286"/>
            <a:ext cx="6553201" cy="4054928"/>
          </a:xfrm>
          <a:prstGeom prst="rect">
            <a:avLst/>
          </a:prstGeom>
          <a:solidFill>
            <a:srgbClr val="3F4E6D">
              <a:alpha val="85000"/>
            </a:srgbClr>
          </a:solidFill>
          <a:ln>
            <a:noFill/>
          </a:ln>
        </p:spPr>
        <p:txBody>
          <a:bodyPr wrap="square" lIns="91413" tIns="45706" rIns="91413" bIns="4570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F3F3F4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3F3F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Vision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3F3F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3F3F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 Native Community that enjoys physical,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3F3F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mental, emotional and spiritual wellness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3F3F4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3F3F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Mission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3F3F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Working together with the Native Community to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3F3F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achieve wellness through health and related services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3F3F4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593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I:\Organizational Development &amp; Innovation\Nuka Institute\Marketing\1921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01" t="5758" r="1979" b="18652"/>
          <a:stretch/>
        </p:blipFill>
        <p:spPr bwMode="auto">
          <a:xfrm>
            <a:off x="0" y="-1"/>
            <a:ext cx="9157033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2292824"/>
            <a:ext cx="5105400" cy="2869726"/>
          </a:xfrm>
          <a:prstGeom prst="rect">
            <a:avLst/>
          </a:prstGeom>
          <a:solidFill>
            <a:srgbClr val="3F4E6D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0" name="TextBox 1"/>
          <p:cNvSpPr txBox="1">
            <a:spLocks noChangeArrowheads="1"/>
          </p:cNvSpPr>
          <p:nvPr userDrawn="1"/>
        </p:nvSpPr>
        <p:spPr bwMode="auto">
          <a:xfrm>
            <a:off x="393970" y="2485845"/>
            <a:ext cx="4419600" cy="23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178" tIns="45590" rIns="91178" bIns="455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3F3F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Goals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F3F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Shared Responsibility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F3F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Commitment to Quality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F3F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Family Wellness</a:t>
            </a:r>
          </a:p>
        </p:txBody>
      </p:sp>
    </p:spTree>
    <p:extLst>
      <p:ext uri="{BB962C8B-B14F-4D97-AF65-F5344CB8AC3E}">
        <p14:creationId xmlns:p14="http://schemas.microsoft.com/office/powerpoint/2010/main" val="2610893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9" Type="http://schemas.openxmlformats.org/officeDocument/2006/relationships/image" Target="../media/image19.png"/><Relationship Id="rId21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63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62.xml"/><Relationship Id="rId38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61.xml"/><Relationship Id="rId37" Type="http://schemas.openxmlformats.org/officeDocument/2006/relationships/slideLayout" Target="../slideLayouts/slideLayout66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slideLayout" Target="../slideLayouts/slideLayout60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Relationship Id="rId35" Type="http://schemas.openxmlformats.org/officeDocument/2006/relationships/slideLayout" Target="../slideLayouts/slideLayout64.xml"/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C805D69-F0F8-485E-AC6F-9B363A59E920}"/>
              </a:ext>
            </a:extLst>
          </p:cNvPr>
          <p:cNvSpPr/>
          <p:nvPr/>
        </p:nvSpPr>
        <p:spPr>
          <a:xfrm>
            <a:off x="-1" y="0"/>
            <a:ext cx="9144001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6" tIns="45691" rIns="91386" bIns="456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945932"/>
            <a:ext cx="7315200" cy="345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6" tIns="45691" rIns="91386" bIns="456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5120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925" r:id="rId7"/>
    <p:sldLayoutId id="2147483897" r:id="rId8"/>
    <p:sldLayoutId id="2147483898" r:id="rId9"/>
    <p:sldLayoutId id="2147483899" r:id="rId10"/>
    <p:sldLayoutId id="2147483900" r:id="rId11"/>
    <p:sldLayoutId id="2147483902" r:id="rId12"/>
    <p:sldLayoutId id="2147483903" r:id="rId13"/>
    <p:sldLayoutId id="2147483904" r:id="rId14"/>
    <p:sldLayoutId id="2147483909" r:id="rId15"/>
    <p:sldLayoutId id="2147483910" r:id="rId16"/>
    <p:sldLayoutId id="2147483916" r:id="rId17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99CC"/>
          </a:solidFill>
          <a:latin typeface="Candar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99CC"/>
          </a:solidFill>
          <a:latin typeface="Candar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99CC"/>
          </a:solidFill>
          <a:latin typeface="Candar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99CC"/>
          </a:solidFill>
          <a:latin typeface="Candara" pitchFamily="34" charset="0"/>
        </a:defRPr>
      </a:lvl5pPr>
      <a:lvl6pPr marL="456927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pitchFamily="34" charset="0"/>
        </a:defRPr>
      </a:lvl6pPr>
      <a:lvl7pPr marL="913856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pitchFamily="34" charset="0"/>
        </a:defRPr>
      </a:lvl7pPr>
      <a:lvl8pPr marL="1370783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pitchFamily="34" charset="0"/>
        </a:defRPr>
      </a:lvl8pPr>
      <a:lvl9pPr marL="1827712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pitchFamily="34" charset="0"/>
        </a:defRPr>
      </a:lvl9pPr>
    </p:titleStyle>
    <p:bodyStyle>
      <a:lvl1pPr marL="271463" indent="-227013" algn="l" rtl="0" eaLnBrk="1" fontAlgn="base" hangingPunct="1">
        <a:spcBef>
          <a:spcPct val="20000"/>
        </a:spcBef>
        <a:spcAft>
          <a:spcPct val="0"/>
        </a:spcAft>
        <a:buClr>
          <a:srgbClr val="C8E4DD"/>
        </a:buClr>
        <a:buFont typeface="Wingdings" pitchFamily="2" charset="2"/>
        <a:buChar char="§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546100" indent="-180975" algn="l" rtl="0" eaLnBrk="1" fontAlgn="base" hangingPunct="1">
        <a:spcBef>
          <a:spcPct val="20000"/>
        </a:spcBef>
        <a:spcAft>
          <a:spcPct val="0"/>
        </a:spcAft>
        <a:buClr>
          <a:srgbClr val="C8E4DD"/>
        </a:buClr>
        <a:buFont typeface="Arial" pitchFamily="34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2pPr>
      <a:lvl3pPr marL="820738" indent="-180975" algn="l" rtl="0" eaLnBrk="1" fontAlgn="base" hangingPunct="1">
        <a:spcBef>
          <a:spcPct val="20000"/>
        </a:spcBef>
        <a:spcAft>
          <a:spcPct val="0"/>
        </a:spcAft>
        <a:buClr>
          <a:srgbClr val="C8E4DD"/>
        </a:buClr>
        <a:buFont typeface="Courier New" panose="02070309020205020404" pitchFamily="49" charset="0"/>
        <a:buChar char="o"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095375" indent="-180975" algn="l" rtl="0" eaLnBrk="1" fontAlgn="base" hangingPunct="1">
        <a:spcBef>
          <a:spcPct val="20000"/>
        </a:spcBef>
        <a:spcAft>
          <a:spcPct val="0"/>
        </a:spcAft>
        <a:buClr>
          <a:srgbClr val="B7D242"/>
        </a:buClr>
        <a:buFont typeface="Courier New" pitchFamily="49" charset="0"/>
        <a:buChar char="o"/>
        <a:defRPr sz="1400" kern="1200">
          <a:solidFill>
            <a:schemeClr val="bg1"/>
          </a:solidFill>
          <a:latin typeface="Candara" pitchFamily="34" charset="0"/>
          <a:ea typeface="+mn-ea"/>
          <a:cs typeface="+mn-cs"/>
        </a:defRPr>
      </a:lvl4pPr>
      <a:lvl5pPr marL="1093788" indent="731838" algn="l" rtl="0" eaLnBrk="1" fontAlgn="base" hangingPunct="1">
        <a:spcBef>
          <a:spcPct val="20000"/>
        </a:spcBef>
        <a:spcAft>
          <a:spcPct val="0"/>
        </a:spcAft>
        <a:buClr>
          <a:srgbClr val="B7D242"/>
        </a:buClr>
        <a:defRPr sz="1300" kern="1200">
          <a:solidFill>
            <a:schemeClr val="bg1"/>
          </a:solidFill>
          <a:latin typeface="Candara" pitchFamily="34" charset="0"/>
          <a:ea typeface="+mn-ea"/>
          <a:cs typeface="+mn-cs"/>
        </a:defRPr>
      </a:lvl5pPr>
      <a:lvl6pPr marL="1553555" indent="-182771" algn="l" defTabSz="913856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7712" indent="-182771" algn="l" defTabSz="913856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1868" indent="-182771" algn="l" defTabSz="913856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6024" indent="-182771" algn="l" defTabSz="913856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27" algn="l" defTabSz="913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56" algn="l" defTabSz="913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83" algn="l" defTabSz="913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12" algn="l" defTabSz="913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40" algn="l" defTabSz="913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66" algn="l" defTabSz="913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93" algn="l" defTabSz="913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22" algn="l" defTabSz="913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3F4E6D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914400" y="937304"/>
            <a:ext cx="7315200" cy="4206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44118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23" r:id="rId4"/>
    <p:sldLayoutId id="2147483915" r:id="rId5"/>
    <p:sldLayoutId id="2147483924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E6E6E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C8E4DD"/>
        </a:buClr>
        <a:buFont typeface="Wingdings" panose="05000000000000000000" pitchFamily="2" charset="2"/>
        <a:buChar char="§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C8E4DD"/>
        </a:buClr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C8E4DD"/>
        </a:buClr>
        <a:buFont typeface="Courier New" panose="02070309020205020404" pitchFamily="49" charset="0"/>
        <a:buChar char="o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914400" y="937304"/>
            <a:ext cx="7315200" cy="4206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5948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C8E4DD"/>
        </a:buClr>
        <a:buFont typeface="Wingdings" panose="05000000000000000000" pitchFamily="2" charset="2"/>
        <a:buChar char="§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C8E4DD"/>
        </a:buClr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C8E4DD"/>
        </a:buClr>
        <a:buFont typeface="Courier New" panose="02070309020205020404" pitchFamily="49" charset="0"/>
        <a:buChar char="o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C805D69-F0F8-485E-AC6F-9B363A59E920}"/>
              </a:ext>
            </a:extLst>
          </p:cNvPr>
          <p:cNvSpPr/>
          <p:nvPr/>
        </p:nvSpPr>
        <p:spPr>
          <a:xfrm>
            <a:off x="-1" y="0"/>
            <a:ext cx="9144001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6" tIns="45691" rIns="91386" bIns="456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945932"/>
            <a:ext cx="7315200" cy="345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6" tIns="45691" rIns="91386" bIns="456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06591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  <p:sldLayoutId id="2147483946" r:id="rId13"/>
    <p:sldLayoutId id="2147483947" r:id="rId14"/>
    <p:sldLayoutId id="2147483948" r:id="rId15"/>
    <p:sldLayoutId id="2147483949" r:id="rId16"/>
    <p:sldLayoutId id="2147483950" r:id="rId17"/>
    <p:sldLayoutId id="2147483951" r:id="rId18"/>
    <p:sldLayoutId id="2147483952" r:id="rId19"/>
    <p:sldLayoutId id="2147483953" r:id="rId20"/>
    <p:sldLayoutId id="2147483954" r:id="rId21"/>
    <p:sldLayoutId id="2147483955" r:id="rId22"/>
    <p:sldLayoutId id="2147483956" r:id="rId23"/>
    <p:sldLayoutId id="2147483957" r:id="rId24"/>
    <p:sldLayoutId id="2147483958" r:id="rId25"/>
    <p:sldLayoutId id="2147483959" r:id="rId26"/>
    <p:sldLayoutId id="2147483960" r:id="rId27"/>
    <p:sldLayoutId id="2147483961" r:id="rId28"/>
    <p:sldLayoutId id="2147483962" r:id="rId29"/>
    <p:sldLayoutId id="2147483963" r:id="rId30"/>
    <p:sldLayoutId id="2147483964" r:id="rId31"/>
    <p:sldLayoutId id="2147483965" r:id="rId32"/>
    <p:sldLayoutId id="2147483966" r:id="rId33"/>
    <p:sldLayoutId id="2147483967" r:id="rId34"/>
    <p:sldLayoutId id="2147483968" r:id="rId35"/>
    <p:sldLayoutId id="2147483969" r:id="rId36"/>
    <p:sldLayoutId id="2147483970" r:id="rId37"/>
  </p:sldLayoutIdLst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99CC"/>
          </a:solidFill>
          <a:latin typeface="Candar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99CC"/>
          </a:solidFill>
          <a:latin typeface="Candar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99CC"/>
          </a:solidFill>
          <a:latin typeface="Candar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99CC"/>
          </a:solidFill>
          <a:latin typeface="Candara" pitchFamily="34" charset="0"/>
        </a:defRPr>
      </a:lvl5pPr>
      <a:lvl6pPr marL="456927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pitchFamily="34" charset="0"/>
        </a:defRPr>
      </a:lvl6pPr>
      <a:lvl7pPr marL="913856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pitchFamily="34" charset="0"/>
        </a:defRPr>
      </a:lvl7pPr>
      <a:lvl8pPr marL="1370783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pitchFamily="34" charset="0"/>
        </a:defRPr>
      </a:lvl8pPr>
      <a:lvl9pPr marL="1827712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pitchFamily="34" charset="0"/>
        </a:defRPr>
      </a:lvl9pPr>
    </p:titleStyle>
    <p:bodyStyle>
      <a:lvl1pPr marL="271463" indent="-227013" algn="l" rtl="0" eaLnBrk="1" fontAlgn="base" hangingPunct="1">
        <a:spcBef>
          <a:spcPct val="20000"/>
        </a:spcBef>
        <a:spcAft>
          <a:spcPct val="0"/>
        </a:spcAft>
        <a:buClr>
          <a:srgbClr val="C8E4DD"/>
        </a:buClr>
        <a:buFont typeface="Wingdings" pitchFamily="2" charset="2"/>
        <a:buChar char="§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546100" indent="-180975" algn="l" rtl="0" eaLnBrk="1" fontAlgn="base" hangingPunct="1">
        <a:spcBef>
          <a:spcPct val="20000"/>
        </a:spcBef>
        <a:spcAft>
          <a:spcPct val="0"/>
        </a:spcAft>
        <a:buClr>
          <a:srgbClr val="C8E4DD"/>
        </a:buClr>
        <a:buFont typeface="Arial" pitchFamily="34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2pPr>
      <a:lvl3pPr marL="820738" indent="-180975" algn="l" rtl="0" eaLnBrk="1" fontAlgn="base" hangingPunct="1">
        <a:spcBef>
          <a:spcPct val="20000"/>
        </a:spcBef>
        <a:spcAft>
          <a:spcPct val="0"/>
        </a:spcAft>
        <a:buClr>
          <a:srgbClr val="C8E4DD"/>
        </a:buClr>
        <a:buFont typeface="Courier New" panose="02070309020205020404" pitchFamily="49" charset="0"/>
        <a:buChar char="o"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095375" indent="-180975" algn="l" rtl="0" eaLnBrk="1" fontAlgn="base" hangingPunct="1">
        <a:spcBef>
          <a:spcPct val="20000"/>
        </a:spcBef>
        <a:spcAft>
          <a:spcPct val="0"/>
        </a:spcAft>
        <a:buClr>
          <a:srgbClr val="B7D242"/>
        </a:buClr>
        <a:buFont typeface="Courier New" pitchFamily="49" charset="0"/>
        <a:buChar char="o"/>
        <a:defRPr sz="1400" kern="1200">
          <a:solidFill>
            <a:schemeClr val="bg1"/>
          </a:solidFill>
          <a:latin typeface="Candara" pitchFamily="34" charset="0"/>
          <a:ea typeface="+mn-ea"/>
          <a:cs typeface="+mn-cs"/>
        </a:defRPr>
      </a:lvl4pPr>
      <a:lvl5pPr marL="1093788" indent="731838" algn="l" rtl="0" eaLnBrk="1" fontAlgn="base" hangingPunct="1">
        <a:spcBef>
          <a:spcPct val="20000"/>
        </a:spcBef>
        <a:spcAft>
          <a:spcPct val="0"/>
        </a:spcAft>
        <a:buClr>
          <a:srgbClr val="B7D242"/>
        </a:buClr>
        <a:defRPr sz="1300" kern="1200">
          <a:solidFill>
            <a:schemeClr val="bg1"/>
          </a:solidFill>
          <a:latin typeface="Candara" pitchFamily="34" charset="0"/>
          <a:ea typeface="+mn-ea"/>
          <a:cs typeface="+mn-cs"/>
        </a:defRPr>
      </a:lvl5pPr>
      <a:lvl6pPr marL="1553555" indent="-182771" algn="l" defTabSz="913856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7712" indent="-182771" algn="l" defTabSz="913856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1868" indent="-182771" algn="l" defTabSz="913856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6024" indent="-182771" algn="l" defTabSz="913856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27" algn="l" defTabSz="913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56" algn="l" defTabSz="913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83" algn="l" defTabSz="913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12" algn="l" defTabSz="913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40" algn="l" defTabSz="913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66" algn="l" defTabSz="913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93" algn="l" defTabSz="913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22" algn="l" defTabSz="913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79E32B-305F-4468-8B4A-2F9BB193B3C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05080" y="-1"/>
            <a:ext cx="7281863" cy="27723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B7C2F5-772A-4BB6-9A50-8675680E80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5079" y="252413"/>
            <a:ext cx="7281863" cy="841395"/>
          </a:xfrm>
        </p:spPr>
        <p:txBody>
          <a:bodyPr/>
          <a:lstStyle/>
          <a:p>
            <a:r>
              <a:rPr lang="en-US" sz="3600" dirty="0"/>
              <a:t>Advocacy at Southcentral Foundation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7287D2-36F7-465F-8E11-B79174122C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39667" y="1093808"/>
            <a:ext cx="5864666" cy="373239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C8CED0-3AAD-47D5-AFB8-20CDEAE1D2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77668" y="1799787"/>
            <a:ext cx="6175021" cy="625913"/>
          </a:xfrm>
        </p:spPr>
        <p:txBody>
          <a:bodyPr anchor="ctr"/>
          <a:lstStyle/>
          <a:p>
            <a:r>
              <a:rPr lang="en-US" dirty="0"/>
              <a:t>Ted Madsen, Policy Analyst</a:t>
            </a:r>
          </a:p>
        </p:txBody>
      </p:sp>
    </p:spTree>
    <p:extLst>
      <p:ext uri="{BB962C8B-B14F-4D97-AF65-F5344CB8AC3E}">
        <p14:creationId xmlns:p14="http://schemas.microsoft.com/office/powerpoint/2010/main" val="2959843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ubtitle 2"/>
          <p:cNvSpPr>
            <a:spLocks/>
          </p:cNvSpPr>
          <p:nvPr/>
        </p:nvSpPr>
        <p:spPr bwMode="auto">
          <a:xfrm>
            <a:off x="228600" y="2514600"/>
            <a:ext cx="27432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3" tIns="45706" rIns="91413" bIns="45706"/>
          <a:lstStyle/>
          <a:p>
            <a:pPr algn="ctr" eaLnBrk="0" hangingPunct="0">
              <a:spcBef>
                <a:spcPct val="20000"/>
              </a:spcBef>
              <a:buFont typeface="Arial" charset="0"/>
              <a:buNone/>
            </a:pPr>
            <a:endParaRPr lang="en-US" sz="1300" dirty="0">
              <a:solidFill>
                <a:prstClr val="black"/>
              </a:solidFill>
              <a:latin typeface="Calibri" pitchFamily="34" charset="0"/>
            </a:endParaRPr>
          </a:p>
          <a:p>
            <a:pPr algn="ctr" eaLnBrk="0" hangingPunct="0">
              <a:spcBef>
                <a:spcPct val="20000"/>
              </a:spcBef>
              <a:buFont typeface="Arial" charset="0"/>
              <a:buNone/>
            </a:pPr>
            <a:endParaRPr lang="en-US" sz="1200" dirty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8195" name="Subtitle 2"/>
          <p:cNvSpPr>
            <a:spLocks/>
          </p:cNvSpPr>
          <p:nvPr/>
        </p:nvSpPr>
        <p:spPr bwMode="auto">
          <a:xfrm>
            <a:off x="3124200" y="2514600"/>
            <a:ext cx="28194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3" tIns="45706" rIns="91413" bIns="45706"/>
          <a:lstStyle/>
          <a:p>
            <a:pPr algn="ctr" eaLnBrk="0" hangingPunct="0">
              <a:spcBef>
                <a:spcPct val="20000"/>
              </a:spcBef>
              <a:buFont typeface="Arial" charset="0"/>
              <a:buNone/>
            </a:pPr>
            <a:endParaRPr lang="en-US" sz="12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02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C089FBA-6576-4027-BAFB-851C1F7E97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Yearly process, alongside on-going monitoring of political developments.</a:t>
            </a:r>
          </a:p>
          <a:p>
            <a:r>
              <a:rPr lang="en-US" dirty="0"/>
              <a:t>Example policies affecting children and adolescents:</a:t>
            </a:r>
          </a:p>
          <a:p>
            <a:pPr lvl="1"/>
            <a:r>
              <a:rPr lang="en-US" dirty="0"/>
              <a:t>Department of Justice Report and the state’s response</a:t>
            </a:r>
          </a:p>
          <a:p>
            <a:pPr lvl="1"/>
            <a:r>
              <a:rPr lang="en-US" dirty="0"/>
              <a:t>Autism Services regulations</a:t>
            </a:r>
          </a:p>
          <a:p>
            <a:pPr lvl="1"/>
            <a:r>
              <a:rPr lang="en-US" dirty="0"/>
              <a:t>Youth mental health education</a:t>
            </a:r>
          </a:p>
          <a:p>
            <a:pPr lvl="1"/>
            <a:r>
              <a:rPr lang="en-US" dirty="0"/>
              <a:t>Greater funding for school nurses</a:t>
            </a:r>
          </a:p>
          <a:p>
            <a:pPr lvl="1"/>
            <a:endParaRPr lang="en-US" sz="3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2734CED-79AC-4F5F-BF9F-F66A6E1DB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Setting Policy and Advocacy Priorities</a:t>
            </a:r>
          </a:p>
        </p:txBody>
      </p:sp>
    </p:spTree>
    <p:extLst>
      <p:ext uri="{BB962C8B-B14F-4D97-AF65-F5344CB8AC3E}">
        <p14:creationId xmlns:p14="http://schemas.microsoft.com/office/powerpoint/2010/main" val="163556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E8B083-4E70-02BD-26C8-DF90FE201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25" y="1566153"/>
            <a:ext cx="8810625" cy="3577347"/>
          </a:xfrm>
        </p:spPr>
        <p:txBody>
          <a:bodyPr/>
          <a:lstStyle/>
          <a:p>
            <a:r>
              <a:rPr lang="en-US" sz="2000" dirty="0"/>
              <a:t>Federal, State, and Local levels of government</a:t>
            </a:r>
          </a:p>
          <a:p>
            <a:r>
              <a:rPr lang="en-US" sz="2000" dirty="0"/>
              <a:t>Legislative committees, executive branch departments, regulatory agencies</a:t>
            </a:r>
          </a:p>
          <a:p>
            <a:r>
              <a:rPr lang="en-US" sz="2000" dirty="0"/>
              <a:t>Legislation, regulations, and other initiatives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47D2F8-14B6-ED54-EC2A-6100B4B93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Where we Advocate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373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32823C-ECD1-5C75-11A9-C280F7D9F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5" y="1566153"/>
            <a:ext cx="8686800" cy="3577347"/>
          </a:xfrm>
        </p:spPr>
        <p:txBody>
          <a:bodyPr/>
          <a:lstStyle/>
          <a:p>
            <a:r>
              <a:rPr lang="en-US" dirty="0"/>
              <a:t>Why engage in advocacy with the Legislature? And in other venues…</a:t>
            </a:r>
          </a:p>
          <a:p>
            <a:pPr lvl="1"/>
            <a:r>
              <a:rPr lang="en-US" dirty="0"/>
              <a:t>Advocate on a particular topic or bill or outcome</a:t>
            </a:r>
          </a:p>
          <a:p>
            <a:pPr lvl="1"/>
            <a:r>
              <a:rPr lang="en-US" dirty="0"/>
              <a:t>Inform and educate Legislators on an issue or topic</a:t>
            </a:r>
          </a:p>
          <a:p>
            <a:pPr lvl="1"/>
            <a:r>
              <a:rPr lang="en-US" dirty="0"/>
              <a:t>Share data on a topic</a:t>
            </a:r>
          </a:p>
          <a:p>
            <a:pPr lvl="1"/>
            <a:r>
              <a:rPr lang="en-US" dirty="0"/>
              <a:t>Tell personal stories of impact</a:t>
            </a:r>
          </a:p>
          <a:p>
            <a:pPr lvl="1"/>
            <a:r>
              <a:rPr lang="en-US" dirty="0"/>
              <a:t>Building Relationships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BB8129-90C6-FA9A-21B9-90A266AF1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Advocacy Messages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978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397866-4F18-FF42-9355-42B6B1557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4" y="1566153"/>
            <a:ext cx="8810625" cy="3577347"/>
          </a:xfrm>
        </p:spPr>
        <p:txBody>
          <a:bodyPr/>
          <a:lstStyle/>
          <a:p>
            <a:r>
              <a:rPr lang="en-US" dirty="0"/>
              <a:t>Types of in-person and virtual engagement</a:t>
            </a:r>
          </a:p>
          <a:p>
            <a:pPr lvl="1"/>
            <a:r>
              <a:rPr lang="en-US" dirty="0"/>
              <a:t>Constituent Meetings</a:t>
            </a:r>
          </a:p>
          <a:p>
            <a:pPr lvl="1"/>
            <a:r>
              <a:rPr lang="en-US" dirty="0"/>
              <a:t>District Town Halls</a:t>
            </a:r>
          </a:p>
          <a:p>
            <a:pPr lvl="1"/>
            <a:r>
              <a:rPr lang="en-US" dirty="0"/>
              <a:t>Zoom Meetings</a:t>
            </a:r>
          </a:p>
          <a:p>
            <a:pPr lvl="1"/>
            <a:r>
              <a:rPr lang="en-US" dirty="0"/>
              <a:t>Assemblies</a:t>
            </a:r>
          </a:p>
          <a:p>
            <a:pPr lvl="1"/>
            <a:r>
              <a:rPr lang="en-US" dirty="0"/>
              <a:t>Organizational Fly-ins</a:t>
            </a:r>
          </a:p>
          <a:p>
            <a:pPr lvl="1"/>
            <a:r>
              <a:rPr lang="en-US" dirty="0"/>
              <a:t>Calling Legislative Office(s)</a:t>
            </a:r>
          </a:p>
          <a:p>
            <a:r>
              <a:rPr lang="en-US" dirty="0"/>
              <a:t>Legislative Testimony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246C63-7F0F-462E-EBEB-BE79C27A8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Relationships</a:t>
            </a:r>
          </a:p>
        </p:txBody>
      </p:sp>
    </p:spTree>
    <p:extLst>
      <p:ext uri="{BB962C8B-B14F-4D97-AF65-F5344CB8AC3E}">
        <p14:creationId xmlns:p14="http://schemas.microsoft.com/office/powerpoint/2010/main" val="29188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C310849-6C1D-54A0-6CF7-4152799CAB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Letter and Email writing </a:t>
            </a:r>
            <a:r>
              <a:rPr lang="en-US" dirty="0"/>
              <a:t>– most common form of engagement, typically used to convey support or opposition and share information</a:t>
            </a:r>
          </a:p>
          <a:p>
            <a:pPr lvl="1"/>
            <a:r>
              <a:rPr lang="en-US" dirty="0"/>
              <a:t>Letters of Support (LOS)</a:t>
            </a:r>
          </a:p>
          <a:p>
            <a:pPr lvl="1"/>
            <a:r>
              <a:rPr lang="en-US" dirty="0"/>
              <a:t>Letter campaign</a:t>
            </a:r>
          </a:p>
          <a:p>
            <a:pPr lvl="1"/>
            <a:r>
              <a:rPr lang="en-US" dirty="0"/>
              <a:t>Letter of Opposition</a:t>
            </a:r>
          </a:p>
          <a:p>
            <a:r>
              <a:rPr lang="en-US" b="1" dirty="0"/>
              <a:t>Written Testimony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EEB81D-DD5B-4B23-F537-ADDC5ED72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our Voice Heard</a:t>
            </a:r>
          </a:p>
        </p:txBody>
      </p:sp>
    </p:spTree>
    <p:extLst>
      <p:ext uri="{BB962C8B-B14F-4D97-AF65-F5344CB8AC3E}">
        <p14:creationId xmlns:p14="http://schemas.microsoft.com/office/powerpoint/2010/main" val="4254409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2A7147E-2E70-E9D1-5386-6806769DC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14550"/>
            <a:ext cx="9144000" cy="9144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579882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543210"/>
      </p:ext>
    </p:extLst>
  </p:cSld>
  <p:clrMapOvr>
    <a:masterClrMapping/>
  </p:clrMapOvr>
  <p:transition spd="slow">
    <p:wip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3_Birch Master">
  <a:themeElements>
    <a:clrScheme name="New SCF Color Pallete">
      <a:dk1>
        <a:srgbClr val="4D4D4F"/>
      </a:dk1>
      <a:lt1>
        <a:srgbClr val="FFFFFF"/>
      </a:lt1>
      <a:dk2>
        <a:srgbClr val="3F4E6D"/>
      </a:dk2>
      <a:lt2>
        <a:srgbClr val="1EA6BD"/>
      </a:lt2>
      <a:accent1>
        <a:srgbClr val="9FBA61"/>
      </a:accent1>
      <a:accent2>
        <a:srgbClr val="C8E4DD"/>
      </a:accent2>
      <a:accent3>
        <a:srgbClr val="A27AB6"/>
      </a:accent3>
      <a:accent4>
        <a:srgbClr val="63A744"/>
      </a:accent4>
      <a:accent5>
        <a:srgbClr val="FFC811"/>
      </a:accent5>
      <a:accent6>
        <a:srgbClr val="F78D1E"/>
      </a:accent6>
      <a:hlink>
        <a:srgbClr val="C8E4DD"/>
      </a:hlink>
      <a:folHlink>
        <a:srgbClr val="A27AB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63F35BA-CAAA-4895-9CE5-3D0860C3E9E3}" vid="{A486D49E-F958-44EA-9912-2CE2CEE0E08F}"/>
    </a:ext>
  </a:extLst>
</a:theme>
</file>

<file path=ppt/theme/theme2.xml><?xml version="1.0" encoding="utf-8"?>
<a:theme xmlns:a="http://schemas.openxmlformats.org/drawingml/2006/main" name="2_Photo">
  <a:themeElements>
    <a:clrScheme name="New SCF Color Pallete">
      <a:dk1>
        <a:srgbClr val="4D4D4F"/>
      </a:dk1>
      <a:lt1>
        <a:srgbClr val="FFFFFF"/>
      </a:lt1>
      <a:dk2>
        <a:srgbClr val="3F4E6D"/>
      </a:dk2>
      <a:lt2>
        <a:srgbClr val="1EA6BD"/>
      </a:lt2>
      <a:accent1>
        <a:srgbClr val="9FBA61"/>
      </a:accent1>
      <a:accent2>
        <a:srgbClr val="C8E4DD"/>
      </a:accent2>
      <a:accent3>
        <a:srgbClr val="A27AB6"/>
      </a:accent3>
      <a:accent4>
        <a:srgbClr val="63A744"/>
      </a:accent4>
      <a:accent5>
        <a:srgbClr val="FFC811"/>
      </a:accent5>
      <a:accent6>
        <a:srgbClr val="F78D1E"/>
      </a:accent6>
      <a:hlink>
        <a:srgbClr val="C8E4DD"/>
      </a:hlink>
      <a:folHlink>
        <a:srgbClr val="A27AB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>
            <a:alpha val="50196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363F35BA-CAAA-4895-9CE5-3D0860C3E9E3}" vid="{FD84293A-0D88-4508-B6F1-46D04883E6C1}"/>
    </a:ext>
  </a:extLst>
</a:theme>
</file>

<file path=ppt/theme/theme3.xml><?xml version="1.0" encoding="utf-8"?>
<a:theme xmlns:a="http://schemas.openxmlformats.org/drawingml/2006/main" name="Photo">
  <a:themeElements>
    <a:clrScheme name="Nuka Colors">
      <a:dk1>
        <a:sysClr val="windowText" lastClr="000000"/>
      </a:dk1>
      <a:lt1>
        <a:sysClr val="window" lastClr="FFFFFF"/>
      </a:lt1>
      <a:dk2>
        <a:srgbClr val="344553"/>
      </a:dk2>
      <a:lt2>
        <a:srgbClr val="B7D242"/>
      </a:lt2>
      <a:accent1>
        <a:srgbClr val="37AFCF"/>
      </a:accent1>
      <a:accent2>
        <a:srgbClr val="C8E4DD"/>
      </a:accent2>
      <a:accent3>
        <a:srgbClr val="2B333B"/>
      </a:accent3>
      <a:accent4>
        <a:srgbClr val="085774"/>
      </a:accent4>
      <a:accent5>
        <a:srgbClr val="B7D242"/>
      </a:accent5>
      <a:accent6>
        <a:srgbClr val="E08D2D"/>
      </a:accent6>
      <a:hlink>
        <a:srgbClr val="B7D242"/>
      </a:hlink>
      <a:folHlink>
        <a:srgbClr val="E08D2D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>
            <a:alpha val="50196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SCF theme">
  <a:themeElements>
    <a:clrScheme name="New SCF Color Pallete">
      <a:dk1>
        <a:srgbClr val="4D4D4F"/>
      </a:dk1>
      <a:lt1>
        <a:srgbClr val="FFFFFF"/>
      </a:lt1>
      <a:dk2>
        <a:srgbClr val="3F4E6D"/>
      </a:dk2>
      <a:lt2>
        <a:srgbClr val="1EA6BD"/>
      </a:lt2>
      <a:accent1>
        <a:srgbClr val="9FBA61"/>
      </a:accent1>
      <a:accent2>
        <a:srgbClr val="C8E4DD"/>
      </a:accent2>
      <a:accent3>
        <a:srgbClr val="A27AB6"/>
      </a:accent3>
      <a:accent4>
        <a:srgbClr val="63A744"/>
      </a:accent4>
      <a:accent5>
        <a:srgbClr val="FFC811"/>
      </a:accent5>
      <a:accent6>
        <a:srgbClr val="F78D1E"/>
      </a:accent6>
      <a:hlink>
        <a:srgbClr val="C8E4DD"/>
      </a:hlink>
      <a:folHlink>
        <a:srgbClr val="A27AB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F theme" id="{60640BA4-02CC-4D6C-9239-19423F254390}" vid="{E9654159-695C-4FBD-BDCF-98B8B20831C4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A0A3B87C8D8A44A6180966EF0DE69A" ma:contentTypeVersion="18" ma:contentTypeDescription="Create a new document." ma:contentTypeScope="" ma:versionID="1185fcb1d2861f8561f50179ede85258">
  <xsd:schema xmlns:xsd="http://www.w3.org/2001/XMLSchema" xmlns:xs="http://www.w3.org/2001/XMLSchema" xmlns:p="http://schemas.microsoft.com/office/2006/metadata/properties" xmlns:ns2="54801e45-6034-4cfe-85bb-8c0e2ddde120" xmlns:ns3="55d7ea32-e207-4f2d-af94-96785d3ca49b" targetNamespace="http://schemas.microsoft.com/office/2006/metadata/properties" ma:root="true" ma:fieldsID="83811b96cf9bbc5a305eca29e9391f82" ns2:_="" ns3:_="">
    <xsd:import namespace="54801e45-6034-4cfe-85bb-8c0e2ddde120"/>
    <xsd:import namespace="55d7ea32-e207-4f2d-af94-96785d3ca49b"/>
    <xsd:element name="properties">
      <xsd:complexType>
        <xsd:sequence>
          <xsd:element name="documentManagement">
            <xsd:complexType>
              <xsd:all>
                <xsd:element ref="ns2:Description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801e45-6034-4cfe-85bb-8c0e2ddde120" elementFormDefault="qualified">
    <xsd:import namespace="http://schemas.microsoft.com/office/2006/documentManagement/types"/>
    <xsd:import namespace="http://schemas.microsoft.com/office/infopath/2007/PartnerControls"/>
    <xsd:element name="Description" ma:index="8" nillable="true" ma:displayName="Description" ma:format="Dropdown" ma:internalName="Description">
      <xsd:simpleType>
        <xsd:restriction base="dms:Note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7e34135c-7579-4505-92a6-c44ea15b42a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" ma:index="25" nillable="true" ma:displayName="Date" ma:format="DateOnly" ma:internalName="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d7ea32-e207-4f2d-af94-96785d3ca49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e718199b-9195-4c86-be8f-aee2ed96502a}" ma:internalName="TaxCatchAll" ma:showField="CatchAllData" ma:web="55d7ea32-e207-4f2d-af94-96785d3ca4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1C6132C-BF93-42AA-B19D-26E9BE7944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801e45-6034-4cfe-85bb-8c0e2ddde120"/>
    <ds:schemaRef ds:uri="55d7ea32-e207-4f2d-af94-96785d3ca4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9B11226-0501-45B7-A573-139934C37F0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Glacier Blue PowerPoint Template 4.30.19</Template>
  <TotalTime>6735</TotalTime>
  <Words>221</Words>
  <Application>Microsoft Macintosh PowerPoint</Application>
  <PresentationFormat>On-screen Show (16:9)</PresentationFormat>
  <Paragraphs>46</Paragraphs>
  <Slides>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Calibri</vt:lpstr>
      <vt:lpstr>Candara</vt:lpstr>
      <vt:lpstr>Courier New</vt:lpstr>
      <vt:lpstr>Franklin Gothic Medium</vt:lpstr>
      <vt:lpstr>Wingdings</vt:lpstr>
      <vt:lpstr>3_Birch Master</vt:lpstr>
      <vt:lpstr>2_Photo</vt:lpstr>
      <vt:lpstr>Photo</vt:lpstr>
      <vt:lpstr>SCF theme</vt:lpstr>
      <vt:lpstr>PowerPoint Presentation</vt:lpstr>
      <vt:lpstr>PowerPoint Presentation</vt:lpstr>
      <vt:lpstr>Setting Policy and Advocacy Priorities</vt:lpstr>
      <vt:lpstr>Where we Advocate</vt:lpstr>
      <vt:lpstr>Advocacy Messages</vt:lpstr>
      <vt:lpstr>Building Relationships</vt:lpstr>
      <vt:lpstr>Making our Voice Heard</vt:lpstr>
      <vt:lpstr>Questions?</vt:lpstr>
      <vt:lpstr>PowerPoint Presentation</vt:lpstr>
    </vt:vector>
  </TitlesOfParts>
  <Company>Southcentral Foundation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Applegate, Kevin</dc:creator>
  <cp:lastModifiedBy>Jaycee Vincent</cp:lastModifiedBy>
  <cp:revision>11</cp:revision>
  <cp:lastPrinted>2023-12-01T00:48:49Z</cp:lastPrinted>
  <dcterms:created xsi:type="dcterms:W3CDTF">2019-05-01T16:54:32Z</dcterms:created>
  <dcterms:modified xsi:type="dcterms:W3CDTF">2023-12-01T19:17:37Z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9208c32-d70a-43b8-940b-046f80ec21ff_Enabled">
    <vt:lpwstr>true</vt:lpwstr>
  </property>
  <property fmtid="{D5CDD505-2E9C-101B-9397-08002B2CF9AE}" pid="3" name="MSIP_Label_e9208c32-d70a-43b8-940b-046f80ec21ff_SetDate">
    <vt:lpwstr>2022-12-29T18:15:59Z</vt:lpwstr>
  </property>
  <property fmtid="{D5CDD505-2E9C-101B-9397-08002B2CF9AE}" pid="4" name="MSIP_Label_e9208c32-d70a-43b8-940b-046f80ec21ff_Method">
    <vt:lpwstr>Standard</vt:lpwstr>
  </property>
  <property fmtid="{D5CDD505-2E9C-101B-9397-08002B2CF9AE}" pid="5" name="MSIP_Label_e9208c32-d70a-43b8-940b-046f80ec21ff_Name">
    <vt:lpwstr>General</vt:lpwstr>
  </property>
  <property fmtid="{D5CDD505-2E9C-101B-9397-08002B2CF9AE}" pid="6" name="MSIP_Label_e9208c32-d70a-43b8-940b-046f80ec21ff_SiteId">
    <vt:lpwstr>99486203-6320-4d00-9b2a-c4102ce1908d</vt:lpwstr>
  </property>
  <property fmtid="{D5CDD505-2E9C-101B-9397-08002B2CF9AE}" pid="7" name="MSIP_Label_e9208c32-d70a-43b8-940b-046f80ec21ff_ActionId">
    <vt:lpwstr>156db399-2ea1-4404-ba7d-ab3390aabe7f</vt:lpwstr>
  </property>
  <property fmtid="{D5CDD505-2E9C-101B-9397-08002B2CF9AE}" pid="8" name="MSIP_Label_e9208c32-d70a-43b8-940b-046f80ec21ff_ContentBits">
    <vt:lpwstr>0</vt:lpwstr>
  </property>
</Properties>
</file>