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9" r:id="rId4"/>
    <p:sldMasterId id="2147483711" r:id="rId5"/>
  </p:sldMasterIdLst>
  <p:notesMasterIdLst>
    <p:notesMasterId r:id="rId56"/>
  </p:notesMasterIdLst>
  <p:sldIdLst>
    <p:sldId id="301" r:id="rId6"/>
    <p:sldId id="298" r:id="rId7"/>
    <p:sldId id="297" r:id="rId8"/>
    <p:sldId id="584" r:id="rId9"/>
    <p:sldId id="1777" r:id="rId10"/>
    <p:sldId id="306" r:id="rId11"/>
    <p:sldId id="305" r:id="rId12"/>
    <p:sldId id="2145706857" r:id="rId13"/>
    <p:sldId id="2145706859" r:id="rId14"/>
    <p:sldId id="2145706864" r:id="rId15"/>
    <p:sldId id="2145706858" r:id="rId16"/>
    <p:sldId id="2145706861" r:id="rId17"/>
    <p:sldId id="2145706862" r:id="rId18"/>
    <p:sldId id="2145706865" r:id="rId19"/>
    <p:sldId id="2145706863" r:id="rId20"/>
    <p:sldId id="2145706866" r:id="rId21"/>
    <p:sldId id="2145706867" r:id="rId22"/>
    <p:sldId id="311" r:id="rId23"/>
    <p:sldId id="256" r:id="rId24"/>
    <p:sldId id="257" r:id="rId25"/>
    <p:sldId id="1769" r:id="rId26"/>
    <p:sldId id="1770" r:id="rId27"/>
    <p:sldId id="1771" r:id="rId28"/>
    <p:sldId id="258" r:id="rId29"/>
    <p:sldId id="259" r:id="rId30"/>
    <p:sldId id="260" r:id="rId31"/>
    <p:sldId id="1772" r:id="rId32"/>
    <p:sldId id="267" r:id="rId33"/>
    <p:sldId id="307" r:id="rId34"/>
    <p:sldId id="2145706868" r:id="rId35"/>
    <p:sldId id="2145706869" r:id="rId36"/>
    <p:sldId id="2145706870" r:id="rId37"/>
    <p:sldId id="2145706871" r:id="rId38"/>
    <p:sldId id="586" r:id="rId39"/>
    <p:sldId id="450" r:id="rId40"/>
    <p:sldId id="261" r:id="rId41"/>
    <p:sldId id="262" r:id="rId42"/>
    <p:sldId id="1593" r:id="rId43"/>
    <p:sldId id="1594" r:id="rId44"/>
    <p:sldId id="265" r:id="rId45"/>
    <p:sldId id="263" r:id="rId46"/>
    <p:sldId id="266" r:id="rId47"/>
    <p:sldId id="1595" r:id="rId48"/>
    <p:sldId id="1592" r:id="rId49"/>
    <p:sldId id="1588" r:id="rId50"/>
    <p:sldId id="1768" r:id="rId51"/>
    <p:sldId id="1778" r:id="rId52"/>
    <p:sldId id="1779" r:id="rId53"/>
    <p:sldId id="1780" r:id="rId54"/>
    <p:sldId id="178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F2FE"/>
    <a:srgbClr val="FFCC4B"/>
    <a:srgbClr val="02698C"/>
    <a:srgbClr val="1E84A7"/>
    <a:srgbClr val="FFF5C5"/>
    <a:srgbClr val="00D865"/>
    <a:srgbClr val="0EB0E7"/>
    <a:srgbClr val="01B1F2"/>
    <a:srgbClr val="CCEDF5"/>
    <a:srgbClr val="66CA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344"/>
    <p:restoredTop sz="96949"/>
  </p:normalViewPr>
  <p:slideViewPr>
    <p:cSldViewPr snapToGrid="0" snapToObjects="1">
      <p:cViewPr varScale="1">
        <p:scale>
          <a:sx n="141" d="100"/>
          <a:sy n="141" d="100"/>
        </p:scale>
        <p:origin x="208"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90FE0F-B4C4-41C3-9200-357955FA2C94}"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2BA288E0-471C-410E-B7DC-9A19510E0E5D}">
      <dgm:prSet/>
      <dgm:spPr/>
      <dgm:t>
        <a:bodyPr/>
        <a:lstStyle/>
        <a:p>
          <a:r>
            <a:rPr lang="en-US" dirty="0"/>
            <a:t>PDG B-5 strengthens and coordinates Alaska’s early childhood system.</a:t>
          </a:r>
        </a:p>
      </dgm:t>
    </dgm:pt>
    <dgm:pt modelId="{ECDBF035-B091-4EF7-A9F5-991614DBE63A}" type="parTrans" cxnId="{4F427192-3A58-42B3-86D3-FDFD504D7E38}">
      <dgm:prSet/>
      <dgm:spPr/>
      <dgm:t>
        <a:bodyPr/>
        <a:lstStyle/>
        <a:p>
          <a:endParaRPr lang="en-US"/>
        </a:p>
      </dgm:t>
    </dgm:pt>
    <dgm:pt modelId="{8CB9954A-79B1-4048-BDDF-165520237A3F}" type="sibTrans" cxnId="{4F427192-3A58-42B3-86D3-FDFD504D7E38}">
      <dgm:prSet/>
      <dgm:spPr/>
      <dgm:t>
        <a:bodyPr/>
        <a:lstStyle/>
        <a:p>
          <a:endParaRPr lang="en-US"/>
        </a:p>
      </dgm:t>
    </dgm:pt>
    <dgm:pt modelId="{C55A347A-709D-420D-9C2E-0364FBBCED7B}">
      <dgm:prSet/>
      <dgm:spPr/>
      <dgm:t>
        <a:bodyPr/>
        <a:lstStyle/>
        <a:p>
          <a:r>
            <a:rPr lang="en-US"/>
            <a:t>Aligns existing services to prepare children for school success.</a:t>
          </a:r>
        </a:p>
      </dgm:t>
    </dgm:pt>
    <dgm:pt modelId="{A9F0C5D6-D870-473C-A7AC-CFAFA5BD3DDF}" type="parTrans" cxnId="{CD0C7EB6-2759-4589-9A3A-DAB8AB86BC43}">
      <dgm:prSet/>
      <dgm:spPr/>
      <dgm:t>
        <a:bodyPr/>
        <a:lstStyle/>
        <a:p>
          <a:endParaRPr lang="en-US"/>
        </a:p>
      </dgm:t>
    </dgm:pt>
    <dgm:pt modelId="{F1AB3F35-E51E-4703-92A1-B7EA23EEB3AC}" type="sibTrans" cxnId="{CD0C7EB6-2759-4589-9A3A-DAB8AB86BC43}">
      <dgm:prSet/>
      <dgm:spPr/>
      <dgm:t>
        <a:bodyPr/>
        <a:lstStyle/>
        <a:p>
          <a:endParaRPr lang="en-US"/>
        </a:p>
      </dgm:t>
    </dgm:pt>
    <dgm:pt modelId="{D5DDE3E3-C353-4CDD-89DA-B14843BB3963}">
      <dgm:prSet/>
      <dgm:spPr/>
      <dgm:t>
        <a:bodyPr/>
        <a:lstStyle/>
        <a:p>
          <a:r>
            <a:rPr lang="en-US"/>
            <a:t>Improves transitions, family access, and system efficiency.</a:t>
          </a:r>
        </a:p>
      </dgm:t>
    </dgm:pt>
    <dgm:pt modelId="{BD187BE1-E29E-475A-B84D-B38AFDB048FA}" type="parTrans" cxnId="{21512A9F-3721-4F67-AB75-D55F57A0A252}">
      <dgm:prSet/>
      <dgm:spPr/>
      <dgm:t>
        <a:bodyPr/>
        <a:lstStyle/>
        <a:p>
          <a:endParaRPr lang="en-US"/>
        </a:p>
      </dgm:t>
    </dgm:pt>
    <dgm:pt modelId="{AFB9FDC0-335B-4FF6-A8B5-0538DB83AA82}" type="sibTrans" cxnId="{21512A9F-3721-4F67-AB75-D55F57A0A252}">
      <dgm:prSet/>
      <dgm:spPr/>
      <dgm:t>
        <a:bodyPr/>
        <a:lstStyle/>
        <a:p>
          <a:endParaRPr lang="en-US"/>
        </a:p>
      </dgm:t>
    </dgm:pt>
    <dgm:pt modelId="{1AFA08A1-26D7-4A57-BD1D-CB321E9FC364}" type="pres">
      <dgm:prSet presAssocID="{ED90FE0F-B4C4-41C3-9200-357955FA2C94}" presName="diagram" presStyleCnt="0">
        <dgm:presLayoutVars>
          <dgm:dir/>
          <dgm:resizeHandles val="exact"/>
        </dgm:presLayoutVars>
      </dgm:prSet>
      <dgm:spPr/>
    </dgm:pt>
    <dgm:pt modelId="{ECC15151-A9B2-4AF2-A841-6C1032E2A8D8}" type="pres">
      <dgm:prSet presAssocID="{2BA288E0-471C-410E-B7DC-9A19510E0E5D}" presName="node" presStyleLbl="node1" presStyleIdx="0" presStyleCnt="3">
        <dgm:presLayoutVars>
          <dgm:bulletEnabled val="1"/>
        </dgm:presLayoutVars>
      </dgm:prSet>
      <dgm:spPr/>
    </dgm:pt>
    <dgm:pt modelId="{7A5C3312-4789-45E7-974F-876AA6AFE01A}" type="pres">
      <dgm:prSet presAssocID="{8CB9954A-79B1-4048-BDDF-165520237A3F}" presName="sibTrans" presStyleCnt="0"/>
      <dgm:spPr/>
    </dgm:pt>
    <dgm:pt modelId="{43C3F913-1EBC-4A35-9CF6-072C8BF9E014}" type="pres">
      <dgm:prSet presAssocID="{C55A347A-709D-420D-9C2E-0364FBBCED7B}" presName="node" presStyleLbl="node1" presStyleIdx="1" presStyleCnt="3">
        <dgm:presLayoutVars>
          <dgm:bulletEnabled val="1"/>
        </dgm:presLayoutVars>
      </dgm:prSet>
      <dgm:spPr/>
    </dgm:pt>
    <dgm:pt modelId="{2D3CF8EC-8567-446D-8BF0-A5082C09EE1A}" type="pres">
      <dgm:prSet presAssocID="{F1AB3F35-E51E-4703-92A1-B7EA23EEB3AC}" presName="sibTrans" presStyleCnt="0"/>
      <dgm:spPr/>
    </dgm:pt>
    <dgm:pt modelId="{70D935D7-59DE-45F7-9E3B-283330F27FC3}" type="pres">
      <dgm:prSet presAssocID="{D5DDE3E3-C353-4CDD-89DA-B14843BB3963}" presName="node" presStyleLbl="node1" presStyleIdx="2" presStyleCnt="3">
        <dgm:presLayoutVars>
          <dgm:bulletEnabled val="1"/>
        </dgm:presLayoutVars>
      </dgm:prSet>
      <dgm:spPr/>
    </dgm:pt>
  </dgm:ptLst>
  <dgm:cxnLst>
    <dgm:cxn modelId="{E0384668-9AC2-4E93-B4A4-B7FF37AAA116}" type="presOf" srcId="{ED90FE0F-B4C4-41C3-9200-357955FA2C94}" destId="{1AFA08A1-26D7-4A57-BD1D-CB321E9FC364}" srcOrd="0" destOrd="0" presId="urn:microsoft.com/office/officeart/2005/8/layout/default"/>
    <dgm:cxn modelId="{4F427192-3A58-42B3-86D3-FDFD504D7E38}" srcId="{ED90FE0F-B4C4-41C3-9200-357955FA2C94}" destId="{2BA288E0-471C-410E-B7DC-9A19510E0E5D}" srcOrd="0" destOrd="0" parTransId="{ECDBF035-B091-4EF7-A9F5-991614DBE63A}" sibTransId="{8CB9954A-79B1-4048-BDDF-165520237A3F}"/>
    <dgm:cxn modelId="{4B449797-03E6-4153-895A-A05B635B82BC}" type="presOf" srcId="{C55A347A-709D-420D-9C2E-0364FBBCED7B}" destId="{43C3F913-1EBC-4A35-9CF6-072C8BF9E014}" srcOrd="0" destOrd="0" presId="urn:microsoft.com/office/officeart/2005/8/layout/default"/>
    <dgm:cxn modelId="{21512A9F-3721-4F67-AB75-D55F57A0A252}" srcId="{ED90FE0F-B4C4-41C3-9200-357955FA2C94}" destId="{D5DDE3E3-C353-4CDD-89DA-B14843BB3963}" srcOrd="2" destOrd="0" parTransId="{BD187BE1-E29E-475A-B84D-B38AFDB048FA}" sibTransId="{AFB9FDC0-335B-4FF6-A8B5-0538DB83AA82}"/>
    <dgm:cxn modelId="{CD0C7EB6-2759-4589-9A3A-DAB8AB86BC43}" srcId="{ED90FE0F-B4C4-41C3-9200-357955FA2C94}" destId="{C55A347A-709D-420D-9C2E-0364FBBCED7B}" srcOrd="1" destOrd="0" parTransId="{A9F0C5D6-D870-473C-A7AC-CFAFA5BD3DDF}" sibTransId="{F1AB3F35-E51E-4703-92A1-B7EA23EEB3AC}"/>
    <dgm:cxn modelId="{D8271BD6-BEAE-48C5-B75E-35C4AC569710}" type="presOf" srcId="{2BA288E0-471C-410E-B7DC-9A19510E0E5D}" destId="{ECC15151-A9B2-4AF2-A841-6C1032E2A8D8}" srcOrd="0" destOrd="0" presId="urn:microsoft.com/office/officeart/2005/8/layout/default"/>
    <dgm:cxn modelId="{30663ED6-D722-4585-A061-C8E49740F249}" type="presOf" srcId="{D5DDE3E3-C353-4CDD-89DA-B14843BB3963}" destId="{70D935D7-59DE-45F7-9E3B-283330F27FC3}" srcOrd="0" destOrd="0" presId="urn:microsoft.com/office/officeart/2005/8/layout/default"/>
    <dgm:cxn modelId="{CD9613EE-6DEE-4B2B-9395-72EB5BED3D42}" type="presParOf" srcId="{1AFA08A1-26D7-4A57-BD1D-CB321E9FC364}" destId="{ECC15151-A9B2-4AF2-A841-6C1032E2A8D8}" srcOrd="0" destOrd="0" presId="urn:microsoft.com/office/officeart/2005/8/layout/default"/>
    <dgm:cxn modelId="{6DCE8283-8DAA-48B2-99F9-D6CB7A12AEEC}" type="presParOf" srcId="{1AFA08A1-26D7-4A57-BD1D-CB321E9FC364}" destId="{7A5C3312-4789-45E7-974F-876AA6AFE01A}" srcOrd="1" destOrd="0" presId="urn:microsoft.com/office/officeart/2005/8/layout/default"/>
    <dgm:cxn modelId="{97EE9CD7-56B8-4F71-8CF6-FB3D55F04872}" type="presParOf" srcId="{1AFA08A1-26D7-4A57-BD1D-CB321E9FC364}" destId="{43C3F913-1EBC-4A35-9CF6-072C8BF9E014}" srcOrd="2" destOrd="0" presId="urn:microsoft.com/office/officeart/2005/8/layout/default"/>
    <dgm:cxn modelId="{210FB96A-EFA5-4AAA-9F83-C7F0527ABF65}" type="presParOf" srcId="{1AFA08A1-26D7-4A57-BD1D-CB321E9FC364}" destId="{2D3CF8EC-8567-446D-8BF0-A5082C09EE1A}" srcOrd="3" destOrd="0" presId="urn:microsoft.com/office/officeart/2005/8/layout/default"/>
    <dgm:cxn modelId="{CA3E6004-19ED-4FD8-9BFD-9CAC242D23E8}" type="presParOf" srcId="{1AFA08A1-26D7-4A57-BD1D-CB321E9FC364}" destId="{70D935D7-59DE-45F7-9E3B-283330F27FC3}"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40E159-C790-4386-ABE9-6025BDF6812C}" type="doc">
      <dgm:prSet loTypeId="urn:microsoft.com/office/officeart/2018/5/layout/IconCircleLabelList" loCatId="icon" qsTypeId="urn:microsoft.com/office/officeart/2005/8/quickstyle/simple1" qsCatId="simple" csTypeId="urn:microsoft.com/office/officeart/2018/5/colors/Iconchunking_neutralicon_accent2_2" csCatId="accent2" phldr="1"/>
      <dgm:spPr/>
      <dgm:t>
        <a:bodyPr/>
        <a:lstStyle/>
        <a:p>
          <a:endParaRPr lang="en-US"/>
        </a:p>
      </dgm:t>
    </dgm:pt>
    <dgm:pt modelId="{934D647E-899B-4F53-A060-CE653456AF07}">
      <dgm:prSet/>
      <dgm:spPr/>
      <dgm:t>
        <a:bodyPr/>
        <a:lstStyle/>
        <a:p>
          <a:pPr>
            <a:lnSpc>
              <a:spcPct val="100000"/>
            </a:lnSpc>
            <a:defRPr cap="all"/>
          </a:pPr>
          <a:r>
            <a:rPr lang="en-US" b="1">
              <a:solidFill>
                <a:schemeClr val="bg1"/>
              </a:solidFill>
            </a:rPr>
            <a:t>Improve nutritional intake</a:t>
          </a:r>
        </a:p>
      </dgm:t>
    </dgm:pt>
    <dgm:pt modelId="{11196FD3-E898-4414-8085-FD03AAA96D58}" type="parTrans" cxnId="{34A7F072-A3F2-4F7C-B447-B871AA32B760}">
      <dgm:prSet/>
      <dgm:spPr/>
      <dgm:t>
        <a:bodyPr/>
        <a:lstStyle/>
        <a:p>
          <a:endParaRPr lang="en-US"/>
        </a:p>
      </dgm:t>
    </dgm:pt>
    <dgm:pt modelId="{6BC658FE-65A5-4274-AB78-E6CF73E1C23D}" type="sibTrans" cxnId="{34A7F072-A3F2-4F7C-B447-B871AA32B760}">
      <dgm:prSet/>
      <dgm:spPr/>
      <dgm:t>
        <a:bodyPr/>
        <a:lstStyle/>
        <a:p>
          <a:endParaRPr lang="en-US"/>
        </a:p>
      </dgm:t>
    </dgm:pt>
    <dgm:pt modelId="{0BDBBA5B-2D98-4B98-8A3E-94D6F63F8DAF}">
      <dgm:prSet/>
      <dgm:spPr/>
      <dgm:t>
        <a:bodyPr/>
        <a:lstStyle/>
        <a:p>
          <a:pPr>
            <a:lnSpc>
              <a:spcPct val="100000"/>
            </a:lnSpc>
            <a:defRPr cap="all"/>
          </a:pPr>
          <a:r>
            <a:rPr lang="en-US" b="1" dirty="0">
              <a:solidFill>
                <a:schemeClr val="bg1"/>
              </a:solidFill>
            </a:rPr>
            <a:t>REDUCE financial worries </a:t>
          </a:r>
        </a:p>
      </dgm:t>
    </dgm:pt>
    <dgm:pt modelId="{78D6C778-F4D4-49B9-80E7-2E129DE9F783}" type="parTrans" cxnId="{B9B8F30F-8E7F-49C0-A66E-7012B8C13BC7}">
      <dgm:prSet/>
      <dgm:spPr/>
      <dgm:t>
        <a:bodyPr/>
        <a:lstStyle/>
        <a:p>
          <a:endParaRPr lang="en-US"/>
        </a:p>
      </dgm:t>
    </dgm:pt>
    <dgm:pt modelId="{BD840B1C-E58C-4DFB-8513-474C26AAAACD}" type="sibTrans" cxnId="{B9B8F30F-8E7F-49C0-A66E-7012B8C13BC7}">
      <dgm:prSet/>
      <dgm:spPr/>
      <dgm:t>
        <a:bodyPr/>
        <a:lstStyle/>
        <a:p>
          <a:endParaRPr lang="en-US"/>
        </a:p>
      </dgm:t>
    </dgm:pt>
    <dgm:pt modelId="{7FDD79E9-8D40-4B40-9D26-2B78F3417943}">
      <dgm:prSet/>
      <dgm:spPr/>
      <dgm:t>
        <a:bodyPr/>
        <a:lstStyle/>
        <a:p>
          <a:pPr>
            <a:lnSpc>
              <a:spcPct val="100000"/>
            </a:lnSpc>
            <a:defRPr cap="all"/>
          </a:pPr>
          <a:r>
            <a:rPr lang="en-US" b="1" dirty="0">
              <a:solidFill>
                <a:schemeClr val="bg1"/>
              </a:solidFill>
            </a:rPr>
            <a:t>Reduce patient and caregiver burden</a:t>
          </a:r>
        </a:p>
      </dgm:t>
    </dgm:pt>
    <dgm:pt modelId="{1421D139-5D32-4999-8AAC-641DC7DA0C0B}" type="parTrans" cxnId="{190D8202-74C7-4E9E-A8CE-84ACE6E3EC2E}">
      <dgm:prSet/>
      <dgm:spPr/>
      <dgm:t>
        <a:bodyPr/>
        <a:lstStyle/>
        <a:p>
          <a:endParaRPr lang="en-US"/>
        </a:p>
      </dgm:t>
    </dgm:pt>
    <dgm:pt modelId="{66B1E57D-711A-4E04-9900-D871E128EC32}" type="sibTrans" cxnId="{190D8202-74C7-4E9E-A8CE-84ACE6E3EC2E}">
      <dgm:prSet/>
      <dgm:spPr/>
      <dgm:t>
        <a:bodyPr/>
        <a:lstStyle/>
        <a:p>
          <a:endParaRPr lang="en-US"/>
        </a:p>
      </dgm:t>
    </dgm:pt>
    <dgm:pt modelId="{62D0B244-24F3-4159-BB7D-B0C62B8E9867}">
      <dgm:prSet/>
      <dgm:spPr/>
      <dgm:t>
        <a:bodyPr/>
        <a:lstStyle/>
        <a:p>
          <a:pPr>
            <a:lnSpc>
              <a:spcPct val="100000"/>
            </a:lnSpc>
            <a:defRPr cap="all"/>
          </a:pPr>
          <a:r>
            <a:rPr lang="en-US" b="1" dirty="0">
              <a:solidFill>
                <a:schemeClr val="bg1"/>
              </a:solidFill>
            </a:rPr>
            <a:t>IMPROVE Food security</a:t>
          </a:r>
        </a:p>
      </dgm:t>
    </dgm:pt>
    <dgm:pt modelId="{C43A633E-A55E-4E25-BEEE-B2CD802F1184}" type="parTrans" cxnId="{06EFF103-3E5E-4C5E-9841-0E1265321679}">
      <dgm:prSet/>
      <dgm:spPr/>
      <dgm:t>
        <a:bodyPr/>
        <a:lstStyle/>
        <a:p>
          <a:endParaRPr lang="en-US"/>
        </a:p>
      </dgm:t>
    </dgm:pt>
    <dgm:pt modelId="{D8CCF68F-B8BC-422B-93F7-76E7AF0FD877}" type="sibTrans" cxnId="{06EFF103-3E5E-4C5E-9841-0E1265321679}">
      <dgm:prSet/>
      <dgm:spPr/>
      <dgm:t>
        <a:bodyPr/>
        <a:lstStyle/>
        <a:p>
          <a:endParaRPr lang="en-US"/>
        </a:p>
      </dgm:t>
    </dgm:pt>
    <dgm:pt modelId="{EF4344C6-3A59-44AB-8EF6-7BB2560BDB31}" type="pres">
      <dgm:prSet presAssocID="{BF40E159-C790-4386-ABE9-6025BDF6812C}" presName="root" presStyleCnt="0">
        <dgm:presLayoutVars>
          <dgm:dir/>
          <dgm:resizeHandles val="exact"/>
        </dgm:presLayoutVars>
      </dgm:prSet>
      <dgm:spPr/>
    </dgm:pt>
    <dgm:pt modelId="{B2467C02-F2A0-4078-9B5D-D967BAAE88DB}" type="pres">
      <dgm:prSet presAssocID="{62D0B244-24F3-4159-BB7D-B0C62B8E9867}" presName="compNode" presStyleCnt="0"/>
      <dgm:spPr/>
    </dgm:pt>
    <dgm:pt modelId="{B07607A3-47F4-4D60-86C8-1237880749CC}" type="pres">
      <dgm:prSet presAssocID="{62D0B244-24F3-4159-BB7D-B0C62B8E9867}" presName="iconBgRect" presStyleLbl="bgShp" presStyleIdx="0" presStyleCnt="4"/>
      <dgm:spPr/>
    </dgm:pt>
    <dgm:pt modelId="{F1DADE04-FCD4-477F-BDCB-3F66D515F3EF}" type="pres">
      <dgm:prSet presAssocID="{62D0B244-24F3-4159-BB7D-B0C62B8E9867}"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rocery bag with solid fill"/>
        </a:ext>
      </dgm:extLst>
    </dgm:pt>
    <dgm:pt modelId="{F1F35B10-7691-4853-993E-07DAAC5E6CB6}" type="pres">
      <dgm:prSet presAssocID="{62D0B244-24F3-4159-BB7D-B0C62B8E9867}" presName="spaceRect" presStyleCnt="0"/>
      <dgm:spPr/>
    </dgm:pt>
    <dgm:pt modelId="{20E509B9-B392-4527-88A9-D4979FE05801}" type="pres">
      <dgm:prSet presAssocID="{62D0B244-24F3-4159-BB7D-B0C62B8E9867}" presName="textRect" presStyleLbl="revTx" presStyleIdx="0" presStyleCnt="4">
        <dgm:presLayoutVars>
          <dgm:chMax val="1"/>
          <dgm:chPref val="1"/>
        </dgm:presLayoutVars>
      </dgm:prSet>
      <dgm:spPr/>
    </dgm:pt>
    <dgm:pt modelId="{D4EACD32-BC68-47B2-8D58-7C82C2E40FEF}" type="pres">
      <dgm:prSet presAssocID="{D8CCF68F-B8BC-422B-93F7-76E7AF0FD877}" presName="sibTrans" presStyleCnt="0"/>
      <dgm:spPr/>
    </dgm:pt>
    <dgm:pt modelId="{20974A37-1E22-4922-833A-12CB09E3016C}" type="pres">
      <dgm:prSet presAssocID="{7FDD79E9-8D40-4B40-9D26-2B78F3417943}" presName="compNode" presStyleCnt="0"/>
      <dgm:spPr/>
    </dgm:pt>
    <dgm:pt modelId="{54E8DCA3-AC50-4C2D-85CD-412927C6EDD8}" type="pres">
      <dgm:prSet presAssocID="{7FDD79E9-8D40-4B40-9D26-2B78F3417943}" presName="iconBgRect" presStyleLbl="bgShp" presStyleIdx="1" presStyleCnt="4"/>
      <dgm:spPr/>
    </dgm:pt>
    <dgm:pt modelId="{DE2E50B5-87B6-4516-8C55-D302E0E8A1E2}" type="pres">
      <dgm:prSet presAssocID="{7FDD79E9-8D40-4B40-9D26-2B78F341794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C2F29DD1-9EA2-49F0-A97C-B91C0C18D505}" type="pres">
      <dgm:prSet presAssocID="{7FDD79E9-8D40-4B40-9D26-2B78F3417943}" presName="spaceRect" presStyleCnt="0"/>
      <dgm:spPr/>
    </dgm:pt>
    <dgm:pt modelId="{A8820EA4-4C92-4A51-9110-2CDFC09627F5}" type="pres">
      <dgm:prSet presAssocID="{7FDD79E9-8D40-4B40-9D26-2B78F3417943}" presName="textRect" presStyleLbl="revTx" presStyleIdx="1" presStyleCnt="4">
        <dgm:presLayoutVars>
          <dgm:chMax val="1"/>
          <dgm:chPref val="1"/>
        </dgm:presLayoutVars>
      </dgm:prSet>
      <dgm:spPr/>
    </dgm:pt>
    <dgm:pt modelId="{25C22DB5-B80F-4E7D-960B-F0F098EE4A48}" type="pres">
      <dgm:prSet presAssocID="{66B1E57D-711A-4E04-9900-D871E128EC32}" presName="sibTrans" presStyleCnt="0"/>
      <dgm:spPr/>
    </dgm:pt>
    <dgm:pt modelId="{62CCFE4B-3450-4BFD-B424-975F859BCDCC}" type="pres">
      <dgm:prSet presAssocID="{934D647E-899B-4F53-A060-CE653456AF07}" presName="compNode" presStyleCnt="0"/>
      <dgm:spPr/>
    </dgm:pt>
    <dgm:pt modelId="{74F38822-D549-4D6F-B3CA-F998EB45C88C}" type="pres">
      <dgm:prSet presAssocID="{934D647E-899B-4F53-A060-CE653456AF07}" presName="iconBgRect" presStyleLbl="bgShp" presStyleIdx="2" presStyleCnt="4"/>
      <dgm:spPr/>
    </dgm:pt>
    <dgm:pt modelId="{90C0DDE1-FBE5-4F6E-8C9F-69C05AB62AE2}" type="pres">
      <dgm:prSet presAssocID="{934D647E-899B-4F53-A060-CE653456AF0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pple"/>
        </a:ext>
      </dgm:extLst>
    </dgm:pt>
    <dgm:pt modelId="{F94FD709-52EE-47CD-8775-58976C8B23A5}" type="pres">
      <dgm:prSet presAssocID="{934D647E-899B-4F53-A060-CE653456AF07}" presName="spaceRect" presStyleCnt="0"/>
      <dgm:spPr/>
    </dgm:pt>
    <dgm:pt modelId="{1C2E07E6-4BD2-4FFE-960C-6B662049EA5F}" type="pres">
      <dgm:prSet presAssocID="{934D647E-899B-4F53-A060-CE653456AF07}" presName="textRect" presStyleLbl="revTx" presStyleIdx="2" presStyleCnt="4">
        <dgm:presLayoutVars>
          <dgm:chMax val="1"/>
          <dgm:chPref val="1"/>
        </dgm:presLayoutVars>
      </dgm:prSet>
      <dgm:spPr/>
    </dgm:pt>
    <dgm:pt modelId="{01837705-D5C9-419D-ABBC-5CC324BDD1A2}" type="pres">
      <dgm:prSet presAssocID="{6BC658FE-65A5-4274-AB78-E6CF73E1C23D}" presName="sibTrans" presStyleCnt="0"/>
      <dgm:spPr/>
    </dgm:pt>
    <dgm:pt modelId="{6F9B263C-2170-46C4-BDEC-502F55F12486}" type="pres">
      <dgm:prSet presAssocID="{0BDBBA5B-2D98-4B98-8A3E-94D6F63F8DAF}" presName="compNode" presStyleCnt="0"/>
      <dgm:spPr/>
    </dgm:pt>
    <dgm:pt modelId="{00C21468-4842-4627-998E-28A3C162ACC3}" type="pres">
      <dgm:prSet presAssocID="{0BDBBA5B-2D98-4B98-8A3E-94D6F63F8DAF}" presName="iconBgRect" presStyleLbl="bgShp" presStyleIdx="3" presStyleCnt="4"/>
      <dgm:spPr/>
    </dgm:pt>
    <dgm:pt modelId="{AE01F25E-B755-445B-9BFD-EBAC4A9E6164}" type="pres">
      <dgm:prSet presAssocID="{0BDBBA5B-2D98-4B98-8A3E-94D6F63F8DA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44441ADB-1114-40E2-B7D4-7885EB219EC9}" type="pres">
      <dgm:prSet presAssocID="{0BDBBA5B-2D98-4B98-8A3E-94D6F63F8DAF}" presName="spaceRect" presStyleCnt="0"/>
      <dgm:spPr/>
    </dgm:pt>
    <dgm:pt modelId="{847B12B0-996D-4656-81D0-F0104B45C06E}" type="pres">
      <dgm:prSet presAssocID="{0BDBBA5B-2D98-4B98-8A3E-94D6F63F8DAF}" presName="textRect" presStyleLbl="revTx" presStyleIdx="3" presStyleCnt="4">
        <dgm:presLayoutVars>
          <dgm:chMax val="1"/>
          <dgm:chPref val="1"/>
        </dgm:presLayoutVars>
      </dgm:prSet>
      <dgm:spPr/>
    </dgm:pt>
  </dgm:ptLst>
  <dgm:cxnLst>
    <dgm:cxn modelId="{190D8202-74C7-4E9E-A8CE-84ACE6E3EC2E}" srcId="{BF40E159-C790-4386-ABE9-6025BDF6812C}" destId="{7FDD79E9-8D40-4B40-9D26-2B78F3417943}" srcOrd="1" destOrd="0" parTransId="{1421D139-5D32-4999-8AAC-641DC7DA0C0B}" sibTransId="{66B1E57D-711A-4E04-9900-D871E128EC32}"/>
    <dgm:cxn modelId="{06EFF103-3E5E-4C5E-9841-0E1265321679}" srcId="{BF40E159-C790-4386-ABE9-6025BDF6812C}" destId="{62D0B244-24F3-4159-BB7D-B0C62B8E9867}" srcOrd="0" destOrd="0" parTransId="{C43A633E-A55E-4E25-BEEE-B2CD802F1184}" sibTransId="{D8CCF68F-B8BC-422B-93F7-76E7AF0FD877}"/>
    <dgm:cxn modelId="{B9B8F30F-8E7F-49C0-A66E-7012B8C13BC7}" srcId="{BF40E159-C790-4386-ABE9-6025BDF6812C}" destId="{0BDBBA5B-2D98-4B98-8A3E-94D6F63F8DAF}" srcOrd="3" destOrd="0" parTransId="{78D6C778-F4D4-49B9-80E7-2E129DE9F783}" sibTransId="{BD840B1C-E58C-4DFB-8513-474C26AAAACD}"/>
    <dgm:cxn modelId="{EDF7C81B-9DAA-4220-A0CB-1A28AC455250}" type="presOf" srcId="{7FDD79E9-8D40-4B40-9D26-2B78F3417943}" destId="{A8820EA4-4C92-4A51-9110-2CDFC09627F5}" srcOrd="0" destOrd="0" presId="urn:microsoft.com/office/officeart/2018/5/layout/IconCircleLabelList"/>
    <dgm:cxn modelId="{34A7F072-A3F2-4F7C-B447-B871AA32B760}" srcId="{BF40E159-C790-4386-ABE9-6025BDF6812C}" destId="{934D647E-899B-4F53-A060-CE653456AF07}" srcOrd="2" destOrd="0" parTransId="{11196FD3-E898-4414-8085-FD03AAA96D58}" sibTransId="{6BC658FE-65A5-4274-AB78-E6CF73E1C23D}"/>
    <dgm:cxn modelId="{F5CB64A1-ACB2-4E4F-B63D-1902536A87A2}" type="presOf" srcId="{934D647E-899B-4F53-A060-CE653456AF07}" destId="{1C2E07E6-4BD2-4FFE-960C-6B662049EA5F}" srcOrd="0" destOrd="0" presId="urn:microsoft.com/office/officeart/2018/5/layout/IconCircleLabelList"/>
    <dgm:cxn modelId="{59130FB6-C154-4CFC-A337-54572D45DE4C}" type="presOf" srcId="{62D0B244-24F3-4159-BB7D-B0C62B8E9867}" destId="{20E509B9-B392-4527-88A9-D4979FE05801}" srcOrd="0" destOrd="0" presId="urn:microsoft.com/office/officeart/2018/5/layout/IconCircleLabelList"/>
    <dgm:cxn modelId="{F9613FC6-A016-4C3B-BCCD-7DCE4DE944F8}" type="presOf" srcId="{BF40E159-C790-4386-ABE9-6025BDF6812C}" destId="{EF4344C6-3A59-44AB-8EF6-7BB2560BDB31}" srcOrd="0" destOrd="0" presId="urn:microsoft.com/office/officeart/2018/5/layout/IconCircleLabelList"/>
    <dgm:cxn modelId="{C68300CE-E098-44A0-9C47-C1BF4F849479}" type="presOf" srcId="{0BDBBA5B-2D98-4B98-8A3E-94D6F63F8DAF}" destId="{847B12B0-996D-4656-81D0-F0104B45C06E}" srcOrd="0" destOrd="0" presId="urn:microsoft.com/office/officeart/2018/5/layout/IconCircleLabelList"/>
    <dgm:cxn modelId="{27FF4B2F-2A02-4669-9E33-8392F889B1B0}" type="presParOf" srcId="{EF4344C6-3A59-44AB-8EF6-7BB2560BDB31}" destId="{B2467C02-F2A0-4078-9B5D-D967BAAE88DB}" srcOrd="0" destOrd="0" presId="urn:microsoft.com/office/officeart/2018/5/layout/IconCircleLabelList"/>
    <dgm:cxn modelId="{CBBF55A8-AA31-40F1-9519-B1181804D1CE}" type="presParOf" srcId="{B2467C02-F2A0-4078-9B5D-D967BAAE88DB}" destId="{B07607A3-47F4-4D60-86C8-1237880749CC}" srcOrd="0" destOrd="0" presId="urn:microsoft.com/office/officeart/2018/5/layout/IconCircleLabelList"/>
    <dgm:cxn modelId="{382E5A1F-7DB3-484F-9A34-9118F6B9999B}" type="presParOf" srcId="{B2467C02-F2A0-4078-9B5D-D967BAAE88DB}" destId="{F1DADE04-FCD4-477F-BDCB-3F66D515F3EF}" srcOrd="1" destOrd="0" presId="urn:microsoft.com/office/officeart/2018/5/layout/IconCircleLabelList"/>
    <dgm:cxn modelId="{CF7E32A3-CA5F-4C3C-B430-560D4C950CAD}" type="presParOf" srcId="{B2467C02-F2A0-4078-9B5D-D967BAAE88DB}" destId="{F1F35B10-7691-4853-993E-07DAAC5E6CB6}" srcOrd="2" destOrd="0" presId="urn:microsoft.com/office/officeart/2018/5/layout/IconCircleLabelList"/>
    <dgm:cxn modelId="{E2A74C19-FCC8-42F0-B968-25E153424DD6}" type="presParOf" srcId="{B2467C02-F2A0-4078-9B5D-D967BAAE88DB}" destId="{20E509B9-B392-4527-88A9-D4979FE05801}" srcOrd="3" destOrd="0" presId="urn:microsoft.com/office/officeart/2018/5/layout/IconCircleLabelList"/>
    <dgm:cxn modelId="{B52424AF-02F1-453C-A885-9A678233DD10}" type="presParOf" srcId="{EF4344C6-3A59-44AB-8EF6-7BB2560BDB31}" destId="{D4EACD32-BC68-47B2-8D58-7C82C2E40FEF}" srcOrd="1" destOrd="0" presId="urn:microsoft.com/office/officeart/2018/5/layout/IconCircleLabelList"/>
    <dgm:cxn modelId="{C02D8ACA-9F0E-413F-A219-527A3C3FF817}" type="presParOf" srcId="{EF4344C6-3A59-44AB-8EF6-7BB2560BDB31}" destId="{20974A37-1E22-4922-833A-12CB09E3016C}" srcOrd="2" destOrd="0" presId="urn:microsoft.com/office/officeart/2018/5/layout/IconCircleLabelList"/>
    <dgm:cxn modelId="{9D7516D0-6AEB-49F4-8709-2CA3FE5F0697}" type="presParOf" srcId="{20974A37-1E22-4922-833A-12CB09E3016C}" destId="{54E8DCA3-AC50-4C2D-85CD-412927C6EDD8}" srcOrd="0" destOrd="0" presId="urn:microsoft.com/office/officeart/2018/5/layout/IconCircleLabelList"/>
    <dgm:cxn modelId="{5B4BBCFF-1418-4B74-8BD6-0004FEF31847}" type="presParOf" srcId="{20974A37-1E22-4922-833A-12CB09E3016C}" destId="{DE2E50B5-87B6-4516-8C55-D302E0E8A1E2}" srcOrd="1" destOrd="0" presId="urn:microsoft.com/office/officeart/2018/5/layout/IconCircleLabelList"/>
    <dgm:cxn modelId="{C95137BF-F402-4B17-9B9B-84B42E2601F2}" type="presParOf" srcId="{20974A37-1E22-4922-833A-12CB09E3016C}" destId="{C2F29DD1-9EA2-49F0-A97C-B91C0C18D505}" srcOrd="2" destOrd="0" presId="urn:microsoft.com/office/officeart/2018/5/layout/IconCircleLabelList"/>
    <dgm:cxn modelId="{E493B383-519F-4371-A260-AD9FD8EAB520}" type="presParOf" srcId="{20974A37-1E22-4922-833A-12CB09E3016C}" destId="{A8820EA4-4C92-4A51-9110-2CDFC09627F5}" srcOrd="3" destOrd="0" presId="urn:microsoft.com/office/officeart/2018/5/layout/IconCircleLabelList"/>
    <dgm:cxn modelId="{4FEE2B58-5872-480D-AD58-E8731812A0F0}" type="presParOf" srcId="{EF4344C6-3A59-44AB-8EF6-7BB2560BDB31}" destId="{25C22DB5-B80F-4E7D-960B-F0F098EE4A48}" srcOrd="3" destOrd="0" presId="urn:microsoft.com/office/officeart/2018/5/layout/IconCircleLabelList"/>
    <dgm:cxn modelId="{CC7C4410-4995-4699-8A8D-8F9D3B934D97}" type="presParOf" srcId="{EF4344C6-3A59-44AB-8EF6-7BB2560BDB31}" destId="{62CCFE4B-3450-4BFD-B424-975F859BCDCC}" srcOrd="4" destOrd="0" presId="urn:microsoft.com/office/officeart/2018/5/layout/IconCircleLabelList"/>
    <dgm:cxn modelId="{61D95E99-AA53-44D5-AF9A-56AA4C4EF19A}" type="presParOf" srcId="{62CCFE4B-3450-4BFD-B424-975F859BCDCC}" destId="{74F38822-D549-4D6F-B3CA-F998EB45C88C}" srcOrd="0" destOrd="0" presId="urn:microsoft.com/office/officeart/2018/5/layout/IconCircleLabelList"/>
    <dgm:cxn modelId="{E348A1D5-053E-4E5A-9CCE-D3A61814297B}" type="presParOf" srcId="{62CCFE4B-3450-4BFD-B424-975F859BCDCC}" destId="{90C0DDE1-FBE5-4F6E-8C9F-69C05AB62AE2}" srcOrd="1" destOrd="0" presId="urn:microsoft.com/office/officeart/2018/5/layout/IconCircleLabelList"/>
    <dgm:cxn modelId="{3F4CEEC3-1A08-4C41-BC74-301759920288}" type="presParOf" srcId="{62CCFE4B-3450-4BFD-B424-975F859BCDCC}" destId="{F94FD709-52EE-47CD-8775-58976C8B23A5}" srcOrd="2" destOrd="0" presId="urn:microsoft.com/office/officeart/2018/5/layout/IconCircleLabelList"/>
    <dgm:cxn modelId="{04AF4C0B-F268-4F29-A490-873A1341EB43}" type="presParOf" srcId="{62CCFE4B-3450-4BFD-B424-975F859BCDCC}" destId="{1C2E07E6-4BD2-4FFE-960C-6B662049EA5F}" srcOrd="3" destOrd="0" presId="urn:microsoft.com/office/officeart/2018/5/layout/IconCircleLabelList"/>
    <dgm:cxn modelId="{3CB502C4-04AA-4928-83A8-423820571986}" type="presParOf" srcId="{EF4344C6-3A59-44AB-8EF6-7BB2560BDB31}" destId="{01837705-D5C9-419D-ABBC-5CC324BDD1A2}" srcOrd="5" destOrd="0" presId="urn:microsoft.com/office/officeart/2018/5/layout/IconCircleLabelList"/>
    <dgm:cxn modelId="{923C6E07-92F8-4BF4-A3BE-5C80D544967C}" type="presParOf" srcId="{EF4344C6-3A59-44AB-8EF6-7BB2560BDB31}" destId="{6F9B263C-2170-46C4-BDEC-502F55F12486}" srcOrd="6" destOrd="0" presId="urn:microsoft.com/office/officeart/2018/5/layout/IconCircleLabelList"/>
    <dgm:cxn modelId="{999FF292-D462-4764-81AF-C4C77ECC8F2F}" type="presParOf" srcId="{6F9B263C-2170-46C4-BDEC-502F55F12486}" destId="{00C21468-4842-4627-998E-28A3C162ACC3}" srcOrd="0" destOrd="0" presId="urn:microsoft.com/office/officeart/2018/5/layout/IconCircleLabelList"/>
    <dgm:cxn modelId="{D062C646-C809-4C06-96E9-65DEA727BD76}" type="presParOf" srcId="{6F9B263C-2170-46C4-BDEC-502F55F12486}" destId="{AE01F25E-B755-445B-9BFD-EBAC4A9E6164}" srcOrd="1" destOrd="0" presId="urn:microsoft.com/office/officeart/2018/5/layout/IconCircleLabelList"/>
    <dgm:cxn modelId="{C705EDFC-3E19-4840-90E3-30A5C11ABB3E}" type="presParOf" srcId="{6F9B263C-2170-46C4-BDEC-502F55F12486}" destId="{44441ADB-1114-40E2-B7D4-7885EB219EC9}" srcOrd="2" destOrd="0" presId="urn:microsoft.com/office/officeart/2018/5/layout/IconCircleLabelList"/>
    <dgm:cxn modelId="{463E2629-BA1F-4EE5-AF24-B657C9B97AF1}" type="presParOf" srcId="{6F9B263C-2170-46C4-BDEC-502F55F12486}" destId="{847B12B0-996D-4656-81D0-F0104B45C06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15151-A9B2-4AF2-A841-6C1032E2A8D8}">
      <dsp:nvSpPr>
        <dsp:cNvPr id="0" name=""/>
        <dsp:cNvSpPr/>
      </dsp:nvSpPr>
      <dsp:spPr>
        <a:xfrm>
          <a:off x="0" y="807112"/>
          <a:ext cx="3250406" cy="19502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PDG B-5 strengthens and coordinates Alaska’s early childhood system.</a:t>
          </a:r>
        </a:p>
      </dsp:txBody>
      <dsp:txXfrm>
        <a:off x="0" y="807112"/>
        <a:ext cx="3250406" cy="1950243"/>
      </dsp:txXfrm>
    </dsp:sp>
    <dsp:sp modelId="{43C3F913-1EBC-4A35-9CF6-072C8BF9E014}">
      <dsp:nvSpPr>
        <dsp:cNvPr id="0" name=""/>
        <dsp:cNvSpPr/>
      </dsp:nvSpPr>
      <dsp:spPr>
        <a:xfrm>
          <a:off x="3575446" y="807112"/>
          <a:ext cx="3250406" cy="1950243"/>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Aligns existing services to prepare children for school success.</a:t>
          </a:r>
        </a:p>
      </dsp:txBody>
      <dsp:txXfrm>
        <a:off x="3575446" y="807112"/>
        <a:ext cx="3250406" cy="1950243"/>
      </dsp:txXfrm>
    </dsp:sp>
    <dsp:sp modelId="{70D935D7-59DE-45F7-9E3B-283330F27FC3}">
      <dsp:nvSpPr>
        <dsp:cNvPr id="0" name=""/>
        <dsp:cNvSpPr/>
      </dsp:nvSpPr>
      <dsp:spPr>
        <a:xfrm>
          <a:off x="7150893" y="807112"/>
          <a:ext cx="3250406" cy="195024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Improves transitions, family access, and system efficiency.</a:t>
          </a:r>
        </a:p>
      </dsp:txBody>
      <dsp:txXfrm>
        <a:off x="7150893" y="807112"/>
        <a:ext cx="3250406" cy="19502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607A3-47F4-4D60-86C8-1237880749CC}">
      <dsp:nvSpPr>
        <dsp:cNvPr id="0" name=""/>
        <dsp:cNvSpPr/>
      </dsp:nvSpPr>
      <dsp:spPr>
        <a:xfrm>
          <a:off x="973190" y="987326"/>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DADE04-FCD4-477F-BDCB-3F66D515F3EF}">
      <dsp:nvSpPr>
        <dsp:cNvPr id="0" name=""/>
        <dsp:cNvSpPr/>
      </dsp:nvSpPr>
      <dsp:spPr>
        <a:xfrm>
          <a:off x="1242597" y="1256734"/>
          <a:ext cx="725326" cy="72532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E509B9-B392-4527-88A9-D4979FE05801}">
      <dsp:nvSpPr>
        <dsp:cNvPr id="0" name=""/>
        <dsp:cNvSpPr/>
      </dsp:nvSpPr>
      <dsp:spPr>
        <a:xfrm>
          <a:off x="569079" y="264521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b="1" kern="1200" dirty="0">
              <a:solidFill>
                <a:schemeClr val="bg1"/>
              </a:solidFill>
            </a:rPr>
            <a:t>IMPROVE Food security</a:t>
          </a:r>
        </a:p>
      </dsp:txBody>
      <dsp:txXfrm>
        <a:off x="569079" y="2645217"/>
        <a:ext cx="2072362" cy="720000"/>
      </dsp:txXfrm>
    </dsp:sp>
    <dsp:sp modelId="{54E8DCA3-AC50-4C2D-85CD-412927C6EDD8}">
      <dsp:nvSpPr>
        <dsp:cNvPr id="0" name=""/>
        <dsp:cNvSpPr/>
      </dsp:nvSpPr>
      <dsp:spPr>
        <a:xfrm>
          <a:off x="3408216" y="987326"/>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2E50B5-87B6-4516-8C55-D302E0E8A1E2}">
      <dsp:nvSpPr>
        <dsp:cNvPr id="0" name=""/>
        <dsp:cNvSpPr/>
      </dsp:nvSpPr>
      <dsp:spPr>
        <a:xfrm>
          <a:off x="3677623" y="1256734"/>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820EA4-4C92-4A51-9110-2CDFC09627F5}">
      <dsp:nvSpPr>
        <dsp:cNvPr id="0" name=""/>
        <dsp:cNvSpPr/>
      </dsp:nvSpPr>
      <dsp:spPr>
        <a:xfrm>
          <a:off x="3004105" y="264521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b="1" kern="1200" dirty="0">
              <a:solidFill>
                <a:schemeClr val="bg1"/>
              </a:solidFill>
            </a:rPr>
            <a:t>Reduce patient and caregiver burden</a:t>
          </a:r>
        </a:p>
      </dsp:txBody>
      <dsp:txXfrm>
        <a:off x="3004105" y="2645217"/>
        <a:ext cx="2072362" cy="720000"/>
      </dsp:txXfrm>
    </dsp:sp>
    <dsp:sp modelId="{74F38822-D549-4D6F-B3CA-F998EB45C88C}">
      <dsp:nvSpPr>
        <dsp:cNvPr id="0" name=""/>
        <dsp:cNvSpPr/>
      </dsp:nvSpPr>
      <dsp:spPr>
        <a:xfrm>
          <a:off x="5843242" y="987326"/>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C0DDE1-FBE5-4F6E-8C9F-69C05AB62AE2}">
      <dsp:nvSpPr>
        <dsp:cNvPr id="0" name=""/>
        <dsp:cNvSpPr/>
      </dsp:nvSpPr>
      <dsp:spPr>
        <a:xfrm>
          <a:off x="6112649" y="1256734"/>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2E07E6-4BD2-4FFE-960C-6B662049EA5F}">
      <dsp:nvSpPr>
        <dsp:cNvPr id="0" name=""/>
        <dsp:cNvSpPr/>
      </dsp:nvSpPr>
      <dsp:spPr>
        <a:xfrm>
          <a:off x="5439131" y="264521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b="1" kern="1200">
              <a:solidFill>
                <a:schemeClr val="bg1"/>
              </a:solidFill>
            </a:rPr>
            <a:t>Improve nutritional intake</a:t>
          </a:r>
        </a:p>
      </dsp:txBody>
      <dsp:txXfrm>
        <a:off x="5439131" y="2645217"/>
        <a:ext cx="2072362" cy="720000"/>
      </dsp:txXfrm>
    </dsp:sp>
    <dsp:sp modelId="{00C21468-4842-4627-998E-28A3C162ACC3}">
      <dsp:nvSpPr>
        <dsp:cNvPr id="0" name=""/>
        <dsp:cNvSpPr/>
      </dsp:nvSpPr>
      <dsp:spPr>
        <a:xfrm>
          <a:off x="8278268" y="987326"/>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01F25E-B755-445B-9BFD-EBAC4A9E6164}">
      <dsp:nvSpPr>
        <dsp:cNvPr id="0" name=""/>
        <dsp:cNvSpPr/>
      </dsp:nvSpPr>
      <dsp:spPr>
        <a:xfrm>
          <a:off x="8547675" y="1256734"/>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7B12B0-996D-4656-81D0-F0104B45C06E}">
      <dsp:nvSpPr>
        <dsp:cNvPr id="0" name=""/>
        <dsp:cNvSpPr/>
      </dsp:nvSpPr>
      <dsp:spPr>
        <a:xfrm>
          <a:off x="7874157" y="264521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b="1" kern="1200" dirty="0">
              <a:solidFill>
                <a:schemeClr val="bg1"/>
              </a:solidFill>
            </a:rPr>
            <a:t>REDUCE financial worries </a:t>
          </a:r>
        </a:p>
      </dsp:txBody>
      <dsp:txXfrm>
        <a:off x="7874157" y="2645217"/>
        <a:ext cx="2072362"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EA66E-2186-4E40-B405-22C60CEE680E}" type="datetimeFigureOut">
              <a:rPr lang="en-US" smtClean="0"/>
              <a:t>12/15/25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20E59-5F87-D146-AEDD-655231ADBADB}" type="slidenum">
              <a:rPr lang="en-US" smtClean="0"/>
              <a:t>‹#›</a:t>
            </a:fld>
            <a:endParaRPr lang="en-US"/>
          </a:p>
        </p:txBody>
      </p:sp>
    </p:spTree>
    <p:extLst>
      <p:ext uri="{BB962C8B-B14F-4D97-AF65-F5344CB8AC3E}">
        <p14:creationId xmlns:p14="http://schemas.microsoft.com/office/powerpoint/2010/main" val="217795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Alaska PDG B-5 Grant strengthens the systems that support children during the most critical years of development—when learning looks just like this.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971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1616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5475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4731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D10B4-55D0-157A-096F-803F011EEC49}"/>
              </a:ext>
            </a:extLst>
          </p:cNvPr>
          <p:cNvSpPr>
            <a:spLocks noGrp="1" noRot="1" noChangeAspect="1"/>
          </p:cNvSpPr>
          <p:nvPr>
            <p:ph type="sldImg"/>
          </p:nvPr>
        </p:nvSpPr>
        <p:spPr>
          <a:xfrm>
            <a:off x="433388" y="708025"/>
            <a:ext cx="6300787" cy="3544888"/>
          </a:xfrm>
        </p:spPr>
      </p:sp>
      <p:sp>
        <p:nvSpPr>
          <p:cNvPr id="3" name="Notes Placeholder 2">
            <a:extLst>
              <a:ext uri="{FF2B5EF4-FFF2-40B4-BE49-F238E27FC236}">
                <a16:creationId xmlns:a16="http://schemas.microsoft.com/office/drawing/2014/main" id="{FAA62A98-8902-0366-8516-FF5766F1A317}"/>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A5273E17-B6D4-7CEC-24FD-B4C17BCA6485}"/>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BAC-A366-482B-A67D-12ED28CE0A0D}"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Cancer treatment often involves physical, emotional, and financial stresses for patients and their caregivers. For those already experiencing food insecurity, these challenges are magnified. </a:t>
            </a:r>
          </a:p>
          <a:p>
            <a:r>
              <a:rPr lang="en-US" dirty="0">
                <a:solidFill>
                  <a:schemeClr val="bg1"/>
                </a:solidFill>
              </a:rPr>
              <a:t>Limited access to healthy foods can reduce nutritional intake, complicate treatment, and create additional strain on the household. </a:t>
            </a:r>
          </a:p>
          <a:p>
            <a:r>
              <a:rPr lang="en-US" dirty="0">
                <a:solidFill>
                  <a:schemeClr val="bg1"/>
                </a:solidFill>
              </a:rPr>
              <a:t>Health care providers are well-positioned to address food insecurity by connecting patients with community resources at the point of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ECF06-5EFA-42F8-92A2-57D5313A6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3901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PDG Grant is a federal grant program that supports states in building and improving coordinated early childhood systems for children birth to age five and their families. The goal of PDG B-5 is to help states </a:t>
            </a:r>
            <a:r>
              <a:rPr lang="en-US" b="0" dirty="0"/>
              <a:t>align programs, reduce duplication, improve access, and ensure families can easily navigate early childhood services—</a:t>
            </a:r>
            <a:r>
              <a:rPr lang="en-US" dirty="0"/>
              <a:t>so children are healthy, safe, and ready to succeed in school and life.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050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DBB3A-5706-A78E-C606-481C00AFC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1773DE-9E57-803E-7795-37A469BCD8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C80A5-88CE-22D4-2FAF-FCA3D491D1EC}"/>
              </a:ext>
            </a:extLst>
          </p:cNvPr>
          <p:cNvSpPr>
            <a:spLocks noGrp="1"/>
          </p:cNvSpPr>
          <p:nvPr>
            <p:ph type="body" idx="1"/>
          </p:nvPr>
        </p:nvSpPr>
        <p:spPr/>
        <p:txBody>
          <a:bodyPr/>
          <a:lstStyle/>
          <a:p>
            <a:r>
              <a:rPr lang="en-US" dirty="0"/>
              <a:t>Karol</a:t>
            </a:r>
          </a:p>
        </p:txBody>
      </p:sp>
      <p:sp>
        <p:nvSpPr>
          <p:cNvPr id="4" name="Slide Number Placeholder 3">
            <a:extLst>
              <a:ext uri="{FF2B5EF4-FFF2-40B4-BE49-F238E27FC236}">
                <a16:creationId xmlns:a16="http://schemas.microsoft.com/office/drawing/2014/main" id="{37A07E2F-38B5-DE57-0BB4-B7EF11726D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ECF06-5EFA-42F8-92A2-57D5313A6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4273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D78CE-721A-A68B-F9AA-8E57E9C6A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E7729-493C-1CB2-E555-AD1707048DD8}"/>
              </a:ext>
            </a:extLst>
          </p:cNvPr>
          <p:cNvSpPr>
            <a:spLocks noGrp="1" noRot="1" noChangeAspect="1"/>
          </p:cNvSpPr>
          <p:nvPr>
            <p:ph type="sldImg"/>
          </p:nvPr>
        </p:nvSpPr>
        <p:spPr>
          <a:xfrm>
            <a:off x="433388" y="708025"/>
            <a:ext cx="6300787" cy="3544888"/>
          </a:xfrm>
        </p:spPr>
      </p:sp>
      <p:sp>
        <p:nvSpPr>
          <p:cNvPr id="3" name="Notes Placeholder 2">
            <a:extLst>
              <a:ext uri="{FF2B5EF4-FFF2-40B4-BE49-F238E27FC236}">
                <a16:creationId xmlns:a16="http://schemas.microsoft.com/office/drawing/2014/main" id="{7154BD75-1F7A-7E63-7574-4667AF50D454}"/>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6ACADDF7-2E7D-771E-B105-F285EF189594}"/>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BAC-A366-482B-A67D-12ED28CE0A0D}"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9871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 like to share several PDG projects that have generated remarkable momentum across Alaska and beyond. The first is the </a:t>
            </a:r>
            <a:r>
              <a:rPr lang="en-US" i="1" dirty="0"/>
              <a:t>Community Innovation Grant</a:t>
            </a:r>
            <a:r>
              <a:rPr lang="en-US" dirty="0"/>
              <a:t>, which supports Alaskan communities in designing and leading their own early childhood solutions. </a:t>
            </a:r>
            <a:r>
              <a:rPr lang="en-US" sz="1200" b="0" i="0" u="none" strike="noStrike" kern="1200" baseline="0" dirty="0">
                <a:solidFill>
                  <a:schemeClr val="tx1"/>
                </a:solidFill>
                <a:latin typeface="+mn-lt"/>
                <a:ea typeface="+mn-ea"/>
                <a:cs typeface="+mn-cs"/>
              </a:rPr>
              <a:t>  Seventeen communities were awarded the Community INNOVATION Grant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489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new building represents more than construction—it represents expanded access to quality early learning for the Hoonah communit</a:t>
            </a:r>
            <a:r>
              <a:rPr lang="en-US" sz="1400" dirty="0"/>
              <a: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616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PDG B-5 Innovation Grants support sustainable, community-driven improvements in early learning at Little Bears, Girdwood.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757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PDG Sponsorships are another exciting funding opportunity that helps communities and providers bring innovative ideas to life.    Community baby showers create joyful first connections—PDG B-5 helps families access support before challenges begin.</a:t>
            </a:r>
            <a:r>
              <a:rPr lang="en-US" sz="1200" b="0" i="0" u="none" strike="noStrike" baseline="0" dirty="0">
                <a:solidFill>
                  <a:srgbClr val="2A4251"/>
                </a:solidFill>
                <a:latin typeface="Calibri" panose="020F0502020204030204" pitchFamily="34" charset="0"/>
              </a:rPr>
              <a:t> Donation to Community Diaper Bank </a:t>
            </a:r>
          </a:p>
          <a:p>
            <a:r>
              <a:rPr lang="en-US" sz="1200" b="0" i="0" u="none" strike="noStrike" baseline="0" dirty="0">
                <a:solidFill>
                  <a:srgbClr val="2A4251"/>
                </a:solidFill>
                <a:latin typeface="Calibri" panose="020F0502020204030204" pitchFamily="34" charset="0"/>
              </a:rPr>
              <a:t>Kodiak Diaper Bank opened in 2022 </a:t>
            </a:r>
          </a:p>
          <a:p>
            <a:r>
              <a:rPr lang="en-US" sz="1200" b="0" i="0" u="none" strike="noStrike" baseline="0" dirty="0">
                <a:solidFill>
                  <a:srgbClr val="2A4251"/>
                </a:solidFill>
                <a:latin typeface="Calibri" panose="020F0502020204030204" pitchFamily="34" charset="0"/>
              </a:rPr>
              <a:t>2025 gave out 493 baskets of diapers </a:t>
            </a:r>
          </a:p>
          <a:p>
            <a:r>
              <a:rPr lang="en-US" sz="1200" b="0" i="0" u="none" strike="noStrike" baseline="0" dirty="0">
                <a:solidFill>
                  <a:srgbClr val="2A4251"/>
                </a:solidFill>
                <a:latin typeface="Calibri" panose="020F0502020204030204" pitchFamily="34" charset="0"/>
              </a:rPr>
              <a:t>Kodiak ECN donated 6,846 diapers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394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I’d like to highlight a project that is especially meaningful to me: the Early Childhood Network, or ECN. This is where our collaboration with A2P2 has been especially strong and impactful. Every dot on this map represents local leadership driving better outcomes for Alaska’s children and families. </a:t>
            </a:r>
            <a:r>
              <a:rPr lang="en-US" sz="1200" b="0" i="0" u="none" strike="noStrike" kern="1200" baseline="0" dirty="0">
                <a:solidFill>
                  <a:schemeClr val="tx1"/>
                </a:solidFill>
                <a:latin typeface="+mn-lt"/>
                <a:ea typeface="+mn-ea"/>
                <a:cs typeface="+mn-cs"/>
              </a:rPr>
              <a:t>The ECN is a network of 21 community coalitions around the state that work together to build relationships, share ideas, generate opportunities for peer support, and elevate early childhood in Alaska. The ECN provides a hub for communities to network and learn from each other, learn together about local, state, and federal policies and programs. While there are currently 21 member communities, it is a primary goal to generate expanded interest and continue equipping more Alaskan communities to participate. PDG B-5 funds support A2P2 in co-facilitating the ECN with WCFH. The co-facilitator from WCFH is also on the PDG B-5 leadership team.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940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momentum behind ECN reflects the broader success of PDG statewide—so I’ll close with a final video that reminds us why this work is so important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388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PDG B-5 laid the foundation—now the work continues.</a:t>
            </a:r>
            <a:br>
              <a:rPr lang="en-US" dirty="0"/>
            </a:br>
            <a:r>
              <a:rPr lang="en-US" b="0" dirty="0"/>
              <a:t>The systems, partnerships, and innovations built through this grant will continue to strengthen Alaska’s early childhood landscape for years to come.</a:t>
            </a:r>
          </a:p>
          <a:p>
            <a:r>
              <a:rPr lang="en-US" b="0" dirty="0"/>
              <a:t>Thank you for being part of this statewide effort.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567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4F5D-2228-824F-ACAA-2109C3F1D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33332-B5F0-FF4D-8270-C55392626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A8D800-2367-8444-9CAD-F907B0B3C650}"/>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2A8CA7D9-EF65-DD42-B620-5D30D952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9569C-8FE7-604D-8DCC-5C77ECB0CD75}"/>
              </a:ext>
            </a:extLst>
          </p:cNvPr>
          <p:cNvSpPr>
            <a:spLocks noGrp="1"/>
          </p:cNvSpPr>
          <p:nvPr>
            <p:ph type="sldNum" sz="quarter" idx="12"/>
          </p:nvPr>
        </p:nvSpPr>
        <p:spPr/>
        <p:txBody>
          <a:bodyPr/>
          <a:lstStyle/>
          <a:p>
            <a:fld id="{801B0030-F696-B549-B432-11F3FD413B22}" type="slidenum">
              <a:rPr lang="en-US" altLang="en-US" smtClean="0"/>
              <a:pPr/>
              <a:t>‹#›</a:t>
            </a:fld>
            <a:endParaRPr lang="en-US" altLang="en-US"/>
          </a:p>
        </p:txBody>
      </p:sp>
    </p:spTree>
    <p:extLst>
      <p:ext uri="{BB962C8B-B14F-4D97-AF65-F5344CB8AC3E}">
        <p14:creationId xmlns:p14="http://schemas.microsoft.com/office/powerpoint/2010/main" val="387652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58D3-CB15-3847-A846-F8EDDE5F03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985850-01E8-2049-A3CD-B19E59B510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F2F6E-4069-1941-9FBF-ABE9B8F13283}"/>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65B8285F-D484-8B49-B1D8-0603EC953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9F562-81CB-E945-B99D-BDC1CA757DE2}"/>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71553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6BFE98-FDF6-4645-8865-826471861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756EF-C100-E442-9455-66D060EE17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DD005-5DDD-3B47-B4E7-4EE5712DD031}"/>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57870E88-A92E-8F45-A68A-94924DDFA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4EF14-E7CD-1443-801E-C9311F3F80A6}"/>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360194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E9CD14-41D8-4440-8CB0-3585761FC1EF}"/>
              </a:ext>
            </a:extLst>
          </p:cNvPr>
          <p:cNvSpPr/>
          <p:nvPr/>
        </p:nvSpPr>
        <p:spPr>
          <a:xfrm>
            <a:off x="-22225" y="0"/>
            <a:ext cx="6019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172200" y="365125"/>
            <a:ext cx="5183188" cy="1325563"/>
          </a:xfrm>
        </p:spPr>
        <p:txBody>
          <a:bodyPr/>
          <a:lstStyle/>
          <a:p>
            <a:r>
              <a:rPr lang="en-US"/>
              <a:t>Click to edit Master title style</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3"/>
          </p:nvPr>
        </p:nvSpPr>
        <p:spPr>
          <a:xfrm>
            <a:off x="396081" y="365125"/>
            <a:ext cx="5183188" cy="5824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CFECA401-0CD2-8E42-AE73-3FE8368D9FC0}"/>
              </a:ext>
            </a:extLst>
          </p:cNvPr>
          <p:cNvSpPr>
            <a:spLocks noGrp="1"/>
          </p:cNvSpPr>
          <p:nvPr>
            <p:ph type="dt" sz="half" idx="14"/>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94A048D-0B21-684E-84D0-EBA8808FA13F}" type="datetimeFigureOut">
              <a:rPr lang="en-US" altLang="en-US"/>
              <a:pPr/>
              <a:t>12/15/25</a:t>
            </a:fld>
            <a:endParaRPr lang="en-US" altLang="en-US"/>
          </a:p>
        </p:txBody>
      </p:sp>
      <p:sp>
        <p:nvSpPr>
          <p:cNvPr id="9" name="Footer Placeholder 7">
            <a:extLst>
              <a:ext uri="{FF2B5EF4-FFF2-40B4-BE49-F238E27FC236}">
                <a16:creationId xmlns:a16="http://schemas.microsoft.com/office/drawing/2014/main" id="{ADB80790-D002-FB46-80C6-B29E7FBEA0FD}"/>
              </a:ext>
            </a:extLst>
          </p:cNvPr>
          <p:cNvSpPr>
            <a:spLocks noGrp="1"/>
          </p:cNvSpPr>
          <p:nvPr>
            <p:ph type="ftr" sz="quarter" idx="15"/>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0" name="Slide Number Placeholder 8">
            <a:extLst>
              <a:ext uri="{FF2B5EF4-FFF2-40B4-BE49-F238E27FC236}">
                <a16:creationId xmlns:a16="http://schemas.microsoft.com/office/drawing/2014/main" id="{3EE6660E-708A-9942-944F-987442728457}"/>
              </a:ext>
            </a:extLst>
          </p:cNvPr>
          <p:cNvSpPr>
            <a:spLocks noGrp="1"/>
          </p:cNvSpPr>
          <p:nvPr>
            <p:ph type="sldNum" sz="quarter" idx="16"/>
          </p:nvPr>
        </p:nvSpPr>
        <p:spPr/>
        <p:txBody>
          <a:bodyPr/>
          <a:lstStyle>
            <a:lvl1pPr>
              <a:defRPr/>
            </a:lvl1pPr>
          </a:lstStyle>
          <a:p>
            <a:fld id="{94E6562D-0468-DB4C-AB77-1327857A5DF3}" type="slidenum">
              <a:rPr lang="en-US" altLang="en-US"/>
              <a:pPr/>
              <a:t>‹#›</a:t>
            </a:fld>
            <a:endParaRPr lang="en-US" altLang="en-US"/>
          </a:p>
        </p:txBody>
      </p:sp>
    </p:spTree>
    <p:extLst>
      <p:ext uri="{BB962C8B-B14F-4D97-AF65-F5344CB8AC3E}">
        <p14:creationId xmlns:p14="http://schemas.microsoft.com/office/powerpoint/2010/main" val="2702079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5C585-014C-BD4F-B268-4F34A86B204F}"/>
              </a:ext>
            </a:extLst>
          </p:cNvPr>
          <p:cNvSpPr/>
          <p:nvPr/>
        </p:nvSpPr>
        <p:spPr>
          <a:xfrm>
            <a:off x="11506200" y="0"/>
            <a:ext cx="685800" cy="6858000"/>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6">
            <a:extLst>
              <a:ext uri="{FF2B5EF4-FFF2-40B4-BE49-F238E27FC236}">
                <a16:creationId xmlns:a16="http://schemas.microsoft.com/office/drawing/2014/main" id="{CC302CB9-4D42-044E-8B3E-6DAA66B3DD9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11170444" y="523082"/>
            <a:ext cx="1409700" cy="519112"/>
          </a:xfrm>
          <a:prstGeom prst="rect">
            <a:avLst/>
          </a:prstGeom>
          <a:noFill/>
          <a:ln>
            <a:noFill/>
          </a:ln>
          <a:extLst>
            <a:ext uri="{909E8E84-426E-40DD-AFC4-6F175D3DCCD1}">
              <a14:hiddenFill xmlns:a14="http://schemas.microsoft.com/office/drawing/2010/main">
                <a:solidFill>
                  <a:srgbClr val="FFFFFF">
                    <a:alpha val="7411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325100"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799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CD49FDA7-9A1F-4C2E-A814-6A70E5AE34CA}" type="datetimeFigureOut">
              <a:rPr lang="en-US" smtClean="0"/>
              <a:pPr/>
              <a:t>12/15/25</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C0E6DB0F-3957-4F13-93BE-F056F544498E}" type="slidenum">
              <a:rPr lang="en-US" smtClean="0"/>
              <a:pPr/>
              <a:t>‹#›</a:t>
            </a:fld>
            <a:endParaRPr lang="en-US"/>
          </a:p>
        </p:txBody>
      </p:sp>
    </p:spTree>
    <p:extLst>
      <p:ext uri="{BB962C8B-B14F-4D97-AF65-F5344CB8AC3E}">
        <p14:creationId xmlns:p14="http://schemas.microsoft.com/office/powerpoint/2010/main" val="1538246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CD49FDA7-9A1F-4C2E-A814-6A70E5AE34CA}" type="datetimeFigureOut">
              <a:rPr lang="en-US" smtClean="0"/>
              <a:pPr/>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0E6DB0F-3957-4F13-93BE-F056F544498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2215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CD49FDA7-9A1F-4C2E-A814-6A70E5AE34CA}" type="datetimeFigureOut">
              <a:rPr lang="en-US" smtClean="0"/>
              <a:pPr/>
              <a:t>12/15/25</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C0E6DB0F-3957-4F13-93BE-F056F544498E}"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876979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CD49FDA7-9A1F-4C2E-A814-6A70E5AE34CA}" type="datetimeFigureOut">
              <a:rPr lang="en-US" smtClean="0"/>
              <a:pPr/>
              <a:t>12/15/25</a:t>
            </a:fld>
            <a:endParaRPr lang="en-US"/>
          </a:p>
        </p:txBody>
      </p:sp>
      <p:sp>
        <p:nvSpPr>
          <p:cNvPr id="10" name="Slide Number Placeholder 9"/>
          <p:cNvSpPr>
            <a:spLocks noGrp="1"/>
          </p:cNvSpPr>
          <p:nvPr>
            <p:ph type="sldNum" sz="quarter" idx="16"/>
          </p:nvPr>
        </p:nvSpPr>
        <p:spPr/>
        <p:txBody>
          <a:bodyPr rtlCol="0"/>
          <a:lstStyle/>
          <a:p>
            <a:fld id="{C0E6DB0F-3957-4F13-93BE-F056F544498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1997039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CD49FDA7-9A1F-4C2E-A814-6A70E5AE34CA}" type="datetimeFigureOut">
              <a:rPr lang="en-US" smtClean="0"/>
              <a:pPr/>
              <a:t>12/15/25</a:t>
            </a:fld>
            <a:endParaRPr lang="en-US"/>
          </a:p>
        </p:txBody>
      </p:sp>
      <p:sp>
        <p:nvSpPr>
          <p:cNvPr id="12" name="Slide Number Placeholder 11"/>
          <p:cNvSpPr>
            <a:spLocks noGrp="1"/>
          </p:cNvSpPr>
          <p:nvPr>
            <p:ph type="sldNum" sz="quarter" idx="16"/>
          </p:nvPr>
        </p:nvSpPr>
        <p:spPr/>
        <p:txBody>
          <a:bodyPr rtlCol="0"/>
          <a:lstStyle/>
          <a:p>
            <a:fld id="{C0E6DB0F-3957-4F13-93BE-F056F544498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137945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D49FDA7-9A1F-4C2E-A814-6A70E5AE34CA}" type="datetimeFigureOut">
              <a:rPr lang="en-US" smtClean="0"/>
              <a:pPr/>
              <a:t>12/15/25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0E6DB0F-3957-4F13-93BE-F056F544498E}" type="slidenum">
              <a:rPr lang="en-US" smtClean="0"/>
              <a:pPr/>
              <a:t>‹#›</a:t>
            </a:fld>
            <a:endParaRPr lang="en-US"/>
          </a:p>
        </p:txBody>
      </p:sp>
    </p:spTree>
    <p:extLst>
      <p:ext uri="{BB962C8B-B14F-4D97-AF65-F5344CB8AC3E}">
        <p14:creationId xmlns:p14="http://schemas.microsoft.com/office/powerpoint/2010/main" val="43220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2560-83DC-6D4C-BD41-E1D050E11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F7CBF-2348-E541-938D-722CA72B5B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54B66-BA21-5644-8169-2A69253751ED}"/>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DCA53A91-49FE-9749-80D4-038B016E6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0B975-5404-4240-9699-6C2088366943}"/>
              </a:ext>
            </a:extLst>
          </p:cNvPr>
          <p:cNvSpPr>
            <a:spLocks noGrp="1"/>
          </p:cNvSpPr>
          <p:nvPr>
            <p:ph type="sldNum" sz="quarter" idx="12"/>
          </p:nvPr>
        </p:nvSpPr>
        <p:spPr/>
        <p:txBody>
          <a:bodyPr/>
          <a:lstStyle/>
          <a:p>
            <a:fld id="{207BDA2E-B25C-6744-AA68-71225938D1F8}" type="slidenum">
              <a:rPr lang="en-US" altLang="en-US" smtClean="0"/>
              <a:pPr/>
              <a:t>‹#›</a:t>
            </a:fld>
            <a:endParaRPr lang="en-US" altLang="en-US"/>
          </a:p>
        </p:txBody>
      </p:sp>
    </p:spTree>
    <p:extLst>
      <p:ext uri="{BB962C8B-B14F-4D97-AF65-F5344CB8AC3E}">
        <p14:creationId xmlns:p14="http://schemas.microsoft.com/office/powerpoint/2010/main" val="855982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9FDA7-9A1F-4C2E-A814-6A70E5AE34CA}" type="datetimeFigureOut">
              <a:rPr lang="en-US" smtClean="0"/>
              <a:pPr/>
              <a:t>12/15/25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C0E6DB0F-3957-4F13-93BE-F056F544498E}" type="slidenum">
              <a:rPr lang="en-US" smtClean="0"/>
              <a:pPr/>
              <a:t>‹#›</a:t>
            </a:fld>
            <a:endParaRPr lang="en-US"/>
          </a:p>
        </p:txBody>
      </p:sp>
    </p:spTree>
    <p:extLst>
      <p:ext uri="{BB962C8B-B14F-4D97-AF65-F5344CB8AC3E}">
        <p14:creationId xmlns:p14="http://schemas.microsoft.com/office/powerpoint/2010/main" val="3263083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CD49FDA7-9A1F-4C2E-A814-6A70E5AE34CA}" type="datetimeFigureOut">
              <a:rPr lang="en-US" smtClean="0"/>
              <a:pPr/>
              <a:t>12/15/25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0E6DB0F-3957-4F13-93BE-F056F544498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0123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CD49FDA7-9A1F-4C2E-A814-6A70E5AE34CA}" type="datetimeFigureOut">
              <a:rPr lang="en-US" smtClean="0"/>
              <a:pPr/>
              <a:t>12/15/25</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C0E6DB0F-3957-4F13-93BE-F056F544498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393038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D49FDA7-9A1F-4C2E-A814-6A70E5AE34CA}" type="datetimeFigureOut">
              <a:rPr lang="en-US" smtClean="0"/>
              <a:pPr/>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6DB0F-3957-4F13-93BE-F056F544498E}" type="slidenum">
              <a:rPr lang="en-US" smtClean="0"/>
              <a:pPr/>
              <a:t>‹#›</a:t>
            </a:fld>
            <a:endParaRPr lang="en-US"/>
          </a:p>
        </p:txBody>
      </p:sp>
    </p:spTree>
    <p:extLst>
      <p:ext uri="{BB962C8B-B14F-4D97-AF65-F5344CB8AC3E}">
        <p14:creationId xmlns:p14="http://schemas.microsoft.com/office/powerpoint/2010/main" val="1895451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CD49FDA7-9A1F-4C2E-A814-6A70E5AE34CA}" type="datetimeFigureOut">
              <a:rPr lang="en-US" smtClean="0"/>
              <a:pPr/>
              <a:t>12/15/25</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C0E6DB0F-3957-4F13-93BE-F056F544498E}" type="slidenum">
              <a:rPr lang="en-US" smtClean="0"/>
              <a:pPr/>
              <a:t>‹#›</a:t>
            </a:fld>
            <a:endParaRPr lang="en-US"/>
          </a:p>
        </p:txBody>
      </p:sp>
    </p:spTree>
    <p:extLst>
      <p:ext uri="{BB962C8B-B14F-4D97-AF65-F5344CB8AC3E}">
        <p14:creationId xmlns:p14="http://schemas.microsoft.com/office/powerpoint/2010/main" val="3012904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2843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7654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4839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674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0183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7E42F-8443-9A40-8450-36EBF39EAD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37A2A0-599B-7B47-87B9-00333A2CC8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F27D6E-9588-1746-8608-D066B48D2582}"/>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63BA337A-8F33-EB4B-A6D2-28B7CB031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388E8-DA63-B446-9656-3DB4B472DC59}"/>
              </a:ext>
            </a:extLst>
          </p:cNvPr>
          <p:cNvSpPr>
            <a:spLocks noGrp="1"/>
          </p:cNvSpPr>
          <p:nvPr>
            <p:ph type="sldNum" sz="quarter" idx="12"/>
          </p:nvPr>
        </p:nvSpPr>
        <p:spPr/>
        <p:txBody>
          <a:bodyPr/>
          <a:lstStyle/>
          <a:p>
            <a:fld id="{360FA794-8B27-DB4C-8306-BE35526CE470}" type="slidenum">
              <a:rPr lang="en-US" altLang="en-US" smtClean="0"/>
              <a:pPr/>
              <a:t>‹#›</a:t>
            </a:fld>
            <a:endParaRPr lang="en-US" altLang="en-US"/>
          </a:p>
        </p:txBody>
      </p:sp>
    </p:spTree>
    <p:extLst>
      <p:ext uri="{BB962C8B-B14F-4D97-AF65-F5344CB8AC3E}">
        <p14:creationId xmlns:p14="http://schemas.microsoft.com/office/powerpoint/2010/main" val="233974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69217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7569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8660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a:spLocks noGrp="1"/>
          </p:cNvSpPr>
          <p:nvPr>
            <p:ph type="pic" idx="2"/>
          </p:nvPr>
        </p:nvSpPr>
        <p:spPr>
          <a:xfrm>
            <a:off x="5183188" y="987425"/>
            <a:ext cx="6172200" cy="4873625"/>
          </a:xfrm>
          <a:prstGeom prst="rect">
            <a:avLst/>
          </a:prstGeom>
          <a:noFill/>
          <a:ln>
            <a:noFill/>
          </a:ln>
        </p:spPr>
      </p:sp>
      <p:sp>
        <p:nvSpPr>
          <p:cNvPr id="64" name="Google Shape;64;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4133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25592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63775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112265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073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3907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43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F5C8-2FBF-EF48-9B5D-A32EBFB6DB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F4EC8-843E-7441-9361-ACF4DA7446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7B7A95-4567-1744-9CE4-5F6AE6F71B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B344F-1BFA-C64D-B857-2BF9CAE3A9C4}"/>
              </a:ext>
            </a:extLst>
          </p:cNvPr>
          <p:cNvSpPr>
            <a:spLocks noGrp="1"/>
          </p:cNvSpPr>
          <p:nvPr>
            <p:ph type="dt" sz="half" idx="10"/>
          </p:nvPr>
        </p:nvSpPr>
        <p:spPr/>
        <p:txBody>
          <a:bodyPr/>
          <a:lstStyle/>
          <a:p>
            <a:fld id="{10AC9CB6-5CF4-6249-B9EF-552088FE0F75}" type="datetimeFigureOut">
              <a:rPr lang="en-US" altLang="en-US" smtClean="0"/>
              <a:pPr/>
              <a:t>12/15/25</a:t>
            </a:fld>
            <a:endParaRPr lang="en-US" altLang="en-US"/>
          </a:p>
        </p:txBody>
      </p:sp>
      <p:sp>
        <p:nvSpPr>
          <p:cNvPr id="6" name="Footer Placeholder 5">
            <a:extLst>
              <a:ext uri="{FF2B5EF4-FFF2-40B4-BE49-F238E27FC236}">
                <a16:creationId xmlns:a16="http://schemas.microsoft.com/office/drawing/2014/main" id="{DAF5E0C6-4862-E740-85A9-55B33C68DB4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1FA4F67-70CD-6D43-B7A0-59D2192DC594}"/>
              </a:ext>
            </a:extLst>
          </p:cNvPr>
          <p:cNvSpPr>
            <a:spLocks noGrp="1"/>
          </p:cNvSpPr>
          <p:nvPr>
            <p:ph type="sldNum" sz="quarter" idx="12"/>
          </p:nvPr>
        </p:nvSpPr>
        <p:spPr/>
        <p:txBody>
          <a:bodyPr/>
          <a:lstStyle/>
          <a:p>
            <a:fld id="{5AC28151-8D29-3C45-9597-E09F557F884A}" type="slidenum">
              <a:rPr lang="en-US" altLang="en-US" smtClean="0"/>
              <a:pPr/>
              <a:t>‹#›</a:t>
            </a:fld>
            <a:endParaRPr lang="en-US" altLang="en-US"/>
          </a:p>
        </p:txBody>
      </p:sp>
    </p:spTree>
    <p:extLst>
      <p:ext uri="{BB962C8B-B14F-4D97-AF65-F5344CB8AC3E}">
        <p14:creationId xmlns:p14="http://schemas.microsoft.com/office/powerpoint/2010/main" val="2685137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24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84789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8041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12255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47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15711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10718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8589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CF12-8425-4BB0-AACA-19DC7D877FC2}"/>
              </a:ext>
            </a:extLst>
          </p:cNvPr>
          <p:cNvSpPr>
            <a:spLocks noGrp="1"/>
          </p:cNvSpPr>
          <p:nvPr>
            <p:ph type="ctrTitle" hasCustomPrompt="1"/>
          </p:nvPr>
        </p:nvSpPr>
        <p:spPr>
          <a:xfrm>
            <a:off x="466725" y="114301"/>
            <a:ext cx="11525249" cy="771524"/>
          </a:xfrm>
        </p:spPr>
        <p:txBody>
          <a:bodyPr anchor="b">
            <a:normAutofit/>
          </a:bodyPr>
          <a:lstStyle>
            <a:lvl1pPr algn="l">
              <a:defRPr sz="3600">
                <a:solidFill>
                  <a:schemeClr val="accent5">
                    <a:lumMod val="50000"/>
                  </a:schemeClr>
                </a:solidFill>
                <a:latin typeface="Avenir LT Std 45 Book" panose="020B05020202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82D2E2F5-D401-48E1-A0B4-DDA3C124B5B5}"/>
              </a:ext>
            </a:extLst>
          </p:cNvPr>
          <p:cNvSpPr>
            <a:spLocks noGrp="1"/>
          </p:cNvSpPr>
          <p:nvPr>
            <p:ph type="subTitle" idx="1"/>
          </p:nvPr>
        </p:nvSpPr>
        <p:spPr>
          <a:xfrm>
            <a:off x="466725" y="1362075"/>
            <a:ext cx="10201275" cy="3895725"/>
          </a:xfrm>
        </p:spPr>
        <p:txBody>
          <a:bodyPr/>
          <a:lstStyle>
            <a:lvl1pPr marL="0" indent="0" algn="l">
              <a:buNone/>
              <a:defRPr sz="2400">
                <a:solidFill>
                  <a:schemeClr val="accent5">
                    <a:lumMod val="50000"/>
                  </a:schemeClr>
                </a:solidFill>
                <a:latin typeface="Avenir LT Std 45 Book" panose="020B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42839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Opioid presentation mas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E98F4-94FD-4ECC-9D29-B0FD10EC2C16}"/>
              </a:ext>
            </a:extLst>
          </p:cNvPr>
          <p:cNvSpPr>
            <a:spLocks noGrp="1"/>
          </p:cNvSpPr>
          <p:nvPr>
            <p:ph type="title"/>
          </p:nvPr>
        </p:nvSpPr>
        <p:spPr>
          <a:xfrm>
            <a:off x="838200" y="365126"/>
            <a:ext cx="10515600" cy="635000"/>
          </a:xfrm>
        </p:spPr>
        <p:txBody>
          <a:bodyPr>
            <a:normAutofit/>
          </a:bodyPr>
          <a:lstStyle>
            <a:lvl1pPr>
              <a:defRPr sz="3400" cap="all" baseline="0">
                <a:latin typeface="Avenir Next LT Pro Light" panose="020B03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108CB91-1D24-4ACB-B49C-83693913E324}"/>
              </a:ext>
            </a:extLst>
          </p:cNvPr>
          <p:cNvSpPr>
            <a:spLocks noGrp="1"/>
          </p:cNvSpPr>
          <p:nvPr>
            <p:ph idx="1"/>
          </p:nvPr>
        </p:nvSpPr>
        <p:spPr>
          <a:xfrm>
            <a:off x="838200" y="1400175"/>
            <a:ext cx="10515600" cy="413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095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4099-8D98-7647-8A10-E1DC1FBC31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5DA45B-A21E-DD4F-B719-CA42E324D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0EB0C4-F725-7B48-9923-F200A58E68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2FE52E-8294-1D43-A5A5-A5995F7DA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808A55-BEA7-864A-8C39-2E713470D8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AD0362-8F21-3348-BB86-9A36A4AEFD89}"/>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8" name="Footer Placeholder 7">
            <a:extLst>
              <a:ext uri="{FF2B5EF4-FFF2-40B4-BE49-F238E27FC236}">
                <a16:creationId xmlns:a16="http://schemas.microsoft.com/office/drawing/2014/main" id="{E0ADC56D-F2BF-3F43-A497-82F51200B5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F76180-BA15-4349-B8A4-8DB216798169}"/>
              </a:ext>
            </a:extLst>
          </p:cNvPr>
          <p:cNvSpPr>
            <a:spLocks noGrp="1"/>
          </p:cNvSpPr>
          <p:nvPr>
            <p:ph type="sldNum" sz="quarter" idx="12"/>
          </p:nvPr>
        </p:nvSpPr>
        <p:spPr/>
        <p:txBody>
          <a:body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1287220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6127E-FCE7-4C38-BE83-67C2869F3A50}"/>
              </a:ext>
            </a:extLst>
          </p:cNvPr>
          <p:cNvSpPr>
            <a:spLocks noGrp="1"/>
          </p:cNvSpPr>
          <p:nvPr>
            <p:ph type="title"/>
          </p:nvPr>
        </p:nvSpPr>
        <p:spPr>
          <a:xfrm>
            <a:off x="831850" y="1709738"/>
            <a:ext cx="10515600" cy="139592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EF68459E-7975-4AE4-A74D-05D0A197A50E}"/>
              </a:ext>
            </a:extLst>
          </p:cNvPr>
          <p:cNvSpPr>
            <a:spLocks noGrp="1"/>
          </p:cNvSpPr>
          <p:nvPr>
            <p:ph type="body" idx="1"/>
          </p:nvPr>
        </p:nvSpPr>
        <p:spPr>
          <a:xfrm>
            <a:off x="831850" y="34217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2582E-4424-4D09-9802-75543D14D99B}"/>
              </a:ext>
            </a:extLst>
          </p:cNvPr>
          <p:cNvSpPr>
            <a:spLocks noGrp="1"/>
          </p:cNvSpPr>
          <p:nvPr>
            <p:ph type="dt" sz="half" idx="10"/>
          </p:nvPr>
        </p:nvSpPr>
        <p:spPr/>
        <p:txBody>
          <a:bodyPr/>
          <a:lstStyle/>
          <a:p>
            <a:fld id="{2FE03CDF-C9F2-4801-8729-6B9259FC78ED}" type="datetimeFigureOut">
              <a:rPr lang="en-US" smtClean="0"/>
              <a:t>12/15/25</a:t>
            </a:fld>
            <a:endParaRPr lang="en-US"/>
          </a:p>
        </p:txBody>
      </p:sp>
    </p:spTree>
    <p:extLst>
      <p:ext uri="{BB962C8B-B14F-4D97-AF65-F5344CB8AC3E}">
        <p14:creationId xmlns:p14="http://schemas.microsoft.com/office/powerpoint/2010/main" val="2491324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D8A5-634E-412C-8CAA-42B4A3EC1E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8421A3-0A56-403B-B433-F9DBFCBEB7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7677D9-5C2C-4B1D-BA60-55BFB5F29A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66D407-1A19-410F-9A5F-DBC78ACFF621}"/>
              </a:ext>
            </a:extLst>
          </p:cNvPr>
          <p:cNvSpPr>
            <a:spLocks noGrp="1"/>
          </p:cNvSpPr>
          <p:nvPr>
            <p:ph type="dt" sz="half" idx="10"/>
          </p:nvPr>
        </p:nvSpPr>
        <p:spPr/>
        <p:txBody>
          <a:bodyPr/>
          <a:lstStyle/>
          <a:p>
            <a:fld id="{2FE03CDF-C9F2-4801-8729-6B9259FC78ED}" type="datetimeFigureOut">
              <a:rPr lang="en-US" smtClean="0"/>
              <a:t>12/15/25</a:t>
            </a:fld>
            <a:endParaRPr lang="en-US"/>
          </a:p>
        </p:txBody>
      </p:sp>
    </p:spTree>
    <p:extLst>
      <p:ext uri="{BB962C8B-B14F-4D97-AF65-F5344CB8AC3E}">
        <p14:creationId xmlns:p14="http://schemas.microsoft.com/office/powerpoint/2010/main" val="1166968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54B0-072E-42D6-A8F8-B3492A88C0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0EF5A0-8BA5-41C8-A42D-2B53E095C7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362D3-DDBF-4E2B-927B-CF776B3EE6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105090-E4DC-424A-909E-D3DA562200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A391BE-B360-49E7-A3FB-846F87EFD0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CF9E12-47F6-4A98-B701-8AB1CC5ED887}"/>
              </a:ext>
            </a:extLst>
          </p:cNvPr>
          <p:cNvSpPr>
            <a:spLocks noGrp="1"/>
          </p:cNvSpPr>
          <p:nvPr>
            <p:ph type="dt" sz="half" idx="10"/>
          </p:nvPr>
        </p:nvSpPr>
        <p:spPr/>
        <p:txBody>
          <a:bodyPr/>
          <a:lstStyle/>
          <a:p>
            <a:fld id="{2FE03CDF-C9F2-4801-8729-6B9259FC78ED}" type="datetimeFigureOut">
              <a:rPr lang="en-US" smtClean="0"/>
              <a:t>12/15/25</a:t>
            </a:fld>
            <a:endParaRPr lang="en-US"/>
          </a:p>
        </p:txBody>
      </p:sp>
    </p:spTree>
    <p:extLst>
      <p:ext uri="{BB962C8B-B14F-4D97-AF65-F5344CB8AC3E}">
        <p14:creationId xmlns:p14="http://schemas.microsoft.com/office/powerpoint/2010/main" val="29427167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5F8A-5AB4-43C1-8E7A-18D3B145731C}"/>
              </a:ext>
            </a:extLst>
          </p:cNvPr>
          <p:cNvSpPr>
            <a:spLocks noGrp="1"/>
          </p:cNvSpPr>
          <p:nvPr>
            <p:ph type="title"/>
          </p:nvPr>
        </p:nvSpPr>
        <p:spPr>
          <a:xfrm>
            <a:off x="1143000" y="2276304"/>
            <a:ext cx="1051560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18003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92515-59F0-483D-B729-DA2B3843D623}"/>
              </a:ext>
            </a:extLst>
          </p:cNvPr>
          <p:cNvSpPr>
            <a:spLocks noGrp="1"/>
          </p:cNvSpPr>
          <p:nvPr>
            <p:ph type="dt" sz="half" idx="10"/>
          </p:nvPr>
        </p:nvSpPr>
        <p:spPr/>
        <p:txBody>
          <a:bodyPr/>
          <a:lstStyle/>
          <a:p>
            <a:fld id="{2FE03CDF-C9F2-4801-8729-6B9259FC78ED}" type="datetimeFigureOut">
              <a:rPr lang="en-US" smtClean="0"/>
              <a:t>12/15/25</a:t>
            </a:fld>
            <a:endParaRPr lang="en-US"/>
          </a:p>
        </p:txBody>
      </p:sp>
      <p:sp>
        <p:nvSpPr>
          <p:cNvPr id="3" name="Footer Placeholder 2">
            <a:extLst>
              <a:ext uri="{FF2B5EF4-FFF2-40B4-BE49-F238E27FC236}">
                <a16:creationId xmlns:a16="http://schemas.microsoft.com/office/drawing/2014/main" id="{C3456123-7C4C-4291-98EC-150F64741B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35FBDB-C09C-4810-AF73-B8623BD5EE4A}"/>
              </a:ext>
            </a:extLst>
          </p:cNvPr>
          <p:cNvSpPr>
            <a:spLocks noGrp="1"/>
          </p:cNvSpPr>
          <p:nvPr>
            <p:ph type="sldNum" sz="quarter" idx="12"/>
          </p:nvPr>
        </p:nvSpPr>
        <p:spPr/>
        <p:txBody>
          <a:bodyPr/>
          <a:lstStyle/>
          <a:p>
            <a:fld id="{3B9AB065-5CAF-4A05-8B12-5B9218DD1F47}" type="slidenum">
              <a:rPr lang="en-US" smtClean="0"/>
              <a:t>‹#›</a:t>
            </a:fld>
            <a:endParaRPr lang="en-US"/>
          </a:p>
        </p:txBody>
      </p:sp>
    </p:spTree>
    <p:extLst>
      <p:ext uri="{BB962C8B-B14F-4D97-AF65-F5344CB8AC3E}">
        <p14:creationId xmlns:p14="http://schemas.microsoft.com/office/powerpoint/2010/main" val="24614485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C628-E003-445C-AFE9-FA6194823D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66BC22-6D06-4EF8-8919-8A6E04106E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FC130-706E-48C3-9BD4-E6E932904A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44E1F-4B4A-48ED-8AF2-F3BF2B0764E8}"/>
              </a:ext>
            </a:extLst>
          </p:cNvPr>
          <p:cNvSpPr>
            <a:spLocks noGrp="1"/>
          </p:cNvSpPr>
          <p:nvPr>
            <p:ph type="dt" sz="half" idx="10"/>
          </p:nvPr>
        </p:nvSpPr>
        <p:spPr/>
        <p:txBody>
          <a:bodyPr/>
          <a:lstStyle/>
          <a:p>
            <a:fld id="{2FE03CDF-C9F2-4801-8729-6B9259FC78ED}" type="datetimeFigureOut">
              <a:rPr lang="en-US" smtClean="0"/>
              <a:t>12/15/25</a:t>
            </a:fld>
            <a:endParaRPr lang="en-US"/>
          </a:p>
        </p:txBody>
      </p:sp>
      <p:sp>
        <p:nvSpPr>
          <p:cNvPr id="6" name="Footer Placeholder 5">
            <a:extLst>
              <a:ext uri="{FF2B5EF4-FFF2-40B4-BE49-F238E27FC236}">
                <a16:creationId xmlns:a16="http://schemas.microsoft.com/office/drawing/2014/main" id="{3B464B1E-0B7F-4947-AA80-40037B280D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44E0F1-4090-4828-BD90-110259E402A8}"/>
              </a:ext>
            </a:extLst>
          </p:cNvPr>
          <p:cNvSpPr>
            <a:spLocks noGrp="1"/>
          </p:cNvSpPr>
          <p:nvPr>
            <p:ph type="sldNum" sz="quarter" idx="12"/>
          </p:nvPr>
        </p:nvSpPr>
        <p:spPr/>
        <p:txBody>
          <a:bodyPr/>
          <a:lstStyle/>
          <a:p>
            <a:fld id="{3B9AB065-5CAF-4A05-8B12-5B9218DD1F47}" type="slidenum">
              <a:rPr lang="en-US" smtClean="0"/>
              <a:t>‹#›</a:t>
            </a:fld>
            <a:endParaRPr lang="en-US"/>
          </a:p>
        </p:txBody>
      </p:sp>
    </p:spTree>
    <p:extLst>
      <p:ext uri="{BB962C8B-B14F-4D97-AF65-F5344CB8AC3E}">
        <p14:creationId xmlns:p14="http://schemas.microsoft.com/office/powerpoint/2010/main" val="27174082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5BF13-DD74-4D7F-B576-115455E821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11A54F-0219-4048-B271-A7DB874B73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259FF30-6D18-4B3A-81AA-20EA0F4D33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35BA70-D910-4CC6-B749-8B6AF7CF5A31}"/>
              </a:ext>
            </a:extLst>
          </p:cNvPr>
          <p:cNvSpPr>
            <a:spLocks noGrp="1"/>
          </p:cNvSpPr>
          <p:nvPr>
            <p:ph type="dt" sz="half" idx="10"/>
          </p:nvPr>
        </p:nvSpPr>
        <p:spPr/>
        <p:txBody>
          <a:bodyPr/>
          <a:lstStyle/>
          <a:p>
            <a:fld id="{2FE03CDF-C9F2-4801-8729-6B9259FC78ED}" type="datetimeFigureOut">
              <a:rPr lang="en-US" smtClean="0"/>
              <a:t>12/15/25</a:t>
            </a:fld>
            <a:endParaRPr lang="en-US"/>
          </a:p>
        </p:txBody>
      </p:sp>
      <p:sp>
        <p:nvSpPr>
          <p:cNvPr id="6" name="Footer Placeholder 5">
            <a:extLst>
              <a:ext uri="{FF2B5EF4-FFF2-40B4-BE49-F238E27FC236}">
                <a16:creationId xmlns:a16="http://schemas.microsoft.com/office/drawing/2014/main" id="{FFC4D917-5B54-4252-8076-0ACC0B2B1D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B6C2F-3CC2-4904-9677-42D79C6251B7}"/>
              </a:ext>
            </a:extLst>
          </p:cNvPr>
          <p:cNvSpPr>
            <a:spLocks noGrp="1"/>
          </p:cNvSpPr>
          <p:nvPr>
            <p:ph type="sldNum" sz="quarter" idx="12"/>
          </p:nvPr>
        </p:nvSpPr>
        <p:spPr/>
        <p:txBody>
          <a:bodyPr/>
          <a:lstStyle/>
          <a:p>
            <a:fld id="{3B9AB065-5CAF-4A05-8B12-5B9218DD1F47}" type="slidenum">
              <a:rPr lang="en-US" smtClean="0"/>
              <a:t>‹#›</a:t>
            </a:fld>
            <a:endParaRPr lang="en-US"/>
          </a:p>
        </p:txBody>
      </p:sp>
    </p:spTree>
    <p:extLst>
      <p:ext uri="{BB962C8B-B14F-4D97-AF65-F5344CB8AC3E}">
        <p14:creationId xmlns:p14="http://schemas.microsoft.com/office/powerpoint/2010/main" val="1775587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3269-124F-431F-AC6B-1802C723AA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4DCA98-03EB-4E86-8E62-40C37ED7C4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A6DAD-EFD1-4554-8333-36EDC1AFED91}"/>
              </a:ext>
            </a:extLst>
          </p:cNvPr>
          <p:cNvSpPr>
            <a:spLocks noGrp="1"/>
          </p:cNvSpPr>
          <p:nvPr>
            <p:ph type="dt" sz="half" idx="10"/>
          </p:nvPr>
        </p:nvSpPr>
        <p:spPr/>
        <p:txBody>
          <a:bodyPr/>
          <a:lstStyle/>
          <a:p>
            <a:fld id="{2FE03CDF-C9F2-4801-8729-6B9259FC78ED}" type="datetimeFigureOut">
              <a:rPr lang="en-US" smtClean="0"/>
              <a:t>12/15/25</a:t>
            </a:fld>
            <a:endParaRPr lang="en-US"/>
          </a:p>
        </p:txBody>
      </p:sp>
      <p:sp>
        <p:nvSpPr>
          <p:cNvPr id="5" name="Footer Placeholder 4">
            <a:extLst>
              <a:ext uri="{FF2B5EF4-FFF2-40B4-BE49-F238E27FC236}">
                <a16:creationId xmlns:a16="http://schemas.microsoft.com/office/drawing/2014/main" id="{2B91A860-DC2E-4240-95AB-24794884E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6C3633-CBEE-457B-8AAE-AA6E1FA809B1}"/>
              </a:ext>
            </a:extLst>
          </p:cNvPr>
          <p:cNvSpPr>
            <a:spLocks noGrp="1"/>
          </p:cNvSpPr>
          <p:nvPr>
            <p:ph type="sldNum" sz="quarter" idx="12"/>
          </p:nvPr>
        </p:nvSpPr>
        <p:spPr/>
        <p:txBody>
          <a:bodyPr/>
          <a:lstStyle/>
          <a:p>
            <a:fld id="{3B9AB065-5CAF-4A05-8B12-5B9218DD1F47}" type="slidenum">
              <a:rPr lang="en-US" smtClean="0"/>
              <a:t>‹#›</a:t>
            </a:fld>
            <a:endParaRPr lang="en-US"/>
          </a:p>
        </p:txBody>
      </p:sp>
    </p:spTree>
    <p:extLst>
      <p:ext uri="{BB962C8B-B14F-4D97-AF65-F5344CB8AC3E}">
        <p14:creationId xmlns:p14="http://schemas.microsoft.com/office/powerpoint/2010/main" val="12725927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025675-0804-4021-BB4D-4660998150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44025-7219-4CEE-8C8B-0B4FE79929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0A2FCA-0AFF-4AA1-9EF2-A212E67D7338}"/>
              </a:ext>
            </a:extLst>
          </p:cNvPr>
          <p:cNvSpPr>
            <a:spLocks noGrp="1"/>
          </p:cNvSpPr>
          <p:nvPr>
            <p:ph type="dt" sz="half" idx="10"/>
          </p:nvPr>
        </p:nvSpPr>
        <p:spPr/>
        <p:txBody>
          <a:bodyPr/>
          <a:lstStyle/>
          <a:p>
            <a:fld id="{2FE03CDF-C9F2-4801-8729-6B9259FC78ED}" type="datetimeFigureOut">
              <a:rPr lang="en-US" smtClean="0"/>
              <a:t>12/15/25</a:t>
            </a:fld>
            <a:endParaRPr lang="en-US"/>
          </a:p>
        </p:txBody>
      </p:sp>
      <p:sp>
        <p:nvSpPr>
          <p:cNvPr id="5" name="Footer Placeholder 4">
            <a:extLst>
              <a:ext uri="{FF2B5EF4-FFF2-40B4-BE49-F238E27FC236}">
                <a16:creationId xmlns:a16="http://schemas.microsoft.com/office/drawing/2014/main" id="{DC1C6A7A-02E4-4DDB-A7C5-8F4BBA2C1E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21AB9-79F3-4DBF-A7D0-24F4C1CDC527}"/>
              </a:ext>
            </a:extLst>
          </p:cNvPr>
          <p:cNvSpPr>
            <a:spLocks noGrp="1"/>
          </p:cNvSpPr>
          <p:nvPr>
            <p:ph type="sldNum" sz="quarter" idx="12"/>
          </p:nvPr>
        </p:nvSpPr>
        <p:spPr/>
        <p:txBody>
          <a:bodyPr/>
          <a:lstStyle/>
          <a:p>
            <a:fld id="{3B9AB065-5CAF-4A05-8B12-5B9218DD1F47}" type="slidenum">
              <a:rPr lang="en-US" smtClean="0"/>
              <a:t>‹#›</a:t>
            </a:fld>
            <a:endParaRPr lang="en-US"/>
          </a:p>
        </p:txBody>
      </p:sp>
    </p:spTree>
    <p:extLst>
      <p:ext uri="{BB962C8B-B14F-4D97-AF65-F5344CB8AC3E}">
        <p14:creationId xmlns:p14="http://schemas.microsoft.com/office/powerpoint/2010/main" val="4232669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93F9-F48F-C440-9D2F-4831F47965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38115B-C93D-C948-9F12-A3B2FDA4A392}"/>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4" name="Footer Placeholder 3">
            <a:extLst>
              <a:ext uri="{FF2B5EF4-FFF2-40B4-BE49-F238E27FC236}">
                <a16:creationId xmlns:a16="http://schemas.microsoft.com/office/drawing/2014/main" id="{AFBEC1E6-3467-314C-9AC9-6CFF166A34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16AC5-FCAC-5249-9547-70BEE0A77A4C}"/>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2881792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1223F5-FAB8-1B4A-A48E-A23D719507D3}"/>
              </a:ext>
            </a:extLst>
          </p:cNvPr>
          <p:cNvSpPr>
            <a:spLocks noGrp="1"/>
          </p:cNvSpPr>
          <p:nvPr>
            <p:ph type="dt" sz="half" idx="10"/>
          </p:nvPr>
        </p:nvSpPr>
        <p:spPr/>
        <p:txBody>
          <a:bodyPr/>
          <a:lstStyle/>
          <a:p>
            <a:fld id="{91E7C0AB-9F2D-4949-9ADF-A80DB85B129D}" type="datetimeFigureOut">
              <a:rPr lang="en-US" altLang="en-US" smtClean="0"/>
              <a:pPr/>
              <a:t>12/15/25</a:t>
            </a:fld>
            <a:endParaRPr lang="en-US" altLang="en-US"/>
          </a:p>
        </p:txBody>
      </p:sp>
      <p:sp>
        <p:nvSpPr>
          <p:cNvPr id="3" name="Footer Placeholder 2">
            <a:extLst>
              <a:ext uri="{FF2B5EF4-FFF2-40B4-BE49-F238E27FC236}">
                <a16:creationId xmlns:a16="http://schemas.microsoft.com/office/drawing/2014/main" id="{031F4AB5-FD86-A04F-B000-D58759F1E7F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8A7BEAC2-533D-5945-B040-28C31148F64C}"/>
              </a:ext>
            </a:extLst>
          </p:cNvPr>
          <p:cNvSpPr>
            <a:spLocks noGrp="1"/>
          </p:cNvSpPr>
          <p:nvPr>
            <p:ph type="sldNum" sz="quarter" idx="12"/>
          </p:nvPr>
        </p:nvSpPr>
        <p:spPr/>
        <p:txBody>
          <a:bodyPr/>
          <a:lstStyle/>
          <a:p>
            <a:fld id="{4AC225C6-3888-074D-859E-9DF968371E1E}" type="slidenum">
              <a:rPr lang="en-US" altLang="en-US" smtClean="0"/>
              <a:pPr/>
              <a:t>‹#›</a:t>
            </a:fld>
            <a:endParaRPr lang="en-US" altLang="en-US"/>
          </a:p>
        </p:txBody>
      </p:sp>
    </p:spTree>
    <p:extLst>
      <p:ext uri="{BB962C8B-B14F-4D97-AF65-F5344CB8AC3E}">
        <p14:creationId xmlns:p14="http://schemas.microsoft.com/office/powerpoint/2010/main" val="1709927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0825-DF93-2647-BAC7-775112AD2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9194C-A7F9-414D-AB83-36B8C5166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832FED-39BD-AD45-AD11-0BEA19478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BF843A-6173-EA48-90E4-2232762BD7BD}"/>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6" name="Footer Placeholder 5">
            <a:extLst>
              <a:ext uri="{FF2B5EF4-FFF2-40B4-BE49-F238E27FC236}">
                <a16:creationId xmlns:a16="http://schemas.microsoft.com/office/drawing/2014/main" id="{2F55D390-2C59-0F4B-BA1B-13362316A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0F4E4-050B-A048-A04A-EA768FAF7E4C}"/>
              </a:ext>
            </a:extLst>
          </p:cNvPr>
          <p:cNvSpPr>
            <a:spLocks noGrp="1"/>
          </p:cNvSpPr>
          <p:nvPr>
            <p:ph type="sldNum" sz="quarter" idx="12"/>
          </p:nvPr>
        </p:nvSpPr>
        <p:spPr/>
        <p:txBody>
          <a:bodyPr/>
          <a:lstStyle/>
          <a:p>
            <a:fld id="{49D11E8B-8973-4E4D-9BAA-CEDB6C321325}" type="slidenum">
              <a:rPr lang="en-US" altLang="en-US" smtClean="0"/>
              <a:pPr/>
              <a:t>‹#›</a:t>
            </a:fld>
            <a:endParaRPr lang="en-US" altLang="en-US"/>
          </a:p>
        </p:txBody>
      </p:sp>
    </p:spTree>
    <p:extLst>
      <p:ext uri="{BB962C8B-B14F-4D97-AF65-F5344CB8AC3E}">
        <p14:creationId xmlns:p14="http://schemas.microsoft.com/office/powerpoint/2010/main" val="1262757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3CA0-57C4-BD4A-8FCB-3D585C2135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DF5C60-7807-BF4E-BC50-0E4A0F5E6A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ECD9CC-7C52-9D40-8C99-6EB85A7F7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D033FC-2993-814D-828B-9B6090CF1318}"/>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6" name="Footer Placeholder 5">
            <a:extLst>
              <a:ext uri="{FF2B5EF4-FFF2-40B4-BE49-F238E27FC236}">
                <a16:creationId xmlns:a16="http://schemas.microsoft.com/office/drawing/2014/main" id="{8DA3F478-BB34-7145-9A92-2B589DBB6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2AD06-1CBF-EB47-A81B-14A331AA49EA}"/>
              </a:ext>
            </a:extLst>
          </p:cNvPr>
          <p:cNvSpPr>
            <a:spLocks noGrp="1"/>
          </p:cNvSpPr>
          <p:nvPr>
            <p:ph type="sldNum" sz="quarter" idx="12"/>
          </p:nvPr>
        </p:nvSpPr>
        <p:spPr/>
        <p:txBody>
          <a:body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2779999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C10597-8DDC-F649-95E5-996192EC3D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8BFBA-9600-3841-BCC9-309F6565A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127AA-19A5-944E-A31A-066EAA1CFF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80327C9E-D498-CF4B-9F98-DF1F6E806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387F8B-EFAE-8B4A-A010-2D265661A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497986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t="90000"/>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CD49FDA7-9A1F-4C2E-A814-6A70E5AE34CA}" type="datetimeFigureOut">
              <a:rPr lang="en-US" smtClean="0"/>
              <a:pPr/>
              <a:t>12/15/25</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C0E6DB0F-3957-4F13-93BE-F056F544498E}" type="slidenum">
              <a:rPr lang="en-US" smtClean="0"/>
              <a:pPr/>
              <a:t>‹#›</a:t>
            </a:fld>
            <a:endParaRPr lang="en-US"/>
          </a:p>
        </p:txBody>
      </p:sp>
    </p:spTree>
    <p:extLst>
      <p:ext uri="{BB962C8B-B14F-4D97-AF65-F5344CB8AC3E}">
        <p14:creationId xmlns:p14="http://schemas.microsoft.com/office/powerpoint/2010/main" val="723822791"/>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F6F9FC"/>
            </a:gs>
            <a:gs pos="16798">
              <a:srgbClr val="00B0F0"/>
            </a:gs>
            <a:gs pos="33596">
              <a:srgbClr val="4AC8E6"/>
            </a:gs>
            <a:gs pos="74000">
              <a:srgbClr val="FF9900"/>
            </a:gs>
            <a:gs pos="80000">
              <a:srgbClr val="F88608"/>
            </a:gs>
            <a:gs pos="100000">
              <a:srgbClr val="D18D05"/>
            </a:gs>
          </a:gsLst>
          <a:lin ang="5400000" scaled="0"/>
        </a:gra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42797261"/>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12/15/25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550238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CE933A-0C24-4448-9863-0CE8379D3A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2984C1-82FE-422B-B220-DA81A14A8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F8C6D-5753-4FE6-A24B-44C34AA5EF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E03CDF-C9F2-4801-8729-6B9259FC78ED}" type="datetimeFigureOut">
              <a:rPr lang="en-US" smtClean="0"/>
              <a:t>12/15/25</a:t>
            </a:fld>
            <a:endParaRPr lang="en-US"/>
          </a:p>
        </p:txBody>
      </p:sp>
      <p:sp>
        <p:nvSpPr>
          <p:cNvPr id="5" name="Footer Placeholder 4">
            <a:extLst>
              <a:ext uri="{FF2B5EF4-FFF2-40B4-BE49-F238E27FC236}">
                <a16:creationId xmlns:a16="http://schemas.microsoft.com/office/drawing/2014/main" id="{482F0782-C4AB-429C-A105-ABABA86F83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A1F87D-066C-421E-8AC7-45AFBA15B6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AB065-5CAF-4A05-8B12-5B9218DD1F47}" type="slidenum">
              <a:rPr lang="en-US" smtClean="0"/>
              <a:t>‹#›</a:t>
            </a:fld>
            <a:endParaRPr lang="en-US"/>
          </a:p>
        </p:txBody>
      </p:sp>
    </p:spTree>
    <p:extLst>
      <p:ext uri="{BB962C8B-B14F-4D97-AF65-F5344CB8AC3E}">
        <p14:creationId xmlns:p14="http://schemas.microsoft.com/office/powerpoint/2010/main" val="282638489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54.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54.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hyperlink" Target="http://www.ccsalaska.org/enrollment" TargetMode="External"/><Relationship Id="rId2" Type="http://schemas.openxmlformats.org/officeDocument/2006/relationships/hyperlink" Target="http://www.ccsalaska.org/employment" TargetMode="External"/><Relationship Id="rId1" Type="http://schemas.openxmlformats.org/officeDocument/2006/relationships/slideLayout" Target="../slideLayouts/slideLayout36.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hyperlink" Target="https://www.ccsalaska.org/parents-as-teachers-pat" TargetMode="External"/><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6.xml"/><Relationship Id="rId5" Type="http://schemas.openxmlformats.org/officeDocument/2006/relationships/image" Target="../media/image48.pn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7.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5.xml"/><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5.xml"/><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hyperlink" Target="mailto:Karol.Fink@alaska.gov"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85.jpeg"/></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7.sv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43.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43.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49.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3" Type="http://schemas.openxmlformats.org/officeDocument/2006/relationships/image" Target="../media/image98.svg"/><Relationship Id="rId7" Type="http://schemas.openxmlformats.org/officeDocument/2006/relationships/image" Target="../media/image100.svg"/><Relationship Id="rId12" Type="http://schemas.openxmlformats.org/officeDocument/2006/relationships/image" Target="../media/image105.png"/><Relationship Id="rId2" Type="http://schemas.openxmlformats.org/officeDocument/2006/relationships/image" Target="../media/image97.png"/><Relationship Id="rId1" Type="http://schemas.openxmlformats.org/officeDocument/2006/relationships/slideLayout" Target="../slideLayouts/slideLayout43.xml"/><Relationship Id="rId6" Type="http://schemas.openxmlformats.org/officeDocument/2006/relationships/image" Target="../media/image99.png"/><Relationship Id="rId11" Type="http://schemas.openxmlformats.org/officeDocument/2006/relationships/image" Target="../media/image104.svg"/><Relationship Id="rId5" Type="http://schemas.openxmlformats.org/officeDocument/2006/relationships/image" Target="../media/image96.svg"/><Relationship Id="rId15" Type="http://schemas.openxmlformats.org/officeDocument/2006/relationships/image" Target="../media/image108.svg"/><Relationship Id="rId10" Type="http://schemas.openxmlformats.org/officeDocument/2006/relationships/image" Target="../media/image103.png"/><Relationship Id="rId4" Type="http://schemas.openxmlformats.org/officeDocument/2006/relationships/image" Target="../media/image95.png"/><Relationship Id="rId9" Type="http://schemas.openxmlformats.org/officeDocument/2006/relationships/image" Target="../media/image102.svg"/><Relationship Id="rId1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43.xml"/><Relationship Id="rId6" Type="http://schemas.openxmlformats.org/officeDocument/2006/relationships/image" Target="../media/image113.svg"/><Relationship Id="rId5" Type="http://schemas.openxmlformats.org/officeDocument/2006/relationships/image" Target="../media/image112.png"/><Relationship Id="rId10" Type="http://schemas.openxmlformats.org/officeDocument/2006/relationships/image" Target="../media/image117.svg"/><Relationship Id="rId4" Type="http://schemas.openxmlformats.org/officeDocument/2006/relationships/image" Target="../media/image111.svg"/><Relationship Id="rId9" Type="http://schemas.openxmlformats.org/officeDocument/2006/relationships/image" Target="../media/image116.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891CF-06E5-E9AC-6330-5C7766FAA21D}"/>
              </a:ext>
            </a:extLst>
          </p:cNvPr>
          <p:cNvSpPr>
            <a:spLocks noGrp="1"/>
          </p:cNvSpPr>
          <p:nvPr>
            <p:ph type="title"/>
          </p:nvPr>
        </p:nvSpPr>
        <p:spPr>
          <a:xfrm>
            <a:off x="0" y="948842"/>
            <a:ext cx="12192000" cy="1522635"/>
          </a:xfrm>
        </p:spPr>
        <p:txBody>
          <a:bodyPr>
            <a:noAutofit/>
          </a:bodyPr>
          <a:lstStyle/>
          <a:p>
            <a:pPr algn="ctr"/>
            <a:r>
              <a:rPr lang="en-US" sz="6600" b="1" dirty="0">
                <a:solidFill>
                  <a:srgbClr val="02698C"/>
                </a:solidFill>
                <a:latin typeface="Source Sans Pro" panose="020B0503030403020204" pitchFamily="34" charset="0"/>
                <a:ea typeface="Source Sans Pro" panose="020B0503030403020204" pitchFamily="34" charset="0"/>
                <a:cs typeface="Beirut" pitchFamily="2" charset="-78"/>
              </a:rPr>
              <a:t>December Partnership Meeting</a:t>
            </a:r>
          </a:p>
        </p:txBody>
      </p:sp>
      <p:sp>
        <p:nvSpPr>
          <p:cNvPr id="5" name="Content Placeholder 2">
            <a:extLst>
              <a:ext uri="{FF2B5EF4-FFF2-40B4-BE49-F238E27FC236}">
                <a16:creationId xmlns:a16="http://schemas.microsoft.com/office/drawing/2014/main" id="{EBD77DD0-0316-9CB1-1EDA-D11FA0E03725}"/>
              </a:ext>
            </a:extLst>
          </p:cNvPr>
          <p:cNvSpPr>
            <a:spLocks noGrp="1"/>
          </p:cNvSpPr>
          <p:nvPr>
            <p:ph idx="1"/>
          </p:nvPr>
        </p:nvSpPr>
        <p:spPr>
          <a:xfrm>
            <a:off x="3228594" y="2510259"/>
            <a:ext cx="5734812" cy="1522635"/>
          </a:xfrm>
          <a:effectLst>
            <a:glow>
              <a:schemeClr val="accent1"/>
            </a:glow>
            <a:outerShdw blurRad="50800" dist="50800" dir="5400000" sx="1000" sy="1000" algn="ctr" rotWithShape="0">
              <a:srgbClr val="000000">
                <a:alpha val="43137"/>
              </a:srgbClr>
            </a:outerShdw>
          </a:effectLst>
        </p:spPr>
        <p:txBody>
          <a:bodyPr>
            <a:normAutofit fontScale="92500" lnSpcReduction="10000"/>
          </a:bodyPr>
          <a:lstStyle/>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Mat-Su Valley, Alaska</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Friday, October 3, 2025</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12:00-1:30 pm</a:t>
            </a:r>
          </a:p>
        </p:txBody>
      </p:sp>
      <p:sp>
        <p:nvSpPr>
          <p:cNvPr id="8" name="Content Placeholder 2">
            <a:extLst>
              <a:ext uri="{FF2B5EF4-FFF2-40B4-BE49-F238E27FC236}">
                <a16:creationId xmlns:a16="http://schemas.microsoft.com/office/drawing/2014/main" id="{CB20F53D-7A47-28EC-8F56-8477CC7C0591}"/>
              </a:ext>
            </a:extLst>
          </p:cNvPr>
          <p:cNvSpPr txBox="1">
            <a:spLocks/>
          </p:cNvSpPr>
          <p:nvPr/>
        </p:nvSpPr>
        <p:spPr>
          <a:xfrm>
            <a:off x="3228594" y="4266098"/>
            <a:ext cx="5734813" cy="102095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1E84A7"/>
                </a:solidFill>
                <a:latin typeface="Source Sans Pro Light" panose="020B0403030403020204" pitchFamily="34" charset="0"/>
                <a:ea typeface="Source Sans Pro Light" panose="020B0403030403020204" pitchFamily="34" charset="0"/>
              </a:rPr>
              <a:t>Presented by the All Alaska Pediatric Partnership (A2P2).</a:t>
            </a:r>
          </a:p>
          <a:p>
            <a:pPr marL="0" indent="0" algn="ctr">
              <a:buFont typeface="Arial" panose="020B0604020202020204" pitchFamily="34" charset="0"/>
              <a:buNone/>
            </a:pPr>
            <a:r>
              <a:rPr lang="en-US" sz="1800" dirty="0">
                <a:solidFill>
                  <a:srgbClr val="1E84A7"/>
                </a:solidFill>
                <a:latin typeface="Source Sans Pro Light" panose="020B0403030403020204" pitchFamily="34" charset="0"/>
                <a:ea typeface="Source Sans Pro Light" panose="020B0403030403020204" pitchFamily="34" charset="0"/>
              </a:rPr>
              <a:t>A2P2 transforms systems of care and increases equitable access to health care and related services to ensure all Alaska’s children reach their full potential.</a:t>
            </a:r>
          </a:p>
        </p:txBody>
      </p:sp>
      <p:pic>
        <p:nvPicPr>
          <p:cNvPr id="15" name="Picture 14">
            <a:extLst>
              <a:ext uri="{FF2B5EF4-FFF2-40B4-BE49-F238E27FC236}">
                <a16:creationId xmlns:a16="http://schemas.microsoft.com/office/drawing/2014/main" id="{1050D147-6E8B-05AB-2309-95091E0950AD}"/>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100000"/>
                    </a14:imgEffect>
                    <a14:imgEffect>
                      <a14:saturation sat="188000"/>
                    </a14:imgEffect>
                    <a14:imgEffect>
                      <a14:brightnessContrast bright="5000" contrast="100000"/>
                    </a14:imgEffect>
                  </a14:imgLayer>
                </a14:imgProps>
              </a:ext>
              <a:ext uri="{28A0092B-C50C-407E-A947-70E740481C1C}">
                <a14:useLocalDpi xmlns:a14="http://schemas.microsoft.com/office/drawing/2010/main"/>
              </a:ext>
            </a:extLst>
          </a:blip>
          <a:stretch>
            <a:fillRect/>
          </a:stretch>
        </p:blipFill>
        <p:spPr>
          <a:xfrm>
            <a:off x="8705088" y="5391905"/>
            <a:ext cx="516635" cy="517253"/>
          </a:xfrm>
          <a:prstGeom prst="rect">
            <a:avLst/>
          </a:prstGeom>
        </p:spPr>
      </p:pic>
      <p:sp>
        <p:nvSpPr>
          <p:cNvPr id="17" name="TextBox 16">
            <a:extLst>
              <a:ext uri="{FF2B5EF4-FFF2-40B4-BE49-F238E27FC236}">
                <a16:creationId xmlns:a16="http://schemas.microsoft.com/office/drawing/2014/main" id="{BCF30C85-1811-D5FC-22A0-E05D83844D03}"/>
              </a:ext>
            </a:extLst>
          </p:cNvPr>
          <p:cNvSpPr txBox="1"/>
          <p:nvPr/>
        </p:nvSpPr>
        <p:spPr>
          <a:xfrm>
            <a:off x="3932301" y="5520255"/>
            <a:ext cx="4327398" cy="307777"/>
          </a:xfrm>
          <a:prstGeom prst="rect">
            <a:avLst/>
          </a:prstGeom>
          <a:noFill/>
        </p:spPr>
        <p:txBody>
          <a:bodyPr wrap="square">
            <a:spAutoFit/>
          </a:bodyPr>
          <a:lstStyle/>
          <a:p>
            <a:pPr marL="0" indent="0" algn="ctr">
              <a:buFont typeface="Arial" panose="020B0604020202020204" pitchFamily="34" charset="0"/>
              <a:buNone/>
            </a:pPr>
            <a:r>
              <a:rPr lang="en-US" sz="1400" dirty="0">
                <a:solidFill>
                  <a:srgbClr val="1E84A7"/>
                </a:solidFill>
                <a:latin typeface="Source Sans Pro Light" panose="020B0403030403020204" pitchFamily="34" charset="0"/>
                <a:ea typeface="Source Sans Pro Light" panose="020B0403030403020204" pitchFamily="34" charset="0"/>
              </a:rPr>
              <a:t>Learn more at a2p2.com or by scanning the QR code</a:t>
            </a:r>
          </a:p>
        </p:txBody>
      </p:sp>
    </p:spTree>
    <p:extLst>
      <p:ext uri="{BB962C8B-B14F-4D97-AF65-F5344CB8AC3E}">
        <p14:creationId xmlns:p14="http://schemas.microsoft.com/office/powerpoint/2010/main" val="2717551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66F59-42F4-883C-4986-9E3F76DFA50E}"/>
              </a:ext>
            </a:extLst>
          </p:cNvPr>
          <p:cNvSpPr>
            <a:spLocks noGrp="1"/>
          </p:cNvSpPr>
          <p:nvPr>
            <p:ph type="title"/>
          </p:nvPr>
        </p:nvSpPr>
        <p:spPr>
          <a:xfrm>
            <a:off x="1002792" y="383414"/>
            <a:ext cx="10360152" cy="2204338"/>
          </a:xfrm>
        </p:spPr>
        <p:txBody>
          <a:bodyPr>
            <a:normAutofit/>
          </a:bodyPr>
          <a:lstStyle/>
          <a:p>
            <a:r>
              <a:rPr lang="en-US" sz="2400" dirty="0"/>
              <a:t>.</a:t>
            </a:r>
          </a:p>
        </p:txBody>
      </p:sp>
      <p:pic>
        <p:nvPicPr>
          <p:cNvPr id="5" name="Content Placeholder 4">
            <a:extLst>
              <a:ext uri="{FF2B5EF4-FFF2-40B4-BE49-F238E27FC236}">
                <a16:creationId xmlns:a16="http://schemas.microsoft.com/office/drawing/2014/main" id="{4D40E776-6C50-401F-31DD-FF3542DC1375}"/>
              </a:ext>
            </a:extLst>
          </p:cNvPr>
          <p:cNvPicPr>
            <a:picLocks noGrp="1" noChangeAspect="1"/>
          </p:cNvPicPr>
          <p:nvPr>
            <p:ph idx="1"/>
          </p:nvPr>
        </p:nvPicPr>
        <p:blipFill>
          <a:blip r:embed="rId3"/>
          <a:stretch>
            <a:fillRect/>
          </a:stretch>
        </p:blipFill>
        <p:spPr>
          <a:xfrm>
            <a:off x="6726034" y="1485582"/>
            <a:ext cx="5177307" cy="3469532"/>
          </a:xfrm>
          <a:prstGeom prst="rect">
            <a:avLst/>
          </a:prstGeom>
        </p:spPr>
      </p:pic>
      <p:sp>
        <p:nvSpPr>
          <p:cNvPr id="9" name="TextBox 8">
            <a:extLst>
              <a:ext uri="{FF2B5EF4-FFF2-40B4-BE49-F238E27FC236}">
                <a16:creationId xmlns:a16="http://schemas.microsoft.com/office/drawing/2014/main" id="{E8CBEE0C-F874-4F15-4183-31B15827E069}"/>
              </a:ext>
            </a:extLst>
          </p:cNvPr>
          <p:cNvSpPr txBox="1"/>
          <p:nvPr/>
        </p:nvSpPr>
        <p:spPr>
          <a:xfrm>
            <a:off x="412934" y="2050523"/>
            <a:ext cx="609447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The Community INNOVATION Grant opportunity was designed to fund projects requiring community collaboration, especially those that highlight and maintain partnerships with municipalities and/or Tribal agencies across Alaska.</a:t>
            </a:r>
            <a:r>
              <a:rPr kumimoji="0" lang="en-US" sz="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a:t>
            </a:r>
            <a:endParaRPr kumimoji="0" lang="en-US" sz="1800" b="0" i="0" u="none" strike="noStrike" kern="1200" cap="none" spc="0" normalizeH="0" baseline="0" noProof="0" dirty="0">
              <a:ln>
                <a:noFill/>
              </a:ln>
              <a:solidFill>
                <a:srgbClr val="2F5496"/>
              </a:solidFill>
              <a:effectLst/>
              <a:uLnTx/>
              <a:uFillTx/>
              <a:latin typeface="Avenir Next LT Pro Light"/>
              <a:ea typeface="+mn-ea"/>
              <a:cs typeface="+mn-cs"/>
            </a:endParaRPr>
          </a:p>
        </p:txBody>
      </p:sp>
      <p:sp>
        <p:nvSpPr>
          <p:cNvPr id="10" name="Star: 5 Points 9">
            <a:extLst>
              <a:ext uri="{FF2B5EF4-FFF2-40B4-BE49-F238E27FC236}">
                <a16:creationId xmlns:a16="http://schemas.microsoft.com/office/drawing/2014/main" id="{7BFCBDB2-0380-6EC2-9A54-CBF78D030AEC}"/>
              </a:ext>
            </a:extLst>
          </p:cNvPr>
          <p:cNvSpPr/>
          <p:nvPr/>
        </p:nvSpPr>
        <p:spPr>
          <a:xfrm>
            <a:off x="9107424" y="2203704"/>
            <a:ext cx="182880" cy="1920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1" name="Star: 5 Points 10">
            <a:extLst>
              <a:ext uri="{FF2B5EF4-FFF2-40B4-BE49-F238E27FC236}">
                <a16:creationId xmlns:a16="http://schemas.microsoft.com/office/drawing/2014/main" id="{985CED72-659F-2C38-FE9B-3DDEC4E87809}"/>
              </a:ext>
            </a:extLst>
          </p:cNvPr>
          <p:cNvSpPr/>
          <p:nvPr/>
        </p:nvSpPr>
        <p:spPr>
          <a:xfrm>
            <a:off x="8825865" y="2586220"/>
            <a:ext cx="182880" cy="1920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2" name="Star: 5 Points 11">
            <a:extLst>
              <a:ext uri="{FF2B5EF4-FFF2-40B4-BE49-F238E27FC236}">
                <a16:creationId xmlns:a16="http://schemas.microsoft.com/office/drawing/2014/main" id="{9C91892A-1200-46E8-9204-51BD4EF49B3D}"/>
              </a:ext>
            </a:extLst>
          </p:cNvPr>
          <p:cNvSpPr/>
          <p:nvPr/>
        </p:nvSpPr>
        <p:spPr>
          <a:xfrm>
            <a:off x="10094404" y="2490208"/>
            <a:ext cx="182880" cy="1920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 name="Star: 5 Points 12">
            <a:extLst>
              <a:ext uri="{FF2B5EF4-FFF2-40B4-BE49-F238E27FC236}">
                <a16:creationId xmlns:a16="http://schemas.microsoft.com/office/drawing/2014/main" id="{DAF25C0F-FA94-4A81-5059-6EA0A79B219C}"/>
              </a:ext>
            </a:extLst>
          </p:cNvPr>
          <p:cNvSpPr/>
          <p:nvPr/>
        </p:nvSpPr>
        <p:spPr>
          <a:xfrm>
            <a:off x="9387840" y="2886456"/>
            <a:ext cx="182880" cy="1920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 name="Star: 5 Points 13">
            <a:extLst>
              <a:ext uri="{FF2B5EF4-FFF2-40B4-BE49-F238E27FC236}">
                <a16:creationId xmlns:a16="http://schemas.microsoft.com/office/drawing/2014/main" id="{82E61976-210C-20DA-746E-D2C564B5FF77}"/>
              </a:ext>
            </a:extLst>
          </p:cNvPr>
          <p:cNvSpPr/>
          <p:nvPr/>
        </p:nvSpPr>
        <p:spPr>
          <a:xfrm>
            <a:off x="10002964" y="3028324"/>
            <a:ext cx="182880" cy="1920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 name="Star: 5 Points 14">
            <a:extLst>
              <a:ext uri="{FF2B5EF4-FFF2-40B4-BE49-F238E27FC236}">
                <a16:creationId xmlns:a16="http://schemas.microsoft.com/office/drawing/2014/main" id="{E5A4A7DF-5E85-152B-C686-0F460AC30EFE}"/>
              </a:ext>
            </a:extLst>
          </p:cNvPr>
          <p:cNvSpPr/>
          <p:nvPr/>
        </p:nvSpPr>
        <p:spPr>
          <a:xfrm>
            <a:off x="10362412" y="2790444"/>
            <a:ext cx="182880" cy="1920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6" name="Star: 5 Points 15">
            <a:extLst>
              <a:ext uri="{FF2B5EF4-FFF2-40B4-BE49-F238E27FC236}">
                <a16:creationId xmlns:a16="http://schemas.microsoft.com/office/drawing/2014/main" id="{AA889AEE-2EE7-BFEF-DDC7-FADFA956434A}"/>
              </a:ext>
            </a:extLst>
          </p:cNvPr>
          <p:cNvSpPr/>
          <p:nvPr/>
        </p:nvSpPr>
        <p:spPr>
          <a:xfrm>
            <a:off x="9911524" y="3436157"/>
            <a:ext cx="182880" cy="1920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7" name="Star: 5 Points 16">
            <a:extLst>
              <a:ext uri="{FF2B5EF4-FFF2-40B4-BE49-F238E27FC236}">
                <a16:creationId xmlns:a16="http://schemas.microsoft.com/office/drawing/2014/main" id="{566510FB-77ED-A91A-8D39-B94ED0283CA0}"/>
              </a:ext>
            </a:extLst>
          </p:cNvPr>
          <p:cNvSpPr/>
          <p:nvPr/>
        </p:nvSpPr>
        <p:spPr>
          <a:xfrm>
            <a:off x="10179532" y="3747824"/>
            <a:ext cx="182880" cy="1920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8" name="Star: 5 Points 17">
            <a:extLst>
              <a:ext uri="{FF2B5EF4-FFF2-40B4-BE49-F238E27FC236}">
                <a16:creationId xmlns:a16="http://schemas.microsoft.com/office/drawing/2014/main" id="{6B18EB9C-9008-8D08-FBC1-746EC7266722}"/>
              </a:ext>
            </a:extLst>
          </p:cNvPr>
          <p:cNvSpPr/>
          <p:nvPr/>
        </p:nvSpPr>
        <p:spPr>
          <a:xfrm>
            <a:off x="10165892" y="3325831"/>
            <a:ext cx="182880" cy="1920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9" name="Star: 5 Points 18">
            <a:extLst>
              <a:ext uri="{FF2B5EF4-FFF2-40B4-BE49-F238E27FC236}">
                <a16:creationId xmlns:a16="http://schemas.microsoft.com/office/drawing/2014/main" id="{BE3299CF-914A-D038-6EF5-314D4F96D69F}"/>
              </a:ext>
            </a:extLst>
          </p:cNvPr>
          <p:cNvSpPr/>
          <p:nvPr/>
        </p:nvSpPr>
        <p:spPr>
          <a:xfrm>
            <a:off x="10328820" y="3247173"/>
            <a:ext cx="182880" cy="1920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0" name="Star: 5 Points 19">
            <a:extLst>
              <a:ext uri="{FF2B5EF4-FFF2-40B4-BE49-F238E27FC236}">
                <a16:creationId xmlns:a16="http://schemas.microsoft.com/office/drawing/2014/main" id="{A6D36CCA-21D3-1E7E-5440-87B6B3003445}"/>
              </a:ext>
            </a:extLst>
          </p:cNvPr>
          <p:cNvSpPr/>
          <p:nvPr/>
        </p:nvSpPr>
        <p:spPr>
          <a:xfrm>
            <a:off x="10435208" y="3092794"/>
            <a:ext cx="182880" cy="1920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1" name="Star: 5 Points 20">
            <a:extLst>
              <a:ext uri="{FF2B5EF4-FFF2-40B4-BE49-F238E27FC236}">
                <a16:creationId xmlns:a16="http://schemas.microsoft.com/office/drawing/2014/main" id="{87FF10D1-580C-E304-F166-0BD91404F454}"/>
              </a:ext>
            </a:extLst>
          </p:cNvPr>
          <p:cNvSpPr/>
          <p:nvPr/>
        </p:nvSpPr>
        <p:spPr>
          <a:xfrm>
            <a:off x="10417212" y="3628181"/>
            <a:ext cx="182880" cy="1920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Star: 5 Points 21">
            <a:extLst>
              <a:ext uri="{FF2B5EF4-FFF2-40B4-BE49-F238E27FC236}">
                <a16:creationId xmlns:a16="http://schemas.microsoft.com/office/drawing/2014/main" id="{39327950-0BEA-AB42-33E6-0AD7DF74D0CC}"/>
              </a:ext>
            </a:extLst>
          </p:cNvPr>
          <p:cNvSpPr/>
          <p:nvPr/>
        </p:nvSpPr>
        <p:spPr>
          <a:xfrm>
            <a:off x="11113032" y="3415739"/>
            <a:ext cx="182880" cy="1920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Star: 5 Points 22">
            <a:extLst>
              <a:ext uri="{FF2B5EF4-FFF2-40B4-BE49-F238E27FC236}">
                <a16:creationId xmlns:a16="http://schemas.microsoft.com/office/drawing/2014/main" id="{767CFECB-354C-89C8-D4EC-3335B5558200}"/>
              </a:ext>
            </a:extLst>
          </p:cNvPr>
          <p:cNvSpPr/>
          <p:nvPr/>
        </p:nvSpPr>
        <p:spPr>
          <a:xfrm>
            <a:off x="11265432" y="3568139"/>
            <a:ext cx="182880" cy="1920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Star: 5 Points 23">
            <a:extLst>
              <a:ext uri="{FF2B5EF4-FFF2-40B4-BE49-F238E27FC236}">
                <a16:creationId xmlns:a16="http://schemas.microsoft.com/office/drawing/2014/main" id="{FAE44E3B-7CB9-4FBD-C533-F3F8BB33B17D}"/>
              </a:ext>
            </a:extLst>
          </p:cNvPr>
          <p:cNvSpPr/>
          <p:nvPr/>
        </p:nvSpPr>
        <p:spPr>
          <a:xfrm>
            <a:off x="11097792" y="3747824"/>
            <a:ext cx="182880" cy="1920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Star: 5 Points 24">
            <a:extLst>
              <a:ext uri="{FF2B5EF4-FFF2-40B4-BE49-F238E27FC236}">
                <a16:creationId xmlns:a16="http://schemas.microsoft.com/office/drawing/2014/main" id="{4F220893-C92F-0688-8D96-DFB8D0B638AC}"/>
              </a:ext>
            </a:extLst>
          </p:cNvPr>
          <p:cNvSpPr/>
          <p:nvPr/>
        </p:nvSpPr>
        <p:spPr>
          <a:xfrm>
            <a:off x="11362944" y="3820205"/>
            <a:ext cx="182880" cy="26716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8" name="Star: 5 Points 27">
            <a:extLst>
              <a:ext uri="{FF2B5EF4-FFF2-40B4-BE49-F238E27FC236}">
                <a16:creationId xmlns:a16="http://schemas.microsoft.com/office/drawing/2014/main" id="{99AC0A78-60B4-33EE-39A5-A6266CDEB784}"/>
              </a:ext>
            </a:extLst>
          </p:cNvPr>
          <p:cNvSpPr/>
          <p:nvPr/>
        </p:nvSpPr>
        <p:spPr>
          <a:xfrm>
            <a:off x="11580760" y="4087367"/>
            <a:ext cx="182880" cy="1920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cxnSp>
        <p:nvCxnSpPr>
          <p:cNvPr id="30" name="Straight Connector 29">
            <a:extLst>
              <a:ext uri="{FF2B5EF4-FFF2-40B4-BE49-F238E27FC236}">
                <a16:creationId xmlns:a16="http://schemas.microsoft.com/office/drawing/2014/main" id="{E6D9C847-BBBB-344E-B032-A16290EAA014}"/>
              </a:ext>
            </a:extLst>
          </p:cNvPr>
          <p:cNvCxnSpPr>
            <a:stCxn id="13" idx="3"/>
          </p:cNvCxnSpPr>
          <p:nvPr/>
        </p:nvCxnSpPr>
        <p:spPr>
          <a:xfrm>
            <a:off x="9535793" y="3078480"/>
            <a:ext cx="630099" cy="247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50E53D-1FEA-D833-374F-564CB8A80F04}"/>
              </a:ext>
            </a:extLst>
          </p:cNvPr>
          <p:cNvCxnSpPr>
            <a:endCxn id="17" idx="3"/>
          </p:cNvCxnSpPr>
          <p:nvPr/>
        </p:nvCxnSpPr>
        <p:spPr>
          <a:xfrm>
            <a:off x="10165892" y="3343185"/>
            <a:ext cx="161593" cy="596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01EB25-5DF9-EDF8-3652-902B0D152CB9}"/>
              </a:ext>
            </a:extLst>
          </p:cNvPr>
          <p:cNvCxnSpPr>
            <a:endCxn id="21" idx="3"/>
          </p:cNvCxnSpPr>
          <p:nvPr/>
        </p:nvCxnSpPr>
        <p:spPr>
          <a:xfrm>
            <a:off x="10179532" y="3325831"/>
            <a:ext cx="385633" cy="4943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7917207-20B7-9AFA-A5BF-D7A1CB09681A}"/>
              </a:ext>
            </a:extLst>
          </p:cNvPr>
          <p:cNvCxnSpPr>
            <a:stCxn id="15" idx="2"/>
          </p:cNvCxnSpPr>
          <p:nvPr/>
        </p:nvCxnSpPr>
        <p:spPr>
          <a:xfrm flipH="1">
            <a:off x="10179532" y="2982468"/>
            <a:ext cx="217807" cy="3433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697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117A35-6558-1478-452B-34BA1556121F}"/>
              </a:ext>
            </a:extLst>
          </p:cNvPr>
          <p:cNvPicPr>
            <a:picLocks noChangeAspect="1"/>
          </p:cNvPicPr>
          <p:nvPr/>
        </p:nvPicPr>
        <p:blipFill>
          <a:blip r:embed="rId3"/>
          <a:stretch>
            <a:fillRect/>
          </a:stretch>
        </p:blipFill>
        <p:spPr>
          <a:xfrm>
            <a:off x="5027635" y="255904"/>
            <a:ext cx="3451538" cy="4873626"/>
          </a:xfrm>
          <a:prstGeom prst="rect">
            <a:avLst/>
          </a:prstGeom>
        </p:spPr>
      </p:pic>
      <p:pic>
        <p:nvPicPr>
          <p:cNvPr id="12" name="Content Placeholder 11">
            <a:extLst>
              <a:ext uri="{FF2B5EF4-FFF2-40B4-BE49-F238E27FC236}">
                <a16:creationId xmlns:a16="http://schemas.microsoft.com/office/drawing/2014/main" id="{366E6308-88AF-42F8-4E06-97E0E1F37A2B}"/>
              </a:ext>
            </a:extLst>
          </p:cNvPr>
          <p:cNvPicPr>
            <a:picLocks noGrp="1" noChangeAspect="1"/>
          </p:cNvPicPr>
          <p:nvPr>
            <p:ph idx="1"/>
          </p:nvPr>
        </p:nvPicPr>
        <p:blipFill>
          <a:blip r:embed="rId4"/>
          <a:stretch>
            <a:fillRect/>
          </a:stretch>
        </p:blipFill>
        <p:spPr>
          <a:xfrm>
            <a:off x="8734783" y="255905"/>
            <a:ext cx="2927778" cy="4873625"/>
          </a:xfrm>
          <a:prstGeom prst="rect">
            <a:avLst/>
          </a:prstGeom>
        </p:spPr>
      </p:pic>
      <p:sp>
        <p:nvSpPr>
          <p:cNvPr id="18" name="Title 17">
            <a:extLst>
              <a:ext uri="{FF2B5EF4-FFF2-40B4-BE49-F238E27FC236}">
                <a16:creationId xmlns:a16="http://schemas.microsoft.com/office/drawing/2014/main" id="{7EB912F5-3C9B-7387-6277-CDD5CF06058D}"/>
              </a:ext>
            </a:extLst>
          </p:cNvPr>
          <p:cNvSpPr>
            <a:spLocks noGrp="1"/>
          </p:cNvSpPr>
          <p:nvPr>
            <p:ph type="title"/>
          </p:nvPr>
        </p:nvSpPr>
        <p:spPr/>
        <p:txBody>
          <a:bodyPr/>
          <a:lstStyle/>
          <a:p>
            <a:r>
              <a:rPr lang="en-US" dirty="0"/>
              <a:t>“Building Strong Starts Across Alaska.”</a:t>
            </a:r>
          </a:p>
        </p:txBody>
      </p:sp>
    </p:spTree>
    <p:extLst>
      <p:ext uri="{BB962C8B-B14F-4D97-AF65-F5344CB8AC3E}">
        <p14:creationId xmlns:p14="http://schemas.microsoft.com/office/powerpoint/2010/main" val="4167364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7E0DE6-94E0-0231-CD87-6FFAF5D82205}"/>
              </a:ext>
            </a:extLst>
          </p:cNvPr>
          <p:cNvPicPr>
            <a:picLocks noChangeAspect="1"/>
          </p:cNvPicPr>
          <p:nvPr/>
        </p:nvPicPr>
        <p:blipFill>
          <a:blip r:embed="rId3"/>
          <a:stretch>
            <a:fillRect/>
          </a:stretch>
        </p:blipFill>
        <p:spPr>
          <a:xfrm>
            <a:off x="718169" y="566928"/>
            <a:ext cx="3954415" cy="1837943"/>
          </a:xfrm>
          <a:prstGeom prst="rect">
            <a:avLst/>
          </a:prstGeom>
        </p:spPr>
      </p:pic>
      <p:pic>
        <p:nvPicPr>
          <p:cNvPr id="6" name="Picture 5">
            <a:extLst>
              <a:ext uri="{FF2B5EF4-FFF2-40B4-BE49-F238E27FC236}">
                <a16:creationId xmlns:a16="http://schemas.microsoft.com/office/drawing/2014/main" id="{F4ABF05E-77BE-F501-8ACD-AF68126C45E4}"/>
              </a:ext>
            </a:extLst>
          </p:cNvPr>
          <p:cNvPicPr>
            <a:picLocks noChangeAspect="1"/>
          </p:cNvPicPr>
          <p:nvPr/>
        </p:nvPicPr>
        <p:blipFill>
          <a:blip r:embed="rId4"/>
          <a:stretch>
            <a:fillRect/>
          </a:stretch>
        </p:blipFill>
        <p:spPr>
          <a:xfrm>
            <a:off x="718169" y="2502602"/>
            <a:ext cx="3954415" cy="3041515"/>
          </a:xfrm>
          <a:prstGeom prst="rect">
            <a:avLst/>
          </a:prstGeom>
        </p:spPr>
      </p:pic>
      <p:sp>
        <p:nvSpPr>
          <p:cNvPr id="8" name="TextBox 7">
            <a:extLst>
              <a:ext uri="{FF2B5EF4-FFF2-40B4-BE49-F238E27FC236}">
                <a16:creationId xmlns:a16="http://schemas.microsoft.com/office/drawing/2014/main" id="{91F8F8AC-F64E-EFBE-252F-D732D3C505B2}"/>
              </a:ext>
            </a:extLst>
          </p:cNvPr>
          <p:cNvSpPr txBox="1"/>
          <p:nvPr/>
        </p:nvSpPr>
        <p:spPr>
          <a:xfrm>
            <a:off x="5250942" y="1002715"/>
            <a:ext cx="6094476"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F5496"/>
                </a:solidFill>
                <a:effectLst/>
                <a:uLnTx/>
                <a:uFillTx/>
                <a:latin typeface="Avenir Next LT Pro Light"/>
                <a:ea typeface="+mn-ea"/>
                <a:cs typeface="+mn-cs"/>
              </a:rPr>
              <a:t>When communities lead, innovation follows—Little Bears and PDG B-5 in partnership for Alaska’s children.</a:t>
            </a:r>
          </a:p>
        </p:txBody>
      </p:sp>
    </p:spTree>
    <p:extLst>
      <p:ext uri="{BB962C8B-B14F-4D97-AF65-F5344CB8AC3E}">
        <p14:creationId xmlns:p14="http://schemas.microsoft.com/office/powerpoint/2010/main" val="1787561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68BF6B-AED3-0BF1-7E12-C3CB940812A5}"/>
              </a:ext>
            </a:extLst>
          </p:cNvPr>
          <p:cNvSpPr txBox="1"/>
          <p:nvPr/>
        </p:nvSpPr>
        <p:spPr>
          <a:xfrm>
            <a:off x="1147871" y="3918333"/>
            <a:ext cx="618874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F5496">
                    <a:lumMod val="75000"/>
                  </a:srgbClr>
                </a:solidFill>
                <a:effectLst/>
                <a:uLnTx/>
                <a:uFillTx/>
                <a:latin typeface="Avenir Next LT Pro Light"/>
                <a:ea typeface="+mn-ea"/>
                <a:cs typeface="+mn-cs"/>
              </a:rPr>
              <a:t>An event to celebrate our newest residents, provide a space for parents to connect, learn about how to support their child’s development, and gain material resources to support their growing family</a:t>
            </a:r>
            <a:r>
              <a:rPr kumimoji="0" lang="en-US" sz="1800" b="0" i="0" u="none" strike="noStrike" kern="1200" cap="none" spc="0" normalizeH="0" baseline="0" noProof="0" dirty="0">
                <a:ln>
                  <a:noFill/>
                </a:ln>
                <a:solidFill>
                  <a:srgbClr val="2F5496">
                    <a:lumMod val="75000"/>
                  </a:srgbClr>
                </a:solidFill>
                <a:effectLst/>
                <a:uLnTx/>
                <a:uFillTx/>
                <a:latin typeface="Avenir Next LT Pro Light"/>
                <a:ea typeface="+mn-ea"/>
                <a:cs typeface="+mn-cs"/>
              </a:rPr>
              <a:t>. </a:t>
            </a:r>
          </a:p>
        </p:txBody>
      </p:sp>
      <p:pic>
        <p:nvPicPr>
          <p:cNvPr id="7" name="Picture 6">
            <a:extLst>
              <a:ext uri="{FF2B5EF4-FFF2-40B4-BE49-F238E27FC236}">
                <a16:creationId xmlns:a16="http://schemas.microsoft.com/office/drawing/2014/main" id="{10F29BD4-0E10-9532-52C4-2F48476E87DD}"/>
              </a:ext>
            </a:extLst>
          </p:cNvPr>
          <p:cNvPicPr>
            <a:picLocks noChangeAspect="1"/>
          </p:cNvPicPr>
          <p:nvPr/>
        </p:nvPicPr>
        <p:blipFill>
          <a:blip r:embed="rId3"/>
          <a:stretch>
            <a:fillRect/>
          </a:stretch>
        </p:blipFill>
        <p:spPr>
          <a:xfrm>
            <a:off x="8128001" y="456162"/>
            <a:ext cx="3156458" cy="2461494"/>
          </a:xfrm>
          <a:prstGeom prst="rect">
            <a:avLst/>
          </a:prstGeom>
        </p:spPr>
      </p:pic>
      <p:pic>
        <p:nvPicPr>
          <p:cNvPr id="9" name="Picture 8">
            <a:extLst>
              <a:ext uri="{FF2B5EF4-FFF2-40B4-BE49-F238E27FC236}">
                <a16:creationId xmlns:a16="http://schemas.microsoft.com/office/drawing/2014/main" id="{275948CC-B2BC-620B-9F90-F4F70E24A1D1}"/>
              </a:ext>
            </a:extLst>
          </p:cNvPr>
          <p:cNvPicPr>
            <a:picLocks noChangeAspect="1"/>
          </p:cNvPicPr>
          <p:nvPr/>
        </p:nvPicPr>
        <p:blipFill>
          <a:blip r:embed="rId4"/>
          <a:stretch>
            <a:fillRect/>
          </a:stretch>
        </p:blipFill>
        <p:spPr>
          <a:xfrm>
            <a:off x="8115121" y="3009900"/>
            <a:ext cx="3257879" cy="2460738"/>
          </a:xfrm>
          <a:prstGeom prst="rect">
            <a:avLst/>
          </a:prstGeom>
        </p:spPr>
      </p:pic>
      <p:sp>
        <p:nvSpPr>
          <p:cNvPr id="11" name="TextBox 10">
            <a:extLst>
              <a:ext uri="{FF2B5EF4-FFF2-40B4-BE49-F238E27FC236}">
                <a16:creationId xmlns:a16="http://schemas.microsoft.com/office/drawing/2014/main" id="{0CB5B6BF-7B0E-5DE1-619A-F3A48ED47C46}"/>
              </a:ext>
            </a:extLst>
          </p:cNvPr>
          <p:cNvSpPr txBox="1"/>
          <p:nvPr/>
        </p:nvSpPr>
        <p:spPr>
          <a:xfrm>
            <a:off x="2786197" y="456162"/>
            <a:ext cx="609765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A4251"/>
                </a:solidFill>
                <a:effectLst/>
                <a:uLnTx/>
                <a:uFillTx/>
                <a:latin typeface="Avenir Next LT Pro" panose="020B0504020202020204" pitchFamily="34" charset="0"/>
                <a:ea typeface="+mn-ea"/>
                <a:cs typeface="+mn-cs"/>
              </a:rPr>
              <a:t>PDG B-5 Sponsorships</a:t>
            </a:r>
            <a:endParaRPr kumimoji="0" lang="en-US" sz="3600" b="0" i="0" u="none" strike="noStrike" kern="1200" cap="none" spc="0" normalizeH="0" baseline="0" noProof="0" dirty="0">
              <a:ln>
                <a:noFill/>
              </a:ln>
              <a:solidFill>
                <a:srgbClr val="2F5496"/>
              </a:solidFill>
              <a:effectLst/>
              <a:uLnTx/>
              <a:uFillTx/>
              <a:latin typeface="Avenir Next LT Pro" panose="020B0504020202020204" pitchFamily="34" charset="0"/>
              <a:ea typeface="+mn-ea"/>
              <a:cs typeface="+mn-cs"/>
            </a:endParaRPr>
          </a:p>
        </p:txBody>
      </p:sp>
      <p:sp>
        <p:nvSpPr>
          <p:cNvPr id="15" name="TextBox 14">
            <a:extLst>
              <a:ext uri="{FF2B5EF4-FFF2-40B4-BE49-F238E27FC236}">
                <a16:creationId xmlns:a16="http://schemas.microsoft.com/office/drawing/2014/main" id="{315472DA-E95B-7CB6-FFF4-9F335AA6550C}"/>
              </a:ext>
            </a:extLst>
          </p:cNvPr>
          <p:cNvSpPr txBox="1"/>
          <p:nvPr/>
        </p:nvSpPr>
        <p:spPr>
          <a:xfrm>
            <a:off x="1147871" y="1600039"/>
            <a:ext cx="609442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F5496"/>
                </a:solidFill>
                <a:effectLst/>
                <a:uLnTx/>
                <a:uFillTx/>
                <a:latin typeface="Avenir Next LT Pro Light"/>
                <a:ea typeface="+mn-ea"/>
                <a:cs typeface="+mn-cs"/>
              </a:rPr>
              <a:t>Diaper Banks serve as a critical family support resource by increasing access to basic needs, reducing stress on caregivers, and </a:t>
            </a:r>
            <a:r>
              <a:rPr kumimoji="0" lang="en-US" sz="2400" b="0" i="0" u="none" strike="noStrike" kern="1200" cap="none" spc="0" normalizeH="0" baseline="0" noProof="0" dirty="0">
                <a:ln>
                  <a:noFill/>
                </a:ln>
                <a:solidFill>
                  <a:srgbClr val="2F5496">
                    <a:lumMod val="75000"/>
                  </a:srgbClr>
                </a:solidFill>
                <a:effectLst/>
                <a:uLnTx/>
                <a:uFillTx/>
                <a:latin typeface="Avenir Next LT Pro Light"/>
                <a:ea typeface="+mn-ea"/>
                <a:cs typeface="+mn-cs"/>
              </a:rPr>
              <a:t>strengthening connections </a:t>
            </a:r>
            <a:r>
              <a:rPr kumimoji="0" lang="en-US" sz="2400" b="0" i="0" u="none" strike="noStrike" kern="1200" cap="none" spc="0" normalizeH="0" baseline="0" noProof="0" dirty="0">
                <a:ln>
                  <a:noFill/>
                </a:ln>
                <a:solidFill>
                  <a:srgbClr val="2F5496"/>
                </a:solidFill>
                <a:effectLst/>
                <a:uLnTx/>
                <a:uFillTx/>
                <a:latin typeface="Avenir Next LT Pro Light"/>
                <a:ea typeface="+mn-ea"/>
                <a:cs typeface="+mn-cs"/>
              </a:rPr>
              <a:t>to early childhood and health services.</a:t>
            </a:r>
          </a:p>
        </p:txBody>
      </p:sp>
    </p:spTree>
    <p:extLst>
      <p:ext uri="{BB962C8B-B14F-4D97-AF65-F5344CB8AC3E}">
        <p14:creationId xmlns:p14="http://schemas.microsoft.com/office/powerpoint/2010/main" val="2752383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AI-generated content may be incorrect.">
            <a:extLst>
              <a:ext uri="{FF2B5EF4-FFF2-40B4-BE49-F238E27FC236}">
                <a16:creationId xmlns:a16="http://schemas.microsoft.com/office/drawing/2014/main" id="{4A316AB1-D35B-FF41-3B93-874221AB32B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957292" y="578185"/>
            <a:ext cx="5745425" cy="4615984"/>
          </a:xfrm>
        </p:spPr>
      </p:pic>
      <p:sp>
        <p:nvSpPr>
          <p:cNvPr id="7" name="TextBox 6">
            <a:extLst>
              <a:ext uri="{FF2B5EF4-FFF2-40B4-BE49-F238E27FC236}">
                <a16:creationId xmlns:a16="http://schemas.microsoft.com/office/drawing/2014/main" id="{550E9B68-775E-67FD-7A4A-B28A75751747}"/>
              </a:ext>
            </a:extLst>
          </p:cNvPr>
          <p:cNvSpPr txBox="1"/>
          <p:nvPr/>
        </p:nvSpPr>
        <p:spPr>
          <a:xfrm>
            <a:off x="124906" y="493344"/>
            <a:ext cx="5644299" cy="46474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F5496"/>
                </a:solidFill>
                <a:effectLst/>
                <a:uLnTx/>
                <a:uFillTx/>
                <a:latin typeface="Avenir Next LT Pro Light"/>
                <a:ea typeface="+mn-ea"/>
                <a:cs typeface="+mn-cs"/>
              </a:rPr>
              <a:t>Alaska Early Childhood Network (ECN)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F5496"/>
              </a:solidFill>
              <a:effectLst/>
              <a:uLnTx/>
              <a:uFillTx/>
              <a:latin typeface="Avenir Next LT Pr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F5496"/>
                </a:solidFill>
                <a:effectLst/>
                <a:uLnTx/>
                <a:uFillTx/>
                <a:latin typeface="Avenir Next LT Pro Light"/>
                <a:ea typeface="+mn-ea"/>
                <a:cs typeface="+mn-cs"/>
              </a:rPr>
              <a:t>Community-driven partnerships working across the state to strengthen early childhood systems, improve coordination of services, and support Alaska’s children and families where they live</a:t>
            </a:r>
            <a:r>
              <a:rPr kumimoji="0" lang="en-US" sz="3200" b="0" i="0" u="none" strike="noStrike" kern="1200" cap="none" spc="0" normalizeH="0" baseline="0" noProof="0" dirty="0">
                <a:ln>
                  <a:noFill/>
                </a:ln>
                <a:solidFill>
                  <a:srgbClr val="2F5496"/>
                </a:solidFill>
                <a:effectLst/>
                <a:uLnTx/>
                <a:uFillTx/>
                <a:latin typeface="Avenir Next LT Pro Light"/>
                <a:ea typeface="+mn-ea"/>
                <a:cs typeface="+mn-cs"/>
              </a:rPr>
              <a:t>.</a:t>
            </a:r>
          </a:p>
        </p:txBody>
      </p:sp>
    </p:spTree>
    <p:extLst>
      <p:ext uri="{BB962C8B-B14F-4D97-AF65-F5344CB8AC3E}">
        <p14:creationId xmlns:p14="http://schemas.microsoft.com/office/powerpoint/2010/main" val="3024248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D774-8012-173E-7B90-95CFA658DBAB}"/>
              </a:ext>
            </a:extLst>
          </p:cNvPr>
          <p:cNvSpPr>
            <a:spLocks noGrp="1"/>
          </p:cNvSpPr>
          <p:nvPr>
            <p:ph type="title"/>
          </p:nvPr>
        </p:nvSpPr>
        <p:spPr/>
        <p:txBody>
          <a:bodyPr>
            <a:normAutofit fontScale="90000"/>
          </a:bodyPr>
          <a:lstStyle/>
          <a:p>
            <a:r>
              <a:rPr lang="en-US" dirty="0"/>
              <a:t>“Alaska’s Early Childhood Network connects communities through trust, collaboration, and a shared vision for young children.”</a:t>
            </a:r>
          </a:p>
        </p:txBody>
      </p:sp>
      <p:sp>
        <p:nvSpPr>
          <p:cNvPr id="4" name="AutoShape 2">
            <a:extLst>
              <a:ext uri="{FF2B5EF4-FFF2-40B4-BE49-F238E27FC236}">
                <a16:creationId xmlns:a16="http://schemas.microsoft.com/office/drawing/2014/main" id="{1E5CF704-D3D4-92C1-1553-F8696ECFCC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5496"/>
              </a:solidFill>
              <a:effectLst/>
              <a:uLnTx/>
              <a:uFillTx/>
              <a:latin typeface="Avenir Next LT Pro Light"/>
              <a:ea typeface="+mn-ea"/>
              <a:cs typeface="+mn-cs"/>
            </a:endParaRPr>
          </a:p>
        </p:txBody>
      </p:sp>
      <p:sp>
        <p:nvSpPr>
          <p:cNvPr id="5" name="AutoShape 4">
            <a:extLst>
              <a:ext uri="{FF2B5EF4-FFF2-40B4-BE49-F238E27FC236}">
                <a16:creationId xmlns:a16="http://schemas.microsoft.com/office/drawing/2014/main" id="{A49BBB5C-538C-23B4-F8E4-2251163E6C24}"/>
              </a:ext>
            </a:extLst>
          </p:cNvPr>
          <p:cNvSpPr>
            <a:spLocks noChangeAspect="1" noChangeArrowheads="1"/>
          </p:cNvSpPr>
          <p:nvPr/>
        </p:nvSpPr>
        <p:spPr bwMode="auto">
          <a:xfrm>
            <a:off x="6248400" y="1985962"/>
            <a:ext cx="2563368" cy="14430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5496"/>
              </a:solidFill>
              <a:effectLst/>
              <a:uLnTx/>
              <a:uFillTx/>
              <a:latin typeface="Avenir Next LT Pro Light"/>
              <a:ea typeface="+mn-ea"/>
              <a:cs typeface="+mn-cs"/>
            </a:endParaRPr>
          </a:p>
        </p:txBody>
      </p:sp>
      <p:pic>
        <p:nvPicPr>
          <p:cNvPr id="10" name="Picture 9" descr="Text&#10;&#10;AI-generated content may be incorrect.">
            <a:extLst>
              <a:ext uri="{FF2B5EF4-FFF2-40B4-BE49-F238E27FC236}">
                <a16:creationId xmlns:a16="http://schemas.microsoft.com/office/drawing/2014/main" id="{D47EF072-3EF4-4861-3236-C0B2B61F73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5455" y="1434516"/>
            <a:ext cx="5635752" cy="4293768"/>
          </a:xfrm>
          <a:prstGeom prst="rect">
            <a:avLst/>
          </a:prstGeom>
        </p:spPr>
      </p:pic>
      <p:pic>
        <p:nvPicPr>
          <p:cNvPr id="12" name="Picture 11" descr="A picture containing text, businesscard&#10;&#10;AI-generated content may be incorrect.">
            <a:extLst>
              <a:ext uri="{FF2B5EF4-FFF2-40B4-BE49-F238E27FC236}">
                <a16:creationId xmlns:a16="http://schemas.microsoft.com/office/drawing/2014/main" id="{2CC0DA0A-C722-CC7B-E031-F838F8F1B5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4363642">
            <a:off x="740987" y="1830594"/>
            <a:ext cx="2419188" cy="1814391"/>
          </a:xfrm>
          <a:prstGeom prst="rect">
            <a:avLst/>
          </a:prstGeom>
        </p:spPr>
      </p:pic>
      <p:pic>
        <p:nvPicPr>
          <p:cNvPr id="14" name="Picture 13" descr="Text, letter&#10;&#10;AI-generated content may be incorrect.">
            <a:extLst>
              <a:ext uri="{FF2B5EF4-FFF2-40B4-BE49-F238E27FC236}">
                <a16:creationId xmlns:a16="http://schemas.microsoft.com/office/drawing/2014/main" id="{6ED4B3F1-1E0A-A39B-873D-A60AD2B956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318481">
            <a:off x="9075529" y="1759402"/>
            <a:ext cx="2790164" cy="2092623"/>
          </a:xfrm>
          <a:prstGeom prst="rect">
            <a:avLst/>
          </a:prstGeom>
        </p:spPr>
      </p:pic>
      <p:pic>
        <p:nvPicPr>
          <p:cNvPr id="16" name="Picture 15" descr="A group of people sitting at tables&#10;&#10;AI-generated content may be incorrect.">
            <a:extLst>
              <a:ext uri="{FF2B5EF4-FFF2-40B4-BE49-F238E27FC236}">
                <a16:creationId xmlns:a16="http://schemas.microsoft.com/office/drawing/2014/main" id="{E22992D1-B10B-7758-09AF-7DF443449A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19859">
            <a:off x="818561" y="3821481"/>
            <a:ext cx="2507529" cy="1880647"/>
          </a:xfrm>
          <a:prstGeom prst="rect">
            <a:avLst/>
          </a:prstGeom>
        </p:spPr>
      </p:pic>
    </p:spTree>
    <p:extLst>
      <p:ext uri="{BB962C8B-B14F-4D97-AF65-F5344CB8AC3E}">
        <p14:creationId xmlns:p14="http://schemas.microsoft.com/office/powerpoint/2010/main" val="3414719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7300" y="1106424"/>
            <a:ext cx="3932237" cy="3465576"/>
          </a:xfrm>
        </p:spPr>
        <p:txBody>
          <a:bodyPr vert="horz" lIns="91440" tIns="45720" rIns="91440" bIns="45720" rtlCol="0" anchor="b" anchorCtr="1">
            <a:normAutofit/>
          </a:bodyPr>
          <a:lstStyle/>
          <a:p>
            <a:r>
              <a:rPr lang="en-US" dirty="0"/>
              <a:t>“This simple moment of play reflects the powerful impact of strong early childhood systems for families across Alaska.”</a:t>
            </a:r>
          </a:p>
        </p:txBody>
      </p:sp>
      <p:pic>
        <p:nvPicPr>
          <p:cNvPr id="3" name="IMG_6547">
            <a:hlinkClick r:id="" action="ppaction://media"/>
            <a:extLst>
              <a:ext uri="{FF2B5EF4-FFF2-40B4-BE49-F238E27FC236}">
                <a16:creationId xmlns:a16="http://schemas.microsoft.com/office/drawing/2014/main" id="{889F6140-19D1-7634-08D6-49BF2F9A183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014465" y="457200"/>
            <a:ext cx="3932238" cy="4553711"/>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66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BEB7C4-AA53-5551-3482-1ED4F470566B}"/>
              </a:ext>
            </a:extLst>
          </p:cNvPr>
          <p:cNvSpPr txBox="1"/>
          <p:nvPr/>
        </p:nvSpPr>
        <p:spPr>
          <a:xfrm>
            <a:off x="3341016" y="855185"/>
            <a:ext cx="6094428"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F5496"/>
                </a:solidFill>
                <a:effectLst/>
                <a:uLnTx/>
                <a:uFillTx/>
                <a:latin typeface="Avenir Next LT Pro Light"/>
                <a:ea typeface="+mn-ea"/>
                <a:cs typeface="+mn-cs"/>
              </a:rPr>
              <a:t>Every splash, every step, and every moment of curiosity reflects the reason for Alaska’s PDG B-5 investment—supporting children during the most critical years of growth and development.</a:t>
            </a:r>
            <a:br>
              <a:rPr kumimoji="0" lang="en-US" sz="1800" b="0" i="0" u="none" strike="noStrike" kern="1200" cap="none" spc="0" normalizeH="0" baseline="0" noProof="0" dirty="0">
                <a:ln>
                  <a:noFill/>
                </a:ln>
                <a:solidFill>
                  <a:srgbClr val="2F5496"/>
                </a:solidFill>
                <a:effectLst/>
                <a:uLnTx/>
                <a:uFillTx/>
                <a:latin typeface="Avenir Next LT Pro Light"/>
                <a:ea typeface="+mn-ea"/>
                <a:cs typeface="+mn-cs"/>
              </a:rPr>
            </a:br>
            <a:endParaRPr kumimoji="0" lang="en-US" sz="1800" b="0" i="0" u="none" strike="noStrike" kern="1200" cap="none" spc="0" normalizeH="0" baseline="0" noProof="0" dirty="0">
              <a:ln>
                <a:noFill/>
              </a:ln>
              <a:solidFill>
                <a:srgbClr val="2F5496"/>
              </a:solidFill>
              <a:effectLst/>
              <a:uLnTx/>
              <a:uFillTx/>
              <a:latin typeface="Avenir Next LT Pr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F5496"/>
                </a:solidFill>
                <a:effectLst/>
                <a:uLnTx/>
                <a:uFillTx/>
                <a:latin typeface="Avenir Next LT Pro Light"/>
                <a:ea typeface="+mn-ea"/>
                <a:cs typeface="+mn-cs"/>
              </a:rPr>
              <a:t>Thank you for your partnership in building Alaska’s early childhood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2F5496"/>
              </a:solidFill>
              <a:effectLst/>
              <a:uLnTx/>
              <a:uFillTx/>
              <a:latin typeface="Avenir Next LT Pr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2F5496"/>
              </a:solidFill>
              <a:effectLst/>
              <a:uLnTx/>
              <a:uFillTx/>
              <a:latin typeface="Avenir Next LT Pr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2F5496"/>
              </a:solidFill>
              <a:effectLst/>
              <a:uLnTx/>
              <a:uFillTx/>
              <a:latin typeface="Avenir Next LT Pro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F5496"/>
                </a:solidFill>
                <a:effectLst/>
                <a:uLnTx/>
                <a:uFillTx/>
                <a:latin typeface="Avenir Next LT Pro Light"/>
                <a:ea typeface="+mn-ea"/>
                <a:cs typeface="+mn-cs"/>
              </a:rPr>
              <a:t>Shannon Parker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496"/>
                </a:solidFill>
                <a:effectLst/>
                <a:uLnTx/>
                <a:uFillTx/>
                <a:latin typeface="Avenir Next LT Pro Light"/>
                <a:ea typeface="+mn-ea"/>
                <a:cs typeface="+mn-cs"/>
              </a:rPr>
              <a:t>State of Alaska | Department of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496"/>
                </a:solidFill>
                <a:effectLst/>
                <a:uLnTx/>
                <a:uFillTx/>
                <a:latin typeface="Avenir Next LT Pro Light"/>
                <a:ea typeface="+mn-ea"/>
                <a:cs typeface="+mn-cs"/>
              </a:rPr>
              <a:t>Division of Public Health | Section of Women’s, Children’s &amp; Family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496"/>
                </a:solidFill>
                <a:effectLst/>
                <a:uLnTx/>
                <a:uFillTx/>
                <a:latin typeface="Avenir Next LT Pro Light"/>
                <a:ea typeface="+mn-ea"/>
                <a:cs typeface="+mn-cs"/>
              </a:rPr>
              <a:t>shannon.parker@alaska.gov</a:t>
            </a:r>
          </a:p>
        </p:txBody>
      </p:sp>
    </p:spTree>
    <p:extLst>
      <p:ext uri="{BB962C8B-B14F-4D97-AF65-F5344CB8AC3E}">
        <p14:creationId xmlns:p14="http://schemas.microsoft.com/office/powerpoint/2010/main" val="3418594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702EB8-9D3B-D006-D453-7BCE300EA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F57F7-138B-601B-9CB7-5493EDE75DE1}"/>
              </a:ext>
            </a:extLst>
          </p:cNvPr>
          <p:cNvSpPr>
            <a:spLocks noGrp="1"/>
          </p:cNvSpPr>
          <p:nvPr>
            <p:ph type="title"/>
          </p:nvPr>
        </p:nvSpPr>
        <p:spPr>
          <a:xfrm>
            <a:off x="964975"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Mark Lackey</a:t>
            </a:r>
          </a:p>
        </p:txBody>
      </p:sp>
      <p:sp>
        <p:nvSpPr>
          <p:cNvPr id="3" name="Content Placeholder 2">
            <a:extLst>
              <a:ext uri="{FF2B5EF4-FFF2-40B4-BE49-F238E27FC236}">
                <a16:creationId xmlns:a16="http://schemas.microsoft.com/office/drawing/2014/main" id="{275FC6D8-31BA-2918-B4E9-8726C380AC9A}"/>
              </a:ext>
            </a:extLst>
          </p:cNvPr>
          <p:cNvSpPr>
            <a:spLocks noGrp="1"/>
          </p:cNvSpPr>
          <p:nvPr>
            <p:ph idx="1"/>
          </p:nvPr>
        </p:nvSpPr>
        <p:spPr>
          <a:xfrm>
            <a:off x="1845564" y="4548233"/>
            <a:ext cx="8500872" cy="535517"/>
          </a:xfrm>
        </p:spPr>
        <p:txBody>
          <a:bodyPr/>
          <a:lstStyle/>
          <a:p>
            <a:pPr marL="0" indent="0" algn="ctr">
              <a:buNone/>
            </a:pPr>
            <a:r>
              <a:rPr lang="en-US" dirty="0">
                <a:latin typeface="Source Sans Pro" panose="020B0503030403020204" pitchFamily="34" charset="0"/>
                <a:ea typeface="Source Sans Pro" panose="020B0503030403020204" pitchFamily="34" charset="0"/>
              </a:rPr>
              <a:t>CCS Early Learning</a:t>
            </a:r>
          </a:p>
        </p:txBody>
      </p:sp>
    </p:spTree>
    <p:extLst>
      <p:ext uri="{BB962C8B-B14F-4D97-AF65-F5344CB8AC3E}">
        <p14:creationId xmlns:p14="http://schemas.microsoft.com/office/powerpoint/2010/main" val="3500303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6F9FC"/>
            </a:gs>
            <a:gs pos="16798">
              <a:srgbClr val="00B0F0"/>
            </a:gs>
            <a:gs pos="33596">
              <a:srgbClr val="4AC8E6"/>
            </a:gs>
            <a:gs pos="74000">
              <a:srgbClr val="FF9900"/>
            </a:gs>
            <a:gs pos="80000">
              <a:srgbClr val="F88608"/>
            </a:gs>
            <a:gs pos="100000">
              <a:srgbClr val="D18D05"/>
            </a:gs>
          </a:gsLst>
          <a:lin ang="2700000" scaled="0"/>
        </a:gradFill>
        <a:effectLst/>
      </p:bgPr>
    </p:bg>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299551" y="4884362"/>
            <a:ext cx="9144000" cy="81279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7200"/>
              <a:buFont typeface="Arial Narrow"/>
              <a:buNone/>
            </a:pPr>
            <a:br>
              <a:rPr lang="en-US" sz="5400" dirty="0">
                <a:latin typeface="Arial Narrow"/>
                <a:ea typeface="Arial Narrow"/>
                <a:cs typeface="Arial Narrow"/>
                <a:sym typeface="Arial Narrow"/>
              </a:rPr>
            </a:br>
            <a:br>
              <a:rPr lang="en-US" sz="3200" dirty="0">
                <a:latin typeface="Arial Narrow"/>
                <a:ea typeface="Arial Narrow"/>
                <a:cs typeface="Arial Narrow"/>
                <a:sym typeface="Arial Narrow"/>
              </a:rPr>
            </a:br>
            <a:br>
              <a:rPr lang="en-US" sz="3200" dirty="0">
                <a:latin typeface="Arial Narrow"/>
                <a:ea typeface="Arial Narrow"/>
                <a:cs typeface="Arial Narrow"/>
                <a:sym typeface="Arial Narrow"/>
              </a:rPr>
            </a:br>
            <a:br>
              <a:rPr lang="en-US" sz="3200" dirty="0">
                <a:latin typeface="Arial Narrow"/>
                <a:ea typeface="Arial Narrow"/>
                <a:cs typeface="Arial Narrow"/>
                <a:sym typeface="Arial Narrow"/>
              </a:rPr>
            </a:br>
            <a:br>
              <a:rPr lang="en-US" sz="3200" dirty="0">
                <a:latin typeface="Arial Narrow"/>
                <a:ea typeface="Arial Narrow"/>
                <a:cs typeface="Arial Narrow"/>
                <a:sym typeface="Arial Narrow"/>
              </a:rPr>
            </a:br>
            <a:endParaRPr sz="2400" dirty="0">
              <a:latin typeface="Arial Narrow"/>
              <a:ea typeface="Arial Narrow"/>
              <a:cs typeface="Arial Narrow"/>
              <a:sym typeface="Arial Narrow"/>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7045" y="903873"/>
            <a:ext cx="4763165" cy="4763165"/>
          </a:xfrm>
          <a:prstGeom prst="rect">
            <a:avLst/>
          </a:prstGeom>
        </p:spPr>
      </p:pic>
      <p:sp>
        <p:nvSpPr>
          <p:cNvPr id="4" name="TextBox 3"/>
          <p:cNvSpPr txBox="1"/>
          <p:nvPr/>
        </p:nvSpPr>
        <p:spPr>
          <a:xfrm>
            <a:off x="6062716" y="497001"/>
            <a:ext cx="5416111" cy="557691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US" sz="4400" b="1" i="0" u="none" strike="noStrike" kern="0" cap="none" spc="0" normalizeH="0" baseline="0" noProof="0" dirty="0">
                <a:ln>
                  <a:noFill/>
                </a:ln>
                <a:solidFill>
                  <a:srgbClr val="000000"/>
                </a:solidFill>
                <a:effectLst/>
                <a:uLnTx/>
                <a:uFillTx/>
                <a:latin typeface="Arial"/>
                <a:cs typeface="Arial"/>
                <a:sym typeface="Arial"/>
              </a:rPr>
              <a:t>Mission Statement: </a:t>
            </a:r>
          </a:p>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US" sz="4400" b="0" i="0" u="none" strike="noStrike" kern="0" cap="none" spc="0" normalizeH="0" baseline="0" noProof="0" dirty="0">
                <a:ln>
                  <a:noFill/>
                </a:ln>
                <a:solidFill>
                  <a:srgbClr val="000000"/>
                </a:solidFill>
                <a:effectLst/>
                <a:uLnTx/>
                <a:uFillTx/>
                <a:latin typeface="Arial"/>
                <a:cs typeface="Arial"/>
                <a:sym typeface="Arial"/>
              </a:rPr>
              <a:t>Making a difference in the lives of families of young children within our community</a:t>
            </a:r>
          </a:p>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US" sz="4400" b="1" i="1" u="none" strike="noStrike" kern="0" cap="none" spc="0" normalizeH="0" baseline="0" noProof="0" dirty="0">
                <a:ln>
                  <a:noFill/>
                </a:ln>
                <a:solidFill>
                  <a:srgbClr val="C00000"/>
                </a:solidFill>
                <a:effectLst/>
                <a:uLnTx/>
                <a:uFillTx/>
                <a:latin typeface="Arial"/>
                <a:cs typeface="Arial"/>
                <a:sym typeface="Arial"/>
              </a:rPr>
              <a:t>Since 1971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3D2EB-28D1-600F-C7E9-C8DBC4866AEA}"/>
              </a:ext>
            </a:extLst>
          </p:cNvPr>
          <p:cNvSpPr>
            <a:spLocks noGrp="1"/>
          </p:cNvSpPr>
          <p:nvPr>
            <p:ph type="title"/>
          </p:nvPr>
        </p:nvSpPr>
        <p:spPr>
          <a:xfrm>
            <a:off x="838200" y="464517"/>
            <a:ext cx="10515600" cy="729801"/>
          </a:xfrm>
        </p:spPr>
        <p:txBody>
          <a:bodyPr/>
          <a:lstStyle/>
          <a:p>
            <a:r>
              <a:rPr lang="en-US" b="1" dirty="0">
                <a:solidFill>
                  <a:srgbClr val="02698C"/>
                </a:solidFill>
                <a:latin typeface="Source Sans Pro SemiBold" panose="020B0503030403020204" pitchFamily="34" charset="0"/>
                <a:ea typeface="Source Sans Pro SemiBold" panose="020B0503030403020204" pitchFamily="34" charset="0"/>
              </a:rPr>
              <a:t>Agenda</a:t>
            </a:r>
          </a:p>
        </p:txBody>
      </p:sp>
      <p:sp>
        <p:nvSpPr>
          <p:cNvPr id="3" name="Content Placeholder 2">
            <a:extLst>
              <a:ext uri="{FF2B5EF4-FFF2-40B4-BE49-F238E27FC236}">
                <a16:creationId xmlns:a16="http://schemas.microsoft.com/office/drawing/2014/main" id="{70A09E35-D95B-0B09-9181-A30FF7902C68}"/>
              </a:ext>
            </a:extLst>
          </p:cNvPr>
          <p:cNvSpPr>
            <a:spLocks noGrp="1"/>
          </p:cNvSpPr>
          <p:nvPr>
            <p:ph idx="1"/>
          </p:nvPr>
        </p:nvSpPr>
        <p:spPr>
          <a:xfrm>
            <a:off x="838201" y="1194318"/>
            <a:ext cx="10373138" cy="5272552"/>
          </a:xfrm>
        </p:spPr>
        <p:txBody>
          <a:bodyPr>
            <a:normAutofit fontScale="92500" lnSpcReduction="20000"/>
          </a:bodyPr>
          <a:lstStyle/>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Welcome! </a:t>
            </a:r>
          </a:p>
          <a:p>
            <a:pPr lvl="1">
              <a:lnSpc>
                <a:spcPct val="120000"/>
              </a:lnSpc>
              <a:buFont typeface="Wingdings" pitchFamily="2" charset="2"/>
              <a:buChar char="v"/>
            </a:pPr>
            <a:r>
              <a:rPr lang="en-US">
                <a:solidFill>
                  <a:srgbClr val="02698C"/>
                </a:solidFill>
                <a:latin typeface="Source Sans Pro" panose="020B0503030403020204" pitchFamily="34" charset="0"/>
                <a:ea typeface="Source Sans Pro" panose="020B0503030403020204" pitchFamily="34" charset="0"/>
              </a:rPr>
              <a:t>Esther </a:t>
            </a:r>
            <a:r>
              <a:rPr lang="en-US" dirty="0">
                <a:solidFill>
                  <a:srgbClr val="02698C"/>
                </a:solidFill>
                <a:latin typeface="Source Sans Pro" panose="020B0503030403020204" pitchFamily="34" charset="0"/>
                <a:ea typeface="Source Sans Pro" panose="020B0503030403020204" pitchFamily="34" charset="0"/>
              </a:rPr>
              <a:t>Pitts, Mat-Su Health Foundation</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Announcements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Tamar Ben-Yose, All Alaska Pediatric Partnership</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Presentations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Dr. Bruce Hess, Ptarmigan Pediatrics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Shannon Parker, State of Alaska Preschool Development Grant Leadership Team</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Mark Lackey, CCS Early Learning</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Dr. Tina Audie, </a:t>
            </a:r>
            <a:r>
              <a:rPr lang="en-US" dirty="0" err="1">
                <a:solidFill>
                  <a:srgbClr val="02698C"/>
                </a:solidFill>
                <a:latin typeface="Source Sans Pro" panose="020B0503030403020204" pitchFamily="34" charset="0"/>
                <a:ea typeface="Source Sans Pro" panose="020B0503030403020204" pitchFamily="34" charset="0"/>
              </a:rPr>
              <a:t>Beneth</a:t>
            </a:r>
            <a:r>
              <a:rPr lang="en-US" dirty="0">
                <a:solidFill>
                  <a:srgbClr val="02698C"/>
                </a:solidFill>
                <a:latin typeface="Source Sans Pro" panose="020B0503030403020204" pitchFamily="34" charset="0"/>
                <a:ea typeface="Source Sans Pro" panose="020B0503030403020204" pitchFamily="34" charset="0"/>
              </a:rPr>
              <a:t> </a:t>
            </a:r>
            <a:r>
              <a:rPr lang="en-US" dirty="0" err="1">
                <a:solidFill>
                  <a:srgbClr val="02698C"/>
                </a:solidFill>
                <a:latin typeface="Source Sans Pro" panose="020B0503030403020204" pitchFamily="34" charset="0"/>
                <a:ea typeface="Source Sans Pro" panose="020B0503030403020204" pitchFamily="34" charset="0"/>
              </a:rPr>
              <a:t>Nuutah</a:t>
            </a:r>
            <a:r>
              <a:rPr lang="en-US" dirty="0">
                <a:solidFill>
                  <a:srgbClr val="02698C"/>
                </a:solidFill>
                <a:latin typeface="Source Sans Pro" panose="020B0503030403020204" pitchFamily="34" charset="0"/>
                <a:ea typeface="Source Sans Pro" panose="020B0503030403020204" pitchFamily="34" charset="0"/>
              </a:rPr>
              <a:t> Valley Native Primary Care Center</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Karol Fink, Alaska Department of Health, Physical Activity and Nutrition Program (PAN)</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Jessica Clarkson, Mat-Su Health Foundation</a:t>
            </a:r>
          </a:p>
          <a:p>
            <a:pPr>
              <a:lnSpc>
                <a:spcPct val="120000"/>
              </a:lnSpc>
              <a:buFont typeface="Wingdings" pitchFamily="2" charset="2"/>
              <a:buChar char="v"/>
            </a:pPr>
            <a:endParaRPr lang="en-US" dirty="0">
              <a:solidFill>
                <a:srgbClr val="02698C"/>
              </a:solidFill>
              <a:latin typeface="Source Sans Pro" panose="020B0503030403020204" pitchFamily="34" charset="0"/>
              <a:ea typeface="Source Sans Pro" panose="020B0503030403020204" pitchFamily="34" charset="0"/>
            </a:endParaRPr>
          </a:p>
          <a:p>
            <a:pPr>
              <a:buFont typeface="Wingdings" pitchFamily="2" charset="2"/>
              <a:buChar char="v"/>
            </a:pPr>
            <a:endParaRPr lang="en-US" dirty="0">
              <a:solidFill>
                <a:srgbClr val="02698C"/>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533928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6F9FC"/>
            </a:gs>
            <a:gs pos="16798">
              <a:srgbClr val="00B0F0"/>
            </a:gs>
            <a:gs pos="33596">
              <a:srgbClr val="4AC8E6"/>
            </a:gs>
            <a:gs pos="74000">
              <a:srgbClr val="FF9900"/>
            </a:gs>
            <a:gs pos="80000">
              <a:srgbClr val="F88608"/>
            </a:gs>
            <a:gs pos="100000">
              <a:srgbClr val="D18D05"/>
            </a:gs>
          </a:gsLst>
          <a:lin ang="2700000" scaled="0"/>
        </a:gradFill>
        <a:effectLst/>
      </p:bgPr>
    </p:bg>
    <p:spTree>
      <p:nvGrpSpPr>
        <p:cNvPr id="1" name="Shape 88"/>
        <p:cNvGrpSpPr/>
        <p:nvPr/>
      </p:nvGrpSpPr>
      <p:grpSpPr>
        <a:xfrm>
          <a:off x="0" y="0"/>
          <a:ext cx="0" cy="0"/>
          <a:chOff x="0" y="0"/>
          <a:chExt cx="0" cy="0"/>
        </a:xfrm>
      </p:grpSpPr>
      <p:sp>
        <p:nvSpPr>
          <p:cNvPr id="90" name="Google Shape;90;p2"/>
          <p:cNvSpPr txBox="1">
            <a:spLocks noGrp="1"/>
          </p:cNvSpPr>
          <p:nvPr>
            <p:ph type="body" idx="1"/>
          </p:nvPr>
        </p:nvSpPr>
        <p:spPr>
          <a:xfrm>
            <a:off x="541539" y="1961950"/>
            <a:ext cx="7184478" cy="4351200"/>
          </a:xfrm>
          <a:prstGeom prst="rect">
            <a:avLst/>
          </a:prstGeom>
          <a:noFill/>
          <a:ln>
            <a:noFill/>
          </a:ln>
        </p:spPr>
        <p:txBody>
          <a:bodyPr spcFirstLastPara="1" wrap="square" lIns="91425" tIns="45700" rIns="91425" bIns="45700" anchor="t" anchorCtr="0">
            <a:noAutofit/>
          </a:bodyPr>
          <a:lstStyle/>
          <a:p>
            <a:pPr marL="342900">
              <a:buSzPts val="2400"/>
            </a:pPr>
            <a:r>
              <a:rPr lang="en-US" dirty="0"/>
              <a:t>Over 150 staff members across four centers and one administrative office:</a:t>
            </a:r>
          </a:p>
          <a:p>
            <a:pPr marL="800100" lvl="1">
              <a:buSzPts val="2400"/>
            </a:pPr>
            <a:r>
              <a:rPr lang="en-US" dirty="0"/>
              <a:t>Wasilla Head Start (ages 3-5) – Wasilla CCS Campus (across the Parks Hwy from Tacos Cancun)</a:t>
            </a:r>
          </a:p>
          <a:p>
            <a:pPr marL="800100" lvl="1">
              <a:buSzPts val="2400"/>
            </a:pPr>
            <a:r>
              <a:rPr lang="en-US" dirty="0"/>
              <a:t>Wasilla Early Head Start (ages 0-3) – Wasilla CCS Campus</a:t>
            </a:r>
          </a:p>
          <a:p>
            <a:pPr marL="800100" lvl="1">
              <a:buSzPts val="2400"/>
            </a:pPr>
            <a:r>
              <a:rPr lang="en-US" dirty="0"/>
              <a:t>Administrative Office – Wasilla CCS Campus</a:t>
            </a:r>
          </a:p>
          <a:p>
            <a:pPr marL="800100" lvl="1">
              <a:buSzPts val="2400"/>
            </a:pPr>
            <a:r>
              <a:rPr lang="en-US" dirty="0"/>
              <a:t>Palmer Center (ages 0-5) – across </a:t>
            </a:r>
            <a:r>
              <a:rPr lang="en-US" dirty="0" err="1"/>
              <a:t>Bogard</a:t>
            </a:r>
            <a:r>
              <a:rPr lang="en-US" dirty="0"/>
              <a:t> Rd from the Palmer Pool</a:t>
            </a:r>
          </a:p>
          <a:p>
            <a:pPr marL="800100" lvl="1">
              <a:buSzPts val="2400"/>
            </a:pPr>
            <a:r>
              <a:rPr lang="en-US" dirty="0"/>
              <a:t>Fairview Center (ages 0-5) – one mile down Fairview from intersection of KGB/Fairview Loop</a:t>
            </a:r>
            <a:endParaRPr sz="2800" dirty="0"/>
          </a:p>
        </p:txBody>
      </p:sp>
      <p:pic>
        <p:nvPicPr>
          <p:cNvPr id="91" name="Google Shape;91;p2"/>
          <p:cNvPicPr preferRelativeResize="0"/>
          <p:nvPr/>
        </p:nvPicPr>
        <p:blipFill rotWithShape="1">
          <a:blip r:embed="rId3">
            <a:alphaModFix/>
          </a:blip>
          <a:srcRect/>
          <a:stretch/>
        </p:blipFill>
        <p:spPr>
          <a:xfrm>
            <a:off x="8509896" y="1656523"/>
            <a:ext cx="3104421" cy="4656628"/>
          </a:xfrm>
          <a:prstGeom prst="rect">
            <a:avLst/>
          </a:prstGeom>
          <a:noFill/>
          <a:ln>
            <a:noFill/>
          </a:ln>
        </p:spPr>
      </p:pic>
      <p:pic>
        <p:nvPicPr>
          <p:cNvPr id="1026" name="Picture 2" descr="CCSLogo_color_smal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25062" y="357230"/>
            <a:ext cx="4592788" cy="14154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6F9FC"/>
            </a:gs>
            <a:gs pos="16798">
              <a:srgbClr val="00B0F0"/>
            </a:gs>
            <a:gs pos="33596">
              <a:srgbClr val="4AC8E6"/>
            </a:gs>
            <a:gs pos="74000">
              <a:srgbClr val="FF9900"/>
            </a:gs>
            <a:gs pos="80000">
              <a:srgbClr val="F88608"/>
            </a:gs>
            <a:gs pos="100000">
              <a:srgbClr val="D18D05"/>
            </a:gs>
          </a:gsLst>
          <a:lin ang="2700000" scaled="0"/>
        </a:gradFill>
        <a:effectLst/>
      </p:bgPr>
    </p:bg>
    <p:spTree>
      <p:nvGrpSpPr>
        <p:cNvPr id="1" name="Shape 88"/>
        <p:cNvGrpSpPr/>
        <p:nvPr/>
      </p:nvGrpSpPr>
      <p:grpSpPr>
        <a:xfrm>
          <a:off x="0" y="0"/>
          <a:ext cx="0" cy="0"/>
          <a:chOff x="0" y="0"/>
          <a:chExt cx="0" cy="0"/>
        </a:xfrm>
      </p:grpSpPr>
      <p:sp>
        <p:nvSpPr>
          <p:cNvPr id="90" name="Google Shape;90;p2"/>
          <p:cNvSpPr txBox="1">
            <a:spLocks noGrp="1"/>
          </p:cNvSpPr>
          <p:nvPr>
            <p:ph type="body" idx="1"/>
          </p:nvPr>
        </p:nvSpPr>
        <p:spPr>
          <a:xfrm>
            <a:off x="266330" y="1961950"/>
            <a:ext cx="11558726"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400"/>
              <a:buFont typeface="Calibri"/>
              <a:buChar char="•"/>
            </a:pPr>
            <a:r>
              <a:rPr lang="en-US" sz="2400" dirty="0"/>
              <a:t>We provide free – high quality early childhood education and family advocacy services to eligible families.  Currently…</a:t>
            </a:r>
          </a:p>
          <a:p>
            <a:pPr marL="685800" lvl="1" indent="-228600">
              <a:spcBef>
                <a:spcPts val="1000"/>
              </a:spcBef>
              <a:buSzPts val="2400"/>
              <a:buFont typeface="Calibri"/>
              <a:buChar char="•"/>
            </a:pPr>
            <a:r>
              <a:rPr lang="en-US" u="sng" dirty="0"/>
              <a:t>Low income</a:t>
            </a:r>
            <a:r>
              <a:rPr lang="en-US" dirty="0"/>
              <a:t> = 45% of our enrollment</a:t>
            </a:r>
          </a:p>
          <a:p>
            <a:pPr marL="685800" lvl="1" indent="-228600">
              <a:spcBef>
                <a:spcPts val="1000"/>
              </a:spcBef>
              <a:buSzPts val="2400"/>
              <a:buFont typeface="Calibri"/>
              <a:buChar char="•"/>
            </a:pPr>
            <a:r>
              <a:rPr lang="en-US" dirty="0"/>
              <a:t>Children who are in </a:t>
            </a:r>
            <a:r>
              <a:rPr lang="en-US" u="sng" dirty="0"/>
              <a:t>foster care</a:t>
            </a:r>
            <a:r>
              <a:rPr lang="en-US" dirty="0"/>
              <a:t> = 20% of our enrollment </a:t>
            </a:r>
            <a:r>
              <a:rPr lang="en-US" b="1" i="1" dirty="0">
                <a:solidFill>
                  <a:srgbClr val="C00000"/>
                </a:solidFill>
              </a:rPr>
              <a:t>(national </a:t>
            </a:r>
            <a:r>
              <a:rPr lang="en-US" b="1" i="1" dirty="0" err="1">
                <a:solidFill>
                  <a:srgbClr val="C00000"/>
                </a:solidFill>
              </a:rPr>
              <a:t>avg</a:t>
            </a:r>
            <a:r>
              <a:rPr lang="en-US" b="1" i="1" dirty="0">
                <a:solidFill>
                  <a:srgbClr val="C00000"/>
                </a:solidFill>
              </a:rPr>
              <a:t> = 2.61%)</a:t>
            </a:r>
          </a:p>
          <a:p>
            <a:pPr marL="685800" lvl="1" indent="-228600">
              <a:spcBef>
                <a:spcPts val="1000"/>
              </a:spcBef>
              <a:buSzPts val="2400"/>
              <a:buFont typeface="Calibri"/>
              <a:buChar char="•"/>
            </a:pPr>
            <a:r>
              <a:rPr lang="en-US" dirty="0"/>
              <a:t>Children whose families are </a:t>
            </a:r>
            <a:r>
              <a:rPr lang="en-US" u="sng" dirty="0"/>
              <a:t>homeless</a:t>
            </a:r>
            <a:r>
              <a:rPr lang="en-US" dirty="0"/>
              <a:t> = 26% of our enrollment </a:t>
            </a:r>
            <a:r>
              <a:rPr lang="en-US" b="1" i="1" dirty="0">
                <a:solidFill>
                  <a:srgbClr val="C00000"/>
                </a:solidFill>
              </a:rPr>
              <a:t>(national </a:t>
            </a:r>
            <a:r>
              <a:rPr lang="en-US" b="1" i="1" dirty="0" err="1">
                <a:solidFill>
                  <a:srgbClr val="C00000"/>
                </a:solidFill>
              </a:rPr>
              <a:t>avg</a:t>
            </a:r>
            <a:r>
              <a:rPr lang="en-US" b="1" i="1" dirty="0">
                <a:solidFill>
                  <a:srgbClr val="C00000"/>
                </a:solidFill>
              </a:rPr>
              <a:t> = 7.13%)</a:t>
            </a:r>
            <a:endParaRPr b="1" i="1" dirty="0">
              <a:solidFill>
                <a:srgbClr val="C00000"/>
              </a:solidFill>
            </a:endParaRPr>
          </a:p>
        </p:txBody>
      </p:sp>
      <p:pic>
        <p:nvPicPr>
          <p:cNvPr id="92" name="Google Shape;92;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058256" y="4811752"/>
            <a:ext cx="2535807" cy="1690688"/>
          </a:xfrm>
          <a:prstGeom prst="rect">
            <a:avLst/>
          </a:prstGeom>
          <a:noFill/>
          <a:ln>
            <a:noFill/>
          </a:ln>
        </p:spPr>
      </p:pic>
      <p:pic>
        <p:nvPicPr>
          <p:cNvPr id="1026" name="Picture 2" descr="CCSLogo_color_smal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43420" y="357230"/>
            <a:ext cx="4592788" cy="14154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2448" y="4356736"/>
            <a:ext cx="3474732" cy="2295646"/>
          </a:xfrm>
          <a:prstGeom prst="rect">
            <a:avLst/>
          </a:prstGeom>
        </p:spPr>
      </p:pic>
      <p:pic>
        <p:nvPicPr>
          <p:cNvPr id="8" name="Google Shape;93;p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59933" y="4809631"/>
            <a:ext cx="2561439" cy="1692809"/>
          </a:xfrm>
          <a:prstGeom prst="rect">
            <a:avLst/>
          </a:prstGeom>
          <a:noFill/>
          <a:ln>
            <a:noFill/>
          </a:ln>
        </p:spPr>
      </p:pic>
    </p:spTree>
    <p:extLst>
      <p:ext uri="{BB962C8B-B14F-4D97-AF65-F5344CB8AC3E}">
        <p14:creationId xmlns:p14="http://schemas.microsoft.com/office/powerpoint/2010/main" val="1525549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6F9FC"/>
            </a:gs>
            <a:gs pos="16798">
              <a:srgbClr val="00B0F0"/>
            </a:gs>
            <a:gs pos="33596">
              <a:srgbClr val="4AC8E6"/>
            </a:gs>
            <a:gs pos="74000">
              <a:srgbClr val="FF9900"/>
            </a:gs>
            <a:gs pos="80000">
              <a:srgbClr val="F88608"/>
            </a:gs>
            <a:gs pos="100000">
              <a:srgbClr val="D18D05"/>
            </a:gs>
          </a:gsLst>
          <a:lin ang="2700000" scaled="0"/>
        </a:gradFill>
        <a:effectLst/>
      </p:bgPr>
    </p:bg>
    <p:spTree>
      <p:nvGrpSpPr>
        <p:cNvPr id="1" name="Shape 88"/>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527" y="0"/>
            <a:ext cx="10358002" cy="1470990"/>
          </a:xfrm>
          <a:prstGeom prst="rect">
            <a:avLst/>
          </a:prstGeom>
        </p:spPr>
      </p:pic>
      <p:sp>
        <p:nvSpPr>
          <p:cNvPr id="9" name="Rectangle 8"/>
          <p:cNvSpPr/>
          <p:nvPr/>
        </p:nvSpPr>
        <p:spPr>
          <a:xfrm>
            <a:off x="397565" y="1258957"/>
            <a:ext cx="5514963" cy="5324535"/>
          </a:xfrm>
          <a:prstGeom prst="rect">
            <a:avLst/>
          </a:prstGeom>
          <a:ln w="38100">
            <a:solidFill>
              <a:schemeClr val="accent2"/>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222222"/>
                </a:solidFill>
                <a:effectLst/>
                <a:uLnTx/>
                <a:uFillTx/>
                <a:latin typeface="Arial" panose="020B0604020202020204" pitchFamily="34" charset="0"/>
                <a:cs typeface="Arial"/>
                <a:sym typeface="Arial"/>
              </a:rPr>
              <a:t>INFLATION    VS    FLAT FEDERAL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rPr>
              <a:t>2024 Federal Grant - $6,186,808</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rPr>
              <a:t>2025 Federal Grant - $6,186,808</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rPr>
              <a:t>Expected 2026 Federal Grant - $6,186,808</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rPr>
              <a:t>But… the costs of everything have gone up drastically during this same time frame.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rPr>
              <a:t>Our wages were already much lower than the school district.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sng" strike="noStrike" kern="0" cap="none" spc="0" normalizeH="0" baseline="0" noProof="0" dirty="0">
                <a:ln>
                  <a:noFill/>
                </a:ln>
                <a:solidFill>
                  <a:srgbClr val="222222"/>
                </a:solidFill>
                <a:effectLst/>
                <a:uLnTx/>
                <a:uFillTx/>
                <a:latin typeface="Arial" panose="020B0604020202020204" pitchFamily="34" charset="0"/>
                <a:cs typeface="Arial"/>
                <a:sym typeface="Arial"/>
              </a:rPr>
              <a:t>WE NEED QUALIFIED PEOPLE TO CARE FOR CHILDREN &amp; SUPPORT FAMILIES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rPr>
              <a:t>In order to </a:t>
            </a:r>
            <a:r>
              <a:rPr kumimoji="0" lang="en-US" sz="2000" b="1" i="0" u="sng" strike="noStrike" kern="0" cap="none" spc="0" normalizeH="0" baseline="0" noProof="0" dirty="0">
                <a:ln>
                  <a:noFill/>
                </a:ln>
                <a:solidFill>
                  <a:srgbClr val="222222"/>
                </a:solidFill>
                <a:effectLst/>
                <a:uLnTx/>
                <a:uFillTx/>
                <a:latin typeface="Arial" panose="020B0604020202020204" pitchFamily="34" charset="0"/>
                <a:cs typeface="Arial"/>
                <a:sym typeface="Arial"/>
              </a:rPr>
              <a:t>recruit and retain</a:t>
            </a:r>
            <a:r>
              <a:rPr kumimoji="0" lang="en-US" sz="20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rPr>
              <a:t> staff we have to keep up with local compensation trends.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222222"/>
              </a:solidFill>
              <a:effectLst/>
              <a:uLnTx/>
              <a:uFillTx/>
              <a:latin typeface="Arial" panose="020B0604020202020204" pitchFamily="34" charset="0"/>
              <a:cs typeface="Arial"/>
              <a:sym typeface="Arial"/>
            </a:endParaRPr>
          </a:p>
        </p:txBody>
      </p:sp>
      <p:sp>
        <p:nvSpPr>
          <p:cNvPr id="10" name="Content Placeholder 4"/>
          <p:cNvSpPr txBox="1">
            <a:spLocks/>
          </p:cNvSpPr>
          <p:nvPr/>
        </p:nvSpPr>
        <p:spPr>
          <a:xfrm>
            <a:off x="6286188" y="1258957"/>
            <a:ext cx="5532545" cy="3268460"/>
          </a:xfrm>
          <a:prstGeom prst="rect">
            <a:avLst/>
          </a:prstGeom>
          <a:ln w="38100">
            <a:solidFill>
              <a:srgbClr val="00B0F0"/>
            </a:solidFill>
          </a:ln>
        </p:spPr>
        <p:txBody>
          <a:bodyPr>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Our only option – consolidate services and decrease # of children served.</a:t>
            </a:r>
          </a:p>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2022 – Closed our Chugiak Center</a:t>
            </a:r>
          </a:p>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2024 – Closed our Meadow Lakes Center</a:t>
            </a:r>
          </a:p>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dirty="0">
                <a:ln>
                  <a:noFill/>
                </a:ln>
                <a:solidFill>
                  <a:srgbClr val="000000"/>
                </a:solidFill>
                <a:effectLst/>
                <a:uLnTx/>
                <a:uFillTx/>
                <a:latin typeface="Arial"/>
                <a:cs typeface="Arial"/>
                <a:sym typeface="Arial"/>
              </a:rPr>
              <a:t>Head Start &amp; Early Head Start Slots:</a:t>
            </a:r>
          </a:p>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2022 – 369</a:t>
            </a:r>
          </a:p>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2025 – 230</a:t>
            </a:r>
          </a:p>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38% </a:t>
            </a:r>
            <a:r>
              <a:rPr kumimoji="0" lang="en-US" sz="2400" b="1" i="0" u="sng" strike="noStrike" kern="0" cap="none" spc="0" normalizeH="0" baseline="0" noProof="0" dirty="0">
                <a:ln>
                  <a:noFill/>
                </a:ln>
                <a:solidFill>
                  <a:srgbClr val="000000"/>
                </a:solidFill>
                <a:effectLst/>
                <a:uLnTx/>
                <a:uFillTx/>
                <a:latin typeface="Arial"/>
                <a:cs typeface="Arial"/>
                <a:sym typeface="Arial"/>
              </a:rPr>
              <a:t>decrease</a:t>
            </a:r>
            <a:r>
              <a:rPr kumimoji="0" lang="en-US" sz="2400" b="0" i="0" u="none" strike="noStrike" kern="0" cap="none" spc="0" normalizeH="0" baseline="0" noProof="0" dirty="0">
                <a:ln>
                  <a:noFill/>
                </a:ln>
                <a:solidFill>
                  <a:srgbClr val="000000"/>
                </a:solidFill>
                <a:effectLst/>
                <a:uLnTx/>
                <a:uFillTx/>
                <a:latin typeface="Arial"/>
                <a:cs typeface="Arial"/>
                <a:sym typeface="Arial"/>
              </a:rPr>
              <a:t> in the number of children served in the Mat-Su</a:t>
            </a:r>
          </a:p>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1" name="Picture 4" descr="100+] Sad Face Pictures | Wallpapers.com"/>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13322" y="4757902"/>
            <a:ext cx="2905411" cy="18158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286188" y="4757902"/>
            <a:ext cx="2161628" cy="1815882"/>
          </a:xfrm>
          <a:prstGeom prst="rect">
            <a:avLst/>
          </a:prstGeom>
          <a:noFill/>
          <a:ln w="381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sng" strike="noStrike" kern="0" cap="none" spc="0" normalizeH="0" baseline="0" noProof="0" dirty="0">
                <a:ln>
                  <a:noFill/>
                </a:ln>
                <a:solidFill>
                  <a:srgbClr val="000000"/>
                </a:solidFill>
                <a:effectLst/>
                <a:uLnTx/>
                <a:uFillTx/>
                <a:latin typeface="Arial"/>
                <a:cs typeface="Arial"/>
                <a:sym typeface="Arial"/>
              </a:rPr>
              <a:t># of New Hires: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19/20 = 55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20/21 = 40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21/22 = 41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22/23 = 91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23/24= 45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24/25 = 72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25/26 (so far) = 25</a:t>
            </a:r>
          </a:p>
        </p:txBody>
      </p:sp>
    </p:spTree>
    <p:extLst>
      <p:ext uri="{BB962C8B-B14F-4D97-AF65-F5344CB8AC3E}">
        <p14:creationId xmlns:p14="http://schemas.microsoft.com/office/powerpoint/2010/main" val="589954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21" y="318686"/>
            <a:ext cx="8327254" cy="1321837"/>
          </a:xfrm>
        </p:spPr>
        <p:txBody>
          <a:bodyPr>
            <a:noAutofit/>
          </a:bodyPr>
          <a:lstStyle/>
          <a:p>
            <a:r>
              <a:rPr lang="en-US" sz="4800" b="1" dirty="0"/>
              <a:t>Please help us spread the word!</a:t>
            </a:r>
          </a:p>
        </p:txBody>
      </p:sp>
      <p:sp>
        <p:nvSpPr>
          <p:cNvPr id="3" name="Content Placeholder 2"/>
          <p:cNvSpPr>
            <a:spLocks noGrp="1"/>
          </p:cNvSpPr>
          <p:nvPr>
            <p:ph sz="quarter" idx="13"/>
          </p:nvPr>
        </p:nvSpPr>
        <p:spPr>
          <a:xfrm>
            <a:off x="5723604" y="1453403"/>
            <a:ext cx="5036132" cy="3785119"/>
          </a:xfrm>
        </p:spPr>
        <p:txBody>
          <a:bodyPr>
            <a:normAutofit/>
          </a:bodyPr>
          <a:lstStyle/>
          <a:p>
            <a:pPr marL="0" indent="0" algn="ctr">
              <a:buNone/>
            </a:pPr>
            <a:endParaRPr lang="en-US" sz="2800" dirty="0"/>
          </a:p>
          <a:p>
            <a:pPr marL="0" indent="0" algn="ctr">
              <a:buNone/>
            </a:pPr>
            <a:r>
              <a:rPr lang="en-US" sz="3200" dirty="0"/>
              <a:t>Employment Application:</a:t>
            </a:r>
          </a:p>
          <a:p>
            <a:pPr marL="0" indent="0" algn="ctr">
              <a:buNone/>
            </a:pPr>
            <a:r>
              <a:rPr lang="en-US" sz="2800" dirty="0">
                <a:hlinkClick r:id="rId2"/>
              </a:rPr>
              <a:t>www.ccsalaska.org/employment</a:t>
            </a:r>
            <a:endParaRPr lang="en-US" sz="2800" dirty="0"/>
          </a:p>
          <a:p>
            <a:pPr marL="0" indent="0" algn="ctr">
              <a:buNone/>
            </a:pPr>
            <a:endParaRPr lang="en-US" sz="2800" dirty="0"/>
          </a:p>
          <a:p>
            <a:pPr marL="0" indent="0" algn="ctr">
              <a:buNone/>
            </a:pPr>
            <a:r>
              <a:rPr lang="en-US" sz="2800" dirty="0"/>
              <a:t>Child enrollment application:</a:t>
            </a:r>
          </a:p>
          <a:p>
            <a:pPr marL="0" indent="0" algn="ctr">
              <a:buNone/>
            </a:pPr>
            <a:r>
              <a:rPr lang="en-US" sz="2800" dirty="0">
                <a:hlinkClick r:id="rId3"/>
              </a:rPr>
              <a:t>www.ccsalaska.org/enrollment</a:t>
            </a:r>
            <a:endParaRPr lang="en-US" sz="2800" dirty="0"/>
          </a:p>
          <a:p>
            <a:pPr marL="0" indent="0">
              <a:buNone/>
            </a:pPr>
            <a:endParaRPr lang="en-US" sz="2800" dirty="0"/>
          </a:p>
          <a:p>
            <a:pPr marL="0" indent="0">
              <a:buNone/>
            </a:pPr>
            <a:endParaRPr lang="en-US" sz="2800" dirty="0"/>
          </a:p>
        </p:txBody>
      </p:sp>
      <p:pic>
        <p:nvPicPr>
          <p:cNvPr id="4" name="Picture 6" descr="CCSLogo_colo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6441" y="5457901"/>
            <a:ext cx="3135612" cy="963911"/>
          </a:xfrm>
          <a:prstGeom prst="rect">
            <a:avLst/>
          </a:prstGeom>
          <a:noFill/>
          <a:ln w="9525" algn="in">
            <a:noFill/>
            <a:miter lim="800000"/>
            <a:headEnd/>
            <a:tailEnd/>
          </a:ln>
        </p:spPr>
      </p:pic>
      <p:sp>
        <p:nvSpPr>
          <p:cNvPr id="8" name="Content Placeholder 2"/>
          <p:cNvSpPr txBox="1">
            <a:spLocks/>
          </p:cNvSpPr>
          <p:nvPr/>
        </p:nvSpPr>
        <p:spPr>
          <a:xfrm>
            <a:off x="707649" y="1418434"/>
            <a:ext cx="4876405" cy="378511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4000" b="0" i="0" u="none" strike="noStrike" kern="0" cap="none" spc="0" normalizeH="0" baseline="0" noProof="0" dirty="0">
                <a:ln>
                  <a:noFill/>
                </a:ln>
                <a:solidFill>
                  <a:srgbClr val="000000"/>
                </a:solidFill>
                <a:effectLst/>
                <a:uLnTx/>
                <a:uFillTx/>
                <a:latin typeface="Calibri"/>
                <a:cs typeface="Calibri"/>
                <a:sym typeface="Calibri"/>
              </a:rPr>
              <a:t>Head Start </a:t>
            </a:r>
          </a:p>
          <a:p>
            <a:pPr marL="0" marR="0" lvl="0" indent="0" algn="ctr"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4000" b="0" i="0" u="none" strike="noStrike" kern="0" cap="none" spc="0" normalizeH="0" baseline="0" noProof="0" dirty="0">
                <a:ln>
                  <a:noFill/>
                </a:ln>
                <a:solidFill>
                  <a:srgbClr val="000000"/>
                </a:solidFill>
                <a:effectLst/>
                <a:uLnTx/>
                <a:uFillTx/>
                <a:latin typeface="Calibri"/>
                <a:cs typeface="Calibri"/>
                <a:sym typeface="Calibri"/>
              </a:rPr>
              <a:t>Early Head Start Programs…</a:t>
            </a:r>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9286" y="5051400"/>
            <a:ext cx="1438331" cy="1438331"/>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06975" y="5051401"/>
            <a:ext cx="1438331" cy="1438331"/>
          </a:xfrm>
          <a:prstGeom prst="rect">
            <a:avLst/>
          </a:prstGeom>
        </p:spPr>
      </p:pic>
    </p:spTree>
    <p:extLst>
      <p:ext uri="{BB962C8B-B14F-4D97-AF65-F5344CB8AC3E}">
        <p14:creationId xmlns:p14="http://schemas.microsoft.com/office/powerpoint/2010/main" val="3409033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6F9FC"/>
            </a:gs>
            <a:gs pos="16798">
              <a:srgbClr val="00B0F0"/>
            </a:gs>
            <a:gs pos="33596">
              <a:srgbClr val="4AC8E6"/>
            </a:gs>
            <a:gs pos="74000">
              <a:srgbClr val="FF9900"/>
            </a:gs>
            <a:gs pos="80000">
              <a:srgbClr val="F88608"/>
            </a:gs>
            <a:gs pos="100000">
              <a:srgbClr val="D18D05"/>
            </a:gs>
          </a:gsLst>
          <a:lin ang="2700000" scaled="0"/>
        </a:gradFill>
        <a:effectLst/>
      </p:bgPr>
    </p:bg>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A BRAND NEW PROGRAM!</a:t>
            </a:r>
            <a:br>
              <a:rPr lang="en-US" dirty="0"/>
            </a:br>
            <a:r>
              <a:rPr lang="en-US" dirty="0"/>
              <a:t>Parents as Teachers (PAT)</a:t>
            </a:r>
            <a:endParaRPr dirty="0"/>
          </a:p>
        </p:txBody>
      </p:sp>
      <p:sp>
        <p:nvSpPr>
          <p:cNvPr id="99" name="Google Shape;9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t>Parents as Teachers - Evidence based home visiting program that provides support to families through personal visits, group connections, screenings, referrals to local resources, and educational material. </a:t>
            </a:r>
            <a:endParaRPr dirty="0"/>
          </a:p>
          <a:p>
            <a:pPr marL="228600" lvl="0" indent="-228600" algn="l" rtl="0">
              <a:lnSpc>
                <a:spcPct val="90000"/>
              </a:lnSpc>
              <a:spcBef>
                <a:spcPts val="1000"/>
              </a:spcBef>
              <a:spcAft>
                <a:spcPts val="0"/>
              </a:spcAft>
              <a:buClr>
                <a:schemeClr val="dk1"/>
              </a:buClr>
              <a:buSzPts val="2400"/>
              <a:buChar char="•"/>
            </a:pPr>
            <a:r>
              <a:rPr lang="en-US" sz="2400" dirty="0"/>
              <a:t>Funding provided by the Maternal, Infant, and Early Childhood Home Visiting Program (MIECHV) grant.</a:t>
            </a:r>
            <a:endParaRPr dirty="0"/>
          </a:p>
          <a:p>
            <a:pPr marL="228600" lvl="0" indent="-228600" algn="l" rtl="0">
              <a:lnSpc>
                <a:spcPct val="90000"/>
              </a:lnSpc>
              <a:spcBef>
                <a:spcPts val="1000"/>
              </a:spcBef>
              <a:spcAft>
                <a:spcPts val="0"/>
              </a:spcAft>
              <a:buClr>
                <a:schemeClr val="dk1"/>
              </a:buClr>
              <a:buSzPts val="2400"/>
              <a:buChar char="•"/>
            </a:pPr>
            <a:r>
              <a:rPr lang="en-US" sz="2400" dirty="0"/>
              <a:t>Our team - Two Parent Educators and a Program Coordinator. Each educator will support up to 20 families! Prenatal up to five years old. </a:t>
            </a:r>
            <a:endParaRPr dirty="0"/>
          </a:p>
          <a:p>
            <a:pPr marL="228600" lvl="0" indent="-228600" algn="l" rtl="0">
              <a:lnSpc>
                <a:spcPct val="90000"/>
              </a:lnSpc>
              <a:spcBef>
                <a:spcPts val="1000"/>
              </a:spcBef>
              <a:spcAft>
                <a:spcPts val="0"/>
              </a:spcAft>
              <a:buClr>
                <a:schemeClr val="dk1"/>
              </a:buClr>
              <a:buSzPts val="2400"/>
              <a:buChar char="•"/>
            </a:pPr>
            <a:r>
              <a:rPr lang="en-US" sz="2400" u="sng" dirty="0"/>
              <a:t>Starting to serve families at the beginning of 2026</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a:t>Enrollment - We utilize a priority point system waitlist and enrollment is based on eligibility and family needs. We encourage </a:t>
            </a:r>
            <a:r>
              <a:rPr lang="en-US" sz="2400" b="1" u="sng" dirty="0"/>
              <a:t>all families to apply</a:t>
            </a:r>
            <a:r>
              <a:rPr lang="en-US" sz="2400" dirty="0"/>
              <a:t> to determine eligibility. *Must reside in the Mat-Su Borough* </a:t>
            </a:r>
            <a:endParaRPr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68377" y="252357"/>
            <a:ext cx="1438331" cy="143833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6F9FC"/>
            </a:gs>
            <a:gs pos="16798">
              <a:srgbClr val="00B0F0"/>
            </a:gs>
            <a:gs pos="33596">
              <a:srgbClr val="4AC8E6"/>
            </a:gs>
            <a:gs pos="74000">
              <a:srgbClr val="FF9900"/>
            </a:gs>
            <a:gs pos="80000">
              <a:srgbClr val="F88608"/>
            </a:gs>
            <a:gs pos="100000">
              <a:srgbClr val="D18D05"/>
            </a:gs>
          </a:gsLst>
          <a:lin ang="2700000" scaled="0"/>
        </a:gradFill>
        <a:effectLst/>
      </p:bgPr>
    </p:bg>
    <p:spTree>
      <p:nvGrpSpPr>
        <p:cNvPr id="1" name="Shape 103"/>
        <p:cNvGrpSpPr/>
        <p:nvPr/>
      </p:nvGrpSpPr>
      <p:grpSpPr>
        <a:xfrm>
          <a:off x="0" y="0"/>
          <a:ext cx="0" cy="0"/>
          <a:chOff x="0" y="0"/>
          <a:chExt cx="0" cy="0"/>
        </a:xfrm>
      </p:grpSpPr>
      <p:sp>
        <p:nvSpPr>
          <p:cNvPr id="104" name="Google Shape;104;p4"/>
          <p:cNvSpPr txBox="1">
            <a:spLocks noGrp="1"/>
          </p:cNvSpPr>
          <p:nvPr>
            <p:ph type="title"/>
          </p:nvPr>
        </p:nvSpPr>
        <p:spPr>
          <a:xfrm>
            <a:off x="838200" y="18256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      How to apply to PAT?</a:t>
            </a:r>
            <a:endParaRPr dirty="0"/>
          </a:p>
        </p:txBody>
      </p:sp>
      <p:sp>
        <p:nvSpPr>
          <p:cNvPr id="105" name="Google Shape;105;p4"/>
          <p:cNvSpPr txBox="1">
            <a:spLocks noGrp="1"/>
          </p:cNvSpPr>
          <p:nvPr>
            <p:ph type="body" idx="1"/>
          </p:nvPr>
        </p:nvSpPr>
        <p:spPr>
          <a:xfrm>
            <a:off x="838200" y="1690688"/>
            <a:ext cx="7196091"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t>Visit our CCS Early Learning website- </a:t>
            </a:r>
            <a:r>
              <a:rPr lang="en-US" sz="2400" u="sng" dirty="0">
                <a:solidFill>
                  <a:schemeClr val="hlink"/>
                </a:solidFill>
                <a:hlinkClick r:id="rId3"/>
              </a:rPr>
              <a:t>https://www.ccsalaska.org/parents-as-teachers-pat</a:t>
            </a:r>
            <a:r>
              <a:rPr lang="en-US" sz="2400" dirty="0"/>
              <a:t> </a:t>
            </a:r>
            <a:endParaRPr dirty="0"/>
          </a:p>
          <a:p>
            <a:pPr marL="228600" lvl="0" indent="-228600" algn="l" rtl="0">
              <a:lnSpc>
                <a:spcPct val="90000"/>
              </a:lnSpc>
              <a:spcBef>
                <a:spcPts val="1000"/>
              </a:spcBef>
              <a:spcAft>
                <a:spcPts val="0"/>
              </a:spcAft>
              <a:buClr>
                <a:schemeClr val="dk1"/>
              </a:buClr>
              <a:buSzPts val="2400"/>
              <a:buChar char="•"/>
            </a:pPr>
            <a:r>
              <a:rPr lang="en-US" sz="2400" dirty="0"/>
              <a:t>Contact our administrative office by phone 907-373-7000 </a:t>
            </a:r>
            <a:endParaRPr dirty="0"/>
          </a:p>
          <a:p>
            <a:pPr marL="0" lvl="0" indent="0" algn="l" rtl="0">
              <a:lnSpc>
                <a:spcPct val="90000"/>
              </a:lnSpc>
              <a:spcBef>
                <a:spcPts val="1000"/>
              </a:spcBef>
              <a:spcAft>
                <a:spcPts val="0"/>
              </a:spcAft>
              <a:buClr>
                <a:schemeClr val="dk1"/>
              </a:buClr>
              <a:buSzPts val="2400"/>
              <a:buNone/>
            </a:pPr>
            <a:endParaRPr sz="2400" dirty="0"/>
          </a:p>
          <a:p>
            <a:pPr marL="0" lvl="0" indent="0" algn="l" rtl="0">
              <a:lnSpc>
                <a:spcPct val="90000"/>
              </a:lnSpc>
              <a:spcBef>
                <a:spcPts val="1000"/>
              </a:spcBef>
              <a:spcAft>
                <a:spcPts val="0"/>
              </a:spcAft>
              <a:buClr>
                <a:schemeClr val="dk1"/>
              </a:buClr>
              <a:buSzPts val="2400"/>
              <a:buNone/>
            </a:pPr>
            <a:r>
              <a:rPr lang="en-US" sz="2400" dirty="0"/>
              <a:t>Referring a family? </a:t>
            </a:r>
            <a:endParaRPr dirty="0"/>
          </a:p>
          <a:p>
            <a:pPr marL="228600" lvl="0" indent="-228600" algn="l" rtl="0">
              <a:lnSpc>
                <a:spcPct val="90000"/>
              </a:lnSpc>
              <a:spcBef>
                <a:spcPts val="1000"/>
              </a:spcBef>
              <a:spcAft>
                <a:spcPts val="0"/>
              </a:spcAft>
              <a:buClr>
                <a:schemeClr val="dk1"/>
              </a:buClr>
              <a:buSzPts val="2400"/>
              <a:buChar char="•"/>
            </a:pPr>
            <a:r>
              <a:rPr lang="en-US" sz="2400" dirty="0"/>
              <a:t>Complete the outside agency referral form under the P.A.T tab on our website either by paper or google form. </a:t>
            </a:r>
            <a:endParaRPr dirty="0"/>
          </a:p>
          <a:p>
            <a:pPr marL="228600" lvl="0" indent="-228600" algn="l" rtl="0">
              <a:lnSpc>
                <a:spcPct val="90000"/>
              </a:lnSpc>
              <a:spcBef>
                <a:spcPts val="1000"/>
              </a:spcBef>
              <a:spcAft>
                <a:spcPts val="0"/>
              </a:spcAft>
              <a:buClr>
                <a:schemeClr val="dk1"/>
              </a:buClr>
              <a:buSzPts val="2400"/>
              <a:buChar char="•"/>
            </a:pPr>
            <a:r>
              <a:rPr lang="en-US" sz="2400" dirty="0"/>
              <a:t>Families still must complete an application to begin the process. </a:t>
            </a:r>
            <a:endParaRPr sz="2400" dirty="0"/>
          </a:p>
        </p:txBody>
      </p:sp>
      <p:sp>
        <p:nvSpPr>
          <p:cNvPr id="106" name="Google Shape;106;p4"/>
          <p:cNvSpPr/>
          <p:nvPr/>
        </p:nvSpPr>
        <p:spPr>
          <a:xfrm>
            <a:off x="0" y="0"/>
            <a:ext cx="12192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07" name="Google Shape;107;p4"/>
          <p:cNvPicPr preferRelativeResize="0"/>
          <p:nvPr/>
        </p:nvPicPr>
        <p:blipFill rotWithShape="1">
          <a:blip r:embed="rId4">
            <a:alphaModFix/>
          </a:blip>
          <a:srcRect/>
          <a:stretch/>
        </p:blipFill>
        <p:spPr>
          <a:xfrm>
            <a:off x="8034291" y="2556770"/>
            <a:ext cx="3938261" cy="21321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6F9FC"/>
            </a:gs>
            <a:gs pos="16798">
              <a:srgbClr val="00B0F0"/>
            </a:gs>
            <a:gs pos="33596">
              <a:srgbClr val="4AC8E6"/>
            </a:gs>
            <a:gs pos="74000">
              <a:srgbClr val="FF9900"/>
            </a:gs>
            <a:gs pos="80000">
              <a:srgbClr val="F88608"/>
            </a:gs>
            <a:gs pos="100000">
              <a:srgbClr val="D18D05"/>
            </a:gs>
          </a:gsLst>
          <a:lin ang="2700000" scaled="0"/>
        </a:gradFill>
        <a:effectLst/>
      </p:bgPr>
    </p:bg>
    <p:spTree>
      <p:nvGrpSpPr>
        <p:cNvPr id="1" name="Shape 111"/>
        <p:cNvGrpSpPr/>
        <p:nvPr/>
      </p:nvGrpSpPr>
      <p:grpSpPr>
        <a:xfrm>
          <a:off x="0" y="0"/>
          <a:ext cx="0" cy="0"/>
          <a:chOff x="0" y="0"/>
          <a:chExt cx="0" cy="0"/>
        </a:xfrm>
      </p:grpSpPr>
      <p:sp>
        <p:nvSpPr>
          <p:cNvPr id="112" name="Google Shape;112;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CCS Parents as Teachers Staff </a:t>
            </a:r>
            <a:endParaRPr dirty="0"/>
          </a:p>
        </p:txBody>
      </p:sp>
      <p:pic>
        <p:nvPicPr>
          <p:cNvPr id="113" name="Google Shape;113;p5"/>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405930" y="2236172"/>
            <a:ext cx="3055461" cy="2681060"/>
          </a:xfrm>
          <a:prstGeom prst="rect">
            <a:avLst/>
          </a:prstGeom>
          <a:noFill/>
          <a:ln>
            <a:noFill/>
          </a:ln>
        </p:spPr>
      </p:pic>
      <p:pic>
        <p:nvPicPr>
          <p:cNvPr id="114" name="Google Shape;114;p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188353" y="2234692"/>
            <a:ext cx="1824315" cy="2682541"/>
          </a:xfrm>
          <a:prstGeom prst="rect">
            <a:avLst/>
          </a:prstGeom>
          <a:noFill/>
          <a:ln>
            <a:noFill/>
          </a:ln>
        </p:spPr>
      </p:pic>
      <p:pic>
        <p:nvPicPr>
          <p:cNvPr id="115" name="Google Shape;115;p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67099" y="2234691"/>
            <a:ext cx="2046795" cy="2682541"/>
          </a:xfrm>
          <a:prstGeom prst="rect">
            <a:avLst/>
          </a:prstGeom>
          <a:noFill/>
          <a:ln>
            <a:noFill/>
          </a:ln>
        </p:spPr>
      </p:pic>
      <p:sp>
        <p:nvSpPr>
          <p:cNvPr id="116" name="Google Shape;116;p5"/>
          <p:cNvSpPr txBox="1"/>
          <p:nvPr/>
        </p:nvSpPr>
        <p:spPr>
          <a:xfrm>
            <a:off x="981511" y="5139552"/>
            <a:ext cx="2122415"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Stefanie Ostlind</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Parent Educator </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5"/>
          <p:cNvSpPr txBox="1"/>
          <p:nvPr/>
        </p:nvSpPr>
        <p:spPr>
          <a:xfrm>
            <a:off x="4666005" y="5138071"/>
            <a:ext cx="2848985"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Samantha Glick-MacCracken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Program Coordinator </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5"/>
          <p:cNvSpPr txBox="1"/>
          <p:nvPr/>
        </p:nvSpPr>
        <p:spPr>
          <a:xfrm>
            <a:off x="9231778" y="5138070"/>
            <a:ext cx="1737463"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Lana Arsenault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Parent Educator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31907" y="3156745"/>
            <a:ext cx="838432" cy="838432"/>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45029" y="3156745"/>
            <a:ext cx="838432" cy="83843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6F9FC"/>
            </a:gs>
            <a:gs pos="16798">
              <a:srgbClr val="00B0F0"/>
            </a:gs>
            <a:gs pos="33596">
              <a:srgbClr val="4AC8E6"/>
            </a:gs>
            <a:gs pos="74000">
              <a:srgbClr val="FF9900"/>
            </a:gs>
            <a:gs pos="80000">
              <a:srgbClr val="F88608"/>
            </a:gs>
            <a:gs pos="100000">
              <a:srgbClr val="D18D05"/>
            </a:gs>
          </a:gsLst>
          <a:lin ang="2700000" scaled="0"/>
        </a:gradFill>
        <a:effectLst/>
      </p:bgPr>
    </p:bg>
    <p:spTree>
      <p:nvGrpSpPr>
        <p:cNvPr id="1" name="Shape 111"/>
        <p:cNvGrpSpPr/>
        <p:nvPr/>
      </p:nvGrpSpPr>
      <p:grpSpPr>
        <a:xfrm>
          <a:off x="0" y="0"/>
          <a:ext cx="0" cy="0"/>
          <a:chOff x="0" y="0"/>
          <a:chExt cx="0" cy="0"/>
        </a:xfrm>
      </p:grpSpPr>
      <p:sp>
        <p:nvSpPr>
          <p:cNvPr id="112" name="Google Shape;112;p5"/>
          <p:cNvSpPr txBox="1">
            <a:spLocks noGrp="1"/>
          </p:cNvSpPr>
          <p:nvPr>
            <p:ph type="title"/>
          </p:nvPr>
        </p:nvSpPr>
        <p:spPr>
          <a:xfrm>
            <a:off x="811696" y="12658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800" b="1" dirty="0"/>
              <a:t>Ending with a Positive!</a:t>
            </a:r>
            <a:endParaRPr sz="4800" b="1" dirty="0"/>
          </a:p>
        </p:txBody>
      </p:sp>
      <p:sp>
        <p:nvSpPr>
          <p:cNvPr id="3" name="TextBox 2"/>
          <p:cNvSpPr txBox="1"/>
          <p:nvPr/>
        </p:nvSpPr>
        <p:spPr>
          <a:xfrm>
            <a:off x="609599" y="1351723"/>
            <a:ext cx="514184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These 40 PAT slots help us regain some of those Head Start &amp; Early Head Start services we lost!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TextBox 12"/>
          <p:cNvSpPr txBox="1"/>
          <p:nvPr/>
        </p:nvSpPr>
        <p:spPr>
          <a:xfrm>
            <a:off x="6370983" y="4214192"/>
            <a:ext cx="504907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When PAT is fully enrolled we will “claw back” 11% of our losses in children CCS serves in the Mat-Su.</a:t>
            </a:r>
          </a:p>
        </p:txBody>
      </p:sp>
      <p:pic>
        <p:nvPicPr>
          <p:cNvPr id="9222" name="Picture 6" descr="1,259,800+ Happy Baby Stock Photos, Pictures &amp; Royalty-Free Images - iStock  | Happy baby face, Baby, Laughing bab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3469" y="3577472"/>
            <a:ext cx="3753816" cy="269882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Excited Baby Images – Browse 87,885 Stock Photos, Vectors, and Video |  Adobe Stock"/>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37547" y="1452149"/>
            <a:ext cx="3922623" cy="2615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676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8571" y="790152"/>
            <a:ext cx="3587080" cy="3158348"/>
          </a:xfrm>
        </p:spPr>
        <p:txBody>
          <a:bodyPr>
            <a:normAutofit/>
          </a:bodyPr>
          <a:lstStyle/>
          <a:p>
            <a:r>
              <a:rPr lang="en-US" sz="4800" dirty="0"/>
              <a:t>Any Questions?</a:t>
            </a:r>
          </a:p>
        </p:txBody>
      </p:sp>
      <p:pic>
        <p:nvPicPr>
          <p:cNvPr id="1028" name="Picture 4" descr="Image may contain: 1 person, baby and closeu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4835" y="3398321"/>
            <a:ext cx="4798806" cy="31984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may contain: one or more people, child, closeup and outdo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27301" y="331938"/>
            <a:ext cx="4843005" cy="32278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may contain: 1 person, child and closeu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8493" y="3117334"/>
            <a:ext cx="5220389" cy="34794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25076" y="583661"/>
            <a:ext cx="2318565" cy="2318565"/>
          </a:xfrm>
          <a:prstGeom prst="rect">
            <a:avLst/>
          </a:prstGeom>
        </p:spPr>
      </p:pic>
    </p:spTree>
    <p:extLst>
      <p:ext uri="{BB962C8B-B14F-4D97-AF65-F5344CB8AC3E}">
        <p14:creationId xmlns:p14="http://schemas.microsoft.com/office/powerpoint/2010/main" val="1229474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964975"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Dr. Tina Audie</a:t>
            </a: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787400" y="4510133"/>
            <a:ext cx="10617200" cy="535517"/>
          </a:xfrm>
        </p:spPr>
        <p:txBody>
          <a:bodyPr>
            <a:normAutofit/>
          </a:bodyPr>
          <a:lstStyle/>
          <a:p>
            <a:pPr marL="0" indent="0" algn="ctr">
              <a:buNone/>
            </a:pPr>
            <a:r>
              <a:rPr lang="en-US" dirty="0" err="1">
                <a:latin typeface="Source Sans Pro" panose="020B0503030403020204" pitchFamily="34" charset="0"/>
                <a:ea typeface="Source Sans Pro" panose="020B0503030403020204" pitchFamily="34" charset="0"/>
              </a:rPr>
              <a:t>Benteh</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Nuutah</a:t>
            </a:r>
            <a:r>
              <a:rPr lang="en-US" dirty="0">
                <a:latin typeface="Source Sans Pro" panose="020B0503030403020204" pitchFamily="34" charset="0"/>
                <a:ea typeface="Source Sans Pro" panose="020B0503030403020204" pitchFamily="34" charset="0"/>
              </a:rPr>
              <a:t> Valley Native Primary Care Center</a:t>
            </a:r>
          </a:p>
        </p:txBody>
      </p:sp>
    </p:spTree>
    <p:extLst>
      <p:ext uri="{BB962C8B-B14F-4D97-AF65-F5344CB8AC3E}">
        <p14:creationId xmlns:p14="http://schemas.microsoft.com/office/powerpoint/2010/main" val="1330553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1904881"/>
            <a:ext cx="10515600" cy="1325563"/>
          </a:xfrm>
        </p:spPr>
        <p:txBody>
          <a:bodyPr>
            <a:normAutofit fontScale="90000"/>
          </a:bodyPr>
          <a:lstStyle/>
          <a:p>
            <a:pPr algn="ctr"/>
            <a:r>
              <a:rPr lang="en-US" sz="4900" dirty="0">
                <a:solidFill>
                  <a:srgbClr val="02698C"/>
                </a:solidFill>
                <a:latin typeface="Source Sans Pro SemiBold" panose="020B0503030403020204" pitchFamily="34" charset="0"/>
                <a:ea typeface="Source Sans Pro SemiBold" panose="020B0503030403020204" pitchFamily="34" charset="0"/>
              </a:rPr>
              <a:t>Welcome!</a:t>
            </a:r>
            <a:br>
              <a:rPr lang="en-US" sz="4900" dirty="0">
                <a:solidFill>
                  <a:srgbClr val="02698C"/>
                </a:solidFill>
                <a:latin typeface="Source Sans Pro SemiBold" panose="020B0503030403020204" pitchFamily="34" charset="0"/>
                <a:ea typeface="Source Sans Pro SemiBold" panose="020B0503030403020204" pitchFamily="34" charset="0"/>
              </a:rPr>
            </a:br>
            <a:br>
              <a:rPr lang="en-US" sz="4900" dirty="0">
                <a:solidFill>
                  <a:srgbClr val="02698C"/>
                </a:solidFill>
                <a:latin typeface="Source Sans Pro SemiBold" panose="020B0503030403020204" pitchFamily="34" charset="0"/>
                <a:ea typeface="Source Sans Pro SemiBold" panose="020B0503030403020204" pitchFamily="34" charset="0"/>
              </a:rPr>
            </a:br>
            <a:r>
              <a:rPr lang="en-US" sz="6000" b="1" dirty="0">
                <a:latin typeface="Source Sans Pro SemiBold" panose="020B0503030403020204" pitchFamily="34" charset="0"/>
                <a:ea typeface="Source Sans Pro SemiBold" panose="020B0503030403020204" pitchFamily="34" charset="0"/>
              </a:rPr>
              <a:t>Esther Pitts</a:t>
            </a: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1845564" y="4558885"/>
            <a:ext cx="8500872" cy="520012"/>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Mat-Su Health Foundation</a:t>
            </a:r>
          </a:p>
        </p:txBody>
      </p:sp>
    </p:spTree>
    <p:extLst>
      <p:ext uri="{BB962C8B-B14F-4D97-AF65-F5344CB8AC3E}">
        <p14:creationId xmlns:p14="http://schemas.microsoft.com/office/powerpoint/2010/main" val="102215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B5CC6-6C7C-CBE6-3ECC-7961CC2DD73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450B0339-CFBE-477F-535A-FA21E9C0ADE8}"/>
              </a:ext>
            </a:extLst>
          </p:cNvPr>
          <p:cNvPicPr>
            <a:picLocks noChangeAspect="1"/>
          </p:cNvPicPr>
          <p:nvPr/>
        </p:nvPicPr>
        <p:blipFill>
          <a:blip r:embed="rId2"/>
          <a:stretch>
            <a:fillRect/>
          </a:stretch>
        </p:blipFill>
        <p:spPr>
          <a:xfrm>
            <a:off x="0" y="-27244"/>
            <a:ext cx="6411645" cy="6288344"/>
          </a:xfrm>
          <a:prstGeom prst="rect">
            <a:avLst/>
          </a:prstGeom>
        </p:spPr>
      </p:pic>
      <p:pic>
        <p:nvPicPr>
          <p:cNvPr id="8" name="Content Placeholder 7">
            <a:extLst>
              <a:ext uri="{FF2B5EF4-FFF2-40B4-BE49-F238E27FC236}">
                <a16:creationId xmlns:a16="http://schemas.microsoft.com/office/drawing/2014/main" id="{93E3A5A9-1E8E-730C-D4A4-8A9B5F559360}"/>
              </a:ext>
            </a:extLst>
          </p:cNvPr>
          <p:cNvPicPr>
            <a:picLocks noGrp="1" noChangeAspect="1"/>
          </p:cNvPicPr>
          <p:nvPr>
            <p:ph idx="1"/>
          </p:nvPr>
        </p:nvPicPr>
        <p:blipFill>
          <a:blip r:embed="rId3"/>
          <a:stretch>
            <a:fillRect/>
          </a:stretch>
        </p:blipFill>
        <p:spPr>
          <a:xfrm>
            <a:off x="6847103" y="0"/>
            <a:ext cx="5189387" cy="7325351"/>
          </a:xfrm>
          <a:prstGeom prst="rect">
            <a:avLst/>
          </a:prstGeom>
        </p:spPr>
      </p:pic>
    </p:spTree>
    <p:extLst>
      <p:ext uri="{BB962C8B-B14F-4D97-AF65-F5344CB8AC3E}">
        <p14:creationId xmlns:p14="http://schemas.microsoft.com/office/powerpoint/2010/main" val="1326417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9B7E9-EBDD-EDFA-88FD-5EE471CCB7B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794D1F9-1F16-D6EC-1067-6947D926658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4848" y="-1"/>
            <a:ext cx="2923543" cy="6909467"/>
          </a:xfrm>
          <a:prstGeom prst="rect">
            <a:avLst/>
          </a:prstGeom>
        </p:spPr>
      </p:pic>
      <p:pic>
        <p:nvPicPr>
          <p:cNvPr id="4" name="Picture 3">
            <a:extLst>
              <a:ext uri="{FF2B5EF4-FFF2-40B4-BE49-F238E27FC236}">
                <a16:creationId xmlns:a16="http://schemas.microsoft.com/office/drawing/2014/main" id="{B2CEB45F-0CAF-657E-75B5-43EF37AF19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152" y="-1"/>
            <a:ext cx="6858000" cy="6858000"/>
          </a:xfrm>
          <a:prstGeom prst="rect">
            <a:avLst/>
          </a:prstGeom>
        </p:spPr>
      </p:pic>
    </p:spTree>
    <p:extLst>
      <p:ext uri="{BB962C8B-B14F-4D97-AF65-F5344CB8AC3E}">
        <p14:creationId xmlns:p14="http://schemas.microsoft.com/office/powerpoint/2010/main" val="3342742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F5005AAF-FF03-6A4A-46FD-1E352226F0E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026059" y="934770"/>
            <a:ext cx="10139882" cy="4988460"/>
          </a:xfrm>
          <a:prstGeom prst="rect">
            <a:avLst/>
          </a:prstGeom>
        </p:spPr>
      </p:pic>
    </p:spTree>
    <p:extLst>
      <p:ext uri="{BB962C8B-B14F-4D97-AF65-F5344CB8AC3E}">
        <p14:creationId xmlns:p14="http://schemas.microsoft.com/office/powerpoint/2010/main" val="2903715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22B634F-9194-5E28-707A-6AAE2CF7952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446786" y="976434"/>
            <a:ext cx="3112337" cy="2375965"/>
          </a:xfrm>
          <a:prstGeom prst="rect">
            <a:avLst/>
          </a:prstGeom>
        </p:spPr>
      </p:pic>
      <p:sp>
        <p:nvSpPr>
          <p:cNvPr id="17" name="Rectangle 1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6BA6801-FE57-49A6-8F00-60E6CC51169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446786" y="3579120"/>
            <a:ext cx="3112336" cy="2375965"/>
          </a:xfrm>
          <a:prstGeom prst="rect">
            <a:avLst/>
          </a:prstGeom>
        </p:spPr>
      </p:pic>
      <p:pic>
        <p:nvPicPr>
          <p:cNvPr id="5" name="Content Placeholder 4">
            <a:extLst>
              <a:ext uri="{FF2B5EF4-FFF2-40B4-BE49-F238E27FC236}">
                <a16:creationId xmlns:a16="http://schemas.microsoft.com/office/drawing/2014/main" id="{60BE6DED-D35F-8C6B-BF3B-42F746E682F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90181" y="976434"/>
            <a:ext cx="5466424" cy="4905132"/>
          </a:xfrm>
          <a:prstGeom prst="rect">
            <a:avLst/>
          </a:prstGeom>
        </p:spPr>
      </p:pic>
    </p:spTree>
    <p:extLst>
      <p:ext uri="{BB962C8B-B14F-4D97-AF65-F5344CB8AC3E}">
        <p14:creationId xmlns:p14="http://schemas.microsoft.com/office/powerpoint/2010/main" val="90841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343D58A-81A3-942F-F844-BA9E39306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05503-6160-3BE1-6C7D-5E21692AE052}"/>
              </a:ext>
            </a:extLst>
          </p:cNvPr>
          <p:cNvSpPr>
            <a:spLocks noGrp="1"/>
          </p:cNvSpPr>
          <p:nvPr>
            <p:ph type="title"/>
          </p:nvPr>
        </p:nvSpPr>
        <p:spPr>
          <a:xfrm>
            <a:off x="964975"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Karol Fink</a:t>
            </a:r>
          </a:p>
        </p:txBody>
      </p:sp>
      <p:sp>
        <p:nvSpPr>
          <p:cNvPr id="3" name="Content Placeholder 2">
            <a:extLst>
              <a:ext uri="{FF2B5EF4-FFF2-40B4-BE49-F238E27FC236}">
                <a16:creationId xmlns:a16="http://schemas.microsoft.com/office/drawing/2014/main" id="{06DE6ACA-B5DC-DA80-6C04-7BDCBC19C687}"/>
              </a:ext>
            </a:extLst>
          </p:cNvPr>
          <p:cNvSpPr>
            <a:spLocks noGrp="1"/>
          </p:cNvSpPr>
          <p:nvPr>
            <p:ph idx="1"/>
          </p:nvPr>
        </p:nvSpPr>
        <p:spPr>
          <a:xfrm>
            <a:off x="1123950" y="4522833"/>
            <a:ext cx="9944100" cy="697535"/>
          </a:xfrm>
        </p:spPr>
        <p:txBody>
          <a:bodyPr>
            <a:normAutofit fontScale="92500" lnSpcReduction="20000"/>
          </a:bodyPr>
          <a:lstStyle/>
          <a:p>
            <a:pPr marL="0" indent="0" algn="ctr">
              <a:buNone/>
            </a:pPr>
            <a:r>
              <a:rPr lang="en-US" dirty="0">
                <a:latin typeface="Source Sans Pro" panose="020B0503030403020204" pitchFamily="34" charset="0"/>
                <a:ea typeface="Source Sans Pro" panose="020B0503030403020204" pitchFamily="34" charset="0"/>
              </a:rPr>
              <a:t>Alaska Department of Health, Physical Activity and Nutrition Program (PAN)</a:t>
            </a:r>
          </a:p>
        </p:txBody>
      </p:sp>
    </p:spTree>
    <p:extLst>
      <p:ext uri="{BB962C8B-B14F-4D97-AF65-F5344CB8AC3E}">
        <p14:creationId xmlns:p14="http://schemas.microsoft.com/office/powerpoint/2010/main" val="601113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EAD06-76A9-0AEE-8F6C-D48B7A61AB16}"/>
              </a:ext>
            </a:extLst>
          </p:cNvPr>
          <p:cNvSpPr txBox="1">
            <a:spLocks noGrp="1"/>
          </p:cNvSpPr>
          <p:nvPr>
            <p:ph type="title"/>
          </p:nvPr>
        </p:nvSpPr>
        <p:spPr>
          <a:xfrm>
            <a:off x="1807780" y="2884759"/>
            <a:ext cx="8618483" cy="2702442"/>
          </a:xfrm>
        </p:spPr>
        <p:txBody>
          <a:bodyPr anchorCtr="1">
            <a:noAutofit/>
          </a:bodyPr>
          <a:lstStyle/>
          <a:p>
            <a:pPr algn="ctr"/>
            <a:r>
              <a:rPr lang="en-US" sz="3600" b="1" dirty="0">
                <a:solidFill>
                  <a:srgbClr val="00537F"/>
                </a:solidFill>
              </a:rPr>
              <a:t>All Alaska Pediatric Partnership</a:t>
            </a:r>
            <a:r>
              <a:rPr lang="en-US" sz="3600" b="1" dirty="0">
                <a:solidFill>
                  <a:schemeClr val="bg2">
                    <a:lumMod val="25000"/>
                  </a:schemeClr>
                </a:solidFill>
              </a:rPr>
              <a:t> </a:t>
            </a:r>
            <a:br>
              <a:rPr lang="en-US" sz="3600" b="1" dirty="0">
                <a:solidFill>
                  <a:schemeClr val="bg2">
                    <a:lumMod val="25000"/>
                  </a:schemeClr>
                </a:solidFill>
              </a:rPr>
            </a:br>
            <a:r>
              <a:rPr lang="en-US" sz="1100" b="1" dirty="0">
                <a:solidFill>
                  <a:schemeClr val="bg2">
                    <a:lumMod val="25000"/>
                  </a:schemeClr>
                </a:solidFill>
              </a:rPr>
              <a:t>~</a:t>
            </a:r>
            <a:br>
              <a:rPr lang="en-US" sz="3600" b="1" dirty="0">
                <a:solidFill>
                  <a:schemeClr val="bg2">
                    <a:lumMod val="25000"/>
                  </a:schemeClr>
                </a:solidFill>
              </a:rPr>
            </a:br>
            <a:r>
              <a:rPr lang="en-US" sz="3200" b="1" dirty="0">
                <a:solidFill>
                  <a:srgbClr val="316091"/>
                </a:solidFill>
              </a:rPr>
              <a:t>Food is Medicine and Growing Hope</a:t>
            </a:r>
            <a:br>
              <a:rPr lang="en-US" sz="3600" b="1" dirty="0">
                <a:solidFill>
                  <a:srgbClr val="316091"/>
                </a:solidFill>
              </a:rPr>
            </a:br>
            <a:r>
              <a:rPr lang="en-US" sz="1100" b="1" dirty="0">
                <a:solidFill>
                  <a:schemeClr val="bg2">
                    <a:lumMod val="25000"/>
                  </a:schemeClr>
                </a:solidFill>
              </a:rPr>
              <a:t>~</a:t>
            </a:r>
            <a:br>
              <a:rPr lang="en-US" sz="3600" b="1" dirty="0">
                <a:ea typeface="Calibri"/>
                <a:cs typeface="Calibri"/>
              </a:rPr>
            </a:br>
            <a:r>
              <a:rPr lang="en-US" sz="2400" b="1" dirty="0">
                <a:solidFill>
                  <a:srgbClr val="316091"/>
                </a:solidFill>
              </a:rPr>
              <a:t>December 5, 2025</a:t>
            </a:r>
            <a:endParaRPr lang="en-US" sz="3600" b="1" dirty="0">
              <a:solidFill>
                <a:srgbClr val="316091"/>
              </a:solidFill>
            </a:endParaRPr>
          </a:p>
        </p:txBody>
      </p:sp>
      <p:sp>
        <p:nvSpPr>
          <p:cNvPr id="4" name="Content Placeholder 2">
            <a:extLst>
              <a:ext uri="{FF2B5EF4-FFF2-40B4-BE49-F238E27FC236}">
                <a16:creationId xmlns:a16="http://schemas.microsoft.com/office/drawing/2014/main" id="{1594A5A5-A0DC-DDBC-2043-F346E51F5E7A}"/>
              </a:ext>
            </a:extLst>
          </p:cNvPr>
          <p:cNvSpPr txBox="1"/>
          <p:nvPr/>
        </p:nvSpPr>
        <p:spPr>
          <a:xfrm>
            <a:off x="2042400" y="5587201"/>
            <a:ext cx="8064000" cy="672923"/>
          </a:xfrm>
          <a:prstGeom prst="rect">
            <a:avLst/>
          </a:prstGeom>
          <a:noFill/>
          <a:ln cap="flat">
            <a:noFill/>
          </a:ln>
        </p:spPr>
        <p:txBody>
          <a:bodyPr vert="horz" wrap="square" lIns="91440" tIns="45720" rIns="91440" bIns="45720" anchor="t" anchorCtr="0" compatLnSpc="1">
            <a:normAutofit/>
          </a:bodyPr>
          <a:lstStyle/>
          <a:p>
            <a:pPr marL="320040" marR="0" lvl="0" indent="-320040" algn="l" defTabSz="914400" rtl="0" eaLnBrk="1" fontAlgn="auto" latinLnBrk="0" hangingPunct="1">
              <a:lnSpc>
                <a:spcPct val="100000"/>
              </a:lnSpc>
              <a:spcBef>
                <a:spcPts val="700"/>
              </a:spcBef>
              <a:spcAft>
                <a:spcPts val="0"/>
              </a:spcAft>
              <a:buClr>
                <a:srgbClr val="51A553"/>
              </a:buClr>
              <a:buSzPct val="60000"/>
              <a:buFont typeface="Wingdings"/>
              <a:buChar char=""/>
              <a:tabLst/>
              <a:defRPr sz="1800" b="0" i="0" u="none" strike="noStrike" kern="0" cap="none" spc="0" baseline="0">
                <a:solidFill>
                  <a:srgbClr val="000000"/>
                </a:solidFill>
                <a:uFillTx/>
              </a:defRPr>
            </a:pPr>
            <a:endParaRPr kumimoji="0" lang="en-US" sz="100" b="0" i="0" u="none" strike="noStrike" kern="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0" cap="none" spc="0" normalizeH="0" baseline="0" noProof="0" dirty="0">
                <a:ln>
                  <a:noFill/>
                </a:ln>
                <a:solidFill>
                  <a:srgbClr val="000000"/>
                </a:solidFill>
                <a:effectLst/>
                <a:uLnTx/>
                <a:uFillTx/>
                <a:latin typeface="Calibri" pitchFamily="34"/>
                <a:ea typeface="+mn-ea"/>
                <a:cs typeface="+mn-cs"/>
              </a:rPr>
              <a:t>Karol Fink, MS RDN</a:t>
            </a:r>
          </a:p>
          <a:p>
            <a:pPr marL="0" marR="0" lvl="0" indent="0" algn="ctr" defTabSz="914400" rtl="0" eaLnBrk="1" fontAlgn="auto" latinLnBrk="0" hangingPunct="1">
              <a:lnSpc>
                <a:spcPct val="12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0" cap="none" spc="0" normalizeH="0" baseline="0" noProof="0" dirty="0">
                <a:ln>
                  <a:noFill/>
                </a:ln>
                <a:solidFill>
                  <a:srgbClr val="000000"/>
                </a:solidFill>
                <a:effectLst/>
                <a:uLnTx/>
                <a:uFillTx/>
                <a:latin typeface="Calibri" pitchFamily="34"/>
                <a:ea typeface="+mn-ea"/>
                <a:cs typeface="+mn-cs"/>
              </a:rPr>
              <a:t>Dietitian, Alaska Department of Health, Physical Activity and Nutrition Unit (PAN)</a:t>
            </a:r>
            <a:endParaRPr kumimoji="0" lang="en-US" sz="1000" b="0" i="0" u="none" strike="noStrike" kern="0" cap="none" spc="0" normalizeH="0" baseline="0" noProof="0" dirty="0">
              <a:ln>
                <a:noFill/>
              </a:ln>
              <a:solidFill>
                <a:srgbClr val="000000"/>
              </a:solidFill>
              <a:effectLst/>
              <a:uLnTx/>
              <a:uFillTx/>
              <a:latin typeface="Calibri" pitchFamily="34"/>
              <a:ea typeface="+mn-ea"/>
              <a:cs typeface="+mn-cs"/>
            </a:endParaRPr>
          </a:p>
        </p:txBody>
      </p:sp>
      <p:pic>
        <p:nvPicPr>
          <p:cNvPr id="5" name="Content Placeholder 5" descr="Rainbow assorted fruits and vegetables">
            <a:extLst>
              <a:ext uri="{FF2B5EF4-FFF2-40B4-BE49-F238E27FC236}">
                <a16:creationId xmlns:a16="http://schemas.microsoft.com/office/drawing/2014/main" id="{634863DE-7083-784F-9277-AB9C994662F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35442"/>
            <a:ext cx="12192000" cy="2702442"/>
          </a:xfrm>
          <a:prstGeom prst="rect">
            <a:avLst/>
          </a:prstGeom>
          <a:noFill/>
          <a:ln cap="flat">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5FD2E5-13E2-55F9-9D7C-747E6A60B0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7684" y="346167"/>
            <a:ext cx="1588946" cy="1588946"/>
          </a:xfrm>
          <a:prstGeom prst="rect">
            <a:avLst/>
          </a:prstGeom>
        </p:spPr>
      </p:pic>
      <p:pic>
        <p:nvPicPr>
          <p:cNvPr id="12" name="Picture 11">
            <a:extLst>
              <a:ext uri="{FF2B5EF4-FFF2-40B4-BE49-F238E27FC236}">
                <a16:creationId xmlns:a16="http://schemas.microsoft.com/office/drawing/2014/main" id="{5D8715F0-5845-B96D-F848-175C0434CEF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384208" y="474178"/>
            <a:ext cx="3251032" cy="1291921"/>
          </a:xfrm>
          <a:prstGeom prst="rect">
            <a:avLst/>
          </a:prstGeom>
        </p:spPr>
      </p:pic>
      <p:pic>
        <p:nvPicPr>
          <p:cNvPr id="10" name="Picture 9">
            <a:extLst>
              <a:ext uri="{FF2B5EF4-FFF2-40B4-BE49-F238E27FC236}">
                <a16:creationId xmlns:a16="http://schemas.microsoft.com/office/drawing/2014/main" id="{E18E02FC-922B-1015-0D91-062C02EF63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0636" y="798901"/>
            <a:ext cx="3520438" cy="642479"/>
          </a:xfrm>
          <a:prstGeom prst="rect">
            <a:avLst/>
          </a:prstGeom>
        </p:spPr>
      </p:pic>
      <p:pic>
        <p:nvPicPr>
          <p:cNvPr id="5" name="Content Placeholder 4" descr="A picture containing logo&#10;&#10;AI-generated content may be incorrect.">
            <a:extLst>
              <a:ext uri="{FF2B5EF4-FFF2-40B4-BE49-F238E27FC236}">
                <a16:creationId xmlns:a16="http://schemas.microsoft.com/office/drawing/2014/main" id="{D0CED15E-28DD-01C1-B653-BED32717D07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54173" y="2639045"/>
            <a:ext cx="3155966" cy="1588934"/>
          </a:xfrm>
          <a:prstGeom prst="rect">
            <a:avLst/>
          </a:prstGeom>
        </p:spPr>
      </p:pic>
      <p:pic>
        <p:nvPicPr>
          <p:cNvPr id="13" name="Picture 12">
            <a:extLst>
              <a:ext uri="{FF2B5EF4-FFF2-40B4-BE49-F238E27FC236}">
                <a16:creationId xmlns:a16="http://schemas.microsoft.com/office/drawing/2014/main" id="{5066492D-8C51-D81E-BE50-274BEAF0D8B9}"/>
              </a:ext>
            </a:extLst>
          </p:cNvPr>
          <p:cNvPicPr>
            <a:picLocks noChangeAspect="1"/>
          </p:cNvPicPr>
          <p:nvPr/>
        </p:nvPicPr>
        <p:blipFill>
          <a:blip r:embed="rId6"/>
          <a:stretch>
            <a:fillRect/>
          </a:stretch>
        </p:blipFill>
        <p:spPr>
          <a:xfrm>
            <a:off x="417689" y="5110775"/>
            <a:ext cx="3225770" cy="1222186"/>
          </a:xfrm>
          <a:prstGeom prst="rect">
            <a:avLst/>
          </a:prstGeom>
        </p:spPr>
      </p:pic>
      <p:sp>
        <p:nvSpPr>
          <p:cNvPr id="41" name="Rectangle 40">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468343-CF63-753D-9578-CF007E54FB5A}"/>
              </a:ext>
            </a:extLst>
          </p:cNvPr>
          <p:cNvSpPr>
            <a:spLocks noGrp="1"/>
          </p:cNvSpPr>
          <p:nvPr>
            <p:ph type="ctrTitle"/>
          </p:nvPr>
        </p:nvSpPr>
        <p:spPr>
          <a:xfrm>
            <a:off x="4657256" y="2916520"/>
            <a:ext cx="6465287" cy="2309364"/>
          </a:xfrm>
        </p:spPr>
        <p:txBody>
          <a:bodyPr>
            <a:normAutofit fontScale="90000"/>
          </a:bodyPr>
          <a:lstStyle/>
          <a:p>
            <a:r>
              <a:rPr lang="en-US" sz="4800" dirty="0">
                <a:solidFill>
                  <a:srgbClr val="FFFFFF"/>
                </a:solidFill>
              </a:rPr>
              <a:t>Growing Hope </a:t>
            </a:r>
            <a:br>
              <a:rPr lang="en-US" sz="4800" dirty="0">
                <a:solidFill>
                  <a:srgbClr val="FFFFFF"/>
                </a:solidFill>
              </a:rPr>
            </a:br>
            <a:r>
              <a:rPr lang="en-US" sz="2700" dirty="0">
                <a:solidFill>
                  <a:srgbClr val="FFFFFF"/>
                </a:solidFill>
              </a:rPr>
              <a:t>Produce for Patients in Cancer Treatment</a:t>
            </a:r>
            <a:br>
              <a:rPr lang="en-US" sz="4800" dirty="0">
                <a:solidFill>
                  <a:srgbClr val="FFFFFF"/>
                </a:solidFill>
              </a:rPr>
            </a:br>
            <a:endParaRPr lang="en-US" sz="4800" dirty="0">
              <a:solidFill>
                <a:srgbClr val="FFFFFF"/>
              </a:solidFill>
            </a:endParaRPr>
          </a:p>
        </p:txBody>
      </p:sp>
      <p:sp>
        <p:nvSpPr>
          <p:cNvPr id="3" name="Subtitle 2">
            <a:extLst>
              <a:ext uri="{FF2B5EF4-FFF2-40B4-BE49-F238E27FC236}">
                <a16:creationId xmlns:a16="http://schemas.microsoft.com/office/drawing/2014/main" id="{FCEEFF3B-6859-C712-B785-2037BA598F89}"/>
              </a:ext>
            </a:extLst>
          </p:cNvPr>
          <p:cNvSpPr>
            <a:spLocks noGrp="1"/>
          </p:cNvSpPr>
          <p:nvPr>
            <p:ph type="subTitle" idx="1"/>
          </p:nvPr>
        </p:nvSpPr>
        <p:spPr>
          <a:xfrm>
            <a:off x="4657256" y="5446617"/>
            <a:ext cx="6465286" cy="523776"/>
          </a:xfrm>
        </p:spPr>
        <p:txBody>
          <a:bodyPr>
            <a:normAutofit/>
          </a:bodyPr>
          <a:lstStyle/>
          <a:p>
            <a:pPr algn="l"/>
            <a:r>
              <a:rPr lang="en-US" sz="2000" dirty="0">
                <a:solidFill>
                  <a:srgbClr val="FFFFFF"/>
                </a:solidFill>
              </a:rPr>
              <a:t>A Pilot Project</a:t>
            </a:r>
          </a:p>
        </p:txBody>
      </p:sp>
      <p:cxnSp>
        <p:nvCxnSpPr>
          <p:cNvPr id="43" name="Straight Connector 42">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710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AD6B0-74C6-3A74-1090-6703BCD2D0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BB0CC-8E92-74F2-ED5C-8DE95251B9C1}"/>
              </a:ext>
            </a:extLst>
          </p:cNvPr>
          <p:cNvSpPr>
            <a:spLocks noGrp="1"/>
          </p:cNvSpPr>
          <p:nvPr>
            <p:ph type="title"/>
          </p:nvPr>
        </p:nvSpPr>
        <p:spPr>
          <a:xfrm>
            <a:off x="838200" y="557188"/>
            <a:ext cx="10515600" cy="1133499"/>
          </a:xfrm>
        </p:spPr>
        <p:txBody>
          <a:bodyPr>
            <a:normAutofit fontScale="90000"/>
          </a:bodyPr>
          <a:lstStyle/>
          <a:p>
            <a:pPr algn="ctr"/>
            <a:r>
              <a:rPr lang="en-US" sz="5200" b="1" dirty="0">
                <a:solidFill>
                  <a:schemeClr val="bg1"/>
                </a:solidFill>
              </a:rPr>
              <a:t>Growing Hope Objectives</a:t>
            </a:r>
            <a:br>
              <a:rPr lang="en-US" sz="5200" b="1" dirty="0">
                <a:solidFill>
                  <a:schemeClr val="bg1"/>
                </a:solidFill>
              </a:rPr>
            </a:br>
            <a:r>
              <a:rPr lang="en-US" sz="2700" i="1" dirty="0">
                <a:solidFill>
                  <a:schemeClr val="bg1"/>
                </a:solidFill>
              </a:rPr>
              <a:t>Produce for Patients in Cancer Treatment</a:t>
            </a:r>
            <a:endParaRPr lang="en-US" sz="5200" b="1" i="1" dirty="0">
              <a:solidFill>
                <a:schemeClr val="bg1"/>
              </a:solidFill>
            </a:endParaRPr>
          </a:p>
        </p:txBody>
      </p:sp>
      <p:graphicFrame>
        <p:nvGraphicFramePr>
          <p:cNvPr id="18" name="Content Placeholder 2">
            <a:extLst>
              <a:ext uri="{FF2B5EF4-FFF2-40B4-BE49-F238E27FC236}">
                <a16:creationId xmlns:a16="http://schemas.microsoft.com/office/drawing/2014/main" id="{90EA823A-8869-B740-AA92-0BC662DB46CB}"/>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1283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00F93-7072-C80D-6039-E989BBA879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2FE02F-6CF5-2C45-EA83-D6FA22A82D71}"/>
              </a:ext>
            </a:extLst>
          </p:cNvPr>
          <p:cNvSpPr>
            <a:spLocks noGrp="1"/>
          </p:cNvSpPr>
          <p:nvPr>
            <p:ph type="title"/>
          </p:nvPr>
        </p:nvSpPr>
        <p:spPr>
          <a:xfrm>
            <a:off x="156172" y="274637"/>
            <a:ext cx="5120561" cy="1325563"/>
          </a:xfrm>
        </p:spPr>
        <p:txBody>
          <a:bodyPr>
            <a:normAutofit/>
          </a:bodyPr>
          <a:lstStyle/>
          <a:p>
            <a:r>
              <a:rPr lang="en-US" sz="4900" b="1" dirty="0">
                <a:solidFill>
                  <a:srgbClr val="264D73"/>
                </a:solidFill>
              </a:rPr>
              <a:t>Participant Criteria</a:t>
            </a:r>
          </a:p>
        </p:txBody>
      </p:sp>
      <p:sp>
        <p:nvSpPr>
          <p:cNvPr id="3" name="Content Placeholder 2">
            <a:extLst>
              <a:ext uri="{FF2B5EF4-FFF2-40B4-BE49-F238E27FC236}">
                <a16:creationId xmlns:a16="http://schemas.microsoft.com/office/drawing/2014/main" id="{805340F1-EC3A-3CD3-EC07-BD561B7EF303}"/>
              </a:ext>
            </a:extLst>
          </p:cNvPr>
          <p:cNvSpPr>
            <a:spLocks noGrp="1"/>
          </p:cNvSpPr>
          <p:nvPr>
            <p:ph idx="1"/>
          </p:nvPr>
        </p:nvSpPr>
        <p:spPr>
          <a:xfrm>
            <a:off x="228600" y="1447801"/>
            <a:ext cx="4876799" cy="4190999"/>
          </a:xfrm>
        </p:spPr>
        <p:txBody>
          <a:bodyPr>
            <a:normAutofit/>
          </a:bodyPr>
          <a:lstStyle/>
          <a:p>
            <a:r>
              <a:rPr lang="en-US" dirty="0">
                <a:solidFill>
                  <a:schemeClr val="bg1"/>
                </a:solidFill>
              </a:rPr>
              <a:t>Patients undergoing cancer treatment</a:t>
            </a:r>
          </a:p>
          <a:p>
            <a:pPr lvl="1"/>
            <a:r>
              <a:rPr lang="en-US" dirty="0">
                <a:solidFill>
                  <a:schemeClr val="bg1"/>
                </a:solidFill>
              </a:rPr>
              <a:t>Anchorage Radiation Oncology Center</a:t>
            </a:r>
          </a:p>
          <a:p>
            <a:pPr lvl="1"/>
            <a:r>
              <a:rPr lang="en-US" dirty="0">
                <a:solidFill>
                  <a:schemeClr val="bg1"/>
                </a:solidFill>
              </a:rPr>
              <a:t>Providence Cancer Center</a:t>
            </a:r>
          </a:p>
          <a:p>
            <a:r>
              <a:rPr lang="en-US" dirty="0">
                <a:solidFill>
                  <a:schemeClr val="bg1"/>
                </a:solidFill>
              </a:rPr>
              <a:t>Patients are identified by navigators/social workers</a:t>
            </a:r>
          </a:p>
          <a:p>
            <a:pPr lvl="1"/>
            <a:r>
              <a:rPr lang="en-US" dirty="0">
                <a:solidFill>
                  <a:schemeClr val="bg1"/>
                </a:solidFill>
              </a:rPr>
              <a:t>Distress Screener</a:t>
            </a:r>
          </a:p>
        </p:txBody>
      </p:sp>
      <p:pic>
        <p:nvPicPr>
          <p:cNvPr id="6" name="Picture 5">
            <a:extLst>
              <a:ext uri="{FF2B5EF4-FFF2-40B4-BE49-F238E27FC236}">
                <a16:creationId xmlns:a16="http://schemas.microsoft.com/office/drawing/2014/main" id="{56BB945E-C354-D7E7-4593-153ABDD6C2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6226" y="762000"/>
            <a:ext cx="6667173" cy="4648200"/>
          </a:xfrm>
          <a:prstGeom prst="rect">
            <a:avLst/>
          </a:prstGeom>
          <a:ln w="12700">
            <a:solidFill>
              <a:schemeClr val="bg1"/>
            </a:solidFill>
          </a:ln>
        </p:spPr>
      </p:pic>
    </p:spTree>
    <p:extLst>
      <p:ext uri="{BB962C8B-B14F-4D97-AF65-F5344CB8AC3E}">
        <p14:creationId xmlns:p14="http://schemas.microsoft.com/office/powerpoint/2010/main" val="2240048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DD015-55AD-781F-54F1-FC65FBE6C63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9E2EA0E-E71B-B04F-0F9B-63E2A02B772F}"/>
              </a:ext>
            </a:extLst>
          </p:cNvPr>
          <p:cNvPicPr>
            <a:picLocks noChangeAspect="1"/>
          </p:cNvPicPr>
          <p:nvPr/>
        </p:nvPicPr>
        <p:blipFill>
          <a:blip r:embed="rId2" cstate="email">
            <a:extLst>
              <a:ext uri="{28A0092B-C50C-407E-A947-70E740481C1C}">
                <a14:useLocalDpi xmlns:a14="http://schemas.microsoft.com/office/drawing/2010/main"/>
              </a:ext>
            </a:extLst>
          </a:blip>
          <a:srcRect l="-49"/>
          <a:stretch>
            <a:fillRect/>
          </a:stretch>
        </p:blipFill>
        <p:spPr>
          <a:xfrm>
            <a:off x="6736599" y="167594"/>
            <a:ext cx="5000595" cy="5881444"/>
          </a:xfrm>
          <a:prstGeom prst="rect">
            <a:avLst/>
          </a:prstGeom>
          <a:ln w="3175">
            <a:solidFill>
              <a:schemeClr val="bg1"/>
            </a:solidFill>
          </a:ln>
        </p:spPr>
      </p:pic>
      <p:pic>
        <p:nvPicPr>
          <p:cNvPr id="10" name="Picture 9">
            <a:extLst>
              <a:ext uri="{FF2B5EF4-FFF2-40B4-BE49-F238E27FC236}">
                <a16:creationId xmlns:a16="http://schemas.microsoft.com/office/drawing/2014/main" id="{0578B582-EE1C-CE81-EC79-8071606A80D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038600" y="132152"/>
            <a:ext cx="2441805" cy="5925823"/>
          </a:xfrm>
          <a:prstGeom prst="rect">
            <a:avLst/>
          </a:prstGeom>
          <a:ln>
            <a:solidFill>
              <a:schemeClr val="bg1"/>
            </a:solidFill>
          </a:ln>
        </p:spPr>
      </p:pic>
      <p:pic>
        <p:nvPicPr>
          <p:cNvPr id="15" name="Picture 14">
            <a:extLst>
              <a:ext uri="{FF2B5EF4-FFF2-40B4-BE49-F238E27FC236}">
                <a16:creationId xmlns:a16="http://schemas.microsoft.com/office/drawing/2014/main" id="{13B513DB-A0CD-940E-3533-50C4A88B00D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19200" y="101140"/>
            <a:ext cx="2441805" cy="5947898"/>
          </a:xfrm>
          <a:prstGeom prst="rect">
            <a:avLst/>
          </a:prstGeom>
          <a:ln w="3175">
            <a:solidFill>
              <a:schemeClr val="bg1"/>
            </a:solidFill>
          </a:ln>
        </p:spPr>
      </p:pic>
    </p:spTree>
    <p:extLst>
      <p:ext uri="{BB962C8B-B14F-4D97-AF65-F5344CB8AC3E}">
        <p14:creationId xmlns:p14="http://schemas.microsoft.com/office/powerpoint/2010/main" val="2916083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5F6E329-D57C-2766-AE21-016C6B4809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62AFA-EA09-9AB5-3CA3-8A4AABEE1D61}"/>
              </a:ext>
            </a:extLst>
          </p:cNvPr>
          <p:cNvSpPr>
            <a:spLocks noGrp="1"/>
          </p:cNvSpPr>
          <p:nvPr>
            <p:ph type="title"/>
          </p:nvPr>
        </p:nvSpPr>
        <p:spPr>
          <a:xfrm>
            <a:off x="838200" y="2031881"/>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Announcements</a:t>
            </a:r>
          </a:p>
        </p:txBody>
      </p:sp>
      <p:sp>
        <p:nvSpPr>
          <p:cNvPr id="3" name="Content Placeholder 2">
            <a:extLst>
              <a:ext uri="{FF2B5EF4-FFF2-40B4-BE49-F238E27FC236}">
                <a16:creationId xmlns:a16="http://schemas.microsoft.com/office/drawing/2014/main" id="{3EDDC404-C8CA-E6A4-3AC1-4E4A42873EE2}"/>
              </a:ext>
            </a:extLst>
          </p:cNvPr>
          <p:cNvSpPr>
            <a:spLocks noGrp="1"/>
          </p:cNvSpPr>
          <p:nvPr>
            <p:ph idx="1"/>
          </p:nvPr>
        </p:nvSpPr>
        <p:spPr>
          <a:xfrm>
            <a:off x="1845564" y="4558885"/>
            <a:ext cx="8500872" cy="520012"/>
          </a:xfrm>
        </p:spPr>
        <p:txBody>
          <a:bodyPr/>
          <a:lstStyle/>
          <a:p>
            <a:pPr marL="0" indent="0" algn="ctr">
              <a:buNone/>
            </a:pPr>
            <a:r>
              <a:rPr lang="en-US" dirty="0">
                <a:latin typeface="Source Sans Pro" panose="020B0503030403020204" pitchFamily="34" charset="0"/>
                <a:ea typeface="Source Sans Pro" panose="020B0503030403020204" pitchFamily="34" charset="0"/>
              </a:rPr>
              <a:t>Tamar Ben-Yosef, All Alaska Pediatric Partnership </a:t>
            </a:r>
          </a:p>
        </p:txBody>
      </p:sp>
    </p:spTree>
    <p:extLst>
      <p:ext uri="{BB962C8B-B14F-4D97-AF65-F5344CB8AC3E}">
        <p14:creationId xmlns:p14="http://schemas.microsoft.com/office/powerpoint/2010/main" val="1158692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AE2DA-0021-AF7A-F215-234FA999FF26}"/>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descr="Text, letter&#10;&#10;AI-generated content may be incorrect.">
            <a:extLst>
              <a:ext uri="{FF2B5EF4-FFF2-40B4-BE49-F238E27FC236}">
                <a16:creationId xmlns:a16="http://schemas.microsoft.com/office/drawing/2014/main" id="{7573FE8A-EC19-3BDD-BE1F-D90B058A85D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64DD75CA-BA75-AEF1-C69B-FFE70A21718E}"/>
              </a:ext>
            </a:extLst>
          </p:cNvPr>
          <p:cNvSpPr>
            <a:spLocks noGrp="1"/>
          </p:cNvSpPr>
          <p:nvPr>
            <p:ph idx="1"/>
          </p:nvPr>
        </p:nvSpPr>
        <p:spPr>
          <a:xfrm>
            <a:off x="4553734" y="2409830"/>
            <a:ext cx="6798539" cy="3705217"/>
          </a:xfrm>
        </p:spPr>
        <p:txBody>
          <a:bodyPr>
            <a:normAutofit/>
          </a:bodyPr>
          <a:lstStyle/>
          <a:p>
            <a:r>
              <a:rPr lang="en-US" sz="2000">
                <a:solidFill>
                  <a:schemeClr val="bg1"/>
                </a:solidFill>
              </a:rPr>
              <a:t>Caregiver Wellness Resources</a:t>
            </a:r>
          </a:p>
        </p:txBody>
      </p:sp>
      <p:pic>
        <p:nvPicPr>
          <p:cNvPr id="5" name="Picture 4" descr="A person and person standing next to boxes in a store&#10;&#10;AI-generated content may be incorrect.">
            <a:extLst>
              <a:ext uri="{FF2B5EF4-FFF2-40B4-BE49-F238E27FC236}">
                <a16:creationId xmlns:a16="http://schemas.microsoft.com/office/drawing/2014/main" id="{1A014EF8-78A2-80C1-BCA3-64F7C1A812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6853" y="257177"/>
            <a:ext cx="3486150" cy="4648200"/>
          </a:xfrm>
          <a:prstGeom prst="rect">
            <a:avLst/>
          </a:prstGeom>
          <a:ln>
            <a:noFill/>
          </a:ln>
          <a:effectLst>
            <a:softEdge rad="112500"/>
          </a:effectLst>
        </p:spPr>
      </p:pic>
      <p:pic>
        <p:nvPicPr>
          <p:cNvPr id="7" name="Picture 6" descr="A picture containing text, indoor, floor&#10;&#10;AI-generated content may be incorrect.">
            <a:extLst>
              <a:ext uri="{FF2B5EF4-FFF2-40B4-BE49-F238E27FC236}">
                <a16:creationId xmlns:a16="http://schemas.microsoft.com/office/drawing/2014/main" id="{B538FA35-B695-C1D1-E109-169264B803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3128" y="257176"/>
            <a:ext cx="3486149" cy="4648199"/>
          </a:xfrm>
          <a:prstGeom prst="rect">
            <a:avLst/>
          </a:prstGeom>
          <a:ln>
            <a:noFill/>
          </a:ln>
          <a:effectLst>
            <a:softEdge rad="112500"/>
          </a:effectLst>
        </p:spPr>
      </p:pic>
      <p:sp>
        <p:nvSpPr>
          <p:cNvPr id="4" name="TextBox 3">
            <a:extLst>
              <a:ext uri="{FF2B5EF4-FFF2-40B4-BE49-F238E27FC236}">
                <a16:creationId xmlns:a16="http://schemas.microsoft.com/office/drawing/2014/main" id="{A342ABCC-1503-6752-7D09-D60F0D031726}"/>
              </a:ext>
            </a:extLst>
          </p:cNvPr>
          <p:cNvSpPr txBox="1"/>
          <p:nvPr/>
        </p:nvSpPr>
        <p:spPr>
          <a:xfrm>
            <a:off x="4436729" y="5101528"/>
            <a:ext cx="703254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a:ea typeface="+mn-ea"/>
                <a:cs typeface="+mn-cs"/>
              </a:rPr>
              <a:t>Two Anchorage sites: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Providence Cancer Center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Anchorage Radiation Oncology Center</a:t>
            </a:r>
          </a:p>
        </p:txBody>
      </p:sp>
    </p:spTree>
    <p:extLst>
      <p:ext uri="{BB962C8B-B14F-4D97-AF65-F5344CB8AC3E}">
        <p14:creationId xmlns:p14="http://schemas.microsoft.com/office/powerpoint/2010/main" val="4209566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AD6B0-74C6-3A74-1090-6703BCD2D05B}"/>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5CBB0CC-8E92-74F2-ED5C-8DE95251B9C1}"/>
              </a:ext>
            </a:extLst>
          </p:cNvPr>
          <p:cNvSpPr>
            <a:spLocks noGrp="1"/>
          </p:cNvSpPr>
          <p:nvPr>
            <p:ph type="title"/>
          </p:nvPr>
        </p:nvSpPr>
        <p:spPr>
          <a:xfrm>
            <a:off x="4538141" y="148643"/>
            <a:ext cx="6894576" cy="849235"/>
          </a:xfrm>
        </p:spPr>
        <p:txBody>
          <a:bodyPr anchor="b">
            <a:normAutofit fontScale="90000"/>
          </a:bodyPr>
          <a:lstStyle/>
          <a:p>
            <a:r>
              <a:rPr lang="en-US" sz="5400" b="1" dirty="0">
                <a:solidFill>
                  <a:srgbClr val="264D73"/>
                </a:solidFill>
              </a:rPr>
              <a:t>Weekly Produce Boxes</a:t>
            </a:r>
            <a:endParaRPr lang="en-US" sz="5400" dirty="0"/>
          </a:p>
        </p:txBody>
      </p:sp>
      <p:sp>
        <p:nvSpPr>
          <p:cNvPr id="16"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22278058-12DE-5C72-AFA4-9714F501C57E}"/>
              </a:ext>
            </a:extLst>
          </p:cNvPr>
          <p:cNvSpPr>
            <a:spLocks noGrp="1"/>
          </p:cNvSpPr>
          <p:nvPr>
            <p:ph idx="1"/>
          </p:nvPr>
        </p:nvSpPr>
        <p:spPr>
          <a:xfrm>
            <a:off x="4654296" y="2706624"/>
            <a:ext cx="6894576" cy="3483864"/>
          </a:xfrm>
        </p:spPr>
        <p:txBody>
          <a:bodyPr>
            <a:normAutofit/>
          </a:bodyPr>
          <a:lstStyle/>
          <a:p>
            <a:r>
              <a:rPr lang="en-US" dirty="0"/>
              <a:t>Improve nutritional intake</a:t>
            </a:r>
          </a:p>
          <a:p>
            <a:r>
              <a:rPr lang="en-US" dirty="0"/>
              <a:t>Alleviate financial worries </a:t>
            </a:r>
          </a:p>
          <a:p>
            <a:r>
              <a:rPr lang="en-US" dirty="0"/>
              <a:t>Reduce patient and caregiver burden</a:t>
            </a:r>
            <a:endParaRPr lang="en-US" sz="2200" dirty="0"/>
          </a:p>
        </p:txBody>
      </p:sp>
      <p:pic>
        <p:nvPicPr>
          <p:cNvPr id="6" name="Picture 5" descr="A picture containing text, food, table, indoor&#10;&#10;AI-generated content may be incorrect.">
            <a:extLst>
              <a:ext uri="{FF2B5EF4-FFF2-40B4-BE49-F238E27FC236}">
                <a16:creationId xmlns:a16="http://schemas.microsoft.com/office/drawing/2014/main" id="{41009C8F-6F1F-652F-151B-D98C0D52AAD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10"/>
            <a:ext cx="3913041" cy="3124189"/>
          </a:xfrm>
          <a:prstGeom prst="rect">
            <a:avLst/>
          </a:prstGeom>
        </p:spPr>
      </p:pic>
      <p:pic>
        <p:nvPicPr>
          <p:cNvPr id="7" name="Picture 6">
            <a:extLst>
              <a:ext uri="{FF2B5EF4-FFF2-40B4-BE49-F238E27FC236}">
                <a16:creationId xmlns:a16="http://schemas.microsoft.com/office/drawing/2014/main" id="{21DB6A89-11A9-52E6-828F-51D4173BA37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1" y="3124199"/>
            <a:ext cx="3929030" cy="3096038"/>
          </a:xfrm>
          <a:prstGeom prst="rect">
            <a:avLst/>
          </a:prstGeom>
        </p:spPr>
      </p:pic>
      <p:pic>
        <p:nvPicPr>
          <p:cNvPr id="8" name="Picture 7">
            <a:extLst>
              <a:ext uri="{FF2B5EF4-FFF2-40B4-BE49-F238E27FC236}">
                <a16:creationId xmlns:a16="http://schemas.microsoft.com/office/drawing/2014/main" id="{60FEB782-B42F-C737-5890-BE7EED86C8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2545" y="1146521"/>
            <a:ext cx="3665856" cy="4776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20C52EE5-9363-DA0C-DD81-261E5E4506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15104" y="1146521"/>
            <a:ext cx="3688249" cy="4776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6">
            <a:extLst>
              <a:ext uri="{FF2B5EF4-FFF2-40B4-BE49-F238E27FC236}">
                <a16:creationId xmlns:a16="http://schemas.microsoft.com/office/drawing/2014/main" id="{D577B5C5-F5E0-A336-83CC-B2DFE64B51A2}"/>
              </a:ext>
            </a:extLst>
          </p:cNvPr>
          <p:cNvSpPr txBox="1">
            <a:spLocks/>
          </p:cNvSpPr>
          <p:nvPr/>
        </p:nvSpPr>
        <p:spPr>
          <a:xfrm>
            <a:off x="4419600" y="228600"/>
            <a:ext cx="7268464"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264D73"/>
              </a:solidFill>
              <a:effectLst/>
              <a:uLnTx/>
              <a:uFillTx/>
              <a:latin typeface="Calibri"/>
              <a:ea typeface="+mj-ea"/>
              <a:cs typeface="+mj-cs"/>
            </a:endParaRPr>
          </a:p>
        </p:txBody>
      </p:sp>
    </p:spTree>
    <p:extLst>
      <p:ext uri="{BB962C8B-B14F-4D97-AF65-F5344CB8AC3E}">
        <p14:creationId xmlns:p14="http://schemas.microsoft.com/office/powerpoint/2010/main" val="2327555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06C83-4B8E-7401-B664-0A0DCA9273E7}"/>
              </a:ext>
            </a:extLst>
          </p:cNvPr>
          <p:cNvSpPr>
            <a:spLocks noGrp="1"/>
          </p:cNvSpPr>
          <p:nvPr>
            <p:ph type="title"/>
          </p:nvPr>
        </p:nvSpPr>
        <p:spPr>
          <a:xfrm>
            <a:off x="568220" y="419986"/>
            <a:ext cx="3698980" cy="990600"/>
          </a:xfrm>
        </p:spPr>
        <p:txBody>
          <a:bodyPr>
            <a:noAutofit/>
          </a:bodyPr>
          <a:lstStyle/>
          <a:p>
            <a:r>
              <a:rPr lang="en-US" sz="4900" b="1" dirty="0">
                <a:solidFill>
                  <a:srgbClr val="264D73"/>
                </a:solidFill>
              </a:rPr>
              <a:t>Social Media</a:t>
            </a:r>
          </a:p>
        </p:txBody>
      </p:sp>
      <p:pic>
        <p:nvPicPr>
          <p:cNvPr id="16" name="Picture 15" descr="Graphical user interface, website&#10;&#10;AI-generated content may be incorrect.">
            <a:extLst>
              <a:ext uri="{FF2B5EF4-FFF2-40B4-BE49-F238E27FC236}">
                <a16:creationId xmlns:a16="http://schemas.microsoft.com/office/drawing/2014/main" id="{1231C7EC-E803-3AE9-841B-E46C62AD87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0" y="76200"/>
            <a:ext cx="3698980" cy="5818188"/>
          </a:xfrm>
          <a:prstGeom prst="rect">
            <a:avLst/>
          </a:prstGeom>
          <a:ln>
            <a:noFill/>
          </a:ln>
          <a:effectLst>
            <a:softEdge rad="112500"/>
          </a:effectLst>
        </p:spPr>
      </p:pic>
      <p:pic>
        <p:nvPicPr>
          <p:cNvPr id="4" name="Picture 3">
            <a:extLst>
              <a:ext uri="{FF2B5EF4-FFF2-40B4-BE49-F238E27FC236}">
                <a16:creationId xmlns:a16="http://schemas.microsoft.com/office/drawing/2014/main" id="{CB6F743D-3D1D-CE78-4C0B-10B79DD2620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456805" y="557526"/>
            <a:ext cx="3278390" cy="4855535"/>
          </a:xfrm>
          <a:prstGeom prst="rect">
            <a:avLst/>
          </a:prstGeom>
          <a:ln>
            <a:noFill/>
          </a:ln>
          <a:effectLst>
            <a:softEdge rad="112500"/>
          </a:effectLst>
        </p:spPr>
      </p:pic>
      <p:pic>
        <p:nvPicPr>
          <p:cNvPr id="6" name="Picture 5">
            <a:extLst>
              <a:ext uri="{FF2B5EF4-FFF2-40B4-BE49-F238E27FC236}">
                <a16:creationId xmlns:a16="http://schemas.microsoft.com/office/drawing/2014/main" id="{2C66FD1B-F994-6FBB-4463-C619A36FE953}"/>
              </a:ext>
            </a:extLst>
          </p:cNvPr>
          <p:cNvPicPr>
            <a:picLocks noChangeAspect="1"/>
          </p:cNvPicPr>
          <p:nvPr/>
        </p:nvPicPr>
        <p:blipFill>
          <a:blip r:embed="rId4"/>
          <a:stretch>
            <a:fillRect/>
          </a:stretch>
        </p:blipFill>
        <p:spPr>
          <a:xfrm>
            <a:off x="1157732" y="1447800"/>
            <a:ext cx="2768600" cy="3429000"/>
          </a:xfrm>
          <a:prstGeom prst="rect">
            <a:avLst/>
          </a:prstGeom>
          <a:ln>
            <a:noFill/>
          </a:ln>
          <a:effectLst>
            <a:softEdge rad="112500"/>
          </a:effectLst>
        </p:spPr>
      </p:pic>
    </p:spTree>
    <p:extLst>
      <p:ext uri="{BB962C8B-B14F-4D97-AF65-F5344CB8AC3E}">
        <p14:creationId xmlns:p14="http://schemas.microsoft.com/office/powerpoint/2010/main" val="3653008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F3AEAC-AB57-195A-F500-A18419569751}"/>
              </a:ext>
            </a:extLst>
          </p:cNvPr>
          <p:cNvSpPr>
            <a:spLocks noGrp="1"/>
          </p:cNvSpPr>
          <p:nvPr>
            <p:ph type="title"/>
          </p:nvPr>
        </p:nvSpPr>
        <p:spPr/>
        <p:txBody>
          <a:bodyPr>
            <a:normAutofit fontScale="90000"/>
          </a:bodyPr>
          <a:lstStyle/>
          <a:p>
            <a:r>
              <a:rPr lang="en-US" sz="4900" b="1" dirty="0">
                <a:solidFill>
                  <a:srgbClr val="264D73"/>
                </a:solidFill>
              </a:rPr>
              <a:t>Pilot launched Sept 9, 2025 </a:t>
            </a:r>
            <a:br>
              <a:rPr lang="en-US" sz="4900" b="1" dirty="0">
                <a:solidFill>
                  <a:srgbClr val="264D73"/>
                </a:solidFill>
              </a:rPr>
            </a:br>
            <a:r>
              <a:rPr lang="en-US" sz="4900" b="1" dirty="0">
                <a:solidFill>
                  <a:srgbClr val="264D73"/>
                </a:solidFill>
              </a:rPr>
              <a:t>Evaluation – </a:t>
            </a:r>
          </a:p>
        </p:txBody>
      </p:sp>
      <p:sp>
        <p:nvSpPr>
          <p:cNvPr id="5" name="Content Placeholder 4">
            <a:extLst>
              <a:ext uri="{FF2B5EF4-FFF2-40B4-BE49-F238E27FC236}">
                <a16:creationId xmlns:a16="http://schemas.microsoft.com/office/drawing/2014/main" id="{79C433E7-3204-1581-7221-DD1C265EC096}"/>
              </a:ext>
            </a:extLst>
          </p:cNvPr>
          <p:cNvSpPr>
            <a:spLocks noGrp="1"/>
          </p:cNvSpPr>
          <p:nvPr>
            <p:ph sz="quarter" idx="1"/>
          </p:nvPr>
        </p:nvSpPr>
        <p:spPr>
          <a:xfrm>
            <a:off x="812800" y="1524000"/>
            <a:ext cx="10160000" cy="4637567"/>
          </a:xfrm>
        </p:spPr>
        <p:txBody>
          <a:bodyPr>
            <a:normAutofit/>
          </a:bodyPr>
          <a:lstStyle/>
          <a:p>
            <a:r>
              <a:rPr lang="en-US" b="1" dirty="0">
                <a:solidFill>
                  <a:schemeClr val="bg1"/>
                </a:solidFill>
              </a:rPr>
              <a:t>Patient</a:t>
            </a:r>
          </a:p>
          <a:p>
            <a:pPr lvl="1"/>
            <a:r>
              <a:rPr lang="en-US" dirty="0">
                <a:solidFill>
                  <a:schemeClr val="bg1"/>
                </a:solidFill>
              </a:rPr>
              <a:t>Perception of change in food security, nutrition, burden and finances</a:t>
            </a:r>
          </a:p>
          <a:p>
            <a:pPr lvl="1"/>
            <a:r>
              <a:rPr lang="en-US" dirty="0">
                <a:solidFill>
                  <a:schemeClr val="bg1"/>
                </a:solidFill>
              </a:rPr>
              <a:t>Satisfaction, preference</a:t>
            </a:r>
          </a:p>
          <a:p>
            <a:r>
              <a:rPr lang="en-US" b="1" dirty="0">
                <a:solidFill>
                  <a:schemeClr val="bg1"/>
                </a:solidFill>
              </a:rPr>
              <a:t>Cancer centers</a:t>
            </a:r>
          </a:p>
          <a:p>
            <a:pPr lvl="1"/>
            <a:r>
              <a:rPr lang="en-US" dirty="0">
                <a:solidFill>
                  <a:schemeClr val="bg1"/>
                </a:solidFill>
              </a:rPr>
              <a:t>Logistics, perception, time invested</a:t>
            </a:r>
          </a:p>
          <a:p>
            <a:r>
              <a:rPr lang="en-US" b="1" dirty="0">
                <a:solidFill>
                  <a:schemeClr val="bg1"/>
                </a:solidFill>
              </a:rPr>
              <a:t>Food Bank of Alaska</a:t>
            </a:r>
          </a:p>
          <a:p>
            <a:pPr lvl="1"/>
            <a:r>
              <a:rPr lang="en-US" dirty="0">
                <a:solidFill>
                  <a:schemeClr val="bg1"/>
                </a:solidFill>
              </a:rPr>
              <a:t>Logistics and costs</a:t>
            </a:r>
          </a:p>
          <a:p>
            <a:r>
              <a:rPr lang="en-US" b="1" dirty="0">
                <a:solidFill>
                  <a:schemeClr val="bg1"/>
                </a:solidFill>
              </a:rPr>
              <a:t>Process evaluation</a:t>
            </a:r>
            <a:r>
              <a:rPr lang="en-US" dirty="0">
                <a:solidFill>
                  <a:schemeClr val="bg1"/>
                </a:solidFill>
              </a:rPr>
              <a:t> </a:t>
            </a:r>
          </a:p>
          <a:p>
            <a:pPr lvl="1"/>
            <a:r>
              <a:rPr lang="en-US" dirty="0">
                <a:solidFill>
                  <a:schemeClr val="bg1"/>
                </a:solidFill>
              </a:rPr>
              <a:t>Capturing lots of other information!</a:t>
            </a:r>
          </a:p>
        </p:txBody>
      </p:sp>
    </p:spTree>
    <p:extLst>
      <p:ext uri="{BB962C8B-B14F-4D97-AF65-F5344CB8AC3E}">
        <p14:creationId xmlns:p14="http://schemas.microsoft.com/office/powerpoint/2010/main" val="718425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6B645-CF2F-260F-E052-DE7727F9F240}"/>
              </a:ext>
            </a:extLst>
          </p:cNvPr>
          <p:cNvSpPr>
            <a:spLocks noGrp="1"/>
          </p:cNvSpPr>
          <p:nvPr>
            <p:ph type="title"/>
          </p:nvPr>
        </p:nvSpPr>
        <p:spPr/>
        <p:txBody>
          <a:bodyPr>
            <a:normAutofit/>
          </a:bodyPr>
          <a:lstStyle/>
          <a:p>
            <a:r>
              <a:rPr lang="en-US" sz="4900" b="1" dirty="0">
                <a:solidFill>
                  <a:srgbClr val="264D73"/>
                </a:solidFill>
              </a:rPr>
              <a:t>Get involved</a:t>
            </a:r>
          </a:p>
        </p:txBody>
      </p:sp>
      <p:sp>
        <p:nvSpPr>
          <p:cNvPr id="3" name="Content Placeholder 2">
            <a:extLst>
              <a:ext uri="{FF2B5EF4-FFF2-40B4-BE49-F238E27FC236}">
                <a16:creationId xmlns:a16="http://schemas.microsoft.com/office/drawing/2014/main" id="{8605D748-2598-FAD8-DA9B-3584053B2805}"/>
              </a:ext>
            </a:extLst>
          </p:cNvPr>
          <p:cNvSpPr>
            <a:spLocks noGrp="1"/>
          </p:cNvSpPr>
          <p:nvPr>
            <p:ph sz="quarter" idx="1"/>
          </p:nvPr>
        </p:nvSpPr>
        <p:spPr/>
        <p:txBody>
          <a:bodyPr>
            <a:normAutofit/>
          </a:bodyPr>
          <a:lstStyle/>
          <a:p>
            <a:r>
              <a:rPr lang="en-US" sz="3200" dirty="0">
                <a:solidFill>
                  <a:schemeClr val="bg1"/>
                </a:solidFill>
              </a:rPr>
              <a:t>Join our Food is Medicine </a:t>
            </a:r>
          </a:p>
          <a:p>
            <a:pPr lvl="1"/>
            <a:r>
              <a:rPr lang="en-US" sz="2800" dirty="0">
                <a:solidFill>
                  <a:schemeClr val="bg1"/>
                </a:solidFill>
              </a:rPr>
              <a:t>Coalition</a:t>
            </a:r>
          </a:p>
          <a:p>
            <a:pPr lvl="1"/>
            <a:endParaRPr lang="en-US" sz="2800" dirty="0">
              <a:solidFill>
                <a:schemeClr val="bg1"/>
              </a:solidFill>
            </a:endParaRPr>
          </a:p>
          <a:p>
            <a:r>
              <a:rPr lang="en-US" sz="3100" dirty="0">
                <a:solidFill>
                  <a:schemeClr val="bg1"/>
                </a:solidFill>
              </a:rPr>
              <a:t>Drop your name and email in the chat or sign up on the paper here in person</a:t>
            </a:r>
          </a:p>
        </p:txBody>
      </p:sp>
      <p:sp>
        <p:nvSpPr>
          <p:cNvPr id="4" name="Content Placeholder 3">
            <a:extLst>
              <a:ext uri="{FF2B5EF4-FFF2-40B4-BE49-F238E27FC236}">
                <a16:creationId xmlns:a16="http://schemas.microsoft.com/office/drawing/2014/main" id="{A06374F1-2C84-7184-100D-7505B043DDFB}"/>
              </a:ext>
            </a:extLst>
          </p:cNvPr>
          <p:cNvSpPr>
            <a:spLocks noGrp="1"/>
          </p:cNvSpPr>
          <p:nvPr>
            <p:ph sz="quarter" idx="2"/>
          </p:nvPr>
        </p:nvSpPr>
        <p:spPr/>
        <p:txBody>
          <a:bodyPr>
            <a:normAutofit/>
          </a:bodyPr>
          <a:lstStyle/>
          <a:p>
            <a:r>
              <a:rPr lang="en-US" sz="3200" dirty="0">
                <a:solidFill>
                  <a:schemeClr val="bg1"/>
                </a:solidFill>
              </a:rPr>
              <a:t>Interested in starting a program for your patients, reach out to me and let’s talk. </a:t>
            </a:r>
          </a:p>
          <a:p>
            <a:pPr lvl="1"/>
            <a:r>
              <a:rPr lang="en-US" sz="2800" dirty="0">
                <a:solidFill>
                  <a:schemeClr val="bg1"/>
                </a:solidFill>
              </a:rPr>
              <a:t>I currently don’t have funding, but if I have identified partners and funding opportunities arise that will help. </a:t>
            </a:r>
          </a:p>
        </p:txBody>
      </p:sp>
    </p:spTree>
    <p:extLst>
      <p:ext uri="{BB962C8B-B14F-4D97-AF65-F5344CB8AC3E}">
        <p14:creationId xmlns:p14="http://schemas.microsoft.com/office/powerpoint/2010/main" val="2503905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B7FFA-2B94-B9B0-F1E6-57A94EA00E2F}"/>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3AE329-074C-6B9D-2F95-C05978B11622}"/>
              </a:ext>
            </a:extLst>
          </p:cNvPr>
          <p:cNvSpPr txBox="1"/>
          <p:nvPr/>
        </p:nvSpPr>
        <p:spPr>
          <a:xfrm>
            <a:off x="1371600" y="3242816"/>
            <a:ext cx="8991600" cy="2822015"/>
          </a:xfrm>
          <a:prstGeom prst="rect">
            <a:avLst/>
          </a:prstGeom>
          <a:noFill/>
          <a:ln cap="flat">
            <a:noFill/>
          </a:ln>
        </p:spPr>
        <p:txBody>
          <a:bodyPr vert="horz" wrap="square" lIns="91440" tIns="45720" rIns="91440" bIns="45720" anchor="t" anchorCtr="0" compatLnSpc="1">
            <a:normAutofit fontScale="25000" lnSpcReduction="20000"/>
          </a:bodyPr>
          <a:lstStyle/>
          <a:p>
            <a:pPr marL="320040" marR="0" lvl="0" indent="-320040" algn="l" defTabSz="914400" rtl="0" eaLnBrk="1" fontAlgn="auto" latinLnBrk="0" hangingPunct="1">
              <a:lnSpc>
                <a:spcPct val="100000"/>
              </a:lnSpc>
              <a:spcBef>
                <a:spcPts val="700"/>
              </a:spcBef>
              <a:spcAft>
                <a:spcPts val="0"/>
              </a:spcAft>
              <a:buClr>
                <a:srgbClr val="51A553"/>
              </a:buClr>
              <a:buSzPct val="60000"/>
              <a:buFont typeface="Wingdings"/>
              <a:buChar char=""/>
              <a:tabLst/>
              <a:defRPr sz="1800" b="0" i="0" u="none" strike="noStrike" kern="0" cap="none" spc="0" baseline="0">
                <a:solidFill>
                  <a:srgbClr val="000000"/>
                </a:solidFill>
                <a:uFillTx/>
              </a:defRPr>
            </a:pPr>
            <a:endParaRPr kumimoji="0" lang="en-US" sz="300" b="0" i="0" u="none" strike="noStrike" kern="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sz="1800" b="0" i="0" u="none" strike="noStrike" kern="0" cap="none" spc="0" baseline="0">
                <a:solidFill>
                  <a:srgbClr val="000000"/>
                </a:solidFill>
                <a:uFillTx/>
              </a:defRPr>
            </a:pPr>
            <a:r>
              <a:rPr kumimoji="0" lang="en-US" sz="9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Karol Fink, MS RDN</a:t>
            </a:r>
          </a:p>
          <a:p>
            <a:pPr marL="0" marR="0" lvl="0" indent="0" algn="ctr" defTabSz="914400" rtl="0" eaLnBrk="1" fontAlgn="auto" latinLnBrk="0" hangingPunct="1">
              <a:lnSpc>
                <a:spcPct val="120000"/>
              </a:lnSpc>
              <a:spcBef>
                <a:spcPts val="0"/>
              </a:spcBef>
              <a:spcAft>
                <a:spcPts val="0"/>
              </a:spcAft>
              <a:buClrTx/>
              <a:buSzTx/>
              <a:buFontTx/>
              <a:buNone/>
              <a:tabLst/>
              <a:defRPr sz="1800" b="0" i="0" u="none" strike="noStrike" kern="0" cap="none" spc="0" baseline="0">
                <a:solidFill>
                  <a:srgbClr val="000000"/>
                </a:solidFill>
                <a:uFillTx/>
              </a:defRPr>
            </a:pPr>
            <a:r>
              <a:rPr kumimoji="0" lang="en-US" sz="9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Dietitian</a:t>
            </a:r>
          </a:p>
          <a:p>
            <a:pPr marL="0" marR="0" lvl="0" indent="0" algn="ctr" defTabSz="914400" rtl="0" eaLnBrk="1" fontAlgn="auto" latinLnBrk="0" hangingPunct="1">
              <a:lnSpc>
                <a:spcPct val="120000"/>
              </a:lnSpc>
              <a:spcBef>
                <a:spcPts val="0"/>
              </a:spcBef>
              <a:spcAft>
                <a:spcPts val="0"/>
              </a:spcAft>
              <a:buClrTx/>
              <a:buSzTx/>
              <a:buFontTx/>
              <a:buNone/>
              <a:tabLst/>
              <a:defRPr sz="1800" b="0" i="0" u="none" strike="noStrike" kern="0" cap="none" spc="0" baseline="0">
                <a:solidFill>
                  <a:srgbClr val="000000"/>
                </a:solidFill>
                <a:uFillTx/>
              </a:defRPr>
            </a:pPr>
            <a:r>
              <a:rPr kumimoji="0" lang="en-US" sz="9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Alaska Department of Health</a:t>
            </a:r>
          </a:p>
          <a:p>
            <a:pPr marL="0" marR="0" lvl="0" indent="0" algn="ctr" defTabSz="914400" rtl="0" eaLnBrk="1" fontAlgn="auto" latinLnBrk="0" hangingPunct="1">
              <a:lnSpc>
                <a:spcPct val="120000"/>
              </a:lnSpc>
              <a:spcBef>
                <a:spcPts val="0"/>
              </a:spcBef>
              <a:spcAft>
                <a:spcPts val="0"/>
              </a:spcAft>
              <a:buClrTx/>
              <a:buSzTx/>
              <a:buFontTx/>
              <a:buNone/>
              <a:tabLst/>
              <a:defRPr sz="1800" b="0" i="0" u="none" strike="noStrike" kern="0" cap="none" spc="0" baseline="0">
                <a:solidFill>
                  <a:srgbClr val="000000"/>
                </a:solidFill>
                <a:uFillTx/>
              </a:defRPr>
            </a:pPr>
            <a:r>
              <a:rPr kumimoji="0" lang="en-US" sz="9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Physical Activity and Nutrition Unit (PAN)</a:t>
            </a:r>
          </a:p>
          <a:p>
            <a:pPr marL="0" marR="0" lvl="0" indent="0" algn="ctr" defTabSz="914400" rtl="0" eaLnBrk="1" fontAlgn="auto" latinLnBrk="0" hangingPunct="1">
              <a:lnSpc>
                <a:spcPct val="120000"/>
              </a:lnSpc>
              <a:spcBef>
                <a:spcPts val="0"/>
              </a:spcBef>
              <a:spcAft>
                <a:spcPts val="0"/>
              </a:spcAft>
              <a:buClrTx/>
              <a:buSzTx/>
              <a:buFontTx/>
              <a:buNone/>
              <a:tabLst/>
              <a:defRPr sz="1800" b="0" i="0" u="none" strike="noStrike" kern="0" cap="none" spc="0" baseline="0">
                <a:solidFill>
                  <a:srgbClr val="000000"/>
                </a:solidFill>
                <a:uFillTx/>
              </a:defRPr>
            </a:pPr>
            <a:r>
              <a:rPr kumimoji="0" lang="en-US" sz="9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Karol.Fink@alaska.gov</a:t>
            </a:r>
            <a:endParaRPr kumimoji="0" lang="en-US" sz="9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sz="1800" b="0" i="0" u="none" strike="noStrike" kern="0" cap="none" spc="0" baseline="0">
                <a:solidFill>
                  <a:srgbClr val="000000"/>
                </a:solidFill>
                <a:uFillTx/>
              </a:defRPr>
            </a:pPr>
            <a:r>
              <a:rPr kumimoji="0" lang="en-US" sz="9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907.269.8447</a:t>
            </a:r>
          </a:p>
        </p:txBody>
      </p:sp>
      <p:pic>
        <p:nvPicPr>
          <p:cNvPr id="5" name="Content Placeholder 5" descr="Rainbow assorted fruits and vegetables">
            <a:extLst>
              <a:ext uri="{FF2B5EF4-FFF2-40B4-BE49-F238E27FC236}">
                <a16:creationId xmlns:a16="http://schemas.microsoft.com/office/drawing/2014/main" id="{485FCAE9-7CCA-3460-4F62-2343EC6B68E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12192000" cy="2822015"/>
          </a:xfrm>
          <a:prstGeom prst="rect">
            <a:avLst/>
          </a:prstGeom>
          <a:noFill/>
          <a:ln cap="flat">
            <a:noFill/>
          </a:ln>
        </p:spPr>
      </p:pic>
    </p:spTree>
    <p:extLst>
      <p:ext uri="{BB962C8B-B14F-4D97-AF65-F5344CB8AC3E}">
        <p14:creationId xmlns:p14="http://schemas.microsoft.com/office/powerpoint/2010/main" val="3648593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FC9AFA1-A254-A846-7298-9D80E1D188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54D45-396B-7203-B9EE-0A6CECE7ABAB}"/>
              </a:ext>
            </a:extLst>
          </p:cNvPr>
          <p:cNvSpPr>
            <a:spLocks noGrp="1"/>
          </p:cNvSpPr>
          <p:nvPr>
            <p:ph type="title"/>
          </p:nvPr>
        </p:nvSpPr>
        <p:spPr>
          <a:xfrm>
            <a:off x="964975"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Jessica Clarkson</a:t>
            </a:r>
          </a:p>
        </p:txBody>
      </p:sp>
      <p:sp>
        <p:nvSpPr>
          <p:cNvPr id="3" name="Content Placeholder 2">
            <a:extLst>
              <a:ext uri="{FF2B5EF4-FFF2-40B4-BE49-F238E27FC236}">
                <a16:creationId xmlns:a16="http://schemas.microsoft.com/office/drawing/2014/main" id="{209D7C8B-1988-7C3E-5324-574DE7C9294C}"/>
              </a:ext>
            </a:extLst>
          </p:cNvPr>
          <p:cNvSpPr>
            <a:spLocks noGrp="1"/>
          </p:cNvSpPr>
          <p:nvPr>
            <p:ph idx="1"/>
          </p:nvPr>
        </p:nvSpPr>
        <p:spPr>
          <a:xfrm>
            <a:off x="1845563" y="4548233"/>
            <a:ext cx="8694099" cy="697535"/>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Mat-Su Health Foundation</a:t>
            </a:r>
          </a:p>
        </p:txBody>
      </p:sp>
    </p:spTree>
    <p:extLst>
      <p:ext uri="{BB962C8B-B14F-4D97-AF65-F5344CB8AC3E}">
        <p14:creationId xmlns:p14="http://schemas.microsoft.com/office/powerpoint/2010/main" val="627457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6497" y="3657150"/>
            <a:ext cx="5145734" cy="681790"/>
          </a:xfrm>
          <a:prstGeom prst="rect">
            <a:avLst/>
          </a:prstGeom>
        </p:spPr>
        <p:txBody>
          <a:bodyPr lIns="0" tIns="0" rIns="0" bIns="0" rtlCol="0" anchor="t">
            <a:spAutoFit/>
          </a:bodyPr>
          <a:lstStyle/>
          <a:p>
            <a:pPr algn="ctr" defTabSz="609630">
              <a:lnSpc>
                <a:spcPts val="2713"/>
              </a:lnSpc>
            </a:pPr>
            <a:r>
              <a:rPr lang="en-US" sz="2467">
                <a:solidFill>
                  <a:srgbClr val="F05A28"/>
                </a:solidFill>
                <a:latin typeface="DM Sans"/>
                <a:ea typeface="DM Sans"/>
                <a:cs typeface="DM Sans"/>
                <a:sym typeface="DM Sans"/>
              </a:rPr>
              <a:t>Jessica Clarkson</a:t>
            </a:r>
          </a:p>
          <a:p>
            <a:pPr algn="ctr" defTabSz="609630">
              <a:lnSpc>
                <a:spcPts val="2567"/>
              </a:lnSpc>
            </a:pPr>
            <a:r>
              <a:rPr lang="en-US" sz="2333">
                <a:solidFill>
                  <a:srgbClr val="F05A28"/>
                </a:solidFill>
                <a:latin typeface="DM Sans"/>
                <a:ea typeface="DM Sans"/>
                <a:cs typeface="DM Sans"/>
                <a:sym typeface="DM Sans"/>
              </a:rPr>
              <a:t>jclarkson@rockmatsu.org</a:t>
            </a:r>
          </a:p>
        </p:txBody>
      </p:sp>
      <p:sp>
        <p:nvSpPr>
          <p:cNvPr id="3" name="Freeform 3"/>
          <p:cNvSpPr/>
          <p:nvPr/>
        </p:nvSpPr>
        <p:spPr>
          <a:xfrm>
            <a:off x="1611704" y="6109518"/>
            <a:ext cx="2735319" cy="1496965"/>
          </a:xfrm>
          <a:custGeom>
            <a:avLst/>
            <a:gdLst/>
            <a:ahLst/>
            <a:cxnLst/>
            <a:rect l="l" t="t" r="r" b="b"/>
            <a:pathLst>
              <a:path w="4102978" h="2245448">
                <a:moveTo>
                  <a:pt x="0" y="0"/>
                </a:moveTo>
                <a:lnTo>
                  <a:pt x="4102979" y="0"/>
                </a:lnTo>
                <a:lnTo>
                  <a:pt x="4102979"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8988011" y="-1387294"/>
            <a:ext cx="3633390" cy="2774589"/>
          </a:xfrm>
          <a:custGeom>
            <a:avLst/>
            <a:gdLst/>
            <a:ahLst/>
            <a:cxnLst/>
            <a:rect l="l" t="t" r="r" b="b"/>
            <a:pathLst>
              <a:path w="5450085" h="4161883">
                <a:moveTo>
                  <a:pt x="0" y="0"/>
                </a:moveTo>
                <a:lnTo>
                  <a:pt x="5450085" y="0"/>
                </a:lnTo>
                <a:lnTo>
                  <a:pt x="5450085" y="4161884"/>
                </a:lnTo>
                <a:lnTo>
                  <a:pt x="0" y="41618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661388">
            <a:off x="6259544" y="589091"/>
            <a:ext cx="4334837" cy="5679818"/>
          </a:xfrm>
          <a:custGeom>
            <a:avLst/>
            <a:gdLst/>
            <a:ahLst/>
            <a:cxnLst/>
            <a:rect l="l" t="t" r="r" b="b"/>
            <a:pathLst>
              <a:path w="6502256" h="8519727">
                <a:moveTo>
                  <a:pt x="0" y="0"/>
                </a:moveTo>
                <a:lnTo>
                  <a:pt x="6502256" y="0"/>
                </a:lnTo>
                <a:lnTo>
                  <a:pt x="6502256" y="8519728"/>
                </a:lnTo>
                <a:lnTo>
                  <a:pt x="0" y="8519728"/>
                </a:lnTo>
                <a:lnTo>
                  <a:pt x="0" y="0"/>
                </a:lnTo>
                <a:close/>
              </a:path>
            </a:pathLst>
          </a:custGeom>
          <a:blipFill>
            <a:blip r:embed="rId6" cstate="email">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694635" y="2032439"/>
            <a:ext cx="4569459" cy="1599311"/>
          </a:xfrm>
          <a:custGeom>
            <a:avLst/>
            <a:gdLst/>
            <a:ahLst/>
            <a:cxnLst/>
            <a:rect l="l" t="t" r="r" b="b"/>
            <a:pathLst>
              <a:path w="6854189" h="2398966">
                <a:moveTo>
                  <a:pt x="0" y="0"/>
                </a:moveTo>
                <a:lnTo>
                  <a:pt x="6854189" y="0"/>
                </a:lnTo>
                <a:lnTo>
                  <a:pt x="6854189" y="2398966"/>
                </a:lnTo>
                <a:lnTo>
                  <a:pt x="0" y="2398966"/>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9720" y="0"/>
            <a:ext cx="9052560" cy="6858000"/>
          </a:xfrm>
          <a:custGeom>
            <a:avLst/>
            <a:gdLst/>
            <a:ahLst/>
            <a:cxnLst/>
            <a:rect l="l" t="t" r="r" b="b"/>
            <a:pathLst>
              <a:path w="13578840" h="10287000">
                <a:moveTo>
                  <a:pt x="0" y="0"/>
                </a:moveTo>
                <a:lnTo>
                  <a:pt x="13578840" y="0"/>
                </a:lnTo>
                <a:lnTo>
                  <a:pt x="1357884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1430342" y="2316554"/>
            <a:ext cx="2735319" cy="1496965"/>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10778135" y="2309036"/>
            <a:ext cx="3633390" cy="2774589"/>
          </a:xfrm>
          <a:custGeom>
            <a:avLst/>
            <a:gdLst/>
            <a:ahLst/>
            <a:cxnLst/>
            <a:rect l="l" t="t" r="r" b="b"/>
            <a:pathLst>
              <a:path w="5450085" h="4161883">
                <a:moveTo>
                  <a:pt x="0" y="0"/>
                </a:moveTo>
                <a:lnTo>
                  <a:pt x="5450085" y="0"/>
                </a:lnTo>
                <a:lnTo>
                  <a:pt x="5450085" y="4161883"/>
                </a:lnTo>
                <a:lnTo>
                  <a:pt x="0" y="41618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0650758" y="4280481"/>
            <a:ext cx="2735319" cy="1496965"/>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85800" y="-107146"/>
            <a:ext cx="2735319" cy="2088789"/>
          </a:xfrm>
          <a:custGeom>
            <a:avLst/>
            <a:gdLst/>
            <a:ahLst/>
            <a:cxnLst/>
            <a:rect l="l" t="t" r="r" b="b"/>
            <a:pathLst>
              <a:path w="4102978" h="3133183">
                <a:moveTo>
                  <a:pt x="0" y="0"/>
                </a:moveTo>
                <a:lnTo>
                  <a:pt x="4102978" y="0"/>
                </a:lnTo>
                <a:lnTo>
                  <a:pt x="4102978" y="3133184"/>
                </a:lnTo>
                <a:lnTo>
                  <a:pt x="0" y="3133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3567999" y="1253061"/>
            <a:ext cx="7012297" cy="564257"/>
          </a:xfrm>
          <a:prstGeom prst="rect">
            <a:avLst/>
          </a:prstGeom>
        </p:spPr>
        <p:txBody>
          <a:bodyPr lIns="0" tIns="0" rIns="0" bIns="0" rtlCol="0" anchor="t">
            <a:spAutoFit/>
          </a:bodyPr>
          <a:lstStyle/>
          <a:p>
            <a:pPr algn="ctr" defTabSz="609630">
              <a:lnSpc>
                <a:spcPts val="4400"/>
              </a:lnSpc>
            </a:pPr>
            <a:r>
              <a:rPr lang="en-US" sz="4000" b="1">
                <a:solidFill>
                  <a:srgbClr val="224099"/>
                </a:solidFill>
                <a:latin typeface="DM Sans Bold"/>
                <a:ea typeface="DM Sans Bold"/>
                <a:cs typeface="DM Sans Bold"/>
                <a:sym typeface="DM Sans Bold"/>
              </a:rPr>
              <a:t>COLLECTIVE IMPACT</a:t>
            </a:r>
          </a:p>
        </p:txBody>
      </p:sp>
      <p:grpSp>
        <p:nvGrpSpPr>
          <p:cNvPr id="5" name="Group 5"/>
          <p:cNvGrpSpPr/>
          <p:nvPr/>
        </p:nvGrpSpPr>
        <p:grpSpPr>
          <a:xfrm>
            <a:off x="1481469" y="4171989"/>
            <a:ext cx="2556909" cy="2385815"/>
            <a:chOff x="0" y="-66675"/>
            <a:chExt cx="5113819" cy="4771631"/>
          </a:xfrm>
        </p:grpSpPr>
        <p:sp>
          <p:nvSpPr>
            <p:cNvPr id="6" name="TextBox 6"/>
            <p:cNvSpPr txBox="1"/>
            <p:nvPr/>
          </p:nvSpPr>
          <p:spPr>
            <a:xfrm>
              <a:off x="0" y="-66675"/>
              <a:ext cx="5113819" cy="546176"/>
            </a:xfrm>
            <a:prstGeom prst="rect">
              <a:avLst/>
            </a:prstGeom>
          </p:spPr>
          <p:txBody>
            <a:bodyPr lIns="0" tIns="0" rIns="0" bIns="0" rtlCol="0" anchor="t">
              <a:spAutoFit/>
            </a:bodyPr>
            <a:lstStyle/>
            <a:p>
              <a:pPr defTabSz="609630">
                <a:lnSpc>
                  <a:spcPts val="2299"/>
                </a:lnSpc>
              </a:pPr>
              <a:r>
                <a:rPr lang="en-US" sz="1533" b="1" spc="30">
                  <a:solidFill>
                    <a:srgbClr val="191919"/>
                  </a:solidFill>
                  <a:latin typeface="Aileron Bold"/>
                  <a:ea typeface="Aileron Bold"/>
                  <a:cs typeface="Aileron Bold"/>
                  <a:sym typeface="Aileron Bold"/>
                </a:rPr>
                <a:t>Ad Hoc Workgroups</a:t>
              </a:r>
            </a:p>
          </p:txBody>
        </p:sp>
        <p:sp>
          <p:nvSpPr>
            <p:cNvPr id="7" name="TextBox 7"/>
            <p:cNvSpPr txBox="1"/>
            <p:nvPr/>
          </p:nvSpPr>
          <p:spPr>
            <a:xfrm>
              <a:off x="0" y="639227"/>
              <a:ext cx="5113819" cy="4065729"/>
            </a:xfrm>
            <a:prstGeom prst="rect">
              <a:avLst/>
            </a:prstGeom>
          </p:spPr>
          <p:txBody>
            <a:bodyPr lIns="0" tIns="0" rIns="0" bIns="0" rtlCol="0" anchor="t">
              <a:spAutoFit/>
            </a:bodyPr>
            <a:lstStyle/>
            <a:p>
              <a:pPr defTabSz="609630">
                <a:lnSpc>
                  <a:spcPts val="1999"/>
                </a:lnSpc>
              </a:pPr>
              <a:r>
                <a:rPr lang="en-US" sz="1333" b="1" spc="26">
                  <a:solidFill>
                    <a:srgbClr val="191919"/>
                  </a:solidFill>
                  <a:latin typeface="Aileron Bold"/>
                  <a:ea typeface="Aileron Bold"/>
                  <a:cs typeface="Aileron Bold"/>
                  <a:sym typeface="Aileron Bold"/>
                </a:rPr>
                <a:t>Membership</a:t>
              </a:r>
            </a:p>
            <a:p>
              <a:pPr defTabSz="609630">
                <a:lnSpc>
                  <a:spcPts val="1999"/>
                </a:lnSpc>
              </a:pPr>
              <a:r>
                <a:rPr lang="en-US" sz="1333" spc="26">
                  <a:solidFill>
                    <a:srgbClr val="191919"/>
                  </a:solidFill>
                  <a:latin typeface="Aileron"/>
                  <a:ea typeface="Aileron"/>
                  <a:cs typeface="Aileron"/>
                  <a:sym typeface="Aileron"/>
                </a:rPr>
                <a:t>Context and content experts</a:t>
              </a:r>
            </a:p>
            <a:p>
              <a:pPr defTabSz="609630">
                <a:lnSpc>
                  <a:spcPts val="1999"/>
                </a:lnSpc>
              </a:pPr>
              <a:endParaRPr lang="en-US" sz="1333" spc="26">
                <a:solidFill>
                  <a:srgbClr val="191919"/>
                </a:solidFill>
                <a:latin typeface="Aileron"/>
                <a:ea typeface="Aileron"/>
                <a:cs typeface="Aileron"/>
                <a:sym typeface="Aileron"/>
              </a:endParaRPr>
            </a:p>
            <a:p>
              <a:pPr defTabSz="609630">
                <a:lnSpc>
                  <a:spcPts val="1999"/>
                </a:lnSpc>
              </a:pPr>
              <a:r>
                <a:rPr lang="en-US" sz="1333" b="1" spc="26">
                  <a:solidFill>
                    <a:srgbClr val="191919"/>
                  </a:solidFill>
                  <a:latin typeface="Aileron Bold"/>
                  <a:ea typeface="Aileron Bold"/>
                  <a:cs typeface="Aileron Bold"/>
                  <a:sym typeface="Aileron Bold"/>
                </a:rPr>
                <a:t>Partner Leadership</a:t>
              </a:r>
            </a:p>
            <a:p>
              <a:pPr defTabSz="609630">
                <a:lnSpc>
                  <a:spcPts val="1999"/>
                </a:lnSpc>
              </a:pPr>
              <a:r>
                <a:rPr lang="en-US" sz="1333" spc="26">
                  <a:solidFill>
                    <a:srgbClr val="191919"/>
                  </a:solidFill>
                  <a:latin typeface="Aileron"/>
                  <a:ea typeface="Aileron"/>
                  <a:cs typeface="Aileron"/>
                  <a:sym typeface="Aileron"/>
                </a:rPr>
                <a:t>Liaisions, appointed by volunteering</a:t>
              </a:r>
            </a:p>
            <a:p>
              <a:pPr defTabSz="609630">
                <a:lnSpc>
                  <a:spcPts val="1999"/>
                </a:lnSpc>
              </a:pPr>
              <a:endParaRPr lang="en-US" sz="1333" spc="26">
                <a:solidFill>
                  <a:srgbClr val="191919"/>
                </a:solidFill>
                <a:latin typeface="Aileron"/>
                <a:ea typeface="Aileron"/>
                <a:cs typeface="Aileron"/>
                <a:sym typeface="Aileron"/>
              </a:endParaRPr>
            </a:p>
            <a:p>
              <a:pPr defTabSz="609630">
                <a:lnSpc>
                  <a:spcPts val="1999"/>
                </a:lnSpc>
              </a:pPr>
              <a:endParaRPr lang="en-US" sz="1333" spc="26">
                <a:solidFill>
                  <a:srgbClr val="191919"/>
                </a:solidFill>
                <a:latin typeface="Aileron"/>
                <a:ea typeface="Aileron"/>
                <a:cs typeface="Aileron"/>
                <a:sym typeface="Aileron"/>
              </a:endParaRPr>
            </a:p>
          </p:txBody>
        </p:sp>
      </p:grpSp>
      <p:grpSp>
        <p:nvGrpSpPr>
          <p:cNvPr id="8" name="Group 8"/>
          <p:cNvGrpSpPr/>
          <p:nvPr/>
        </p:nvGrpSpPr>
        <p:grpSpPr>
          <a:xfrm>
            <a:off x="8211840" y="4212527"/>
            <a:ext cx="2556909" cy="2385815"/>
            <a:chOff x="0" y="-66675"/>
            <a:chExt cx="5113819" cy="4771634"/>
          </a:xfrm>
        </p:grpSpPr>
        <p:sp>
          <p:nvSpPr>
            <p:cNvPr id="9" name="TextBox 9"/>
            <p:cNvSpPr txBox="1"/>
            <p:nvPr/>
          </p:nvSpPr>
          <p:spPr>
            <a:xfrm>
              <a:off x="0" y="-66675"/>
              <a:ext cx="5113819" cy="546176"/>
            </a:xfrm>
            <a:prstGeom prst="rect">
              <a:avLst/>
            </a:prstGeom>
          </p:spPr>
          <p:txBody>
            <a:bodyPr lIns="0" tIns="0" rIns="0" bIns="0" rtlCol="0" anchor="t">
              <a:spAutoFit/>
            </a:bodyPr>
            <a:lstStyle/>
            <a:p>
              <a:pPr defTabSz="609630">
                <a:lnSpc>
                  <a:spcPts val="2299"/>
                </a:lnSpc>
              </a:pPr>
              <a:r>
                <a:rPr lang="en-US" sz="1533" b="1" spc="30">
                  <a:solidFill>
                    <a:srgbClr val="191919"/>
                  </a:solidFill>
                  <a:latin typeface="Aileron Bold"/>
                  <a:ea typeface="Aileron Bold"/>
                  <a:cs typeface="Aileron Bold"/>
                  <a:sym typeface="Aileron Bold"/>
                </a:rPr>
                <a:t>Steering Committee</a:t>
              </a:r>
            </a:p>
          </p:txBody>
        </p:sp>
        <p:sp>
          <p:nvSpPr>
            <p:cNvPr id="10" name="TextBox 10"/>
            <p:cNvSpPr txBox="1"/>
            <p:nvPr/>
          </p:nvSpPr>
          <p:spPr>
            <a:xfrm>
              <a:off x="0" y="639228"/>
              <a:ext cx="5113819" cy="4065731"/>
            </a:xfrm>
            <a:prstGeom prst="rect">
              <a:avLst/>
            </a:prstGeom>
          </p:spPr>
          <p:txBody>
            <a:bodyPr lIns="0" tIns="0" rIns="0" bIns="0" rtlCol="0" anchor="t">
              <a:spAutoFit/>
            </a:bodyPr>
            <a:lstStyle/>
            <a:p>
              <a:pPr defTabSz="609630">
                <a:lnSpc>
                  <a:spcPts val="1999"/>
                </a:lnSpc>
              </a:pPr>
              <a:r>
                <a:rPr lang="en-US" sz="1333" b="1" spc="26">
                  <a:solidFill>
                    <a:srgbClr val="191919"/>
                  </a:solidFill>
                  <a:latin typeface="Aileron Bold"/>
                  <a:ea typeface="Aileron Bold"/>
                  <a:cs typeface="Aileron Bold"/>
                  <a:sym typeface="Aileron Bold"/>
                </a:rPr>
                <a:t>Membership</a:t>
              </a:r>
            </a:p>
            <a:p>
              <a:pPr defTabSz="609630">
                <a:lnSpc>
                  <a:spcPts val="1999"/>
                </a:lnSpc>
              </a:pPr>
              <a:r>
                <a:rPr lang="en-US" sz="1333" spc="26">
                  <a:solidFill>
                    <a:srgbClr val="191919"/>
                  </a:solidFill>
                  <a:latin typeface="Aileron"/>
                  <a:ea typeface="Aileron"/>
                  <a:cs typeface="Aileron"/>
                  <a:sym typeface="Aileron"/>
                </a:rPr>
                <a:t>up to 16 nominated members approved by the steering committee</a:t>
              </a:r>
            </a:p>
            <a:p>
              <a:pPr defTabSz="609630">
                <a:lnSpc>
                  <a:spcPts val="1999"/>
                </a:lnSpc>
              </a:pPr>
              <a:endParaRPr lang="en-US" sz="1333" spc="26">
                <a:solidFill>
                  <a:srgbClr val="191919"/>
                </a:solidFill>
                <a:latin typeface="Aileron"/>
                <a:ea typeface="Aileron"/>
                <a:cs typeface="Aileron"/>
                <a:sym typeface="Aileron"/>
              </a:endParaRPr>
            </a:p>
            <a:p>
              <a:pPr defTabSz="609630">
                <a:lnSpc>
                  <a:spcPts val="1999"/>
                </a:lnSpc>
              </a:pPr>
              <a:r>
                <a:rPr lang="en-US" sz="1333" b="1" spc="26">
                  <a:solidFill>
                    <a:srgbClr val="191919"/>
                  </a:solidFill>
                  <a:latin typeface="Aileron Bold"/>
                  <a:ea typeface="Aileron Bold"/>
                  <a:cs typeface="Aileron Bold"/>
                  <a:sym typeface="Aileron Bold"/>
                </a:rPr>
                <a:t>Partner Leadership</a:t>
              </a:r>
            </a:p>
            <a:p>
              <a:pPr defTabSz="609630">
                <a:lnSpc>
                  <a:spcPts val="1999"/>
                </a:lnSpc>
              </a:pPr>
              <a:r>
                <a:rPr lang="en-US" sz="1333" spc="26">
                  <a:solidFill>
                    <a:srgbClr val="191919"/>
                  </a:solidFill>
                  <a:latin typeface="Aileron"/>
                  <a:ea typeface="Aileron"/>
                  <a:cs typeface="Aileron"/>
                  <a:sym typeface="Aileron"/>
                </a:rPr>
                <a:t>Co-chairs, with the addition of a chair elect</a:t>
              </a:r>
            </a:p>
          </p:txBody>
        </p:sp>
      </p:grpSp>
      <p:grpSp>
        <p:nvGrpSpPr>
          <p:cNvPr id="11" name="Group 11"/>
          <p:cNvGrpSpPr/>
          <p:nvPr/>
        </p:nvGrpSpPr>
        <p:grpSpPr>
          <a:xfrm>
            <a:off x="4812917" y="4171989"/>
            <a:ext cx="2566167" cy="2129335"/>
            <a:chOff x="0" y="-66675"/>
            <a:chExt cx="5132335" cy="4258674"/>
          </a:xfrm>
        </p:grpSpPr>
        <p:sp>
          <p:nvSpPr>
            <p:cNvPr id="12" name="TextBox 12"/>
            <p:cNvSpPr txBox="1"/>
            <p:nvPr/>
          </p:nvSpPr>
          <p:spPr>
            <a:xfrm>
              <a:off x="0" y="-66675"/>
              <a:ext cx="5132335" cy="546176"/>
            </a:xfrm>
            <a:prstGeom prst="rect">
              <a:avLst/>
            </a:prstGeom>
          </p:spPr>
          <p:txBody>
            <a:bodyPr lIns="0" tIns="0" rIns="0" bIns="0" rtlCol="0" anchor="t">
              <a:spAutoFit/>
            </a:bodyPr>
            <a:lstStyle/>
            <a:p>
              <a:pPr defTabSz="609630">
                <a:lnSpc>
                  <a:spcPts val="2299"/>
                </a:lnSpc>
              </a:pPr>
              <a:r>
                <a:rPr lang="en-US" sz="1533" b="1" spc="30">
                  <a:solidFill>
                    <a:srgbClr val="191919"/>
                  </a:solidFill>
                  <a:latin typeface="Aileron Bold"/>
                  <a:ea typeface="Aileron Bold"/>
                  <a:cs typeface="Aileron Bold"/>
                  <a:sym typeface="Aileron Bold"/>
                </a:rPr>
                <a:t>Partner Workgroup</a:t>
              </a:r>
            </a:p>
          </p:txBody>
        </p:sp>
        <p:sp>
          <p:nvSpPr>
            <p:cNvPr id="13" name="TextBox 13"/>
            <p:cNvSpPr txBox="1"/>
            <p:nvPr/>
          </p:nvSpPr>
          <p:spPr>
            <a:xfrm>
              <a:off x="0" y="639228"/>
              <a:ext cx="5132335" cy="3552771"/>
            </a:xfrm>
            <a:prstGeom prst="rect">
              <a:avLst/>
            </a:prstGeom>
          </p:spPr>
          <p:txBody>
            <a:bodyPr lIns="0" tIns="0" rIns="0" bIns="0" rtlCol="0" anchor="t">
              <a:spAutoFit/>
            </a:bodyPr>
            <a:lstStyle/>
            <a:p>
              <a:pPr defTabSz="609630">
                <a:lnSpc>
                  <a:spcPts val="1999"/>
                </a:lnSpc>
              </a:pPr>
              <a:r>
                <a:rPr lang="en-US" sz="1333" b="1" spc="26">
                  <a:solidFill>
                    <a:srgbClr val="191919"/>
                  </a:solidFill>
                  <a:latin typeface="Aileron Bold"/>
                  <a:ea typeface="Aileron Bold"/>
                  <a:cs typeface="Aileron Bold"/>
                  <a:sym typeface="Aileron Bold"/>
                </a:rPr>
                <a:t>Membership</a:t>
              </a:r>
            </a:p>
            <a:p>
              <a:pPr defTabSz="609630">
                <a:lnSpc>
                  <a:spcPts val="1999"/>
                </a:lnSpc>
              </a:pPr>
              <a:r>
                <a:rPr lang="en-US" sz="1333" spc="26">
                  <a:solidFill>
                    <a:srgbClr val="191919"/>
                  </a:solidFill>
                  <a:latin typeface="Aileron"/>
                  <a:ea typeface="Aileron"/>
                  <a:cs typeface="Aileron"/>
                  <a:sym typeface="Aileron"/>
                </a:rPr>
                <a:t>All partners</a:t>
              </a:r>
            </a:p>
            <a:p>
              <a:pPr defTabSz="609630">
                <a:lnSpc>
                  <a:spcPts val="1999"/>
                </a:lnSpc>
              </a:pPr>
              <a:endParaRPr lang="en-US" sz="1333" spc="26">
                <a:solidFill>
                  <a:srgbClr val="191919"/>
                </a:solidFill>
                <a:latin typeface="Aileron"/>
                <a:ea typeface="Aileron"/>
                <a:cs typeface="Aileron"/>
                <a:sym typeface="Aileron"/>
              </a:endParaRPr>
            </a:p>
            <a:p>
              <a:pPr defTabSz="609630">
                <a:lnSpc>
                  <a:spcPts val="1999"/>
                </a:lnSpc>
              </a:pPr>
              <a:r>
                <a:rPr lang="en-US" sz="1333" b="1" spc="26">
                  <a:solidFill>
                    <a:srgbClr val="191919"/>
                  </a:solidFill>
                  <a:latin typeface="Aileron Bold"/>
                  <a:ea typeface="Aileron Bold"/>
                  <a:cs typeface="Aileron Bold"/>
                  <a:sym typeface="Aileron Bold"/>
                </a:rPr>
                <a:t>Partner Leadership</a:t>
              </a:r>
            </a:p>
            <a:p>
              <a:pPr defTabSz="609630">
                <a:lnSpc>
                  <a:spcPts val="1999"/>
                </a:lnSpc>
              </a:pPr>
              <a:r>
                <a:rPr lang="en-US" sz="1333" spc="26">
                  <a:solidFill>
                    <a:srgbClr val="191919"/>
                  </a:solidFill>
                  <a:latin typeface="Aileron"/>
                  <a:ea typeface="Aileron"/>
                  <a:cs typeface="Aileron"/>
                  <a:sym typeface="Aileron"/>
                </a:rPr>
                <a:t>Leadership committee, 2 appointed by steering committee, 2-4 appointed by membership</a:t>
              </a:r>
            </a:p>
          </p:txBody>
        </p:sp>
      </p:grpSp>
      <p:sp>
        <p:nvSpPr>
          <p:cNvPr id="14" name="Freeform 14"/>
          <p:cNvSpPr/>
          <p:nvPr/>
        </p:nvSpPr>
        <p:spPr>
          <a:xfrm rot="-1575912" flipV="1">
            <a:off x="2927490" y="1935131"/>
            <a:ext cx="3598680" cy="1596914"/>
          </a:xfrm>
          <a:custGeom>
            <a:avLst/>
            <a:gdLst/>
            <a:ahLst/>
            <a:cxnLst/>
            <a:rect l="l" t="t" r="r" b="b"/>
            <a:pathLst>
              <a:path w="5398020" h="2395371">
                <a:moveTo>
                  <a:pt x="0" y="2395371"/>
                </a:moveTo>
                <a:lnTo>
                  <a:pt x="5398019" y="2395371"/>
                </a:lnTo>
                <a:lnTo>
                  <a:pt x="5398019" y="0"/>
                </a:lnTo>
                <a:lnTo>
                  <a:pt x="0" y="0"/>
                </a:lnTo>
                <a:lnTo>
                  <a:pt x="0" y="239537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15" name="Group 15"/>
          <p:cNvGrpSpPr>
            <a:grpSpLocks noChangeAspect="1"/>
          </p:cNvGrpSpPr>
          <p:nvPr/>
        </p:nvGrpSpPr>
        <p:grpSpPr>
          <a:xfrm>
            <a:off x="1835412" y="2074633"/>
            <a:ext cx="1732587" cy="1732587"/>
            <a:chOff x="0" y="0"/>
            <a:chExt cx="6350000" cy="6350000"/>
          </a:xfrm>
        </p:grpSpPr>
        <p:sp>
          <p:nvSpPr>
            <p:cNvPr id="16" name="Freeform 1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9D9D9"/>
            </a:solidFill>
          </p:spPr>
          <p:txBody>
            <a:bodyPr/>
            <a:lstStyle/>
            <a:p>
              <a:pPr defTabSz="609630"/>
              <a:endParaRPr lang="en-US" sz="1200">
                <a:solidFill>
                  <a:prstClr val="black"/>
                </a:solidFill>
                <a:latin typeface="Calibri"/>
              </a:endParaRPr>
            </a:p>
          </p:txBody>
        </p:sp>
      </p:grpSp>
      <p:sp>
        <p:nvSpPr>
          <p:cNvPr id="17" name="Freeform 17"/>
          <p:cNvSpPr/>
          <p:nvPr/>
        </p:nvSpPr>
        <p:spPr>
          <a:xfrm rot="-361456">
            <a:off x="5987511" y="2161967"/>
            <a:ext cx="3510803" cy="1557919"/>
          </a:xfrm>
          <a:custGeom>
            <a:avLst/>
            <a:gdLst/>
            <a:ahLst/>
            <a:cxnLst/>
            <a:rect l="l" t="t" r="r" b="b"/>
            <a:pathLst>
              <a:path w="5266204" h="2336878">
                <a:moveTo>
                  <a:pt x="0" y="0"/>
                </a:moveTo>
                <a:lnTo>
                  <a:pt x="5266204" y="0"/>
                </a:lnTo>
                <a:lnTo>
                  <a:pt x="5266204" y="2336878"/>
                </a:lnTo>
                <a:lnTo>
                  <a:pt x="0" y="23368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18" name="Group 18"/>
          <p:cNvGrpSpPr>
            <a:grpSpLocks noChangeAspect="1"/>
          </p:cNvGrpSpPr>
          <p:nvPr/>
        </p:nvGrpSpPr>
        <p:grpSpPr>
          <a:xfrm>
            <a:off x="5229707" y="2074633"/>
            <a:ext cx="1732587" cy="1732587"/>
            <a:chOff x="0" y="0"/>
            <a:chExt cx="6350000" cy="6350000"/>
          </a:xfrm>
        </p:grpSpPr>
        <p:sp>
          <p:nvSpPr>
            <p:cNvPr id="19" name="Freeform 19"/>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9D9D9"/>
            </a:solidFill>
          </p:spPr>
          <p:txBody>
            <a:bodyPr/>
            <a:lstStyle/>
            <a:p>
              <a:pPr defTabSz="609630"/>
              <a:endParaRPr lang="en-US" sz="1200">
                <a:solidFill>
                  <a:prstClr val="black"/>
                </a:solidFill>
                <a:latin typeface="Calibri"/>
              </a:endParaRPr>
            </a:p>
          </p:txBody>
        </p:sp>
      </p:grpSp>
      <p:sp>
        <p:nvSpPr>
          <p:cNvPr id="20" name="Freeform 20"/>
          <p:cNvSpPr/>
          <p:nvPr/>
        </p:nvSpPr>
        <p:spPr>
          <a:xfrm>
            <a:off x="2043826" y="2578815"/>
            <a:ext cx="2355027" cy="874304"/>
          </a:xfrm>
          <a:custGeom>
            <a:avLst/>
            <a:gdLst/>
            <a:ahLst/>
            <a:cxnLst/>
            <a:rect l="l" t="t" r="r" b="b"/>
            <a:pathLst>
              <a:path w="3532541" h="1311456">
                <a:moveTo>
                  <a:pt x="0" y="0"/>
                </a:moveTo>
                <a:lnTo>
                  <a:pt x="3532541" y="0"/>
                </a:lnTo>
                <a:lnTo>
                  <a:pt x="3532541" y="1311456"/>
                </a:lnTo>
                <a:lnTo>
                  <a:pt x="0" y="13114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grpSp>
        <p:nvGrpSpPr>
          <p:cNvPr id="21" name="Group 21"/>
          <p:cNvGrpSpPr>
            <a:grpSpLocks noChangeAspect="1"/>
          </p:cNvGrpSpPr>
          <p:nvPr/>
        </p:nvGrpSpPr>
        <p:grpSpPr>
          <a:xfrm>
            <a:off x="8624001" y="2074633"/>
            <a:ext cx="1732587" cy="1732587"/>
            <a:chOff x="0" y="0"/>
            <a:chExt cx="6350000" cy="6350000"/>
          </a:xfrm>
        </p:grpSpPr>
        <p:sp>
          <p:nvSpPr>
            <p:cNvPr id="22" name="Freeform 22"/>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9D9D9"/>
            </a:solidFill>
          </p:spPr>
          <p:txBody>
            <a:bodyPr/>
            <a:lstStyle/>
            <a:p>
              <a:pPr defTabSz="609630"/>
              <a:endParaRPr lang="en-US" sz="1200">
                <a:solidFill>
                  <a:prstClr val="black"/>
                </a:solidFill>
                <a:latin typeface="Calibri"/>
              </a:endParaRPr>
            </a:p>
          </p:txBody>
        </p:sp>
      </p:grpSp>
      <p:sp>
        <p:nvSpPr>
          <p:cNvPr id="23" name="Freeform 23"/>
          <p:cNvSpPr/>
          <p:nvPr/>
        </p:nvSpPr>
        <p:spPr>
          <a:xfrm>
            <a:off x="9490295" y="2578815"/>
            <a:ext cx="676556" cy="1082489"/>
          </a:xfrm>
          <a:custGeom>
            <a:avLst/>
            <a:gdLst/>
            <a:ahLst/>
            <a:cxnLst/>
            <a:rect l="l" t="t" r="r" b="b"/>
            <a:pathLst>
              <a:path w="1014834" h="1623734">
                <a:moveTo>
                  <a:pt x="0" y="0"/>
                </a:moveTo>
                <a:lnTo>
                  <a:pt x="1014834" y="0"/>
                </a:lnTo>
                <a:lnTo>
                  <a:pt x="1014834" y="1623734"/>
                </a:lnTo>
                <a:lnTo>
                  <a:pt x="0" y="16237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8813739" y="2242728"/>
            <a:ext cx="676556" cy="1082489"/>
          </a:xfrm>
          <a:custGeom>
            <a:avLst/>
            <a:gdLst/>
            <a:ahLst/>
            <a:cxnLst/>
            <a:rect l="l" t="t" r="r" b="b"/>
            <a:pathLst>
              <a:path w="1014834" h="1623734">
                <a:moveTo>
                  <a:pt x="0" y="0"/>
                </a:moveTo>
                <a:lnTo>
                  <a:pt x="1014834" y="0"/>
                </a:lnTo>
                <a:lnTo>
                  <a:pt x="1014834" y="1623734"/>
                </a:lnTo>
                <a:lnTo>
                  <a:pt x="0" y="16237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5384537" y="2352528"/>
            <a:ext cx="1422927" cy="1326879"/>
          </a:xfrm>
          <a:custGeom>
            <a:avLst/>
            <a:gdLst/>
            <a:ahLst/>
            <a:cxnLst/>
            <a:rect l="l" t="t" r="r" b="b"/>
            <a:pathLst>
              <a:path w="2134390" h="1990319">
                <a:moveTo>
                  <a:pt x="0" y="0"/>
                </a:moveTo>
                <a:lnTo>
                  <a:pt x="2134390" y="0"/>
                </a:lnTo>
                <a:lnTo>
                  <a:pt x="2134390" y="1990319"/>
                </a:lnTo>
                <a:lnTo>
                  <a:pt x="0" y="19903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E3BF0F-88BD-4F8B-9F73-DC30ADD2B6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5EB69E-7F50-39CA-F4F2-E122FB8BF1AE}"/>
              </a:ext>
            </a:extLst>
          </p:cNvPr>
          <p:cNvSpPr>
            <a:spLocks noGrp="1"/>
          </p:cNvSpPr>
          <p:nvPr>
            <p:ph type="title"/>
          </p:nvPr>
        </p:nvSpPr>
        <p:spPr/>
        <p:txBody>
          <a:bodyPr/>
          <a:lstStyle/>
          <a:p>
            <a:endParaRPr lang="en-US" b="1" dirty="0">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E7AB199C-E5ED-9A83-6772-67C16094AD9C}"/>
              </a:ext>
            </a:extLst>
          </p:cNvPr>
          <p:cNvSpPr>
            <a:spLocks noGrp="1"/>
          </p:cNvSpPr>
          <p:nvPr>
            <p:ph idx="1"/>
          </p:nvPr>
        </p:nvSpPr>
        <p:spPr/>
        <p:txBody>
          <a:bodyPr/>
          <a:lstStyle/>
          <a:p>
            <a:endParaRPr lang="en-US" dirty="0">
              <a:latin typeface="Source Sans Pro" panose="020B0503030403020204" pitchFamily="34" charset="0"/>
              <a:ea typeface="Source Sans Pro" panose="020B0503030403020204" pitchFamily="34" charset="0"/>
            </a:endParaRPr>
          </a:p>
        </p:txBody>
      </p:sp>
      <p:pic>
        <p:nvPicPr>
          <p:cNvPr id="4" name="Picture 3">
            <a:extLst>
              <a:ext uri="{FF2B5EF4-FFF2-40B4-BE49-F238E27FC236}">
                <a16:creationId xmlns:a16="http://schemas.microsoft.com/office/drawing/2014/main" id="{E2C856E8-DBC0-2272-DD39-C2380E9F95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676400"/>
            <a:ext cx="10590246" cy="3530082"/>
          </a:xfrm>
          <a:prstGeom prst="rect">
            <a:avLst/>
          </a:prstGeom>
        </p:spPr>
      </p:pic>
    </p:spTree>
    <p:extLst>
      <p:ext uri="{BB962C8B-B14F-4D97-AF65-F5344CB8AC3E}">
        <p14:creationId xmlns:p14="http://schemas.microsoft.com/office/powerpoint/2010/main" val="3192437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25492">
            <a:off x="4512751" y="632763"/>
            <a:ext cx="7461928" cy="5130075"/>
          </a:xfrm>
          <a:custGeom>
            <a:avLst/>
            <a:gdLst/>
            <a:ahLst/>
            <a:cxnLst/>
            <a:rect l="l" t="t" r="r" b="b"/>
            <a:pathLst>
              <a:path w="11192892" h="7695113">
                <a:moveTo>
                  <a:pt x="0" y="0"/>
                </a:moveTo>
                <a:lnTo>
                  <a:pt x="11192892" y="0"/>
                </a:lnTo>
                <a:lnTo>
                  <a:pt x="11192892" y="7695113"/>
                </a:lnTo>
                <a:lnTo>
                  <a:pt x="0" y="7695113"/>
                </a:lnTo>
                <a:lnTo>
                  <a:pt x="0" y="0"/>
                </a:lnTo>
                <a:close/>
              </a:path>
            </a:pathLst>
          </a:custGeom>
          <a:blipFill>
            <a:blip r:embed="rId2" cstate="email">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pPr defTabSz="609630"/>
            <a:endParaRPr lang="en-US" sz="1200">
              <a:solidFill>
                <a:prstClr val="black"/>
              </a:solidFill>
              <a:latin typeface="Calibri"/>
            </a:endParaRPr>
          </a:p>
        </p:txBody>
      </p:sp>
      <p:grpSp>
        <p:nvGrpSpPr>
          <p:cNvPr id="3" name="Group 3"/>
          <p:cNvGrpSpPr/>
          <p:nvPr/>
        </p:nvGrpSpPr>
        <p:grpSpPr>
          <a:xfrm>
            <a:off x="1" y="4880799"/>
            <a:ext cx="5058875" cy="1977201"/>
            <a:chOff x="0" y="0"/>
            <a:chExt cx="10117751" cy="3954403"/>
          </a:xfrm>
        </p:grpSpPr>
        <p:sp>
          <p:nvSpPr>
            <p:cNvPr id="4" name="Freeform 4"/>
            <p:cNvSpPr/>
            <p:nvPr/>
          </p:nvSpPr>
          <p:spPr>
            <a:xfrm>
              <a:off x="2347878" y="0"/>
              <a:ext cx="3026916" cy="3954403"/>
            </a:xfrm>
            <a:custGeom>
              <a:avLst/>
              <a:gdLst/>
              <a:ahLst/>
              <a:cxnLst/>
              <a:rect l="l" t="t" r="r" b="b"/>
              <a:pathLst>
                <a:path w="3026916" h="3954403">
                  <a:moveTo>
                    <a:pt x="0" y="0"/>
                  </a:moveTo>
                  <a:lnTo>
                    <a:pt x="3026915" y="0"/>
                  </a:lnTo>
                  <a:lnTo>
                    <a:pt x="3026915" y="3954403"/>
                  </a:lnTo>
                  <a:lnTo>
                    <a:pt x="0" y="3954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4455712" y="0"/>
              <a:ext cx="3185092" cy="3954403"/>
            </a:xfrm>
            <a:custGeom>
              <a:avLst/>
              <a:gdLst/>
              <a:ahLst/>
              <a:cxnLst/>
              <a:rect l="l" t="t" r="r" b="b"/>
              <a:pathLst>
                <a:path w="3185092" h="3954403">
                  <a:moveTo>
                    <a:pt x="0" y="0"/>
                  </a:moveTo>
                  <a:lnTo>
                    <a:pt x="3185092" y="0"/>
                  </a:lnTo>
                  <a:lnTo>
                    <a:pt x="3185092" y="3954403"/>
                  </a:lnTo>
                  <a:lnTo>
                    <a:pt x="0" y="39544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054886" y="0"/>
              <a:ext cx="3062865" cy="3954403"/>
            </a:xfrm>
            <a:custGeom>
              <a:avLst/>
              <a:gdLst/>
              <a:ahLst/>
              <a:cxnLst/>
              <a:rect l="l" t="t" r="r" b="b"/>
              <a:pathLst>
                <a:path w="3062865" h="3954403">
                  <a:moveTo>
                    <a:pt x="0" y="0"/>
                  </a:moveTo>
                  <a:lnTo>
                    <a:pt x="3062865" y="0"/>
                  </a:lnTo>
                  <a:lnTo>
                    <a:pt x="3062865" y="3954403"/>
                  </a:lnTo>
                  <a:lnTo>
                    <a:pt x="0" y="39544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0" y="0"/>
              <a:ext cx="2883119" cy="3954403"/>
            </a:xfrm>
            <a:custGeom>
              <a:avLst/>
              <a:gdLst/>
              <a:ahLst/>
              <a:cxnLst/>
              <a:rect l="l" t="t" r="r" b="b"/>
              <a:pathLst>
                <a:path w="2883119" h="3954403">
                  <a:moveTo>
                    <a:pt x="0" y="0"/>
                  </a:moveTo>
                  <a:lnTo>
                    <a:pt x="2883119" y="0"/>
                  </a:lnTo>
                  <a:lnTo>
                    <a:pt x="2883119" y="3954403"/>
                  </a:lnTo>
                  <a:lnTo>
                    <a:pt x="0" y="39544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grpSp>
      <p:sp>
        <p:nvSpPr>
          <p:cNvPr id="8" name="TextBox 8"/>
          <p:cNvSpPr txBox="1"/>
          <p:nvPr/>
        </p:nvSpPr>
        <p:spPr>
          <a:xfrm>
            <a:off x="-96340" y="1251241"/>
            <a:ext cx="5251555" cy="1769715"/>
          </a:xfrm>
          <a:prstGeom prst="rect">
            <a:avLst/>
          </a:prstGeom>
        </p:spPr>
        <p:txBody>
          <a:bodyPr lIns="0" tIns="0" rIns="0" bIns="0" rtlCol="0" anchor="t">
            <a:spAutoFit/>
          </a:bodyPr>
          <a:lstStyle/>
          <a:p>
            <a:pPr algn="ctr" defTabSz="609630">
              <a:lnSpc>
                <a:spcPts val="6894"/>
              </a:lnSpc>
            </a:pPr>
            <a:r>
              <a:rPr lang="en-US" sz="6267">
                <a:solidFill>
                  <a:srgbClr val="224099"/>
                </a:solidFill>
                <a:latin typeface="Corben"/>
                <a:ea typeface="Corben"/>
                <a:cs typeface="Corben"/>
                <a:sym typeface="Corben"/>
              </a:rPr>
              <a:t>2026</a:t>
            </a:r>
          </a:p>
          <a:p>
            <a:pPr algn="ctr" defTabSz="609630">
              <a:lnSpc>
                <a:spcPts val="6894"/>
              </a:lnSpc>
            </a:pPr>
            <a:r>
              <a:rPr lang="en-US" sz="6267">
                <a:solidFill>
                  <a:srgbClr val="224099"/>
                </a:solidFill>
                <a:latin typeface="Corben"/>
                <a:ea typeface="Corben"/>
                <a:cs typeface="Corben"/>
                <a:sym typeface="Corben"/>
              </a:rPr>
              <a:t>Operating Plan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Dr. Bruce Hess</a:t>
            </a: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1346200" y="4557575"/>
            <a:ext cx="9601200" cy="575273"/>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Ptarmigan Pediatrics</a:t>
            </a:r>
          </a:p>
        </p:txBody>
      </p:sp>
    </p:spTree>
    <p:extLst>
      <p:ext uri="{BB962C8B-B14F-4D97-AF65-F5344CB8AC3E}">
        <p14:creationId xmlns:p14="http://schemas.microsoft.com/office/powerpoint/2010/main" val="3500744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1974457"/>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Shannon Parker</a:t>
            </a: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1845564" y="4553318"/>
            <a:ext cx="8500872" cy="535605"/>
          </a:xfrm>
        </p:spPr>
        <p:txBody>
          <a:bodyPr>
            <a:normAutofit fontScale="85000" lnSpcReduction="10000"/>
          </a:bodyPr>
          <a:lstStyle/>
          <a:p>
            <a:pPr marL="0" indent="0" algn="ctr">
              <a:buNone/>
            </a:pPr>
            <a:r>
              <a:rPr lang="en-US" dirty="0">
                <a:latin typeface="Source Sans Pro" panose="020B0503030403020204" pitchFamily="34" charset="0"/>
                <a:ea typeface="Source Sans Pro" panose="020B0503030403020204" pitchFamily="34" charset="0"/>
              </a:rPr>
              <a:t>State of Alaska, Preschool Development Grant Leadership Team</a:t>
            </a:r>
          </a:p>
        </p:txBody>
      </p:sp>
    </p:spTree>
    <p:extLst>
      <p:ext uri="{BB962C8B-B14F-4D97-AF65-F5344CB8AC3E}">
        <p14:creationId xmlns:p14="http://schemas.microsoft.com/office/powerpoint/2010/main" val="1484447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96903A-611C-4DE8-8489-285BC8A43037}"/>
              </a:ext>
            </a:extLst>
          </p:cNvPr>
          <p:cNvSpPr>
            <a:spLocks noGrp="1"/>
          </p:cNvSpPr>
          <p:nvPr>
            <p:ph idx="1"/>
          </p:nvPr>
        </p:nvSpPr>
        <p:spPr>
          <a:xfrm>
            <a:off x="838200" y="923827"/>
            <a:ext cx="5351532" cy="4210149"/>
          </a:xfrm>
        </p:spPr>
        <p:txBody>
          <a:bodyPr>
            <a:normAutofit/>
          </a:bodyPr>
          <a:lstStyle/>
          <a:p>
            <a:pPr marL="0" indent="0" algn="ctr">
              <a:buNone/>
            </a:pPr>
            <a:r>
              <a:rPr lang="en-US" sz="3600" b="1" dirty="0">
                <a:solidFill>
                  <a:schemeClr val="tx2"/>
                </a:solidFill>
              </a:rPr>
              <a:t>Building Strong Beginnings:</a:t>
            </a:r>
          </a:p>
          <a:p>
            <a:pPr marL="0" indent="0" algn="ctr">
              <a:buNone/>
            </a:pPr>
            <a:r>
              <a:rPr lang="en-US" sz="3600" b="1" dirty="0">
                <a:solidFill>
                  <a:schemeClr val="tx2"/>
                </a:solidFill>
              </a:rPr>
              <a:t>PDG B-5 in Action</a:t>
            </a:r>
          </a:p>
          <a:p>
            <a:pPr marL="0" indent="0" algn="ctr">
              <a:buNone/>
            </a:pPr>
            <a:r>
              <a:rPr lang="en-US" sz="3600" b="1" dirty="0">
                <a:solidFill>
                  <a:schemeClr val="tx2"/>
                </a:solidFill>
              </a:rPr>
              <a:t>Across Alaska</a:t>
            </a:r>
            <a:br>
              <a:rPr lang="en-US" dirty="0">
                <a:solidFill>
                  <a:schemeClr val="tx2"/>
                </a:solidFill>
              </a:rPr>
            </a:br>
            <a:endParaRPr lang="en-US" dirty="0">
              <a:solidFill>
                <a:schemeClr val="tx2"/>
              </a:solidFill>
            </a:endParaRPr>
          </a:p>
          <a:p>
            <a:pPr marL="0" indent="0" algn="ctr">
              <a:buNone/>
            </a:pPr>
            <a:r>
              <a:rPr lang="en-US" sz="1400" dirty="0"/>
              <a:t>A statewide initiative to strengthen access, quality, and coordination from birth through age five.</a:t>
            </a:r>
            <a:r>
              <a:rPr lang="en-US" sz="1400" dirty="0">
                <a:solidFill>
                  <a:schemeClr val="tx2"/>
                </a:solidFill>
              </a:rPr>
              <a:t>  </a:t>
            </a:r>
          </a:p>
          <a:p>
            <a:pPr marL="0" indent="0" algn="ctr">
              <a:buNone/>
            </a:pPr>
            <a:endParaRPr lang="en-US" sz="1400" dirty="0">
              <a:solidFill>
                <a:schemeClr val="tx2"/>
              </a:solidFill>
            </a:endParaRPr>
          </a:p>
          <a:p>
            <a:pPr marL="0" indent="0" algn="ctr">
              <a:buNone/>
            </a:pPr>
            <a:r>
              <a:rPr lang="en-US" sz="1400" dirty="0">
                <a:solidFill>
                  <a:schemeClr val="tx2"/>
                </a:solidFill>
              </a:rPr>
              <a:t>All Alaska Pediatric Partnership Meeting</a:t>
            </a:r>
          </a:p>
          <a:p>
            <a:pPr marL="0" indent="0" algn="ctr">
              <a:buNone/>
            </a:pPr>
            <a:r>
              <a:rPr lang="en-US" sz="1400" dirty="0">
                <a:solidFill>
                  <a:schemeClr val="tx2"/>
                </a:solidFill>
              </a:rPr>
              <a:t>December 5, 2025</a:t>
            </a:r>
          </a:p>
        </p:txBody>
      </p:sp>
      <p:pic>
        <p:nvPicPr>
          <p:cNvPr id="7" name="Parker the T Rex .MOV">
            <a:hlinkClick r:id="" action="ppaction://media"/>
            <a:extLst>
              <a:ext uri="{FF2B5EF4-FFF2-40B4-BE49-F238E27FC236}">
                <a16:creationId xmlns:a16="http://schemas.microsoft.com/office/drawing/2014/main" id="{88B76528-F677-A274-73CB-2E27B82C8C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6755" y="-2780522"/>
            <a:ext cx="3857625" cy="6858000"/>
          </a:xfrm>
          <a:prstGeom prst="rect">
            <a:avLst/>
          </a:prstGeom>
        </p:spPr>
      </p:pic>
    </p:spTree>
    <p:extLst>
      <p:ext uri="{BB962C8B-B14F-4D97-AF65-F5344CB8AC3E}">
        <p14:creationId xmlns:p14="http://schemas.microsoft.com/office/powerpoint/2010/main" val="20433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456" y="991277"/>
            <a:ext cx="7200897" cy="1303867"/>
          </a:xfrm>
        </p:spPr>
        <p:txBody>
          <a:bodyPr>
            <a:normAutofit/>
          </a:bodyPr>
          <a:lstStyle/>
          <a:p>
            <a:pPr algn="ctr"/>
            <a:r>
              <a:rPr lang="en-US" dirty="0">
                <a:solidFill>
                  <a:srgbClr val="262626"/>
                </a:solidFill>
              </a:rPr>
              <a:t>Purpose &amp; Importance</a:t>
            </a:r>
          </a:p>
        </p:txBody>
      </p:sp>
      <p:graphicFrame>
        <p:nvGraphicFramePr>
          <p:cNvPr id="5" name="Content Placeholder 2">
            <a:extLst>
              <a:ext uri="{FF2B5EF4-FFF2-40B4-BE49-F238E27FC236}">
                <a16:creationId xmlns:a16="http://schemas.microsoft.com/office/drawing/2014/main" id="{D0254242-4D17-2B32-6B6A-06E2BE30B659}"/>
              </a:ext>
            </a:extLst>
          </p:cNvPr>
          <p:cNvGraphicFramePr>
            <a:graphicFrameLocks noGrp="1"/>
          </p:cNvGraphicFramePr>
          <p:nvPr>
            <p:ph idx="1"/>
            <p:extLst>
              <p:ext uri="{D42A27DB-BD31-4B8C-83A1-F6EECF244321}">
                <p14:modId xmlns:p14="http://schemas.microsoft.com/office/powerpoint/2010/main" val="2260071925"/>
              </p:ext>
            </p:extLst>
          </p:nvPr>
        </p:nvGraphicFramePr>
        <p:xfrm>
          <a:off x="1079500" y="2082801"/>
          <a:ext cx="10401300" cy="3564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DPHP">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DPHP">
      <a:majorFont>
        <a:latin typeface="Calibri"/>
        <a:ea typeface=""/>
        <a:cs typeface=""/>
      </a:majorFont>
      <a:minorFont>
        <a:latin typeface="Calibri"/>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pioid presenttation">
  <a:themeElements>
    <a:clrScheme name="Custom 1">
      <a:dk1>
        <a:srgbClr val="2F5496"/>
      </a:dk1>
      <a:lt1>
        <a:sysClr val="window" lastClr="FFFFFF"/>
      </a:lt1>
      <a:dk2>
        <a:srgbClr val="2F5496"/>
      </a:dk2>
      <a:lt2>
        <a:srgbClr val="FF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venir Next LT Pro Ligh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ioid presenttation" id="{29261E70-5023-41F3-B2ED-BFB489586E63}" vid="{43F37659-0CD2-4FF2-B492-1F0BD55F1CD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7201</TotalTime>
  <Words>2097</Words>
  <Application>Microsoft Macintosh PowerPoint</Application>
  <PresentationFormat>Widescreen</PresentationFormat>
  <Paragraphs>247</Paragraphs>
  <Slides>50</Slides>
  <Notes>21</Notes>
  <HiddenSlides>0</HiddenSlides>
  <MMClips>2</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50</vt:i4>
      </vt:variant>
    </vt:vector>
  </HeadingPairs>
  <TitlesOfParts>
    <vt:vector size="73" baseType="lpstr">
      <vt:lpstr>ADLaM Display</vt:lpstr>
      <vt:lpstr>Aileron</vt:lpstr>
      <vt:lpstr>Aileron Bold</vt:lpstr>
      <vt:lpstr>Arial</vt:lpstr>
      <vt:lpstr>Arial Narrow</vt:lpstr>
      <vt:lpstr>Avenir LT Std 45 Book</vt:lpstr>
      <vt:lpstr>Avenir Next LT Pro</vt:lpstr>
      <vt:lpstr>Avenir Next LT Pro Light</vt:lpstr>
      <vt:lpstr>Calibri</vt:lpstr>
      <vt:lpstr>Calibri Light</vt:lpstr>
      <vt:lpstr>Corben</vt:lpstr>
      <vt:lpstr>DM Sans</vt:lpstr>
      <vt:lpstr>DM Sans Bold</vt:lpstr>
      <vt:lpstr>Source Sans Pro</vt:lpstr>
      <vt:lpstr>Source Sans Pro Light</vt:lpstr>
      <vt:lpstr>Source Sans Pro SemiBold</vt:lpstr>
      <vt:lpstr>Wingdings</vt:lpstr>
      <vt:lpstr>Wingdings 2</vt:lpstr>
      <vt:lpstr>1_Office Theme</vt:lpstr>
      <vt:lpstr>CDPHP</vt:lpstr>
      <vt:lpstr>Office Theme</vt:lpstr>
      <vt:lpstr>2_Office Theme</vt:lpstr>
      <vt:lpstr>Opioid presenttation</vt:lpstr>
      <vt:lpstr>December Partnership Meeting</vt:lpstr>
      <vt:lpstr>Agenda</vt:lpstr>
      <vt:lpstr>Welcome!  Esther Pitts</vt:lpstr>
      <vt:lpstr>Announcements</vt:lpstr>
      <vt:lpstr>PowerPoint Presentation</vt:lpstr>
      <vt:lpstr>Dr. Bruce Hess</vt:lpstr>
      <vt:lpstr>Shannon Parker</vt:lpstr>
      <vt:lpstr>PowerPoint Presentation</vt:lpstr>
      <vt:lpstr>Purpose &amp; Importance</vt:lpstr>
      <vt:lpstr>.</vt:lpstr>
      <vt:lpstr>“Building Strong Starts Across Alaska.”</vt:lpstr>
      <vt:lpstr>PowerPoint Presentation</vt:lpstr>
      <vt:lpstr>PowerPoint Presentation</vt:lpstr>
      <vt:lpstr>PowerPoint Presentation</vt:lpstr>
      <vt:lpstr>“Alaska’s Early Childhood Network connects communities through trust, collaboration, and a shared vision for young children.”</vt:lpstr>
      <vt:lpstr>“This simple moment of play reflects the powerful impact of strong early childhood systems for families across Alaska.”</vt:lpstr>
      <vt:lpstr>PowerPoint Presentation</vt:lpstr>
      <vt:lpstr>Mark Lackey</vt:lpstr>
      <vt:lpstr>     </vt:lpstr>
      <vt:lpstr>PowerPoint Presentation</vt:lpstr>
      <vt:lpstr>PowerPoint Presentation</vt:lpstr>
      <vt:lpstr>PowerPoint Presentation</vt:lpstr>
      <vt:lpstr>Please help us spread the word!</vt:lpstr>
      <vt:lpstr>A BRAND NEW PROGRAM! Parents as Teachers (PAT)</vt:lpstr>
      <vt:lpstr>      How to apply to PAT?</vt:lpstr>
      <vt:lpstr>CCS Parents as Teachers Staff </vt:lpstr>
      <vt:lpstr>Ending with a Positive!</vt:lpstr>
      <vt:lpstr>PowerPoint Presentation</vt:lpstr>
      <vt:lpstr>Dr. Tina Audie</vt:lpstr>
      <vt:lpstr>PowerPoint Presentation</vt:lpstr>
      <vt:lpstr>PowerPoint Presentation</vt:lpstr>
      <vt:lpstr>PowerPoint Presentation</vt:lpstr>
      <vt:lpstr>PowerPoint Presentation</vt:lpstr>
      <vt:lpstr>Karol Fink</vt:lpstr>
      <vt:lpstr>All Alaska Pediatric Partnership  ~ Food is Medicine and Growing Hope ~ December 5, 2025</vt:lpstr>
      <vt:lpstr>Growing Hope  Produce for Patients in Cancer Treatment </vt:lpstr>
      <vt:lpstr>Growing Hope Objectives Produce for Patients in Cancer Treatment</vt:lpstr>
      <vt:lpstr>Participant Criteria</vt:lpstr>
      <vt:lpstr>PowerPoint Presentation</vt:lpstr>
      <vt:lpstr>PowerPoint Presentation</vt:lpstr>
      <vt:lpstr>Weekly Produce Boxes</vt:lpstr>
      <vt:lpstr>Social Media</vt:lpstr>
      <vt:lpstr>Pilot launched Sept 9, 2025  Evaluation – </vt:lpstr>
      <vt:lpstr>Get involved</vt:lpstr>
      <vt:lpstr>PowerPoint Presentation</vt:lpstr>
      <vt:lpstr>Jessica Clarkson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 Ben-Yosef</dc:creator>
  <cp:lastModifiedBy>Donna Reisinger</cp:lastModifiedBy>
  <cp:revision>107</cp:revision>
  <dcterms:created xsi:type="dcterms:W3CDTF">2019-07-24T03:45:12Z</dcterms:created>
  <dcterms:modified xsi:type="dcterms:W3CDTF">2025-12-15T20:51:03Z</dcterms:modified>
</cp:coreProperties>
</file>