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4" r:id="rId2"/>
    <p:sldMasterId id="2147483766" r:id="rId3"/>
    <p:sldMasterId id="2147483781" r:id="rId4"/>
    <p:sldMasterId id="2147483793" r:id="rId5"/>
    <p:sldMasterId id="2147483805" r:id="rId6"/>
    <p:sldMasterId id="2147483822" r:id="rId7"/>
  </p:sldMasterIdLst>
  <p:notesMasterIdLst>
    <p:notesMasterId r:id="rId63"/>
  </p:notesMasterIdLst>
  <p:sldIdLst>
    <p:sldId id="301" r:id="rId8"/>
    <p:sldId id="298" r:id="rId9"/>
    <p:sldId id="584" r:id="rId10"/>
    <p:sldId id="582" r:id="rId11"/>
    <p:sldId id="602" r:id="rId12"/>
    <p:sldId id="585" r:id="rId13"/>
    <p:sldId id="592" r:id="rId14"/>
    <p:sldId id="297" r:id="rId15"/>
    <p:sldId id="594" r:id="rId16"/>
    <p:sldId id="595" r:id="rId17"/>
    <p:sldId id="596" r:id="rId18"/>
    <p:sldId id="287" r:id="rId19"/>
    <p:sldId id="597" r:id="rId20"/>
    <p:sldId id="598" r:id="rId21"/>
    <p:sldId id="304" r:id="rId22"/>
    <p:sldId id="599" r:id="rId23"/>
    <p:sldId id="302" r:id="rId24"/>
    <p:sldId id="600" r:id="rId25"/>
    <p:sldId id="306" r:id="rId26"/>
    <p:sldId id="590" r:id="rId27"/>
    <p:sldId id="266" r:id="rId28"/>
    <p:sldId id="282" r:id="rId29"/>
    <p:sldId id="280" r:id="rId30"/>
    <p:sldId id="281" r:id="rId31"/>
    <p:sldId id="591" r:id="rId32"/>
    <p:sldId id="284" r:id="rId33"/>
    <p:sldId id="279" r:id="rId34"/>
    <p:sldId id="278" r:id="rId35"/>
    <p:sldId id="285" r:id="rId36"/>
    <p:sldId id="305" r:id="rId37"/>
    <p:sldId id="563" r:id="rId38"/>
    <p:sldId id="569" r:id="rId39"/>
    <p:sldId id="565" r:id="rId40"/>
    <p:sldId id="566" r:id="rId41"/>
    <p:sldId id="483" r:id="rId42"/>
    <p:sldId id="481" r:id="rId43"/>
    <p:sldId id="570" r:id="rId44"/>
    <p:sldId id="567" r:id="rId45"/>
    <p:sldId id="307" r:id="rId46"/>
    <p:sldId id="256" r:id="rId47"/>
    <p:sldId id="574" r:id="rId48"/>
    <p:sldId id="311" r:id="rId49"/>
    <p:sldId id="581" r:id="rId50"/>
    <p:sldId id="274" r:id="rId51"/>
    <p:sldId id="283" r:id="rId52"/>
    <p:sldId id="586" r:id="rId53"/>
    <p:sldId id="257" r:id="rId54"/>
    <p:sldId id="258" r:id="rId55"/>
    <p:sldId id="259" r:id="rId56"/>
    <p:sldId id="587" r:id="rId57"/>
    <p:sldId id="580" r:id="rId58"/>
    <p:sldId id="476" r:id="rId59"/>
    <p:sldId id="583" r:id="rId60"/>
    <p:sldId id="603" r:id="rId61"/>
    <p:sldId id="29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98C"/>
    <a:srgbClr val="1E84A7"/>
    <a:srgbClr val="FFF5C5"/>
    <a:srgbClr val="00D865"/>
    <a:srgbClr val="D7F2FE"/>
    <a:srgbClr val="FFCC4B"/>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44"/>
    <p:restoredTop sz="96949"/>
  </p:normalViewPr>
  <p:slideViewPr>
    <p:cSldViewPr snapToGrid="0" snapToObjects="1">
      <p:cViewPr varScale="1">
        <p:scale>
          <a:sx n="141" d="100"/>
          <a:sy n="141" d="100"/>
        </p:scale>
        <p:origin x="20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AB8D71-8044-45C0-B362-7D48079BB5F0}" type="doc">
      <dgm:prSet loTypeId="urn:microsoft.com/office/officeart/2018/2/layout/IconLabelList" loCatId="icon" qsTypeId="urn:microsoft.com/office/officeart/2005/8/quickstyle/simple4" qsCatId="simple" csTypeId="urn:microsoft.com/office/officeart/2005/8/colors/colorful2" csCatId="colorful" phldr="1"/>
      <dgm:spPr/>
      <dgm:t>
        <a:bodyPr/>
        <a:lstStyle/>
        <a:p>
          <a:endParaRPr lang="en-US"/>
        </a:p>
      </dgm:t>
    </dgm:pt>
    <dgm:pt modelId="{F316E758-9F9F-4E24-99A0-8AB02EB908D3}">
      <dgm:prSet custT="1"/>
      <dgm:spPr/>
      <dgm:t>
        <a:bodyPr/>
        <a:lstStyle/>
        <a:p>
          <a:pPr>
            <a:lnSpc>
              <a:spcPct val="100000"/>
            </a:lnSpc>
          </a:pPr>
          <a:r>
            <a:rPr lang="en-US" sz="1200" dirty="0"/>
            <a:t>Received $100k grant from CDC/ANTHC to increase physical activity in DLG by increasing activity-friendly routes to everyday places.</a:t>
          </a:r>
        </a:p>
      </dgm:t>
    </dgm:pt>
    <dgm:pt modelId="{8E52D32D-3072-4AD7-A1DC-99A645C0A9D1}" type="parTrans" cxnId="{A4B064ED-6023-42D9-93A3-912CB5EA87F5}">
      <dgm:prSet/>
      <dgm:spPr/>
      <dgm:t>
        <a:bodyPr/>
        <a:lstStyle/>
        <a:p>
          <a:endParaRPr lang="en-US"/>
        </a:p>
      </dgm:t>
    </dgm:pt>
    <dgm:pt modelId="{17860543-CDD7-444E-AFCA-4980FEBAFE24}" type="sibTrans" cxnId="{A4B064ED-6023-42D9-93A3-912CB5EA87F5}">
      <dgm:prSet/>
      <dgm:spPr/>
      <dgm:t>
        <a:bodyPr/>
        <a:lstStyle/>
        <a:p>
          <a:endParaRPr lang="en-US"/>
        </a:p>
      </dgm:t>
    </dgm:pt>
    <dgm:pt modelId="{0CB5D718-EB37-4F84-A7A7-765CC9C88478}">
      <dgm:prSet custT="1"/>
      <dgm:spPr/>
      <dgm:t>
        <a:bodyPr/>
        <a:lstStyle/>
        <a:p>
          <a:pPr>
            <a:lnSpc>
              <a:spcPct val="100000"/>
            </a:lnSpc>
          </a:pPr>
          <a:r>
            <a:rPr lang="en-US" sz="1200" dirty="0"/>
            <a:t>Received $15k grant from AARP to purchase benches, tables, and bike racks for city of DLG to increase physical activity.</a:t>
          </a:r>
        </a:p>
      </dgm:t>
    </dgm:pt>
    <dgm:pt modelId="{0717A90C-0A08-49BB-AD4D-E45D92006B5B}" type="parTrans" cxnId="{212D5FCB-133A-402D-AE80-22586DBE6477}">
      <dgm:prSet/>
      <dgm:spPr/>
      <dgm:t>
        <a:bodyPr/>
        <a:lstStyle/>
        <a:p>
          <a:endParaRPr lang="en-US"/>
        </a:p>
      </dgm:t>
    </dgm:pt>
    <dgm:pt modelId="{8AE6E2DB-25DD-4D31-8AD6-6861CCA1D8E1}" type="sibTrans" cxnId="{212D5FCB-133A-402D-AE80-22586DBE6477}">
      <dgm:prSet/>
      <dgm:spPr/>
      <dgm:t>
        <a:bodyPr/>
        <a:lstStyle/>
        <a:p>
          <a:endParaRPr lang="en-US"/>
        </a:p>
      </dgm:t>
    </dgm:pt>
    <dgm:pt modelId="{18399C04-9B29-4647-AF1B-2C896AF5E4B0}">
      <dgm:prSet custT="1"/>
      <dgm:spPr/>
      <dgm:t>
        <a:bodyPr/>
        <a:lstStyle/>
        <a:p>
          <a:pPr>
            <a:lnSpc>
              <a:spcPct val="100000"/>
            </a:lnSpc>
          </a:pPr>
          <a:r>
            <a:rPr lang="en-US" sz="1200" dirty="0"/>
            <a:t>*Looking for a grant to address the Social Determinant of Health (SDOH) – “food security”.  We aim to teach school children in Bristol Bay how to grow fresh, nutritious food in greenhouses and hydroponic stations. </a:t>
          </a:r>
        </a:p>
      </dgm:t>
    </dgm:pt>
    <dgm:pt modelId="{6589C09C-BF95-4641-8A18-BF2D6B5E8327}" type="parTrans" cxnId="{65C722AB-F3F9-4860-B9FE-2FFCB0676602}">
      <dgm:prSet/>
      <dgm:spPr/>
      <dgm:t>
        <a:bodyPr/>
        <a:lstStyle/>
        <a:p>
          <a:endParaRPr lang="en-US"/>
        </a:p>
      </dgm:t>
    </dgm:pt>
    <dgm:pt modelId="{FF052B2C-3513-455E-B79E-B2C637864FCC}" type="sibTrans" cxnId="{65C722AB-F3F9-4860-B9FE-2FFCB0676602}">
      <dgm:prSet/>
      <dgm:spPr/>
      <dgm:t>
        <a:bodyPr/>
        <a:lstStyle/>
        <a:p>
          <a:endParaRPr lang="en-US"/>
        </a:p>
      </dgm:t>
    </dgm:pt>
    <dgm:pt modelId="{9C0EA173-E198-45AE-A01C-11CF708E9DB1}" type="pres">
      <dgm:prSet presAssocID="{03AB8D71-8044-45C0-B362-7D48079BB5F0}" presName="root" presStyleCnt="0">
        <dgm:presLayoutVars>
          <dgm:dir/>
          <dgm:resizeHandles val="exact"/>
        </dgm:presLayoutVars>
      </dgm:prSet>
      <dgm:spPr/>
    </dgm:pt>
    <dgm:pt modelId="{E4628B46-6D7B-4F93-8948-7EA905A1D771}" type="pres">
      <dgm:prSet presAssocID="{F316E758-9F9F-4E24-99A0-8AB02EB908D3}" presName="compNode" presStyleCnt="0"/>
      <dgm:spPr/>
    </dgm:pt>
    <dgm:pt modelId="{672BF887-A0D6-4104-B5B8-2A4F124D39D8}" type="pres">
      <dgm:prSet presAssocID="{F316E758-9F9F-4E24-99A0-8AB02EB908D3}" presName="iconRect" presStyleLbl="node1" presStyleIdx="0" presStyleCnt="3" custLinFactNeighborX="-4078" custLinFactNeighborY="135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ycling with solid fill"/>
        </a:ext>
      </dgm:extLst>
    </dgm:pt>
    <dgm:pt modelId="{28FD20C2-C5E4-4825-88EF-8C83068FFC39}" type="pres">
      <dgm:prSet presAssocID="{F316E758-9F9F-4E24-99A0-8AB02EB908D3}" presName="spaceRect" presStyleCnt="0"/>
      <dgm:spPr/>
    </dgm:pt>
    <dgm:pt modelId="{4A4690C6-E193-4842-900E-2864CB472445}" type="pres">
      <dgm:prSet presAssocID="{F316E758-9F9F-4E24-99A0-8AB02EB908D3}" presName="textRect" presStyleLbl="revTx" presStyleIdx="0" presStyleCnt="3" custScaleY="135457">
        <dgm:presLayoutVars>
          <dgm:chMax val="1"/>
          <dgm:chPref val="1"/>
        </dgm:presLayoutVars>
      </dgm:prSet>
      <dgm:spPr/>
    </dgm:pt>
    <dgm:pt modelId="{D1AFC1C8-FD00-4096-9F7B-BD52AD67B7E2}" type="pres">
      <dgm:prSet presAssocID="{17860543-CDD7-444E-AFCA-4980FEBAFE24}" presName="sibTrans" presStyleCnt="0"/>
      <dgm:spPr/>
    </dgm:pt>
    <dgm:pt modelId="{86BD9A62-3B47-4AD1-ADA5-73DC5B0B1987}" type="pres">
      <dgm:prSet presAssocID="{0CB5D718-EB37-4F84-A7A7-765CC9C88478}" presName="compNode" presStyleCnt="0"/>
      <dgm:spPr/>
    </dgm:pt>
    <dgm:pt modelId="{CFB6BD94-F62C-487E-AF03-A0F933AEA621}" type="pres">
      <dgm:prSet presAssocID="{0CB5D718-EB37-4F84-A7A7-765CC9C88478}" presName="iconRect" presStyleLbl="node1" presStyleIdx="1" presStyleCnt="3" custLinFactNeighborX="-4078" custLinFactNeighborY="271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ark scene with solid fill"/>
        </a:ext>
      </dgm:extLst>
    </dgm:pt>
    <dgm:pt modelId="{E5BCC9B4-5CF4-486A-9640-988048431B34}" type="pres">
      <dgm:prSet presAssocID="{0CB5D718-EB37-4F84-A7A7-765CC9C88478}" presName="spaceRect" presStyleCnt="0"/>
      <dgm:spPr/>
    </dgm:pt>
    <dgm:pt modelId="{ED312CB4-C379-4151-90B2-5732BAA47B2E}" type="pres">
      <dgm:prSet presAssocID="{0CB5D718-EB37-4F84-A7A7-765CC9C88478}" presName="textRect" presStyleLbl="revTx" presStyleIdx="1" presStyleCnt="3" custScaleY="124587">
        <dgm:presLayoutVars>
          <dgm:chMax val="1"/>
          <dgm:chPref val="1"/>
        </dgm:presLayoutVars>
      </dgm:prSet>
      <dgm:spPr/>
    </dgm:pt>
    <dgm:pt modelId="{6E396774-7515-4813-9643-4537BD557F24}" type="pres">
      <dgm:prSet presAssocID="{8AE6E2DB-25DD-4D31-8AD6-6861CCA1D8E1}" presName="sibTrans" presStyleCnt="0"/>
      <dgm:spPr/>
    </dgm:pt>
    <dgm:pt modelId="{6B8FEB8B-D84A-4C3D-BA05-C872F3DD6124}" type="pres">
      <dgm:prSet presAssocID="{18399C04-9B29-4647-AF1B-2C896AF5E4B0}" presName="compNode" presStyleCnt="0"/>
      <dgm:spPr/>
    </dgm:pt>
    <dgm:pt modelId="{6E2B35A1-61F5-4337-9A8C-36311A0AAA10}" type="pres">
      <dgm:prSet presAssocID="{18399C04-9B29-4647-AF1B-2C896AF5E4B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tering Plant with solid fill"/>
        </a:ext>
      </dgm:extLst>
    </dgm:pt>
    <dgm:pt modelId="{5D082566-0B44-4D80-92F0-FFEE1B0F830D}" type="pres">
      <dgm:prSet presAssocID="{18399C04-9B29-4647-AF1B-2C896AF5E4B0}" presName="spaceRect" presStyleCnt="0"/>
      <dgm:spPr/>
    </dgm:pt>
    <dgm:pt modelId="{951E18C3-1B64-4323-A034-2B5592C82870}" type="pres">
      <dgm:prSet presAssocID="{18399C04-9B29-4647-AF1B-2C896AF5E4B0}" presName="textRect" presStyleLbl="revTx" presStyleIdx="2" presStyleCnt="3" custScaleY="133042">
        <dgm:presLayoutVars>
          <dgm:chMax val="1"/>
          <dgm:chPref val="1"/>
        </dgm:presLayoutVars>
      </dgm:prSet>
      <dgm:spPr/>
    </dgm:pt>
  </dgm:ptLst>
  <dgm:cxnLst>
    <dgm:cxn modelId="{C9894A21-623F-4E88-899E-32ADE57A3D12}" type="presOf" srcId="{18399C04-9B29-4647-AF1B-2C896AF5E4B0}" destId="{951E18C3-1B64-4323-A034-2B5592C82870}" srcOrd="0" destOrd="0" presId="urn:microsoft.com/office/officeart/2018/2/layout/IconLabelList"/>
    <dgm:cxn modelId="{01099E61-BDA5-4197-ADE3-F900549DD4DD}" type="presOf" srcId="{0CB5D718-EB37-4F84-A7A7-765CC9C88478}" destId="{ED312CB4-C379-4151-90B2-5732BAA47B2E}" srcOrd="0" destOrd="0" presId="urn:microsoft.com/office/officeart/2018/2/layout/IconLabelList"/>
    <dgm:cxn modelId="{A6E82473-5838-4D15-8344-5C80849182D0}" type="presOf" srcId="{F316E758-9F9F-4E24-99A0-8AB02EB908D3}" destId="{4A4690C6-E193-4842-900E-2864CB472445}" srcOrd="0" destOrd="0" presId="urn:microsoft.com/office/officeart/2018/2/layout/IconLabelList"/>
    <dgm:cxn modelId="{65C722AB-F3F9-4860-B9FE-2FFCB0676602}" srcId="{03AB8D71-8044-45C0-B362-7D48079BB5F0}" destId="{18399C04-9B29-4647-AF1B-2C896AF5E4B0}" srcOrd="2" destOrd="0" parTransId="{6589C09C-BF95-4641-8A18-BF2D6B5E8327}" sibTransId="{FF052B2C-3513-455E-B79E-B2C637864FCC}"/>
    <dgm:cxn modelId="{C49812B2-1269-462A-AD24-DA8487CA0F70}" type="presOf" srcId="{03AB8D71-8044-45C0-B362-7D48079BB5F0}" destId="{9C0EA173-E198-45AE-A01C-11CF708E9DB1}" srcOrd="0" destOrd="0" presId="urn:microsoft.com/office/officeart/2018/2/layout/IconLabelList"/>
    <dgm:cxn modelId="{212D5FCB-133A-402D-AE80-22586DBE6477}" srcId="{03AB8D71-8044-45C0-B362-7D48079BB5F0}" destId="{0CB5D718-EB37-4F84-A7A7-765CC9C88478}" srcOrd="1" destOrd="0" parTransId="{0717A90C-0A08-49BB-AD4D-E45D92006B5B}" sibTransId="{8AE6E2DB-25DD-4D31-8AD6-6861CCA1D8E1}"/>
    <dgm:cxn modelId="{A4B064ED-6023-42D9-93A3-912CB5EA87F5}" srcId="{03AB8D71-8044-45C0-B362-7D48079BB5F0}" destId="{F316E758-9F9F-4E24-99A0-8AB02EB908D3}" srcOrd="0" destOrd="0" parTransId="{8E52D32D-3072-4AD7-A1DC-99A645C0A9D1}" sibTransId="{17860543-CDD7-444E-AFCA-4980FEBAFE24}"/>
    <dgm:cxn modelId="{6460CC6D-5DB8-450E-990F-8B99A4387E04}" type="presParOf" srcId="{9C0EA173-E198-45AE-A01C-11CF708E9DB1}" destId="{E4628B46-6D7B-4F93-8948-7EA905A1D771}" srcOrd="0" destOrd="0" presId="urn:microsoft.com/office/officeart/2018/2/layout/IconLabelList"/>
    <dgm:cxn modelId="{0A449C7C-DDDA-41BB-AC93-0DB78A742ACD}" type="presParOf" srcId="{E4628B46-6D7B-4F93-8948-7EA905A1D771}" destId="{672BF887-A0D6-4104-B5B8-2A4F124D39D8}" srcOrd="0" destOrd="0" presId="urn:microsoft.com/office/officeart/2018/2/layout/IconLabelList"/>
    <dgm:cxn modelId="{63538F3D-C5C1-426E-9AC6-5EA8E3684CDC}" type="presParOf" srcId="{E4628B46-6D7B-4F93-8948-7EA905A1D771}" destId="{28FD20C2-C5E4-4825-88EF-8C83068FFC39}" srcOrd="1" destOrd="0" presId="urn:microsoft.com/office/officeart/2018/2/layout/IconLabelList"/>
    <dgm:cxn modelId="{E0CB677F-C15D-483C-94E2-B6DB8DDDB62A}" type="presParOf" srcId="{E4628B46-6D7B-4F93-8948-7EA905A1D771}" destId="{4A4690C6-E193-4842-900E-2864CB472445}" srcOrd="2" destOrd="0" presId="urn:microsoft.com/office/officeart/2018/2/layout/IconLabelList"/>
    <dgm:cxn modelId="{68D2D0D5-8096-4D57-8C6F-4529F7F73876}" type="presParOf" srcId="{9C0EA173-E198-45AE-A01C-11CF708E9DB1}" destId="{D1AFC1C8-FD00-4096-9F7B-BD52AD67B7E2}" srcOrd="1" destOrd="0" presId="urn:microsoft.com/office/officeart/2018/2/layout/IconLabelList"/>
    <dgm:cxn modelId="{0E5BA634-F0E6-4CC0-B04E-33B909189314}" type="presParOf" srcId="{9C0EA173-E198-45AE-A01C-11CF708E9DB1}" destId="{86BD9A62-3B47-4AD1-ADA5-73DC5B0B1987}" srcOrd="2" destOrd="0" presId="urn:microsoft.com/office/officeart/2018/2/layout/IconLabelList"/>
    <dgm:cxn modelId="{08558BFF-0CFD-4071-A903-A0D2739F5323}" type="presParOf" srcId="{86BD9A62-3B47-4AD1-ADA5-73DC5B0B1987}" destId="{CFB6BD94-F62C-487E-AF03-A0F933AEA621}" srcOrd="0" destOrd="0" presId="urn:microsoft.com/office/officeart/2018/2/layout/IconLabelList"/>
    <dgm:cxn modelId="{6C495427-7822-4EE6-B2BC-9A8ADC982CB5}" type="presParOf" srcId="{86BD9A62-3B47-4AD1-ADA5-73DC5B0B1987}" destId="{E5BCC9B4-5CF4-486A-9640-988048431B34}" srcOrd="1" destOrd="0" presId="urn:microsoft.com/office/officeart/2018/2/layout/IconLabelList"/>
    <dgm:cxn modelId="{C698AACC-6B01-48F3-BA4B-2A5FA95E53D4}" type="presParOf" srcId="{86BD9A62-3B47-4AD1-ADA5-73DC5B0B1987}" destId="{ED312CB4-C379-4151-90B2-5732BAA47B2E}" srcOrd="2" destOrd="0" presId="urn:microsoft.com/office/officeart/2018/2/layout/IconLabelList"/>
    <dgm:cxn modelId="{2006B60F-CB12-4955-8854-74A0F56814FD}" type="presParOf" srcId="{9C0EA173-E198-45AE-A01C-11CF708E9DB1}" destId="{6E396774-7515-4813-9643-4537BD557F24}" srcOrd="3" destOrd="0" presId="urn:microsoft.com/office/officeart/2018/2/layout/IconLabelList"/>
    <dgm:cxn modelId="{D12E3D36-5619-449A-8E43-7FE2C85CC434}" type="presParOf" srcId="{9C0EA173-E198-45AE-A01C-11CF708E9DB1}" destId="{6B8FEB8B-D84A-4C3D-BA05-C872F3DD6124}" srcOrd="4" destOrd="0" presId="urn:microsoft.com/office/officeart/2018/2/layout/IconLabelList"/>
    <dgm:cxn modelId="{1E095657-598E-47F8-9BF6-598D25596F5A}" type="presParOf" srcId="{6B8FEB8B-D84A-4C3D-BA05-C872F3DD6124}" destId="{6E2B35A1-61F5-4337-9A8C-36311A0AAA10}" srcOrd="0" destOrd="0" presId="urn:microsoft.com/office/officeart/2018/2/layout/IconLabelList"/>
    <dgm:cxn modelId="{B1072C46-204A-4C73-99F0-818472E1749C}" type="presParOf" srcId="{6B8FEB8B-D84A-4C3D-BA05-C872F3DD6124}" destId="{5D082566-0B44-4D80-92F0-FFEE1B0F830D}" srcOrd="1" destOrd="0" presId="urn:microsoft.com/office/officeart/2018/2/layout/IconLabelList"/>
    <dgm:cxn modelId="{207EA88C-D660-4283-9EEB-5DA2FC5AF9CE}" type="presParOf" srcId="{6B8FEB8B-D84A-4C3D-BA05-C872F3DD6124}" destId="{951E18C3-1B64-4323-A034-2B5592C8287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BF887-A0D6-4104-B5B8-2A4F124D39D8}">
      <dsp:nvSpPr>
        <dsp:cNvPr id="0" name=""/>
        <dsp:cNvSpPr/>
      </dsp:nvSpPr>
      <dsp:spPr>
        <a:xfrm>
          <a:off x="412728" y="331959"/>
          <a:ext cx="721406" cy="72140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A4690C6-E193-4842-900E-2864CB472445}">
      <dsp:nvSpPr>
        <dsp:cNvPr id="0" name=""/>
        <dsp:cNvSpPr/>
      </dsp:nvSpPr>
      <dsp:spPr>
        <a:xfrm>
          <a:off x="1288" y="1169679"/>
          <a:ext cx="1603125" cy="203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Received $100k grant from CDC/ANTHC to increase physical activity in DLG by increasing activity-friendly routes to everyday places.</a:t>
          </a:r>
        </a:p>
      </dsp:txBody>
      <dsp:txXfrm>
        <a:off x="1288" y="1169679"/>
        <a:ext cx="1603125" cy="2030733"/>
      </dsp:txXfrm>
    </dsp:sp>
    <dsp:sp modelId="{CFB6BD94-F62C-487E-AF03-A0F933AEA621}">
      <dsp:nvSpPr>
        <dsp:cNvPr id="0" name=""/>
        <dsp:cNvSpPr/>
      </dsp:nvSpPr>
      <dsp:spPr>
        <a:xfrm>
          <a:off x="2296400" y="382510"/>
          <a:ext cx="721406" cy="7214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D312CB4-C379-4151-90B2-5732BAA47B2E}">
      <dsp:nvSpPr>
        <dsp:cNvPr id="0" name=""/>
        <dsp:cNvSpPr/>
      </dsp:nvSpPr>
      <dsp:spPr>
        <a:xfrm>
          <a:off x="1884960" y="1291899"/>
          <a:ext cx="1603125" cy="186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Received $15k grant from AARP to purchase benches, tables, and bike racks for city of DLG to increase physical activity.</a:t>
          </a:r>
        </a:p>
      </dsp:txBody>
      <dsp:txXfrm>
        <a:off x="1884960" y="1291899"/>
        <a:ext cx="1603125" cy="1867773"/>
      </dsp:txXfrm>
    </dsp:sp>
    <dsp:sp modelId="{6E2B35A1-61F5-4337-9A8C-36311A0AAA10}">
      <dsp:nvSpPr>
        <dsp:cNvPr id="0" name=""/>
        <dsp:cNvSpPr/>
      </dsp:nvSpPr>
      <dsp:spPr>
        <a:xfrm>
          <a:off x="4209491" y="331207"/>
          <a:ext cx="721406" cy="72140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51E18C3-1B64-4323-A034-2B5592C82870}">
      <dsp:nvSpPr>
        <dsp:cNvPr id="0" name=""/>
        <dsp:cNvSpPr/>
      </dsp:nvSpPr>
      <dsp:spPr>
        <a:xfrm>
          <a:off x="3768631" y="1196832"/>
          <a:ext cx="1603125" cy="199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*Looking for a grant to address the Social Determinant of Health (SDOH) – “food security”.  We aim to teach school children in Bristol Bay how to grow fresh, nutritious food in greenhouses and hydroponic stations. </a:t>
          </a:r>
        </a:p>
      </dsp:txBody>
      <dsp:txXfrm>
        <a:off x="3768631" y="1196832"/>
        <a:ext cx="1603125" cy="199452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6:31:36.348"/>
    </inkml:context>
    <inkml:brush xml:id="br0">
      <inkml:brushProperty name="width" value="0.1" units="cm"/>
      <inkml:brushProperty name="height" value="0.1" units="cm"/>
    </inkml:brush>
  </inkml:definitions>
  <inkml:trace contextRef="#ctx0" brushRef="#br0">25979 13031 11967 0 0,'-3'3'1056'0'0,"-4"1"-832"0"0,-1 3-608 0 0,-2 0-4192 0 0,4-1 4320 0 0,2-4 256 0 0,3-3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6:31:36.349"/>
    </inkml:context>
    <inkml:brush xml:id="br0">
      <inkml:brushProperty name="width" value="0.1" units="cm"/>
      <inkml:brushProperty name="height" value="0.1" units="cm"/>
    </inkml:brush>
  </inkml:definitions>
  <inkml:trace contextRef="#ctx0" brushRef="#br0">26030 12991 6431 0 0,'-3'6'704'0'0,"-4"2"-704"0"0,-1 3 1184 0 0,1 3-224 0 0,1-2-960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12/15/25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466D8-5879-9B4A-9838-1CF4F648D771}" type="slidenum">
              <a:rPr kumimoji="0" lang="en-US" sz="1200" b="0" i="0" u="none" strike="noStrike" kern="1200" cap="none" spc="0" normalizeH="0" baseline="0" noProof="0" smtClean="0">
                <a:ln>
                  <a:noFill/>
                </a:ln>
                <a:solidFill>
                  <a:prstClr val="black"/>
                </a:solidFill>
                <a:effectLst/>
                <a:uLnTx/>
                <a:uFillTx/>
                <a:latin typeface="Open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Open Sans" pitchFamily="2" charset="0"/>
              <a:ea typeface="+mn-ea"/>
              <a:cs typeface="+mn-cs"/>
            </a:endParaRPr>
          </a:p>
        </p:txBody>
      </p:sp>
    </p:spTree>
    <p:extLst>
      <p:ext uri="{BB962C8B-B14F-4D97-AF65-F5344CB8AC3E}">
        <p14:creationId xmlns:p14="http://schemas.microsoft.com/office/powerpoint/2010/main" val="291976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389C47-C0B3-4A57-8530-0420748D2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07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389C47-C0B3-4A57-8530-0420748D2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9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389C47-C0B3-4A57-8530-0420748D2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0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389C47-C0B3-4A57-8530-0420748D2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7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389C47-C0B3-4A57-8530-0420748D2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29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816877"/>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 name="object 10">
            <a:extLst>
              <a:ext uri="{FF2B5EF4-FFF2-40B4-BE49-F238E27FC236}">
                <a16:creationId xmlns:a16="http://schemas.microsoft.com/office/drawing/2014/main" id="{470B3335-9662-5BA0-72FC-05DD4687154C}"/>
              </a:ext>
            </a:extLst>
          </p:cNvPr>
          <p:cNvSpPr/>
          <p:nvPr userDrawn="1"/>
        </p:nvSpPr>
        <p:spPr>
          <a:xfrm>
            <a:off x="6447295" y="0"/>
            <a:ext cx="5193842" cy="6308726"/>
          </a:xfrm>
          <a:prstGeom prst="round2SameRect">
            <a:avLst>
              <a:gd name="adj1" fmla="val 0"/>
              <a:gd name="adj2" fmla="val 6501"/>
            </a:avLst>
          </a:prstGeom>
          <a:solidFill>
            <a:srgbClr val="FFFFFF"/>
          </a:solidFill>
          <a:effectLst>
            <a:outerShdw blurRad="571500" dist="279400" dir="1500000" sx="98000" sy="98000" algn="ctr" rotWithShape="0">
              <a:srgbClr val="000000">
                <a:alpha val="17000"/>
              </a:srgbClr>
            </a:outerShdw>
          </a:effectLst>
        </p:spPr>
        <p:txBody>
          <a:bodyPr wrap="square" lIns="0" tIns="0" rIns="0" bIns="0" rtlCol="0"/>
          <a:lstStyle/>
          <a:p>
            <a:endParaRPr/>
          </a:p>
        </p:txBody>
      </p:sp>
    </p:spTree>
    <p:extLst>
      <p:ext uri="{BB962C8B-B14F-4D97-AF65-F5344CB8AC3E}">
        <p14:creationId xmlns:p14="http://schemas.microsoft.com/office/powerpoint/2010/main" val="374051180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931369"/>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4A6C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46842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4F1F524-AAED-435D-12B1-315D6E4942CA}"/>
              </a:ext>
            </a:extLst>
          </p:cNvPr>
          <p:cNvSpPr/>
          <p:nvPr userDrawn="1"/>
        </p:nvSpPr>
        <p:spPr>
          <a:xfrm flipH="1">
            <a:off x="0" y="3149656"/>
            <a:ext cx="12192000" cy="3437749"/>
          </a:xfrm>
          <a:prstGeom prst="rect">
            <a:avLst/>
          </a:prstGeom>
          <a:solidFill>
            <a:srgbClr val="EDE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222D23-E2DA-174A-9ACE-FA196462116E}"/>
              </a:ext>
            </a:extLst>
          </p:cNvPr>
          <p:cNvSpPr/>
          <p:nvPr userDrawn="1"/>
        </p:nvSpPr>
        <p:spPr>
          <a:xfrm>
            <a:off x="0" y="6587406"/>
            <a:ext cx="12192000" cy="266129"/>
          </a:xfrm>
          <a:prstGeom prst="rect">
            <a:avLst/>
          </a:prstGeom>
          <a:solidFill>
            <a:srgbClr val="4A6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8993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57398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012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12/15/25</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12/15/25</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717488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12/15/25</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047080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12/15/25</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12148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12/15/25</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935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12/15/25</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172799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12/15/25</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73238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12/15/25</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98919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12/15/25</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109936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12/15/25</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79551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12/15/25</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25346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12/15/25</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64613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4"/>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078442" y="1449147"/>
            <a:ext cx="10035117"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078442" y="5280847"/>
            <a:ext cx="10035117"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B43708-70B2-477E-B7A0-1C24963092E6}"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75929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79997" y="2222287"/>
            <a:ext cx="10032004"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B43708-70B2-477E-B7A0-1C24963092E6}"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587820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2951396"/>
            <a:ext cx="10035116"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1073151" y="5281201"/>
            <a:ext cx="10035116"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B43708-70B2-477E-B7A0-1C24963092E6}"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1345726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79995" y="2222288"/>
            <a:ext cx="4894297"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7" y="2222288"/>
            <a:ext cx="489429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B43708-70B2-477E-B7A0-1C24963092E6}"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3334060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9995" y="2174875"/>
            <a:ext cx="489429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79996" y="2751138"/>
            <a:ext cx="491652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707" y="2174875"/>
            <a:ext cx="489429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751138"/>
            <a:ext cx="489429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B43708-70B2-477E-B7A0-1C24963092E6}" type="datetimeFigureOut">
              <a:rPr lang="en-US" smtClean="0"/>
              <a:t>12/15/25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345346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B43708-70B2-477E-B7A0-1C24963092E6}" type="datetimeFigureOut">
              <a:rPr lang="en-US" smtClean="0"/>
              <a:t>12/15/25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1661410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43708-70B2-477E-B7A0-1C24963092E6}" type="datetimeFigureOut">
              <a:rPr lang="en-US" smtClean="0"/>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3623635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B43708-70B2-477E-B7A0-1C24963092E6}"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1307216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9995" y="727522"/>
            <a:ext cx="4668731"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1079995" y="2344684"/>
            <a:ext cx="4668731"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A0B43708-70B2-477E-B7A0-1C24963092E6}" type="datetimeFigureOut">
              <a:rPr lang="en-US" smtClean="0"/>
              <a:t>12/15/25</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401675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3151" y="4800600"/>
            <a:ext cx="10035116"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1073151" y="5367338"/>
            <a:ext cx="1003511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B43708-70B2-477E-B7A0-1C24963092E6}"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619415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46809" y="1338479"/>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097" y="1495525"/>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68302" y="4700703"/>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198512" y="1338479"/>
            <a:ext cx="4403088"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A0B43708-70B2-477E-B7A0-1C24963092E6}"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2426795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5267" y="2286000"/>
            <a:ext cx="4895851"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A0B43708-70B2-477E-B7A0-1C24963092E6}" type="datetimeFigureOut">
              <a:rPr lang="en-US" smtClean="0"/>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3389724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B43708-70B2-477E-B7A0-1C24963092E6}"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3102205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6978651" y="0"/>
            <a:ext cx="521334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8183540" y="586171"/>
            <a:ext cx="2269067"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73149" y="446089"/>
            <a:ext cx="6596501"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B43708-70B2-477E-B7A0-1C24963092E6}"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B796-389C-492D-8227-A2B80C98DC1D}" type="slidenum">
              <a:rPr lang="en-US" smtClean="0"/>
              <a:t>‹#›</a:t>
            </a:fld>
            <a:endParaRPr lang="en-US"/>
          </a:p>
        </p:txBody>
      </p:sp>
    </p:spTree>
    <p:extLst>
      <p:ext uri="{BB962C8B-B14F-4D97-AF65-F5344CB8AC3E}">
        <p14:creationId xmlns:p14="http://schemas.microsoft.com/office/powerpoint/2010/main" val="3935677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white rectangular frame with a blue background&#10;&#10;Description automatically generated with medium confidence">
            <a:extLst>
              <a:ext uri="{FF2B5EF4-FFF2-40B4-BE49-F238E27FC236}">
                <a16:creationId xmlns:a16="http://schemas.microsoft.com/office/drawing/2014/main" id="{C9CFA3C3-5146-3CF7-9809-C91A0E8ADD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sp>
        <p:nvSpPr>
          <p:cNvPr id="2" name="Title 1">
            <a:extLst>
              <a:ext uri="{FF2B5EF4-FFF2-40B4-BE49-F238E27FC236}">
                <a16:creationId xmlns:a16="http://schemas.microsoft.com/office/drawing/2014/main" id="{F10A9C2B-7D4D-B66E-C9C9-C7AE5F9291BC}"/>
              </a:ext>
            </a:extLst>
          </p:cNvPr>
          <p:cNvSpPr>
            <a:spLocks noGrp="1"/>
          </p:cNvSpPr>
          <p:nvPr>
            <p:ph type="ctrTitle"/>
          </p:nvPr>
        </p:nvSpPr>
        <p:spPr>
          <a:xfrm>
            <a:off x="1615440" y="1996123"/>
            <a:ext cx="9144000" cy="2387600"/>
          </a:xfrm>
        </p:spPr>
        <p:txBody>
          <a:bodyPr anchor="b"/>
          <a:lstStyle>
            <a:lvl1pPr algn="ctr">
              <a:defRPr sz="6000" b="1" i="0">
                <a:latin typeface="Georgia" panose="02040502050405020303" pitchFamily="18" charset="0"/>
                <a:cs typeface="MuktaMahee Regular" panose="020B0000000000000000"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487B8C9-1E9E-F032-0B71-9BE3F3BA7416}"/>
              </a:ext>
            </a:extLst>
          </p:cNvPr>
          <p:cNvSpPr>
            <a:spLocks noGrp="1"/>
          </p:cNvSpPr>
          <p:nvPr>
            <p:ph type="subTitle" idx="1"/>
          </p:nvPr>
        </p:nvSpPr>
        <p:spPr>
          <a:xfrm>
            <a:off x="1615440" y="447579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524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12/15/25</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white background with waves&#10;&#10;Description automatically generated">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p:nvPr>
        </p:nvSpPr>
        <p:spPr>
          <a:xfrm>
            <a:off x="838200" y="715645"/>
            <a:ext cx="10515600" cy="1325563"/>
          </a:xfrm>
        </p:spPr>
        <p:txBody>
          <a:bodyPr/>
          <a:lstStyle>
            <a:lvl1pPr>
              <a:defRPr b="1" i="0">
                <a:latin typeface="Georgia" panose="02040502050405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046773-118E-A0B9-5218-332536FAB316}"/>
              </a:ext>
            </a:extLst>
          </p:cNvPr>
          <p:cNvSpPr>
            <a:spLocks noGrp="1"/>
          </p:cNvSpPr>
          <p:nvPr>
            <p:ph idx="1"/>
          </p:nvPr>
        </p:nvSpPr>
        <p:spPr>
          <a:xfrm>
            <a:off x="838200" y="2176145"/>
            <a:ext cx="10515600" cy="4351338"/>
          </a:xfrm>
        </p:spPr>
        <p:txBody>
          <a:bodyPr/>
          <a:lstStyle>
            <a:lvl1pPr marL="0" indent="0">
              <a:buNone/>
              <a:defRPr>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03420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hasCustomPrompt="1"/>
          </p:nvPr>
        </p:nvSpPr>
        <p:spPr>
          <a:xfrm>
            <a:off x="3032760" y="2766218"/>
            <a:ext cx="8732520" cy="1325563"/>
          </a:xfrm>
        </p:spPr>
        <p:txBody>
          <a:bodyPr/>
          <a:lstStyle>
            <a:lvl1pPr>
              <a:defRPr b="1" i="0">
                <a:latin typeface="Georgia" panose="02040502050405020303" pitchFamily="18" charset="0"/>
              </a:defRPr>
            </a:lvl1pPr>
          </a:lstStyle>
          <a:p>
            <a:r>
              <a:rPr lang="en-US" dirty="0" err="1"/>
              <a:t>Quyana</a:t>
            </a:r>
            <a:endParaRPr lang="en-US" dirty="0"/>
          </a:p>
        </p:txBody>
      </p:sp>
    </p:spTree>
    <p:extLst>
      <p:ext uri="{BB962C8B-B14F-4D97-AF65-F5344CB8AC3E}">
        <p14:creationId xmlns:p14="http://schemas.microsoft.com/office/powerpoint/2010/main" val="2454966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CFA3C3-5146-3CF7-9809-C91A0E8ADD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F10A9C2B-7D4D-B66E-C9C9-C7AE5F9291BC}"/>
              </a:ext>
            </a:extLst>
          </p:cNvPr>
          <p:cNvSpPr>
            <a:spLocks noGrp="1"/>
          </p:cNvSpPr>
          <p:nvPr>
            <p:ph type="ctrTitle"/>
          </p:nvPr>
        </p:nvSpPr>
        <p:spPr>
          <a:xfrm>
            <a:off x="3886200" y="2061210"/>
            <a:ext cx="7254240" cy="2387600"/>
          </a:xfrm>
        </p:spPr>
        <p:txBody>
          <a:bodyPr anchor="b"/>
          <a:lstStyle>
            <a:lvl1pPr algn="ctr">
              <a:defRPr sz="6000" b="1" i="0">
                <a:latin typeface="Georgia" panose="02040502050405020303" pitchFamily="18" charset="0"/>
                <a:cs typeface="MuktaMahee Regular" panose="020B0000000000000000"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487B8C9-1E9E-F032-0B71-9BE3F3BA7416}"/>
              </a:ext>
            </a:extLst>
          </p:cNvPr>
          <p:cNvSpPr>
            <a:spLocks noGrp="1"/>
          </p:cNvSpPr>
          <p:nvPr>
            <p:ph type="subTitle" idx="1"/>
          </p:nvPr>
        </p:nvSpPr>
        <p:spPr>
          <a:xfrm>
            <a:off x="3886200" y="4714875"/>
            <a:ext cx="725424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85036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p:nvPr>
        </p:nvSpPr>
        <p:spPr>
          <a:xfrm>
            <a:off x="792480" y="45720"/>
            <a:ext cx="9189720" cy="1325563"/>
          </a:xfrm>
        </p:spPr>
        <p:txBody>
          <a:bodyPr/>
          <a:lstStyle>
            <a:lvl1pPr>
              <a:defRPr b="1" i="0">
                <a:latin typeface="Georgia" panose="02040502050405020303" pitchFamily="18"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D91802BF-34B5-A6EC-1740-2A4B4650734A}"/>
              </a:ext>
            </a:extLst>
          </p:cNvPr>
          <p:cNvSpPr>
            <a:spLocks noGrp="1"/>
          </p:cNvSpPr>
          <p:nvPr>
            <p:ph idx="1" hasCustomPrompt="1"/>
          </p:nvPr>
        </p:nvSpPr>
        <p:spPr>
          <a:xfrm>
            <a:off x="792480" y="1511935"/>
            <a:ext cx="9189720" cy="4351338"/>
          </a:xfrm>
        </p:spPr>
        <p:txBody>
          <a:bodyPr/>
          <a:lstStyle>
            <a:lvl1pPr marL="228600" indent="-228600">
              <a:buFontTx/>
              <a:buBlip>
                <a:blip r:embed="rId3"/>
              </a:buBlip>
              <a:defRPr>
                <a:latin typeface="Arial" panose="020B0604020202020204" pitchFamily="34" charset="0"/>
                <a:cs typeface="Arial" panose="020B0604020202020204" pitchFamily="34" charset="0"/>
              </a:defRPr>
            </a:lvl1pPr>
            <a:lvl2pPr marL="685800" indent="-228600">
              <a:buFontTx/>
              <a:buBlip>
                <a:blip r:embed="rId3"/>
              </a:buBlip>
              <a:defRPr>
                <a:latin typeface="Arial" panose="020B0604020202020204" pitchFamily="34" charset="0"/>
                <a:cs typeface="Arial" panose="020B0604020202020204" pitchFamily="34" charset="0"/>
              </a:defRPr>
            </a:lvl2pPr>
            <a:lvl3pPr marL="1143000" indent="-228600">
              <a:buFontTx/>
              <a:buBlip>
                <a:blip r:embed="rId3"/>
              </a:buBlip>
              <a:defRPr>
                <a:latin typeface="Arial" panose="020B0604020202020204" pitchFamily="34" charset="0"/>
                <a:cs typeface="Arial" panose="020B0604020202020204" pitchFamily="34" charset="0"/>
              </a:defRPr>
            </a:lvl3pPr>
            <a:lvl4pPr marL="1600200" indent="-228600">
              <a:buFontTx/>
              <a:buBlip>
                <a:blip r:embed="rId3"/>
              </a:buBlip>
              <a:defRPr>
                <a:latin typeface="Arial" panose="020B0604020202020204" pitchFamily="34" charset="0"/>
                <a:cs typeface="Arial" panose="020B0604020202020204" pitchFamily="34" charset="0"/>
              </a:defRPr>
            </a:lvl4pPr>
            <a:lvl5pPr marL="2057400" indent="-228600">
              <a:buFontTx/>
              <a:buBlip>
                <a:blip r:embed="rId3"/>
              </a:buBlip>
              <a:defRPr>
                <a:latin typeface="Arial" panose="020B0604020202020204" pitchFamily="34" charset="0"/>
                <a:cs typeface="Arial" panose="020B0604020202020204" pitchFamily="34" charset="0"/>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5083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p:nvPr>
        </p:nvSpPr>
        <p:spPr>
          <a:xfrm>
            <a:off x="792480" y="45720"/>
            <a:ext cx="9189720" cy="1325563"/>
          </a:xfrm>
        </p:spPr>
        <p:txBody>
          <a:bodyPr/>
          <a:lstStyle>
            <a:lvl1pPr>
              <a:defRPr b="1" i="0">
                <a:latin typeface="Georgia" panose="02040502050405020303" pitchFamily="18"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D91802BF-34B5-A6EC-1740-2A4B4650734A}"/>
              </a:ext>
            </a:extLst>
          </p:cNvPr>
          <p:cNvSpPr>
            <a:spLocks noGrp="1"/>
          </p:cNvSpPr>
          <p:nvPr>
            <p:ph idx="1" hasCustomPrompt="1"/>
          </p:nvPr>
        </p:nvSpPr>
        <p:spPr>
          <a:xfrm>
            <a:off x="792480" y="1511935"/>
            <a:ext cx="9189720" cy="4351338"/>
          </a:xfrm>
        </p:spPr>
        <p:txBody>
          <a:bodyPr/>
          <a:lstStyle>
            <a:lvl1pPr marL="228600" indent="-228600">
              <a:buFontTx/>
              <a:buBlip>
                <a:blip r:embed="rId3"/>
              </a:buBlip>
              <a:defRPr>
                <a:latin typeface="Arial" panose="020B0604020202020204" pitchFamily="34" charset="0"/>
                <a:cs typeface="Arial" panose="020B0604020202020204" pitchFamily="34" charset="0"/>
              </a:defRPr>
            </a:lvl1pPr>
            <a:lvl2pPr marL="685800" indent="-228600">
              <a:buFontTx/>
              <a:buBlip>
                <a:blip r:embed="rId3"/>
              </a:buBlip>
              <a:defRPr>
                <a:latin typeface="Arial" panose="020B0604020202020204" pitchFamily="34" charset="0"/>
                <a:cs typeface="Arial" panose="020B0604020202020204" pitchFamily="34" charset="0"/>
              </a:defRPr>
            </a:lvl2pPr>
            <a:lvl3pPr marL="1143000" indent="-228600">
              <a:buFontTx/>
              <a:buBlip>
                <a:blip r:embed="rId3"/>
              </a:buBlip>
              <a:defRPr>
                <a:latin typeface="Arial" panose="020B0604020202020204" pitchFamily="34" charset="0"/>
                <a:cs typeface="Arial" panose="020B0604020202020204" pitchFamily="34" charset="0"/>
              </a:defRPr>
            </a:lvl3pPr>
            <a:lvl4pPr marL="1600200" indent="-228600">
              <a:buFontTx/>
              <a:buBlip>
                <a:blip r:embed="rId3"/>
              </a:buBlip>
              <a:defRPr>
                <a:latin typeface="Arial" panose="020B0604020202020204" pitchFamily="34" charset="0"/>
                <a:cs typeface="Arial" panose="020B0604020202020204" pitchFamily="34" charset="0"/>
              </a:defRPr>
            </a:lvl4pPr>
            <a:lvl5pPr marL="2057400" indent="-228600">
              <a:buFontTx/>
              <a:buBlip>
                <a:blip r:embed="rId3"/>
              </a:buBlip>
              <a:defRPr>
                <a:latin typeface="Arial" panose="020B0604020202020204" pitchFamily="34" charset="0"/>
                <a:cs typeface="Arial" panose="020B0604020202020204" pitchFamily="34" charset="0"/>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2323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hasCustomPrompt="1"/>
          </p:nvPr>
        </p:nvSpPr>
        <p:spPr>
          <a:xfrm>
            <a:off x="2727960" y="2309018"/>
            <a:ext cx="8732520" cy="1325563"/>
          </a:xfrm>
        </p:spPr>
        <p:txBody>
          <a:bodyPr/>
          <a:lstStyle>
            <a:lvl1pPr>
              <a:defRPr b="1" i="0">
                <a:latin typeface="Georgia" panose="02040502050405020303" pitchFamily="18" charset="0"/>
              </a:defRPr>
            </a:lvl1pPr>
          </a:lstStyle>
          <a:p>
            <a:r>
              <a:rPr lang="en-US" dirty="0" err="1"/>
              <a:t>Quyana</a:t>
            </a:r>
            <a:endParaRPr lang="en-US" dirty="0"/>
          </a:p>
        </p:txBody>
      </p:sp>
    </p:spTree>
    <p:extLst>
      <p:ext uri="{BB962C8B-B14F-4D97-AF65-F5344CB8AC3E}">
        <p14:creationId xmlns:p14="http://schemas.microsoft.com/office/powerpoint/2010/main" val="3371235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CFA3C3-5146-3CF7-9809-C91A0E8ADD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F10A9C2B-7D4D-B66E-C9C9-C7AE5F9291BC}"/>
              </a:ext>
            </a:extLst>
          </p:cNvPr>
          <p:cNvSpPr>
            <a:spLocks noGrp="1"/>
          </p:cNvSpPr>
          <p:nvPr>
            <p:ph type="ctrTitle"/>
          </p:nvPr>
        </p:nvSpPr>
        <p:spPr>
          <a:xfrm>
            <a:off x="2286000" y="1660843"/>
            <a:ext cx="9144000" cy="2387600"/>
          </a:xfrm>
        </p:spPr>
        <p:txBody>
          <a:bodyPr anchor="b"/>
          <a:lstStyle>
            <a:lvl1pPr algn="ctr">
              <a:defRPr sz="6000" b="1" i="0">
                <a:latin typeface="Georgia" panose="02040502050405020303" pitchFamily="18" charset="0"/>
                <a:cs typeface="MuktaMahee Regular" panose="020B0000000000000000"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487B8C9-1E9E-F032-0B71-9BE3F3BA7416}"/>
              </a:ext>
            </a:extLst>
          </p:cNvPr>
          <p:cNvSpPr>
            <a:spLocks noGrp="1"/>
          </p:cNvSpPr>
          <p:nvPr>
            <p:ph type="subTitle" idx="1"/>
          </p:nvPr>
        </p:nvSpPr>
        <p:spPr>
          <a:xfrm>
            <a:off x="2286000" y="414051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1683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p:nvPr>
        </p:nvSpPr>
        <p:spPr>
          <a:xfrm>
            <a:off x="838200" y="441325"/>
            <a:ext cx="10515600" cy="1325563"/>
          </a:xfrm>
        </p:spPr>
        <p:txBody>
          <a:bodyPr/>
          <a:lstStyle>
            <a:lvl1pPr>
              <a:defRPr b="1" i="0">
                <a:latin typeface="Georgia" panose="02040502050405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046773-118E-A0B9-5218-332536FAB316}"/>
              </a:ext>
            </a:extLst>
          </p:cNvPr>
          <p:cNvSpPr>
            <a:spLocks noGrp="1"/>
          </p:cNvSpPr>
          <p:nvPr>
            <p:ph idx="1"/>
          </p:nvPr>
        </p:nvSpPr>
        <p:spPr>
          <a:xfrm>
            <a:off x="838200" y="1901825"/>
            <a:ext cx="10515600" cy="4351338"/>
          </a:xfrm>
        </p:spPr>
        <p:txBody>
          <a:bodyPr/>
          <a:lstStyle>
            <a:lvl1pPr marL="0" indent="0">
              <a:buNone/>
              <a:defRPr>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521298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046F3-9497-B264-FC95-CAF78B8D3A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2" name="Title 1">
            <a:extLst>
              <a:ext uri="{FF2B5EF4-FFF2-40B4-BE49-F238E27FC236}">
                <a16:creationId xmlns:a16="http://schemas.microsoft.com/office/drawing/2014/main" id="{8DF8DFA3-12D0-E34E-DC49-B617567957B2}"/>
              </a:ext>
            </a:extLst>
          </p:cNvPr>
          <p:cNvSpPr>
            <a:spLocks noGrp="1"/>
          </p:cNvSpPr>
          <p:nvPr>
            <p:ph type="title" hasCustomPrompt="1"/>
          </p:nvPr>
        </p:nvSpPr>
        <p:spPr>
          <a:xfrm>
            <a:off x="5181600" y="2552858"/>
            <a:ext cx="4099560" cy="1325563"/>
          </a:xfrm>
        </p:spPr>
        <p:txBody>
          <a:bodyPr/>
          <a:lstStyle>
            <a:lvl1pPr>
              <a:defRPr b="1" i="0">
                <a:latin typeface="Georgia" panose="02040502050405020303" pitchFamily="18" charset="0"/>
              </a:defRPr>
            </a:lvl1pPr>
          </a:lstStyle>
          <a:p>
            <a:r>
              <a:rPr lang="en-US" dirty="0" err="1"/>
              <a:t>Quyana</a:t>
            </a:r>
            <a:endParaRPr lang="en-US" dirty="0"/>
          </a:p>
        </p:txBody>
      </p:sp>
    </p:spTree>
    <p:extLst>
      <p:ext uri="{BB962C8B-B14F-4D97-AF65-F5344CB8AC3E}">
        <p14:creationId xmlns:p14="http://schemas.microsoft.com/office/powerpoint/2010/main" val="579843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3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D152-FCB9-C6CC-CE4F-8FC9F365DC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1F9D1E-8E6F-65C7-7F79-06BDFBB9B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8C550B-C11C-438A-6589-BE0E801F37EB}"/>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5" name="Footer Placeholder 4">
            <a:extLst>
              <a:ext uri="{FF2B5EF4-FFF2-40B4-BE49-F238E27FC236}">
                <a16:creationId xmlns:a16="http://schemas.microsoft.com/office/drawing/2014/main" id="{75CA9EAC-038C-8564-C731-875DF5B6D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8B3D1-E351-B498-57B8-AAFB05714BD0}"/>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1274803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C89E-4871-879F-CBF0-169DCF953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A0634-802B-196B-AB23-4FAC38881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69B66-7DDC-8579-EF05-3A93D313A6CA}"/>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5" name="Footer Placeholder 4">
            <a:extLst>
              <a:ext uri="{FF2B5EF4-FFF2-40B4-BE49-F238E27FC236}">
                <a16:creationId xmlns:a16="http://schemas.microsoft.com/office/drawing/2014/main" id="{2AABCF24-29A5-C908-9724-53BED266C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D2495-5C54-D410-4F48-1B079C905200}"/>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3144173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5E07-9CD5-BCAF-1DB5-7668E6A22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F2875C-A1DB-8274-607A-62DFCBD423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ED5649-7D60-BFAA-C23E-3ACECEEF176E}"/>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5" name="Footer Placeholder 4">
            <a:extLst>
              <a:ext uri="{FF2B5EF4-FFF2-40B4-BE49-F238E27FC236}">
                <a16:creationId xmlns:a16="http://schemas.microsoft.com/office/drawing/2014/main" id="{B5BC999C-534F-A242-A667-72915AF59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A5332-E4FD-9224-D897-ECFC79AFC741}"/>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901577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CBE1B-D785-1AF1-FBBD-1DC4EFEB1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7685D-951C-E7C1-C36F-E63A64DA2E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DBFCC6-8674-89B3-C27F-D2244B48AB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8D31EC-3493-0CEE-90AE-E52175629A36}"/>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6" name="Footer Placeholder 5">
            <a:extLst>
              <a:ext uri="{FF2B5EF4-FFF2-40B4-BE49-F238E27FC236}">
                <a16:creationId xmlns:a16="http://schemas.microsoft.com/office/drawing/2014/main" id="{7D902435-A202-CE83-01B3-FF0A70BD7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2E790-4FC8-F6DD-D55F-A95F0E82E6B8}"/>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4182977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B7A0-5FEE-260D-02F4-94C09A2EB5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4AAAC-1CF7-9197-6268-EF5BA4A5A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E17C4-ED4A-4442-AA59-C164D36A9B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7659E7-730F-C4D4-AB57-4A9E11F79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D5EF35-C407-D607-257A-E451F5920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83ED77-BAAB-76BA-2C08-CBFBA6E00584}"/>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8" name="Footer Placeholder 7">
            <a:extLst>
              <a:ext uri="{FF2B5EF4-FFF2-40B4-BE49-F238E27FC236}">
                <a16:creationId xmlns:a16="http://schemas.microsoft.com/office/drawing/2014/main" id="{2C1BD899-A0A0-5968-DB15-28DA1D7693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EFC66-3014-A71F-E961-A163D8A2272C}"/>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1887990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1FB2-FFD1-CFE1-5E3B-5FF1C79E21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0D91A5-FAD7-6721-67B1-11F59157F2F1}"/>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4" name="Footer Placeholder 3">
            <a:extLst>
              <a:ext uri="{FF2B5EF4-FFF2-40B4-BE49-F238E27FC236}">
                <a16:creationId xmlns:a16="http://schemas.microsoft.com/office/drawing/2014/main" id="{E8150304-FD83-F296-BCC4-5DD4750B82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1A294-57B8-2C06-4D5A-B838018ACBA7}"/>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2966598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DF60C-9C7A-05D8-3CB9-22A8DF455302}"/>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3" name="Footer Placeholder 2">
            <a:extLst>
              <a:ext uri="{FF2B5EF4-FFF2-40B4-BE49-F238E27FC236}">
                <a16:creationId xmlns:a16="http://schemas.microsoft.com/office/drawing/2014/main" id="{664DCFD0-2C49-FC29-8BBB-B3412DEFE3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BF6E2-675B-E7CF-A6C3-E409DC4BAA6D}"/>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1684136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63B4-5147-EA4D-3EE3-C964995F7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1AEA09-830D-AE7D-42E3-C2EAF269EC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8F5D4-9EF1-0FD4-D396-BAD7E6528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2EF9-276E-5BE2-D4D8-17D2C43D0FF5}"/>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6" name="Footer Placeholder 5">
            <a:extLst>
              <a:ext uri="{FF2B5EF4-FFF2-40B4-BE49-F238E27FC236}">
                <a16:creationId xmlns:a16="http://schemas.microsoft.com/office/drawing/2014/main" id="{4A6D91AE-1B27-86F8-5E75-1483EEF42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7C4CD-2CF7-72F2-AEFB-7A4268A1125B}"/>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4090328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4F41F-BAD8-BA25-67B8-3EB21E98D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37112C-6ADA-80CA-4E6F-CA72F24CD8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95171-6153-D491-0D39-F3555753B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197A0-1AF2-C4C4-BC21-983229A2DD9F}"/>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6" name="Footer Placeholder 5">
            <a:extLst>
              <a:ext uri="{FF2B5EF4-FFF2-40B4-BE49-F238E27FC236}">
                <a16:creationId xmlns:a16="http://schemas.microsoft.com/office/drawing/2014/main" id="{799A135C-7519-3ACF-26BA-4040C28D6E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CFEFC-8146-1658-6A58-3E72909D2E76}"/>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2544064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5011-5481-C05E-124D-A8AE4A93D6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8E206F-48B2-34E7-C00C-E4D2314305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1F184-DEE8-4DF8-3A3D-AB42F3C39C1F}"/>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5" name="Footer Placeholder 4">
            <a:extLst>
              <a:ext uri="{FF2B5EF4-FFF2-40B4-BE49-F238E27FC236}">
                <a16:creationId xmlns:a16="http://schemas.microsoft.com/office/drawing/2014/main" id="{9D0057E3-4A50-0178-8DE4-73A78E3A2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FB662-85EA-E564-B441-30FE33CCF5CF}"/>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4092311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055EC-8382-869C-9988-5CEFFEE189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A6CEC9-A773-0443-A6D0-D452E5180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65191-5815-5139-68AE-FE5F8FCC353A}"/>
              </a:ext>
            </a:extLst>
          </p:cNvPr>
          <p:cNvSpPr>
            <a:spLocks noGrp="1"/>
          </p:cNvSpPr>
          <p:nvPr>
            <p:ph type="dt" sz="half" idx="10"/>
          </p:nvPr>
        </p:nvSpPr>
        <p:spPr/>
        <p:txBody>
          <a:bodyPr/>
          <a:lstStyle/>
          <a:p>
            <a:fld id="{FF30C369-D7DD-4A84-8E96-286E652C0F27}" type="datetimeFigureOut">
              <a:rPr lang="en-US" smtClean="0"/>
              <a:t>12/15/25</a:t>
            </a:fld>
            <a:endParaRPr lang="en-US"/>
          </a:p>
        </p:txBody>
      </p:sp>
      <p:sp>
        <p:nvSpPr>
          <p:cNvPr id="5" name="Footer Placeholder 4">
            <a:extLst>
              <a:ext uri="{FF2B5EF4-FFF2-40B4-BE49-F238E27FC236}">
                <a16:creationId xmlns:a16="http://schemas.microsoft.com/office/drawing/2014/main" id="{7709C2AB-6003-49B9-5FC7-D5B6AECDE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445A-BDD6-8504-AE9A-CBEAC6CE8F17}"/>
              </a:ext>
            </a:extLst>
          </p:cNvPr>
          <p:cNvSpPr>
            <a:spLocks noGrp="1"/>
          </p:cNvSpPr>
          <p:nvPr>
            <p:ph type="sldNum" sz="quarter" idx="12"/>
          </p:nvPr>
        </p:nvSpPr>
        <p:spPr/>
        <p:txBody>
          <a:bodyPr/>
          <a:lstStyle/>
          <a:p>
            <a:fld id="{C99389B5-BEF2-47A3-A811-BACB836B904B}" type="slidenum">
              <a:rPr lang="en-US" smtClean="0"/>
              <a:t>‹#›</a:t>
            </a:fld>
            <a:endParaRPr lang="en-US"/>
          </a:p>
        </p:txBody>
      </p:sp>
    </p:spTree>
    <p:extLst>
      <p:ext uri="{BB962C8B-B14F-4D97-AF65-F5344CB8AC3E}">
        <p14:creationId xmlns:p14="http://schemas.microsoft.com/office/powerpoint/2010/main" val="1176864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201169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713628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280797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043B36-7076-4310-AFF3-0B4D6CC458DC}"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99606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043B36-7076-4310-AFF3-0B4D6CC458DC}" type="datetimeFigureOut">
              <a:rPr lang="en-US" smtClean="0"/>
              <a:t>12/15/25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985223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043B36-7076-4310-AFF3-0B4D6CC458DC}" type="datetimeFigureOut">
              <a:rPr lang="en-US" smtClean="0"/>
              <a:t>12/15/25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577149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43B36-7076-4310-AFF3-0B4D6CC458DC}" type="datetimeFigureOut">
              <a:rPr lang="en-US" smtClean="0"/>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1882036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043B36-7076-4310-AFF3-0B4D6CC458DC}"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13206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043B36-7076-4310-AFF3-0B4D6CC458DC}"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65938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12/15/25</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2476456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273044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18098488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86179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1123983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1343152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43B36-7076-4310-AFF3-0B4D6CC458DC}"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94B5-FE51-4DDE-8ED5-7CA9DAC46780}" type="slidenum">
              <a:rPr lang="en-US" smtClean="0"/>
              <a:t>‹#›</a:t>
            </a:fld>
            <a:endParaRPr lang="en-US"/>
          </a:p>
        </p:txBody>
      </p:sp>
    </p:spTree>
    <p:extLst>
      <p:ext uri="{BB962C8B-B14F-4D97-AF65-F5344CB8AC3E}">
        <p14:creationId xmlns:p14="http://schemas.microsoft.com/office/powerpoint/2010/main" val="955201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7" name="Picture Placeholder 2">
            <a:extLst>
              <a:ext uri="{FF2B5EF4-FFF2-40B4-BE49-F238E27FC236}">
                <a16:creationId xmlns:a16="http://schemas.microsoft.com/office/drawing/2014/main" id="{0521E503-F56D-B673-A360-6DDC440478F8}"/>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407608424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2C169E1-42CE-E9DA-07EB-A4137983DFA2}"/>
              </a:ext>
            </a:extLst>
          </p:cNvPr>
          <p:cNvSpPr/>
          <p:nvPr userDrawn="1"/>
        </p:nvSpPr>
        <p:spPr>
          <a:xfrm>
            <a:off x="0" y="6591870"/>
            <a:ext cx="12192000" cy="266129"/>
          </a:xfrm>
          <a:prstGeom prst="rect">
            <a:avLst/>
          </a:prstGeom>
          <a:solidFill>
            <a:srgbClr val="4A6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73475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CB10C81-8D48-6FAB-E6B8-CEDA503C112E}"/>
              </a:ext>
            </a:extLst>
          </p:cNvPr>
          <p:cNvSpPr/>
          <p:nvPr userDrawn="1"/>
        </p:nvSpPr>
        <p:spPr>
          <a:xfrm rot="10800000" flipV="1">
            <a:off x="0" y="5284922"/>
            <a:ext cx="12192000" cy="15730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EDCDAE4D-A37A-42C7-BEAD-38897DF4AAA9}"/>
              </a:ext>
            </a:extLst>
          </p:cNvPr>
          <p:cNvSpPr/>
          <p:nvPr userDrawn="1"/>
        </p:nvSpPr>
        <p:spPr>
          <a:xfrm flipH="1">
            <a:off x="6897277" y="963346"/>
            <a:ext cx="5609854" cy="5300481"/>
          </a:xfrm>
          <a:prstGeom prst="roundRect">
            <a:avLst>
              <a:gd name="adj" fmla="val 584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a:extLst>
              <a:ext uri="{FF2B5EF4-FFF2-40B4-BE49-F238E27FC236}">
                <a16:creationId xmlns:a16="http://schemas.microsoft.com/office/drawing/2014/main" id="{8DA07E95-5230-1B0D-D97E-68E78FFEB057}"/>
              </a:ext>
            </a:extLst>
          </p:cNvPr>
          <p:cNvSpPr>
            <a:spLocks noGrp="1"/>
          </p:cNvSpPr>
          <p:nvPr>
            <p:ph type="pic" sz="quarter" idx="13" hasCustomPrompt="1"/>
          </p:nvPr>
        </p:nvSpPr>
        <p:spPr>
          <a:xfrm>
            <a:off x="-511444" y="963347"/>
            <a:ext cx="6958739" cy="5300481"/>
          </a:xfrm>
          <a:prstGeom prst="roundRect">
            <a:avLst>
              <a:gd name="adj" fmla="val 7083"/>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30" name="Title 31">
            <a:extLst>
              <a:ext uri="{FF2B5EF4-FFF2-40B4-BE49-F238E27FC236}">
                <a16:creationId xmlns:a16="http://schemas.microsoft.com/office/drawing/2014/main" id="{97000B32-84AF-0318-6153-AE363E72E5A4}"/>
              </a:ext>
            </a:extLst>
          </p:cNvPr>
          <p:cNvSpPr>
            <a:spLocks noGrp="1"/>
          </p:cNvSpPr>
          <p:nvPr>
            <p:ph type="title" hasCustomPrompt="1"/>
          </p:nvPr>
        </p:nvSpPr>
        <p:spPr>
          <a:xfrm>
            <a:off x="7575335" y="2166578"/>
            <a:ext cx="3939904" cy="135541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400" b="1" i="0">
                <a:solidFill>
                  <a:schemeClr val="bg1"/>
                </a:solidFill>
                <a:latin typeface="Archivo SemiBold" pitchFamily="2" charset="77"/>
                <a:ea typeface="Reddit Sans SemiBold" pitchFamily="2" charset="77"/>
                <a:cs typeface="Archivo SemiBold" pitchFamily="2" charset="77"/>
              </a:defRPr>
            </a:lvl1pPr>
          </a:lstStyle>
          <a:p>
            <a:r>
              <a:rPr lang="en-US"/>
              <a:t>Work Hard, Create Harder</a:t>
            </a:r>
          </a:p>
        </p:txBody>
      </p:sp>
      <p:sp>
        <p:nvSpPr>
          <p:cNvPr id="31" name="Text Placeholder 48">
            <a:extLst>
              <a:ext uri="{FF2B5EF4-FFF2-40B4-BE49-F238E27FC236}">
                <a16:creationId xmlns:a16="http://schemas.microsoft.com/office/drawing/2014/main" id="{C7B1173A-DFF9-48AB-B669-CC5922AE5D6F}"/>
              </a:ext>
            </a:extLst>
          </p:cNvPr>
          <p:cNvSpPr>
            <a:spLocks noGrp="1"/>
          </p:cNvSpPr>
          <p:nvPr>
            <p:ph type="body" sz="quarter" idx="43" hasCustomPrompt="1"/>
          </p:nvPr>
        </p:nvSpPr>
        <p:spPr>
          <a:xfrm>
            <a:off x="7575333" y="1630053"/>
            <a:ext cx="1403352" cy="294538"/>
          </a:xfrm>
          <a:prstGeom prst="rect">
            <a:avLst/>
          </a:prstGeom>
          <a:noFill/>
          <a:ln>
            <a:noFill/>
          </a:ln>
        </p:spPr>
        <p:txBody>
          <a:bodyPr/>
          <a:lstStyle>
            <a:lvl1pPr marL="0" indent="0" algn="l">
              <a:buNone/>
              <a:defRPr sz="1400" spc="300">
                <a:solidFill>
                  <a:schemeClr val="accent1"/>
                </a:solidFill>
                <a:latin typeface="Archivo" pitchFamily="2" charset="77"/>
                <a:ea typeface="Reddit Sans" pitchFamily="2" charset="77"/>
                <a:cs typeface="Archivo" pitchFamily="2" charset="77"/>
              </a:defRPr>
            </a:lvl1pPr>
          </a:lstStyle>
          <a:p>
            <a:pPr lvl="0"/>
            <a:r>
              <a:rPr lang="en-US"/>
              <a:t>ABOUT US </a:t>
            </a:r>
          </a:p>
        </p:txBody>
      </p:sp>
      <p:sp>
        <p:nvSpPr>
          <p:cNvPr id="32" name="Text Placeholder 12">
            <a:extLst>
              <a:ext uri="{FF2B5EF4-FFF2-40B4-BE49-F238E27FC236}">
                <a16:creationId xmlns:a16="http://schemas.microsoft.com/office/drawing/2014/main" id="{A30EE349-3706-F022-14D8-8F2D0CF18ABE}"/>
              </a:ext>
            </a:extLst>
          </p:cNvPr>
          <p:cNvSpPr>
            <a:spLocks noGrp="1"/>
          </p:cNvSpPr>
          <p:nvPr>
            <p:ph type="body" sz="quarter" idx="30" hasCustomPrompt="1"/>
          </p:nvPr>
        </p:nvSpPr>
        <p:spPr>
          <a:xfrm>
            <a:off x="7575333" y="4144489"/>
            <a:ext cx="3939904" cy="1466626"/>
          </a:xfrm>
          <a:prstGeom prst="rect">
            <a:avLst/>
          </a:prstGeom>
        </p:spPr>
        <p:txBody>
          <a:bodyPr/>
          <a:lstStyle>
            <a:lvl1pPr marL="12700" marR="0" indent="0" algn="l" fontAlgn="auto">
              <a:lnSpc>
                <a:spcPct val="200000"/>
              </a:lnSpc>
              <a:spcBef>
                <a:spcPts val="100"/>
              </a:spcBef>
              <a:spcAft>
                <a:spcPts val="0"/>
              </a:spcAft>
              <a:buClrTx/>
              <a:buSzTx/>
              <a:buNone/>
              <a:tabLst/>
              <a:defRPr lang="en-ID" sz="1100" dirty="0">
                <a:solidFill>
                  <a:schemeClr val="bg1"/>
                </a:solidFill>
                <a:latin typeface="Open Sans" pitchFamily="2" charset="0"/>
                <a:ea typeface="Open Sans" pitchFamily="2" charset="0"/>
                <a:cs typeface="Open Sans" pitchFamily="2" charset="0"/>
              </a:defRPr>
            </a:lvl1pPr>
          </a:lstStyle>
          <a:p>
            <a:pPr marL="12700" marR="0" lvl="0" indent="0" algn="l" defTabSz="914400" rtl="0" eaLnBrk="1" fontAlgn="auto" latinLnBrk="0" hangingPunct="1">
              <a:lnSpc>
                <a:spcPct val="200000"/>
              </a:lnSpc>
              <a:spcBef>
                <a:spcPts val="100"/>
              </a:spcBef>
              <a:spcAft>
                <a:spcPts val="0"/>
              </a:spcAft>
              <a:buClrTx/>
              <a:buSzTx/>
              <a:buFont typeface="Arial" panose="020B0604020202020204" pitchFamily="34" charset="0"/>
              <a:buNone/>
              <a:tabLst/>
              <a:defRPr/>
            </a:pPr>
            <a:r>
              <a:rPr lang="en-ID" sz="1100">
                <a:latin typeface="Open Sans" pitchFamily="2" charset="0"/>
                <a:ea typeface="Open Sans" pitchFamily="2" charset="0"/>
                <a:cs typeface="Open Sans" pitchFamily="2" charset="0"/>
              </a:rPr>
              <a:t>Lorem </a:t>
            </a:r>
            <a:r>
              <a:rPr lang="en-ID" sz="1100" err="1">
                <a:latin typeface="Open Sans" pitchFamily="2" charset="0"/>
                <a:ea typeface="Open Sans" pitchFamily="2" charset="0"/>
                <a:cs typeface="Open Sans" pitchFamily="2" charset="0"/>
              </a:rPr>
              <a:t>ipsu</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conse</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lectus</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ornare</a:t>
            </a:r>
            <a:r>
              <a:rPr lang="en-ID" sz="1100">
                <a:latin typeface="Open Sans" pitchFamily="2" charset="0"/>
                <a:ea typeface="Open Sans" pitchFamily="2" charset="0"/>
                <a:cs typeface="Open Sans" pitchFamily="2" charset="0"/>
              </a:rPr>
              <a:t>, lo </a:t>
            </a:r>
            <a:r>
              <a:rPr lang="en-ID" sz="1100" err="1">
                <a:latin typeface="Open Sans" pitchFamily="2" charset="0"/>
                <a:ea typeface="Open Sans" pitchFamily="2" charset="0"/>
                <a:cs typeface="Open Sans" pitchFamily="2" charset="0"/>
              </a:rPr>
              <a:t>pellentesque.lorerndi</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viverra</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ctet</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apis</a:t>
            </a:r>
            <a:r>
              <a:rPr lang="en-ID" sz="1100">
                <a:latin typeface="Open Sans" pitchFamily="2" charset="0"/>
                <a:ea typeface="Open Sans" pitchFamily="2" charset="0"/>
                <a:cs typeface="Open Sans" pitchFamily="2" charset="0"/>
              </a:rPr>
              <a:t> lo </a:t>
            </a:r>
            <a:r>
              <a:rPr lang="en-ID" sz="1100" err="1">
                <a:latin typeface="Open Sans" pitchFamily="2" charset="0"/>
                <a:ea typeface="Open Sans" pitchFamily="2" charset="0"/>
                <a:cs typeface="Open Sans" pitchFamily="2" charset="0"/>
              </a:rPr>
              <a:t>elit.i</a:t>
            </a:r>
            <a:r>
              <a:rPr lang="en-ID" sz="1100">
                <a:latin typeface="Open Sans" pitchFamily="2" charset="0"/>
                <a:ea typeface="Open Sans" pitchFamily="2" charset="0"/>
                <a:cs typeface="Open Sans" pitchFamily="2" charset="0"/>
              </a:rPr>
              <a:t> lo </a:t>
            </a:r>
            <a:r>
              <a:rPr lang="en-ID" sz="1100" err="1">
                <a:latin typeface="Open Sans" pitchFamily="2" charset="0"/>
                <a:ea typeface="Open Sans" pitchFamily="2" charset="0"/>
                <a:cs typeface="Open Sans" pitchFamily="2" charset="0"/>
              </a:rPr>
              <a:t>Pellentqiol</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ntesqsceler</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loreilrel</a:t>
            </a:r>
            <a:r>
              <a:rPr lang="en-ID" sz="1100">
                <a:latin typeface="Open Sans" pitchFamily="2" charset="0"/>
                <a:ea typeface="Open Sans" pitchFamily="2" charset="0"/>
                <a:cs typeface="Open Sans" pitchFamily="2" charset="0"/>
              </a:rPr>
              <a:t> Lorem </a:t>
            </a:r>
            <a:r>
              <a:rPr lang="en-ID" sz="1100" err="1">
                <a:latin typeface="Open Sans" pitchFamily="2" charset="0"/>
                <a:ea typeface="Open Sans" pitchFamily="2" charset="0"/>
                <a:cs typeface="Open Sans" pitchFamily="2" charset="0"/>
              </a:rPr>
              <a:t>ipsu</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conse</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lectus</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ornare</a:t>
            </a:r>
            <a:r>
              <a:rPr lang="en-ID" sz="1100">
                <a:latin typeface="Open Sans" pitchFamily="2" charset="0"/>
                <a:ea typeface="Open Sans" pitchFamily="2" charset="0"/>
                <a:cs typeface="Open Sans" pitchFamily="2" charset="0"/>
              </a:rPr>
              <a:t>, lo </a:t>
            </a:r>
            <a:r>
              <a:rPr lang="en-ID" sz="1100" err="1">
                <a:latin typeface="Open Sans" pitchFamily="2" charset="0"/>
                <a:ea typeface="Open Sans" pitchFamily="2" charset="0"/>
                <a:cs typeface="Open Sans" pitchFamily="2" charset="0"/>
              </a:rPr>
              <a:t>pellentesque.lorerndi</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viverra</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ctet</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apis</a:t>
            </a:r>
            <a:r>
              <a:rPr lang="en-ID" sz="1100">
                <a:latin typeface="Open Sans" pitchFamily="2" charset="0"/>
                <a:ea typeface="Open Sans" pitchFamily="2" charset="0"/>
                <a:cs typeface="Open Sans" pitchFamily="2" charset="0"/>
              </a:rPr>
              <a:t> lo </a:t>
            </a:r>
            <a:r>
              <a:rPr lang="en-ID" sz="1100" err="1">
                <a:latin typeface="Open Sans" pitchFamily="2" charset="0"/>
                <a:ea typeface="Open Sans" pitchFamily="2" charset="0"/>
                <a:cs typeface="Open Sans" pitchFamily="2" charset="0"/>
              </a:rPr>
              <a:t>elit.i</a:t>
            </a:r>
            <a:r>
              <a:rPr lang="en-ID" sz="1100">
                <a:latin typeface="Open Sans" pitchFamily="2" charset="0"/>
                <a:ea typeface="Open Sans" pitchFamily="2" charset="0"/>
                <a:cs typeface="Open Sans" pitchFamily="2" charset="0"/>
              </a:rPr>
              <a:t> lo </a:t>
            </a:r>
            <a:r>
              <a:rPr lang="en-ID" sz="1100" err="1">
                <a:latin typeface="Open Sans" pitchFamily="2" charset="0"/>
                <a:ea typeface="Open Sans" pitchFamily="2" charset="0"/>
                <a:cs typeface="Open Sans" pitchFamily="2" charset="0"/>
              </a:rPr>
              <a:t>Pellentqiol</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ntesqsceler</a:t>
            </a:r>
            <a:r>
              <a:rPr lang="en-ID" sz="1100">
                <a:latin typeface="Open Sans" pitchFamily="2" charset="0"/>
                <a:ea typeface="Open Sans" pitchFamily="2" charset="0"/>
                <a:cs typeface="Open Sans" pitchFamily="2" charset="0"/>
              </a:rPr>
              <a:t> </a:t>
            </a:r>
            <a:r>
              <a:rPr lang="en-ID" sz="1100" err="1">
                <a:latin typeface="Open Sans" pitchFamily="2" charset="0"/>
                <a:ea typeface="Open Sans" pitchFamily="2" charset="0"/>
                <a:cs typeface="Open Sans" pitchFamily="2" charset="0"/>
              </a:rPr>
              <a:t>loreilrel</a:t>
            </a:r>
            <a:endParaRPr lang="en-ID" sz="110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92757890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933EC8C-04D9-86E3-4BC6-6851B8D7BB48}"/>
              </a:ext>
            </a:extLst>
          </p:cNvPr>
          <p:cNvSpPr/>
          <p:nvPr userDrawn="1"/>
        </p:nvSpPr>
        <p:spPr>
          <a:xfrm>
            <a:off x="-1" y="5867952"/>
            <a:ext cx="7500729" cy="990048"/>
          </a:xfrm>
          <a:prstGeom prst="rect">
            <a:avLst/>
          </a:prstGeom>
          <a:solidFill>
            <a:srgbClr val="4A6C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2">
            <a:extLst>
              <a:ext uri="{FF2B5EF4-FFF2-40B4-BE49-F238E27FC236}">
                <a16:creationId xmlns:a16="http://schemas.microsoft.com/office/drawing/2014/main" id="{CFAA035F-BDEC-A04B-746F-1A92B36D2091}"/>
              </a:ext>
            </a:extLst>
          </p:cNvPr>
          <p:cNvSpPr>
            <a:spLocks noGrp="1"/>
          </p:cNvSpPr>
          <p:nvPr>
            <p:ph type="pic" sz="quarter" idx="12" hasCustomPrompt="1"/>
          </p:nvPr>
        </p:nvSpPr>
        <p:spPr>
          <a:xfrm>
            <a:off x="7759148" y="0"/>
            <a:ext cx="4432852"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43" name="Rectangle 42">
            <a:extLst>
              <a:ext uri="{FF2B5EF4-FFF2-40B4-BE49-F238E27FC236}">
                <a16:creationId xmlns:a16="http://schemas.microsoft.com/office/drawing/2014/main" id="{7FC6121F-1978-12A4-A1C1-6E1F8DE51A4D}"/>
              </a:ext>
            </a:extLst>
          </p:cNvPr>
          <p:cNvSpPr/>
          <p:nvPr userDrawn="1"/>
        </p:nvSpPr>
        <p:spPr>
          <a:xfrm rot="10800000" flipV="1">
            <a:off x="7500730" y="0"/>
            <a:ext cx="258418" cy="6858000"/>
          </a:xfrm>
          <a:prstGeom prst="rect">
            <a:avLst/>
          </a:prstGeom>
          <a:solidFill>
            <a:srgbClr val="EDE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740988"/>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EDE6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411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393356"/>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8C36A3-0E52-BB11-FADF-B6E69DA1DBC1}"/>
              </a:ext>
            </a:extLst>
          </p:cNvPr>
          <p:cNvSpPr/>
          <p:nvPr userDrawn="1"/>
        </p:nvSpPr>
        <p:spPr>
          <a:xfrm rot="10800000" flipV="1">
            <a:off x="0" y="5284922"/>
            <a:ext cx="12192000" cy="1573078"/>
          </a:xfrm>
          <a:prstGeom prst="rect">
            <a:avLst/>
          </a:prstGeom>
          <a:solidFill>
            <a:srgbClr val="4A6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BCC41AB8-1F18-56C2-904E-CAADC4388C89}"/>
              </a:ext>
            </a:extLst>
          </p:cNvPr>
          <p:cNvSpPr>
            <a:spLocks noGrp="1"/>
          </p:cNvSpPr>
          <p:nvPr>
            <p:ph type="pic" sz="quarter" idx="12" hasCustomPrompt="1"/>
          </p:nvPr>
        </p:nvSpPr>
        <p:spPr>
          <a:xfrm>
            <a:off x="0" y="0"/>
            <a:ext cx="4432852"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90137044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85984"/>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4A6C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982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3A260FB-4736-11F3-C0BA-0B1973C4F851}"/>
              </a:ext>
            </a:extLst>
          </p:cNvPr>
          <p:cNvSpPr>
            <a:spLocks noGrp="1"/>
          </p:cNvSpPr>
          <p:nvPr>
            <p:ph type="pic" sz="quarter" idx="12" hasCustomPrompt="1"/>
          </p:nvPr>
        </p:nvSpPr>
        <p:spPr>
          <a:xfrm>
            <a:off x="5360276" y="0"/>
            <a:ext cx="6831724"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403401713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431032"/>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51309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1304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43171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04517"/>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69072"/>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844360"/>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70159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1275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08449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E72BCE3-7001-BF85-120D-E3439A2B6CD9}"/>
              </a:ext>
            </a:extLst>
          </p:cNvPr>
          <p:cNvSpPr>
            <a:spLocks noGrp="1"/>
          </p:cNvSpPr>
          <p:nvPr>
            <p:ph type="pic" sz="quarter" idx="15" hasCustomPrompt="1"/>
          </p:nvPr>
        </p:nvSpPr>
        <p:spPr>
          <a:xfrm>
            <a:off x="0" y="0"/>
            <a:ext cx="12192000" cy="452947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228263536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1760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EDE6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7552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12/15/25</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9481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9997" y="447188"/>
            <a:ext cx="10032004"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079997" y="2184401"/>
            <a:ext cx="1003200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90396" y="6041362"/>
            <a:ext cx="8386043"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215230" y="6041362"/>
            <a:ext cx="1324215" cy="365125"/>
          </a:xfrm>
          <a:prstGeom prst="rect">
            <a:avLst/>
          </a:prstGeom>
        </p:spPr>
        <p:txBody>
          <a:bodyPr vert="horz" lIns="91440" tIns="45720" rIns="91440" bIns="45720" rtlCol="0" anchor="b"/>
          <a:lstStyle>
            <a:lvl1pPr algn="r">
              <a:defRPr sz="900">
                <a:solidFill>
                  <a:schemeClr val="tx1"/>
                </a:solidFill>
              </a:defRPr>
            </a:lvl1pPr>
          </a:lstStyle>
          <a:p>
            <a:fld id="{A0B43708-70B2-477E-B7A0-1C24963092E6}" type="datetimeFigureOut">
              <a:rPr lang="en-US" smtClean="0"/>
              <a:t>12/15/25</a:t>
            </a:fld>
            <a:endParaRPr lang="en-US"/>
          </a:p>
        </p:txBody>
      </p:sp>
      <p:sp>
        <p:nvSpPr>
          <p:cNvPr id="6" name="Slide Number Placeholder 5"/>
          <p:cNvSpPr>
            <a:spLocks noGrp="1"/>
          </p:cNvSpPr>
          <p:nvPr>
            <p:ph type="sldNum" sz="quarter" idx="4"/>
          </p:nvPr>
        </p:nvSpPr>
        <p:spPr>
          <a:xfrm>
            <a:off x="10539445"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1CA1B796-389C-492D-8227-A2B80C98DC1D}" type="slidenum">
              <a:rPr lang="en-US" smtClean="0"/>
              <a:t>‹#›</a:t>
            </a:fld>
            <a:endParaRPr lang="en-US"/>
          </a:p>
        </p:txBody>
      </p:sp>
    </p:spTree>
    <p:extLst>
      <p:ext uri="{BB962C8B-B14F-4D97-AF65-F5344CB8AC3E}">
        <p14:creationId xmlns:p14="http://schemas.microsoft.com/office/powerpoint/2010/main" val="1698159741"/>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5E2BD-917A-62D6-E763-B3E900D67A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63C122-3066-BB5F-ADEB-15C9B9432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1836F-DDE0-09B4-4B8F-134F0C099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AD18CF-ACB2-FD4A-9BBC-E80D4C948B99}" type="datetimeFigureOut">
              <a:rPr lang="en-US" smtClean="0"/>
              <a:t>12/15/25</a:t>
            </a:fld>
            <a:endParaRPr lang="en-US"/>
          </a:p>
        </p:txBody>
      </p:sp>
      <p:sp>
        <p:nvSpPr>
          <p:cNvPr id="5" name="Footer Placeholder 4">
            <a:extLst>
              <a:ext uri="{FF2B5EF4-FFF2-40B4-BE49-F238E27FC236}">
                <a16:creationId xmlns:a16="http://schemas.microsoft.com/office/drawing/2014/main" id="{C99924C8-86DF-48DA-8D95-FD8196C3F3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803B96-D15B-ABF8-D83C-5CB21A0F8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9E5FC5-5150-9A4F-9761-FB97FEACEE9D}" type="slidenum">
              <a:rPr lang="en-US" smtClean="0"/>
              <a:t>‹#›</a:t>
            </a:fld>
            <a:endParaRPr lang="en-US"/>
          </a:p>
        </p:txBody>
      </p:sp>
    </p:spTree>
    <p:extLst>
      <p:ext uri="{BB962C8B-B14F-4D97-AF65-F5344CB8AC3E}">
        <p14:creationId xmlns:p14="http://schemas.microsoft.com/office/powerpoint/2010/main" val="295465603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BD5EBB-651D-8614-9F64-93081A7BD7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EC2D45-AAC2-1FF8-834E-364E58E66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5D2F7-F954-0764-48E3-437B8C72B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30C369-D7DD-4A84-8E96-286E652C0F27}" type="datetimeFigureOut">
              <a:rPr lang="en-US" smtClean="0"/>
              <a:t>12/15/25</a:t>
            </a:fld>
            <a:endParaRPr lang="en-US"/>
          </a:p>
        </p:txBody>
      </p:sp>
      <p:sp>
        <p:nvSpPr>
          <p:cNvPr id="5" name="Footer Placeholder 4">
            <a:extLst>
              <a:ext uri="{FF2B5EF4-FFF2-40B4-BE49-F238E27FC236}">
                <a16:creationId xmlns:a16="http://schemas.microsoft.com/office/drawing/2014/main" id="{62C6F3A0-4D35-9E5A-FE5E-030CB4B02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581F06-7539-13E4-FED9-6713E60610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9389B5-BEF2-47A3-A811-BACB836B904B}" type="slidenum">
              <a:rPr lang="en-US" smtClean="0"/>
              <a:t>‹#›</a:t>
            </a:fld>
            <a:endParaRPr lang="en-US"/>
          </a:p>
        </p:txBody>
      </p:sp>
    </p:spTree>
    <p:extLst>
      <p:ext uri="{BB962C8B-B14F-4D97-AF65-F5344CB8AC3E}">
        <p14:creationId xmlns:p14="http://schemas.microsoft.com/office/powerpoint/2010/main" val="302976450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043B36-7076-4310-AFF3-0B4D6CC458DC}" type="datetimeFigureOut">
              <a:rPr lang="en-US" smtClean="0"/>
              <a:t>12/15/25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7D94B5-FE51-4DDE-8ED5-7CA9DAC46780}" type="slidenum">
              <a:rPr lang="en-US" smtClean="0"/>
              <a:t>‹#›</a:t>
            </a:fld>
            <a:endParaRPr lang="en-US"/>
          </a:p>
        </p:txBody>
      </p:sp>
    </p:spTree>
    <p:extLst>
      <p:ext uri="{BB962C8B-B14F-4D97-AF65-F5344CB8AC3E}">
        <p14:creationId xmlns:p14="http://schemas.microsoft.com/office/powerpoint/2010/main" val="223181763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5298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33">
          <p15:clr>
            <a:srgbClr val="F26B43"/>
          </p15:clr>
        </p15:guide>
        <p15:guide id="2" orient="horz" pos="3974">
          <p15:clr>
            <a:srgbClr val="F26B43"/>
          </p15:clr>
        </p15:guide>
        <p15:guide id="3" orient="horz" pos="346">
          <p15:clr>
            <a:srgbClr val="F26B43"/>
          </p15:clr>
        </p15:guide>
        <p15:guide id="4" pos="3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80.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hyperlink" Target="mailto:crogers@bbahc.org" TargetMode="Externa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8.jpeg"/><Relationship Id="rId1" Type="http://schemas.openxmlformats.org/officeDocument/2006/relationships/slideLayout" Target="../slideLayouts/slideLayout10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hyperlink" Target="mailto:lvanvactor@bbahc.org" TargetMode="External"/><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hyperlink" Target="mailto:hmintz@bbahc.org" TargetMode="External"/><Relationship Id="rId9" Type="http://schemas.openxmlformats.org/officeDocument/2006/relationships/image" Target="../media/image42.sv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4.png"/><Relationship Id="rId1" Type="http://schemas.openxmlformats.org/officeDocument/2006/relationships/slideLayout" Target="../slideLayouts/slideLayout43.xml"/><Relationship Id="rId6" Type="http://schemas.openxmlformats.org/officeDocument/2006/relationships/image" Target="../media/image140.png"/><Relationship Id="rId5" Type="http://schemas.openxmlformats.org/officeDocument/2006/relationships/customXml" Target="../ink/ink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40.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9.png"/><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5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4.wdp"/><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emf"/><Relationship Id="rId11" Type="http://schemas.openxmlformats.org/officeDocument/2006/relationships/image" Target="../media/image112.emf"/><Relationship Id="rId5" Type="http://schemas.openxmlformats.org/officeDocument/2006/relationships/image" Target="../media/image106.emf"/><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527304" y="1129442"/>
            <a:ext cx="11137392" cy="1325563"/>
          </a:xfrm>
        </p:spPr>
        <p:txBody>
          <a:bodyPr>
            <a:noAutofit/>
          </a:bodyPr>
          <a:lstStyle/>
          <a:p>
            <a:pPr algn="ctr"/>
            <a:r>
              <a:rPr lang="en-US" sz="6000" b="1" dirty="0">
                <a:solidFill>
                  <a:srgbClr val="02698C"/>
                </a:solidFill>
                <a:latin typeface="Source Sans Pro" panose="020B0503030403020204" pitchFamily="34" charset="0"/>
                <a:ea typeface="Source Sans Pro" panose="020B0503030403020204" pitchFamily="34" charset="0"/>
                <a:cs typeface="Beirut" pitchFamily="2" charset="-78"/>
              </a:rPr>
              <a:t>September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3228594" y="2455005"/>
            <a:ext cx="5734812" cy="1522635"/>
          </a:xfrm>
          <a:effectLst>
            <a:glow>
              <a:schemeClr val="accent1"/>
            </a:glow>
            <a:outerShdw blurRad="50800" dist="50800" dir="5400000" sx="1000" sy="1000" algn="ctr" rotWithShape="0">
              <a:srgbClr val="000000">
                <a:alpha val="43137"/>
              </a:srgbClr>
            </a:outerShdw>
          </a:effectLst>
        </p:spPr>
        <p:txBody>
          <a:bodyPr>
            <a:normAutofit fontScale="92500" lnSpcReduction="10000"/>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Dillingham,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September 5, 2025</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10:00-11:30 am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1845564" y="4282250"/>
            <a:ext cx="8500872" cy="1020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saturation sat="188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7759876" y="5349187"/>
            <a:ext cx="516635" cy="517253"/>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625644" y="5453924"/>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le of fish in a pile&#10;&#10;AI-generated content may be incorrect.">
            <a:extLst>
              <a:ext uri="{FF2B5EF4-FFF2-40B4-BE49-F238E27FC236}">
                <a16:creationId xmlns:a16="http://schemas.microsoft.com/office/drawing/2014/main" id="{94B2A7DF-9681-44DC-12AB-40B76206E5E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44D461-A897-730E-2F1C-6B8C21F26DC4}"/>
              </a:ext>
            </a:extLst>
          </p:cNvPr>
          <p:cNvSpPr/>
          <p:nvPr/>
        </p:nvSpPr>
        <p:spPr>
          <a:xfrm>
            <a:off x="0" y="0"/>
            <a:ext cx="12192000" cy="6858000"/>
          </a:xfrm>
          <a:prstGeom prst="rect">
            <a:avLst/>
          </a:prstGeom>
          <a:solidFill>
            <a:srgbClr val="4A6C5D">
              <a:alpha val="837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D90F0C-C9D0-E048-924D-CD18D52D7C17}"/>
              </a:ext>
            </a:extLst>
          </p:cNvPr>
          <p:cNvSpPr txBox="1"/>
          <p:nvPr/>
        </p:nvSpPr>
        <p:spPr>
          <a:xfrm>
            <a:off x="1437992" y="1273000"/>
            <a:ext cx="9316016"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E6D9"/>
                </a:solidFill>
                <a:effectLst/>
                <a:uLnTx/>
                <a:uFillTx/>
                <a:latin typeface="Lato Black" panose="020F0502020204030203" pitchFamily="34" charset="0"/>
                <a:ea typeface="Lato Black" panose="020F0502020204030203" pitchFamily="34" charset="0"/>
                <a:cs typeface="Lato Black" panose="020F0502020204030203" pitchFamily="34" charset="0"/>
              </a:rPr>
              <a:t>Welcome to the Bristol Bay Area Health Corporation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E4BEACF-9B86-236D-D58B-CB1F1AD154CD}"/>
              </a:ext>
            </a:extLst>
          </p:cNvPr>
          <p:cNvSpPr/>
          <p:nvPr/>
        </p:nvSpPr>
        <p:spPr>
          <a:xfrm>
            <a:off x="0" y="6553200"/>
            <a:ext cx="12192000" cy="304800"/>
          </a:xfrm>
          <a:prstGeom prst="rect">
            <a:avLst/>
          </a:prstGeom>
          <a:solidFill>
            <a:srgbClr val="EDE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CDF47B-079E-41ED-A842-0366A3A7B687}"/>
              </a:ext>
            </a:extLst>
          </p:cNvPr>
          <p:cNvSpPr txBox="1"/>
          <p:nvPr/>
        </p:nvSpPr>
        <p:spPr>
          <a:xfrm>
            <a:off x="5097883" y="3458214"/>
            <a:ext cx="17155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EDE6D9"/>
                </a:solidFill>
                <a:effectLst/>
                <a:uLnTx/>
                <a:uFillTx/>
                <a:latin typeface="Lato Black" panose="020F0502020204030203" pitchFamily="34" charset="0"/>
                <a:ea typeface="Lato Black" panose="020F0502020204030203" pitchFamily="34" charset="0"/>
                <a:cs typeface="Lato Black" panose="020F0502020204030203" pitchFamily="34" charset="0"/>
              </a:rPr>
              <a:t>Camai!</a:t>
            </a:r>
          </a:p>
        </p:txBody>
      </p:sp>
      <p:sp>
        <p:nvSpPr>
          <p:cNvPr id="3" name="Subtitle 2">
            <a:extLst>
              <a:ext uri="{FF2B5EF4-FFF2-40B4-BE49-F238E27FC236}">
                <a16:creationId xmlns:a16="http://schemas.microsoft.com/office/drawing/2014/main" id="{A36A0D56-7B3E-A9E7-B5E6-3F59B9D7FCBA}"/>
              </a:ext>
            </a:extLst>
          </p:cNvPr>
          <p:cNvSpPr txBox="1">
            <a:spLocks/>
          </p:cNvSpPr>
          <p:nvPr/>
        </p:nvSpPr>
        <p:spPr>
          <a:xfrm>
            <a:off x="-40740" y="4731213"/>
            <a:ext cx="12273480" cy="118950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a:ln>
                  <a:noFill/>
                </a:ln>
                <a:solidFill>
                  <a:srgbClr val="EDE6D9"/>
                </a:solidFill>
                <a:effectLst/>
                <a:uLnTx/>
                <a:uFillTx/>
                <a:latin typeface="Lato Black" panose="020F0502020204030203" pitchFamily="34" charset="0"/>
                <a:ea typeface="Lato Black" panose="020F0502020204030203" pitchFamily="34" charset="0"/>
                <a:cs typeface="Lato Black" panose="020F0502020204030203" pitchFamily="34" charset="0"/>
              </a:rPr>
              <a:t>OUR MISSION: We provide quality health care with competence, compassion, and sensitivity.</a:t>
            </a:r>
          </a:p>
        </p:txBody>
      </p:sp>
    </p:spTree>
    <p:extLst>
      <p:ext uri="{BB962C8B-B14F-4D97-AF65-F5344CB8AC3E}">
        <p14:creationId xmlns:p14="http://schemas.microsoft.com/office/powerpoint/2010/main" val="985635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8D5EA-E070-AA7B-8CB3-A4634F5E290C}"/>
              </a:ext>
            </a:extLst>
          </p:cNvPr>
          <p:cNvSpPr txBox="1"/>
          <p:nvPr/>
        </p:nvSpPr>
        <p:spPr>
          <a:xfrm>
            <a:off x="687380" y="493779"/>
            <a:ext cx="39020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6C5D"/>
                </a:solidFill>
                <a:effectLst/>
                <a:uLnTx/>
                <a:uFillTx/>
                <a:latin typeface="Lato Black" panose="020F0502020204030203" pitchFamily="34" charset="0"/>
                <a:ea typeface="Lato Black" panose="020F0502020204030203" pitchFamily="34" charset="0"/>
                <a:cs typeface="Lato Black" panose="020F0502020204030203" pitchFamily="34" charset="0"/>
              </a:rPr>
              <a:t>BBAHC Overview</a:t>
            </a:r>
          </a:p>
        </p:txBody>
      </p:sp>
      <p:sp>
        <p:nvSpPr>
          <p:cNvPr id="7" name="Content Placeholder 2">
            <a:extLst>
              <a:ext uri="{FF2B5EF4-FFF2-40B4-BE49-F238E27FC236}">
                <a16:creationId xmlns:a16="http://schemas.microsoft.com/office/drawing/2014/main" id="{888DEFD3-76C7-C775-2DE2-9DC66402E2C3}"/>
              </a:ext>
            </a:extLst>
          </p:cNvPr>
          <p:cNvSpPr txBox="1">
            <a:spLocks/>
          </p:cNvSpPr>
          <p:nvPr/>
        </p:nvSpPr>
        <p:spPr>
          <a:xfrm>
            <a:off x="687380" y="1398654"/>
            <a:ext cx="6205256" cy="4554471"/>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Incorporated in 1973, 501(c)(3) Tribal Health Organization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We manage the Bristol Bay Service Region for IHS, since 1980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BBAHC is comprised of 28 villages in four subregions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Regional health care service delivery through 21 village clinics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Critical access </a:t>
            </a:r>
            <a:r>
              <a:rPr kumimoji="0" lang="en-US" sz="2400" b="0" i="0" u="none" strike="noStrike" kern="1200" cap="none" spc="0" normalizeH="0" baseline="0" noProof="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Kanakanak</a:t>
            </a: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Hospital in Dillingham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We serve approximately 8,000 year-round clients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BBAHC Information Packet</a:t>
            </a:r>
          </a:p>
        </p:txBody>
      </p:sp>
      <p:pic>
        <p:nvPicPr>
          <p:cNvPr id="4" name="Picture 3" descr="A map of the united states&#10;&#10;AI-generated content may be incorrect.">
            <a:extLst>
              <a:ext uri="{FF2B5EF4-FFF2-40B4-BE49-F238E27FC236}">
                <a16:creationId xmlns:a16="http://schemas.microsoft.com/office/drawing/2014/main" id="{3D9CEEA3-A6DB-B67A-3C65-9FF6F90C7D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825753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491B-4130-D717-A26A-F81136AB73A3}"/>
              </a:ext>
            </a:extLst>
          </p:cNvPr>
          <p:cNvSpPr txBox="1">
            <a:spLocks/>
          </p:cNvSpPr>
          <p:nvPr/>
        </p:nvSpPr>
        <p:spPr>
          <a:xfrm>
            <a:off x="838200" y="71564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3" name="Content Placeholder 2">
            <a:extLst>
              <a:ext uri="{FF2B5EF4-FFF2-40B4-BE49-F238E27FC236}">
                <a16:creationId xmlns:a16="http://schemas.microsoft.com/office/drawing/2014/main" id="{9C573A93-6361-A3A4-3D89-3282F5B88FB6}"/>
              </a:ext>
            </a:extLst>
          </p:cNvPr>
          <p:cNvSpPr txBox="1">
            <a:spLocks/>
          </p:cNvSpPr>
          <p:nvPr/>
        </p:nvSpPr>
        <p:spPr>
          <a:xfrm>
            <a:off x="658907" y="1208762"/>
            <a:ext cx="5838610" cy="56492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Mission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We provide quality health care with competence, compassion, and sensitivity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Vision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To be a model of quality and financial stability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Core Values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Accessible, quality health care for all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Promotion of health and prevention of disease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Respect for an individual’s dignity, independence, and choices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Basic medical services for everyone regardless of ability to pay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Governing Body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28 board of directors, and of those 9 are executive committee members</a:t>
            </a:r>
          </a:p>
        </p:txBody>
      </p:sp>
      <p:sp>
        <p:nvSpPr>
          <p:cNvPr id="5" name="TextBox 4">
            <a:extLst>
              <a:ext uri="{FF2B5EF4-FFF2-40B4-BE49-F238E27FC236}">
                <a16:creationId xmlns:a16="http://schemas.microsoft.com/office/drawing/2014/main" id="{19658BFD-4066-95A1-2864-9A6A335431F0}"/>
              </a:ext>
            </a:extLst>
          </p:cNvPr>
          <p:cNvSpPr txBox="1"/>
          <p:nvPr/>
        </p:nvSpPr>
        <p:spPr>
          <a:xfrm>
            <a:off x="658907" y="406438"/>
            <a:ext cx="112157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6C5D"/>
                </a:solidFill>
                <a:effectLst/>
                <a:uLnTx/>
                <a:uFillTx/>
                <a:latin typeface="Lato Black" panose="020F0502020204030203" pitchFamily="34" charset="0"/>
                <a:ea typeface="Lato Black" panose="020F0502020204030203" pitchFamily="34" charset="0"/>
                <a:cs typeface="Lato Black" panose="020F0502020204030203" pitchFamily="34" charset="0"/>
              </a:rPr>
              <a:t>Our Mission, Vision, Core Values &amp; Governing Body</a:t>
            </a:r>
          </a:p>
        </p:txBody>
      </p:sp>
      <p:pic>
        <p:nvPicPr>
          <p:cNvPr id="6" name="Picture 5" descr="A group of people posing for a photo&#10;&#10;AI-generated content may be incorrect.">
            <a:extLst>
              <a:ext uri="{FF2B5EF4-FFF2-40B4-BE49-F238E27FC236}">
                <a16:creationId xmlns:a16="http://schemas.microsoft.com/office/drawing/2014/main" id="{2AF17778-3D1C-6E41-E8BB-3E1D363B619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6405930" y="1707547"/>
            <a:ext cx="5786070" cy="3849344"/>
          </a:xfrm>
          <a:prstGeom prst="rect">
            <a:avLst/>
          </a:prstGeom>
        </p:spPr>
      </p:pic>
    </p:spTree>
    <p:extLst>
      <p:ext uri="{BB962C8B-B14F-4D97-AF65-F5344CB8AC3E}">
        <p14:creationId xmlns:p14="http://schemas.microsoft.com/office/powerpoint/2010/main" val="2052354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w&#10;&#10;AI-generated content may be incorrect.">
            <a:extLst>
              <a:ext uri="{FF2B5EF4-FFF2-40B4-BE49-F238E27FC236}">
                <a16:creationId xmlns:a16="http://schemas.microsoft.com/office/drawing/2014/main" id="{D76EF8EC-2E11-4CD2-5727-16F5F28C92B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27222" y="1079615"/>
            <a:ext cx="7068080" cy="2447925"/>
          </a:xfrm>
          <a:prstGeom prst="rect">
            <a:avLst/>
          </a:prstGeom>
        </p:spPr>
      </p:pic>
      <p:sp>
        <p:nvSpPr>
          <p:cNvPr id="4" name="Content Placeholder 2">
            <a:extLst>
              <a:ext uri="{FF2B5EF4-FFF2-40B4-BE49-F238E27FC236}">
                <a16:creationId xmlns:a16="http://schemas.microsoft.com/office/drawing/2014/main" id="{75DC43A0-CDD9-72A3-F528-284DC008AA65}"/>
              </a:ext>
            </a:extLst>
          </p:cNvPr>
          <p:cNvSpPr txBox="1">
            <a:spLocks/>
          </p:cNvSpPr>
          <p:nvPr/>
        </p:nvSpPr>
        <p:spPr>
          <a:xfrm>
            <a:off x="727222" y="3747692"/>
            <a:ext cx="5368778" cy="2795984"/>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Chief Medical Officer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a:ea typeface="Lato"/>
                <a:cs typeface="Lato"/>
              </a:rPr>
              <a:t>13 of 16 FTE Providers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a:ea typeface="Lato"/>
                <a:cs typeface="Lato"/>
              </a:rPr>
              <a:t>6 Locums Mid-Level Practitioners, Goal: 14 on contract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a:ea typeface="Lato"/>
                <a:cs typeface="Lato"/>
              </a:rPr>
              <a:t>60 Community Health Aides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Critical Access Hospital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Emergency Room, Inpatient, Outpatient Clinic</a:t>
            </a:r>
          </a:p>
        </p:txBody>
      </p:sp>
      <p:sp>
        <p:nvSpPr>
          <p:cNvPr id="5" name="TextBox 4">
            <a:extLst>
              <a:ext uri="{FF2B5EF4-FFF2-40B4-BE49-F238E27FC236}">
                <a16:creationId xmlns:a16="http://schemas.microsoft.com/office/drawing/2014/main" id="{89C71889-0598-351C-4D0A-9FD230084A69}"/>
              </a:ext>
            </a:extLst>
          </p:cNvPr>
          <p:cNvSpPr txBox="1"/>
          <p:nvPr/>
        </p:nvSpPr>
        <p:spPr>
          <a:xfrm>
            <a:off x="658907" y="406438"/>
            <a:ext cx="112157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6C5D"/>
                </a:solidFill>
                <a:effectLst/>
                <a:uLnTx/>
                <a:uFillTx/>
                <a:latin typeface="Lato Black" panose="020F0502020204030203" pitchFamily="34" charset="0"/>
                <a:ea typeface="Lato Black" panose="020F0502020204030203" pitchFamily="34" charset="0"/>
                <a:cs typeface="Lato Black" panose="020F0502020204030203" pitchFamily="34" charset="0"/>
              </a:rPr>
              <a:t>BBAHC Organizational Chart</a:t>
            </a:r>
          </a:p>
        </p:txBody>
      </p:sp>
      <p:sp>
        <p:nvSpPr>
          <p:cNvPr id="7" name="TextBox 6">
            <a:extLst>
              <a:ext uri="{FF2B5EF4-FFF2-40B4-BE49-F238E27FC236}">
                <a16:creationId xmlns:a16="http://schemas.microsoft.com/office/drawing/2014/main" id="{D52BFA07-3057-D4BD-A8AB-42C5D8D85838}"/>
              </a:ext>
            </a:extLst>
          </p:cNvPr>
          <p:cNvSpPr txBox="1"/>
          <p:nvPr/>
        </p:nvSpPr>
        <p:spPr>
          <a:xfrm>
            <a:off x="6096000" y="3747692"/>
            <a:ext cx="5778674" cy="206210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Medical Staff Village Travel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21 Village Clinics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Physician Practice Division Manager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Diabetes Wellness Program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Community Health Aide Program</a:t>
            </a:r>
          </a:p>
        </p:txBody>
      </p:sp>
    </p:spTree>
    <p:extLst>
      <p:ext uri="{BB962C8B-B14F-4D97-AF65-F5344CB8AC3E}">
        <p14:creationId xmlns:p14="http://schemas.microsoft.com/office/powerpoint/2010/main" val="2776651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E0512-A510-E2A9-0E57-7DE8223EFC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2035D5-052A-AE6C-89E6-18A87015B316}"/>
              </a:ext>
            </a:extLst>
          </p:cNvPr>
          <p:cNvSpPr txBox="1"/>
          <p:nvPr/>
        </p:nvSpPr>
        <p:spPr>
          <a:xfrm>
            <a:off x="419767" y="406438"/>
            <a:ext cx="68328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6C5D"/>
                </a:solidFill>
                <a:effectLst/>
                <a:uLnTx/>
                <a:uFillTx/>
                <a:latin typeface="Lato Black" panose="020F0502020204030203" pitchFamily="34" charset="0"/>
                <a:ea typeface="Lato Black" panose="020F0502020204030203" pitchFamily="34" charset="0"/>
                <a:cs typeface="Lato Black" panose="020F0502020204030203" pitchFamily="34" charset="0"/>
              </a:rPr>
              <a:t>Medical Staff Priorities</a:t>
            </a:r>
          </a:p>
        </p:txBody>
      </p:sp>
      <p:sp>
        <p:nvSpPr>
          <p:cNvPr id="2" name="TextBox 1">
            <a:extLst>
              <a:ext uri="{FF2B5EF4-FFF2-40B4-BE49-F238E27FC236}">
                <a16:creationId xmlns:a16="http://schemas.microsoft.com/office/drawing/2014/main" id="{3B4A0615-9E66-428F-4956-14402707D0B6}"/>
              </a:ext>
            </a:extLst>
          </p:cNvPr>
          <p:cNvSpPr txBox="1"/>
          <p:nvPr/>
        </p:nvSpPr>
        <p:spPr>
          <a:xfrm>
            <a:off x="417285" y="1053934"/>
            <a:ext cx="6056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Care: Accessible, Consistent, Reflective of Best Practice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E82737D-920F-958D-16F3-5D4ACE261034}"/>
              </a:ext>
            </a:extLst>
          </p:cNvPr>
          <p:cNvSpPr/>
          <p:nvPr/>
        </p:nvSpPr>
        <p:spPr>
          <a:xfrm>
            <a:off x="1146176" y="1590674"/>
            <a:ext cx="5286827" cy="438875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diagram of a patient&#10;&#10;AI-generated content may be incorrect.">
            <a:extLst>
              <a:ext uri="{FF2B5EF4-FFF2-40B4-BE49-F238E27FC236}">
                <a16:creationId xmlns:a16="http://schemas.microsoft.com/office/drawing/2014/main" id="{10FD0408-2362-F602-F0D8-74F9BBD9D6C5}"/>
              </a:ext>
            </a:extLst>
          </p:cNvPr>
          <p:cNvPicPr>
            <a:picLocks noChangeAspect="1"/>
          </p:cNvPicPr>
          <p:nvPr/>
        </p:nvPicPr>
        <p:blipFill>
          <a:blip r:embed="rId2" cstate="email">
            <a:extLst>
              <a:ext uri="{28A0092B-C50C-407E-A947-70E740481C1C}">
                <a14:useLocalDpi xmlns:a14="http://schemas.microsoft.com/office/drawing/2010/main"/>
              </a:ext>
            </a:extLst>
          </a:blip>
          <a:srcRect l="74" t="-10651" r="97" b="253"/>
          <a:stretch>
            <a:fillRect/>
          </a:stretch>
        </p:blipFill>
        <p:spPr>
          <a:xfrm>
            <a:off x="737603" y="1429223"/>
            <a:ext cx="5871502" cy="4397803"/>
          </a:xfrm>
          <a:prstGeom prst="rect">
            <a:avLst/>
          </a:prstGeom>
        </p:spPr>
      </p:pic>
      <p:sp>
        <p:nvSpPr>
          <p:cNvPr id="3" name="TextBox 2">
            <a:extLst>
              <a:ext uri="{FF2B5EF4-FFF2-40B4-BE49-F238E27FC236}">
                <a16:creationId xmlns:a16="http://schemas.microsoft.com/office/drawing/2014/main" id="{3A359D81-0026-D95B-78A6-A4CDAD08E554}"/>
              </a:ext>
            </a:extLst>
          </p:cNvPr>
          <p:cNvSpPr txBox="1"/>
          <p:nvPr/>
        </p:nvSpPr>
        <p:spPr>
          <a:xfrm>
            <a:off x="379351" y="5979721"/>
            <a:ext cx="683490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a:cs typeface="Calibri"/>
              </a:rPr>
              <a:t>Challenges: Space in clinics, having enough exam rooms to access telehealth (medical, Physical Therapy, Psychiatry, Behavioral Health) and on-site clinical care. Logistics, getting providers and medications to the remote village clinics. </a:t>
            </a:r>
          </a:p>
        </p:txBody>
      </p:sp>
      <p:pic>
        <p:nvPicPr>
          <p:cNvPr id="11" name="Picture Placeholder 10" descr="A fox lying in a grassy area&#10;&#10;AI-generated content may be incorrect.">
            <a:extLst>
              <a:ext uri="{FF2B5EF4-FFF2-40B4-BE49-F238E27FC236}">
                <a16:creationId xmlns:a16="http://schemas.microsoft.com/office/drawing/2014/main" id="{EA3EB3CD-FBB1-99CB-63FD-53B7FE5008E7}"/>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3367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hospital&#10;&#10;AI-generated content may be incorrect.">
            <a:extLst>
              <a:ext uri="{FF2B5EF4-FFF2-40B4-BE49-F238E27FC236}">
                <a16:creationId xmlns:a16="http://schemas.microsoft.com/office/drawing/2014/main" id="{C73D1B02-8CE9-8E4A-89E8-BD11D353FA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5935" y="2528641"/>
            <a:ext cx="5386992" cy="4163067"/>
          </a:xfrm>
          <a:prstGeom prst="rect">
            <a:avLst/>
          </a:prstGeom>
        </p:spPr>
      </p:pic>
      <p:sp>
        <p:nvSpPr>
          <p:cNvPr id="4" name="Content Placeholder 2">
            <a:extLst>
              <a:ext uri="{FF2B5EF4-FFF2-40B4-BE49-F238E27FC236}">
                <a16:creationId xmlns:a16="http://schemas.microsoft.com/office/drawing/2014/main" id="{F426496F-F5C6-F8FA-5927-F4F7200B1C1F}"/>
              </a:ext>
            </a:extLst>
          </p:cNvPr>
          <p:cNvSpPr txBox="1">
            <a:spLocks/>
          </p:cNvSpPr>
          <p:nvPr/>
        </p:nvSpPr>
        <p:spPr>
          <a:xfrm>
            <a:off x="1116034" y="1684691"/>
            <a:ext cx="9959932" cy="476127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Dental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H. Sally Smith Building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Physical Therapy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Medical Imaging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Laboratory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Optometry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Pharmacy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Audiology</a:t>
            </a:r>
          </a:p>
        </p:txBody>
      </p:sp>
      <p:sp>
        <p:nvSpPr>
          <p:cNvPr id="5" name="TextBox 4">
            <a:extLst>
              <a:ext uri="{FF2B5EF4-FFF2-40B4-BE49-F238E27FC236}">
                <a16:creationId xmlns:a16="http://schemas.microsoft.com/office/drawing/2014/main" id="{097ECEDC-C971-4E78-45D0-FF08F6396E08}"/>
              </a:ext>
            </a:extLst>
          </p:cNvPr>
          <p:cNvSpPr txBox="1"/>
          <p:nvPr/>
        </p:nvSpPr>
        <p:spPr>
          <a:xfrm>
            <a:off x="658907" y="406438"/>
            <a:ext cx="112157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Clinical &amp; Ancillary Services</a:t>
            </a:r>
          </a:p>
        </p:txBody>
      </p:sp>
      <p:pic>
        <p:nvPicPr>
          <p:cNvPr id="7" name="Picture 6" descr="A building with glass windows&#10;&#10;AI-generated content may be incorrect.">
            <a:extLst>
              <a:ext uri="{FF2B5EF4-FFF2-40B4-BE49-F238E27FC236}">
                <a16:creationId xmlns:a16="http://schemas.microsoft.com/office/drawing/2014/main" id="{CA98CAB1-8262-ED88-AF6E-EBF251D72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5921" y="4351631"/>
            <a:ext cx="3120103" cy="2340077"/>
          </a:xfrm>
          <a:prstGeom prst="rect">
            <a:avLst/>
          </a:prstGeom>
        </p:spPr>
      </p:pic>
      <p:pic>
        <p:nvPicPr>
          <p:cNvPr id="9" name="Picture 8" descr="A sign with flags in front of a building&#10;&#10;AI-generated content may be incorrect.">
            <a:extLst>
              <a:ext uri="{FF2B5EF4-FFF2-40B4-BE49-F238E27FC236}">
                <a16:creationId xmlns:a16="http://schemas.microsoft.com/office/drawing/2014/main" id="{B2D4C33D-0771-8BB4-38A0-3F97E0150D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8710" y="110232"/>
            <a:ext cx="3074217" cy="2305663"/>
          </a:xfrm>
          <a:prstGeom prst="rect">
            <a:avLst/>
          </a:prstGeom>
        </p:spPr>
      </p:pic>
    </p:spTree>
    <p:extLst>
      <p:ext uri="{BB962C8B-B14F-4D97-AF65-F5344CB8AC3E}">
        <p14:creationId xmlns:p14="http://schemas.microsoft.com/office/powerpoint/2010/main" val="1567348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baby&#10;&#10;AI-generated content may be incorrect.">
            <a:extLst>
              <a:ext uri="{FF2B5EF4-FFF2-40B4-BE49-F238E27FC236}">
                <a16:creationId xmlns:a16="http://schemas.microsoft.com/office/drawing/2014/main" id="{E29E10B8-F507-D6D5-9DCB-9A73F9280BED}"/>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759148" y="10"/>
            <a:ext cx="4432852" cy="6857990"/>
          </a:xfrm>
          <a:noFill/>
        </p:spPr>
      </p:pic>
      <p:sp>
        <p:nvSpPr>
          <p:cNvPr id="5" name="TextBox 4">
            <a:extLst>
              <a:ext uri="{FF2B5EF4-FFF2-40B4-BE49-F238E27FC236}">
                <a16:creationId xmlns:a16="http://schemas.microsoft.com/office/drawing/2014/main" id="{3C4F6348-B58A-23BD-A6E3-42DEE2B90B0A}"/>
              </a:ext>
            </a:extLst>
          </p:cNvPr>
          <p:cNvSpPr txBox="1"/>
          <p:nvPr/>
        </p:nvSpPr>
        <p:spPr>
          <a:xfrm>
            <a:off x="419767" y="406438"/>
            <a:ext cx="68328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6C5D"/>
                </a:solidFill>
                <a:effectLst/>
                <a:uLnTx/>
                <a:uFillTx/>
                <a:latin typeface="Lato Black" panose="020F0502020204030203" pitchFamily="34" charset="0"/>
                <a:ea typeface="Lato Black" panose="020F0502020204030203" pitchFamily="34" charset="0"/>
                <a:cs typeface="Lato Black" panose="020F0502020204030203" pitchFamily="34" charset="0"/>
              </a:rPr>
              <a:t>Behavioral Health</a:t>
            </a:r>
          </a:p>
        </p:txBody>
      </p:sp>
      <p:sp>
        <p:nvSpPr>
          <p:cNvPr id="6" name="TextBox 5">
            <a:extLst>
              <a:ext uri="{FF2B5EF4-FFF2-40B4-BE49-F238E27FC236}">
                <a16:creationId xmlns:a16="http://schemas.microsoft.com/office/drawing/2014/main" id="{60E9696B-B7B0-01ED-2B23-72D559A927DA}"/>
              </a:ext>
            </a:extLst>
          </p:cNvPr>
          <p:cNvSpPr txBox="1"/>
          <p:nvPr/>
        </p:nvSpPr>
        <p:spPr>
          <a:xfrm>
            <a:off x="419767" y="1349680"/>
            <a:ext cx="6832804"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Jake’s Place, Residential Treatment Facility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CAC, </a:t>
            </a:r>
            <a:r>
              <a:rPr kumimoji="0" lang="en-US" sz="2400" b="0" i="0" u="none" strike="noStrike" kern="1200" cap="none" spc="0" normalizeH="0" baseline="0" noProof="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Nitaput</a:t>
            </a: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Child Advocacy Center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Bristol Bay Counseling Center</a:t>
            </a:r>
          </a:p>
        </p:txBody>
      </p:sp>
      <p:pic>
        <p:nvPicPr>
          <p:cNvPr id="3" name="Picture 2" descr="A car parked in front of a building&#10;&#10;AI-generated content may be incorrect.">
            <a:extLst>
              <a:ext uri="{FF2B5EF4-FFF2-40B4-BE49-F238E27FC236}">
                <a16:creationId xmlns:a16="http://schemas.microsoft.com/office/drawing/2014/main" id="{53635BAE-BAD7-4A1D-C50D-841944A72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519" y="3108776"/>
            <a:ext cx="3578018" cy="2683514"/>
          </a:xfrm>
          <a:prstGeom prst="rect">
            <a:avLst/>
          </a:prstGeom>
        </p:spPr>
      </p:pic>
      <p:pic>
        <p:nvPicPr>
          <p:cNvPr id="8" name="Picture 7" descr="A building with a red roof&#10;&#10;AI-generated content may be incorrect.">
            <a:extLst>
              <a:ext uri="{FF2B5EF4-FFF2-40B4-BE49-F238E27FC236}">
                <a16:creationId xmlns:a16="http://schemas.microsoft.com/office/drawing/2014/main" id="{AB234A49-A722-D647-484E-CCA517C546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36169" y="3108776"/>
            <a:ext cx="3578018" cy="2683513"/>
          </a:xfrm>
          <a:prstGeom prst="rect">
            <a:avLst/>
          </a:prstGeom>
        </p:spPr>
      </p:pic>
    </p:spTree>
    <p:extLst>
      <p:ext uri="{BB962C8B-B14F-4D97-AF65-F5344CB8AC3E}">
        <p14:creationId xmlns:p14="http://schemas.microsoft.com/office/powerpoint/2010/main" val="3524421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uilding with a sign on the roof&#10;&#10;AI-generated content may be incorrect.">
            <a:extLst>
              <a:ext uri="{FF2B5EF4-FFF2-40B4-BE49-F238E27FC236}">
                <a16:creationId xmlns:a16="http://schemas.microsoft.com/office/drawing/2014/main" id="{91A98309-36DC-D280-8728-E9151098C19C}"/>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rot="5400000">
            <a:off x="6546850" y="1212850"/>
            <a:ext cx="6858000" cy="4432300"/>
          </a:xfrm>
        </p:spPr>
      </p:pic>
      <p:sp>
        <p:nvSpPr>
          <p:cNvPr id="5" name="TextBox 4">
            <a:extLst>
              <a:ext uri="{FF2B5EF4-FFF2-40B4-BE49-F238E27FC236}">
                <a16:creationId xmlns:a16="http://schemas.microsoft.com/office/drawing/2014/main" id="{3D617AA7-5EE2-5428-DBC0-E3410D9FF8C2}"/>
              </a:ext>
            </a:extLst>
          </p:cNvPr>
          <p:cNvSpPr txBox="1"/>
          <p:nvPr/>
        </p:nvSpPr>
        <p:spPr>
          <a:xfrm>
            <a:off x="419766" y="406438"/>
            <a:ext cx="69956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A6C5D"/>
                </a:solidFill>
                <a:effectLst/>
                <a:uLnTx/>
                <a:uFillTx/>
                <a:latin typeface="Lato Black" panose="020F0502020204030203" pitchFamily="34" charset="0"/>
                <a:ea typeface="Lato Black" panose="020F0502020204030203" pitchFamily="34" charset="0"/>
                <a:cs typeface="Lato Black" panose="020F0502020204030203" pitchFamily="34" charset="0"/>
              </a:rPr>
              <a:t>Looking Ahead</a:t>
            </a:r>
          </a:p>
        </p:txBody>
      </p:sp>
      <p:sp>
        <p:nvSpPr>
          <p:cNvPr id="6" name="TextBox 5">
            <a:extLst>
              <a:ext uri="{FF2B5EF4-FFF2-40B4-BE49-F238E27FC236}">
                <a16:creationId xmlns:a16="http://schemas.microsoft.com/office/drawing/2014/main" id="{57FD2A53-8444-FD52-AC8E-F130CA2F2EC6}"/>
              </a:ext>
            </a:extLst>
          </p:cNvPr>
          <p:cNvSpPr txBox="1"/>
          <p:nvPr/>
        </p:nvSpPr>
        <p:spPr>
          <a:xfrm>
            <a:off x="419766" y="1492240"/>
            <a:ext cx="6832804"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Land Transfer from IHS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Allows BBAHC to fulfill our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North Campus Development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Ambulatory Care Center will house all Primary Care Services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Partnerships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Erosion Mitigation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Opioid Crisis Regional Response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Capital Improvement Project Funding</a:t>
            </a:r>
          </a:p>
        </p:txBody>
      </p:sp>
    </p:spTree>
    <p:extLst>
      <p:ext uri="{BB962C8B-B14F-4D97-AF65-F5344CB8AC3E}">
        <p14:creationId xmlns:p14="http://schemas.microsoft.com/office/powerpoint/2010/main" val="489744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fish from a rack&#10;&#10;AI-generated content may be incorrect.">
            <a:extLst>
              <a:ext uri="{FF2B5EF4-FFF2-40B4-BE49-F238E27FC236}">
                <a16:creationId xmlns:a16="http://schemas.microsoft.com/office/drawing/2014/main" id="{590CE52C-A0D8-CE0F-19DA-F69E3777829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50800"/>
            <a:ext cx="12242800" cy="5760720"/>
          </a:xfrm>
          <a:prstGeom prst="rect">
            <a:avLst/>
          </a:prstGeom>
        </p:spPr>
      </p:pic>
      <p:sp>
        <p:nvSpPr>
          <p:cNvPr id="13" name="Rectangle 12">
            <a:extLst>
              <a:ext uri="{FF2B5EF4-FFF2-40B4-BE49-F238E27FC236}">
                <a16:creationId xmlns:a16="http://schemas.microsoft.com/office/drawing/2014/main" id="{C7B9986B-2111-19E7-4AA5-2D35B37BA316}"/>
              </a:ext>
            </a:extLst>
          </p:cNvPr>
          <p:cNvSpPr/>
          <p:nvPr/>
        </p:nvSpPr>
        <p:spPr>
          <a:xfrm>
            <a:off x="-50800" y="-109220"/>
            <a:ext cx="12293600" cy="5819140"/>
          </a:xfrm>
          <a:prstGeom prst="rect">
            <a:avLst/>
          </a:prstGeom>
          <a:solidFill>
            <a:srgbClr val="EDE6D9">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A89008D-39D7-F44A-1092-D8B2880658D5}"/>
              </a:ext>
            </a:extLst>
          </p:cNvPr>
          <p:cNvSpPr txBox="1"/>
          <p:nvPr/>
        </p:nvSpPr>
        <p:spPr>
          <a:xfrm>
            <a:off x="4245801" y="5709920"/>
            <a:ext cx="3236784"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F5E26"/>
                </a:solidFill>
                <a:effectLst/>
                <a:uLnTx/>
                <a:uFillTx/>
                <a:latin typeface="Alverata" panose="02030503060504020004" pitchFamily="18" charset="0"/>
                <a:ea typeface="+mn-ea"/>
                <a:cs typeface="+mn-cs"/>
              </a:rPr>
              <a:t>QUYANA!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250F741-985C-748B-30C9-6B54B3E8DFC1}"/>
              </a:ext>
            </a:extLst>
          </p:cNvPr>
          <p:cNvSpPr txBox="1"/>
          <p:nvPr/>
        </p:nvSpPr>
        <p:spPr>
          <a:xfrm>
            <a:off x="270702" y="407082"/>
            <a:ext cx="11223320" cy="53245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BBAHC CONTACTS: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Cynthia Rogers</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1"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Public Relations &amp; Community Engagement Director</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0" u="none" strike="noStrike" kern="1200" cap="none" spc="0" normalizeH="0" baseline="0" noProof="0">
                <a:ln>
                  <a:noFill/>
                </a:ln>
                <a:solidFill>
                  <a:srgbClr val="215FC3"/>
                </a:solidFill>
                <a:effectLst/>
                <a:uLnTx/>
                <a:uFillTx/>
                <a:latin typeface="Lato" panose="020F0502020204030203" pitchFamily="34" charset="0"/>
                <a:ea typeface="Lato" panose="020F0502020204030203" pitchFamily="34" charset="0"/>
                <a:cs typeface="Lato" panose="020F0502020204030203" pitchFamily="34" charset="0"/>
                <a:hlinkClick r:id="rId3"/>
              </a:rPr>
              <a:t>crogers@bbahc.org</a:t>
            </a:r>
            <a:endParaRPr kumimoji="0" lang="en-US" sz="2000" b="0" i="0" u="none" strike="noStrike" kern="1200" cap="none" spc="0" normalizeH="0" baseline="0" noProof="0">
              <a:ln>
                <a:noFill/>
              </a:ln>
              <a:solidFill>
                <a:srgbClr val="215FC3"/>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Holly Mintz</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1"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Chief Medical Officer</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4"/>
              </a:rPr>
              <a:t>hmintz@bbahc.org</a:t>
            </a: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Lynn Van Vactor</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1"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Physician Practice Division Manager</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5"/>
              </a:rPr>
              <a:t>lvanvactor@bbahc.org</a:t>
            </a: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CF92CF29-BA4E-6630-7AEC-2D36D59DC7AD}"/>
              </a:ext>
            </a:extLst>
          </p:cNvPr>
          <p:cNvSpPr txBox="1"/>
          <p:nvPr/>
        </p:nvSpPr>
        <p:spPr>
          <a:xfrm>
            <a:off x="450938" y="612112"/>
            <a:ext cx="113137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A9682">
                    <a:lumMod val="75000"/>
                  </a:srgbClr>
                </a:solidFill>
                <a:effectLst/>
                <a:uLnTx/>
                <a:uFillTx/>
                <a:latin typeface="Lato" panose="020F0502020204030203" pitchFamily="34" charset="0"/>
                <a:ea typeface="Lato" panose="020F0502020204030203" pitchFamily="34" charset="0"/>
                <a:cs typeface="Lato" panose="020F0502020204030203" pitchFamily="34" charset="0"/>
              </a:rPr>
              <a:t>Thank You For Visiting BBAHC</a:t>
            </a:r>
          </a:p>
        </p:txBody>
      </p:sp>
      <p:pic>
        <p:nvPicPr>
          <p:cNvPr id="7" name="Picture 6" descr="A red and yellow logo with two people in the middle&#10;&#10;AI-generated content may be incorrect.">
            <a:extLst>
              <a:ext uri="{FF2B5EF4-FFF2-40B4-BE49-F238E27FC236}">
                <a16:creationId xmlns:a16="http://schemas.microsoft.com/office/drawing/2014/main" id="{991D7E45-24AE-7D09-46D4-2993151836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23043" y="3714749"/>
            <a:ext cx="1593641" cy="1593641"/>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67A2CBEF-ACB1-68C8-BDC8-7DAA21C113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49194" y="1679362"/>
            <a:ext cx="1473722" cy="1473722"/>
          </a:xfrm>
          <a:prstGeom prst="rect">
            <a:avLst/>
          </a:prstGeom>
        </p:spPr>
      </p:pic>
      <p:pic>
        <p:nvPicPr>
          <p:cNvPr id="11" name="Graphic 10" descr="Internet with solid fill">
            <a:extLst>
              <a:ext uri="{FF2B5EF4-FFF2-40B4-BE49-F238E27FC236}">
                <a16:creationId xmlns:a16="http://schemas.microsoft.com/office/drawing/2014/main" id="{AFA77BD6-D656-A1A4-F6A1-5A32140F44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28855" y="3160197"/>
            <a:ext cx="914400" cy="914400"/>
          </a:xfrm>
          <a:prstGeom prst="rect">
            <a:avLst/>
          </a:prstGeom>
        </p:spPr>
      </p:pic>
      <p:pic>
        <p:nvPicPr>
          <p:cNvPr id="14" name="Picture 13" descr="A qr code on a white background&#10;&#10;AI-generated content may be incorrect.">
            <a:extLst>
              <a:ext uri="{FF2B5EF4-FFF2-40B4-BE49-F238E27FC236}">
                <a16:creationId xmlns:a16="http://schemas.microsoft.com/office/drawing/2014/main" id="{3581119E-6990-096A-1354-55094973D2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56589" y="1679362"/>
            <a:ext cx="1473722" cy="1473722"/>
          </a:xfrm>
          <a:prstGeom prst="rect">
            <a:avLst/>
          </a:prstGeom>
        </p:spPr>
      </p:pic>
      <p:pic>
        <p:nvPicPr>
          <p:cNvPr id="18" name="Graphic 17" descr="Online Network with solid fill">
            <a:extLst>
              <a:ext uri="{FF2B5EF4-FFF2-40B4-BE49-F238E27FC236}">
                <a16:creationId xmlns:a16="http://schemas.microsoft.com/office/drawing/2014/main" id="{A003CE75-E860-FBAD-26BD-DB67ABC983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6250" y="3326523"/>
            <a:ext cx="914400" cy="914400"/>
          </a:xfrm>
          <a:prstGeom prst="rect">
            <a:avLst/>
          </a:prstGeom>
        </p:spPr>
      </p:pic>
      <p:pic>
        <p:nvPicPr>
          <p:cNvPr id="20" name="Picture 19" descr="A qr code on a white background&#10;&#10;AI-generated content may be incorrect.">
            <a:extLst>
              <a:ext uri="{FF2B5EF4-FFF2-40B4-BE49-F238E27FC236}">
                <a16:creationId xmlns:a16="http://schemas.microsoft.com/office/drawing/2014/main" id="{04316C5D-1230-C556-50C2-2531DC3171F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63984" y="1679362"/>
            <a:ext cx="1471092" cy="1471092"/>
          </a:xfrm>
          <a:prstGeom prst="rect">
            <a:avLst/>
          </a:prstGeom>
        </p:spPr>
      </p:pic>
      <p:pic>
        <p:nvPicPr>
          <p:cNvPr id="22" name="Graphic 21" descr="Vlog with solid fill">
            <a:extLst>
              <a:ext uri="{FF2B5EF4-FFF2-40B4-BE49-F238E27FC236}">
                <a16:creationId xmlns:a16="http://schemas.microsoft.com/office/drawing/2014/main" id="{DE7448A1-9D5D-0182-38E5-726426CADF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43645" y="3186001"/>
            <a:ext cx="914400" cy="914400"/>
          </a:xfrm>
          <a:prstGeom prst="rect">
            <a:avLst/>
          </a:prstGeom>
        </p:spPr>
      </p:pic>
    </p:spTree>
    <p:extLst>
      <p:ext uri="{BB962C8B-B14F-4D97-AF65-F5344CB8AC3E}">
        <p14:creationId xmlns:p14="http://schemas.microsoft.com/office/powerpoint/2010/main" val="332700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Anne Shade</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7575"/>
            <a:ext cx="8500872" cy="575273"/>
          </a:xfrm>
        </p:spPr>
        <p:txBody>
          <a:bodyPr/>
          <a:lstStyle/>
          <a:p>
            <a:pPr marL="0" indent="0" algn="ctr">
              <a:buNone/>
            </a:pPr>
            <a:r>
              <a:rPr lang="en-US" dirty="0">
                <a:latin typeface="Source Sans Pro" panose="020B0503030403020204" pitchFamily="34" charset="0"/>
                <a:ea typeface="Source Sans Pro" panose="020B0503030403020204" pitchFamily="34" charset="0"/>
              </a:rPr>
              <a:t>Bristol Bay Native Association</a:t>
            </a:r>
          </a:p>
        </p:txBody>
      </p:sp>
    </p:spTree>
    <p:extLst>
      <p:ext uri="{BB962C8B-B14F-4D97-AF65-F5344CB8AC3E}">
        <p14:creationId xmlns:p14="http://schemas.microsoft.com/office/powerpoint/2010/main" val="3500744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1325563"/>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1" y="1401418"/>
            <a:ext cx="10373138" cy="5065452"/>
          </a:xfrm>
        </p:spPr>
        <p:txBody>
          <a:bodyPr>
            <a:normAutofit fontScale="850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Welcome! </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 All Alaska Pediatric Partnership</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Lynn Van Vactor, Bristol Bay Area Health Corporation (BBAHC)</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Lisa </a:t>
            </a:r>
            <a:r>
              <a:rPr lang="en-US" dirty="0" err="1">
                <a:solidFill>
                  <a:srgbClr val="02698C"/>
                </a:solidFill>
                <a:latin typeface="Source Sans Pro" panose="020B0503030403020204" pitchFamily="34" charset="0"/>
                <a:ea typeface="Source Sans Pro" panose="020B0503030403020204" pitchFamily="34" charset="0"/>
              </a:rPr>
              <a:t>Susunaga</a:t>
            </a:r>
            <a:r>
              <a:rPr lang="en-US" dirty="0">
                <a:solidFill>
                  <a:srgbClr val="02698C"/>
                </a:solidFill>
                <a:latin typeface="Source Sans Pro" panose="020B0503030403020204" pitchFamily="34" charset="0"/>
                <a:ea typeface="Source Sans Pro" panose="020B0503030403020204" pitchFamily="34" charset="0"/>
              </a:rPr>
              <a:t>, State of Alaska- Public Health Nursing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Anne Shade,  Bristol Bay Native Association Head Start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 Suzie Nunn, Early Childhood Interdisciplinary Team &amp; WIC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Geoffrey Waite, Bristol  Bay Area Health Corporation Audiology</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Denise Hendrickson, Bristol  Bay Area Health Corporation Diabetes Community Wellness Program</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Closing Announcements</a:t>
            </a:r>
          </a:p>
          <a:p>
            <a:pPr>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flipV="1">
            <a:off x="13291502" y="2383477"/>
            <a:ext cx="45719" cy="45719"/>
          </a:xfrm>
        </p:spPr>
        <p:txBody>
          <a:bodyPr>
            <a:normAutofit fontScale="90000"/>
          </a:bodyPr>
          <a:lstStyle/>
          <a:p>
            <a:pPr algn="l"/>
            <a:br>
              <a:rPr lang="en-US" dirty="0"/>
            </a:br>
            <a:endParaRPr lang="en-US" dirty="0"/>
          </a:p>
        </p:txBody>
      </p:sp>
      <p:sp>
        <p:nvSpPr>
          <p:cNvPr id="3" name="Subtitle 2"/>
          <p:cNvSpPr>
            <a:spLocks noGrp="1"/>
          </p:cNvSpPr>
          <p:nvPr>
            <p:ph type="subTitle" idx="1"/>
          </p:nvPr>
        </p:nvSpPr>
        <p:spPr>
          <a:xfrm flipH="1">
            <a:off x="13314362" y="4742730"/>
            <a:ext cx="45719" cy="45719"/>
          </a:xfrm>
        </p:spPr>
        <p:txBody>
          <a:bodyPr>
            <a:normAutofit fontScale="25000" lnSpcReduction="20000"/>
          </a:bodyPr>
          <a:lstStyle/>
          <a:p>
            <a:endParaRPr lang="en-US" dirty="0"/>
          </a:p>
        </p:txBody>
      </p:sp>
      <p:sp>
        <p:nvSpPr>
          <p:cNvPr id="4" name="TextBox 3">
            <a:extLst>
              <a:ext uri="{FF2B5EF4-FFF2-40B4-BE49-F238E27FC236}">
                <a16:creationId xmlns:a16="http://schemas.microsoft.com/office/drawing/2014/main" id="{CE32B311-08B8-02B4-5ADF-024164D15FF2}"/>
              </a:ext>
            </a:extLst>
          </p:cNvPr>
          <p:cNvSpPr txBox="1"/>
          <p:nvPr/>
        </p:nvSpPr>
        <p:spPr>
          <a:xfrm>
            <a:off x="888521" y="810883"/>
            <a:ext cx="8557404" cy="52014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Trebuchet MS" panose="020B0603020202020204"/>
                <a:ea typeface="+mn-ea"/>
                <a:cs typeface="+mn-cs"/>
              </a:rPr>
              <a:t>Bristol Bay Native Association</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Child Development </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Community Services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Family Services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Land Management</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Natural Resources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Transportation and Infrastructure Development </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Program Development </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0C0"/>
                </a:solidFill>
                <a:effectLst/>
                <a:uLnTx/>
                <a:uFillTx/>
                <a:latin typeface="Trebuchet MS" panose="020B0603020202020204"/>
                <a:ea typeface="+mn-ea"/>
                <a:cs typeface="+mn-cs"/>
              </a:rPr>
              <a:t>Work Force Development</a:t>
            </a:r>
          </a:p>
        </p:txBody>
      </p:sp>
    </p:spTree>
    <p:extLst>
      <p:ext uri="{BB962C8B-B14F-4D97-AF65-F5344CB8AC3E}">
        <p14:creationId xmlns:p14="http://schemas.microsoft.com/office/powerpoint/2010/main" val="409027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483080" y="146648"/>
            <a:ext cx="60386" cy="54344"/>
          </a:xfrm>
        </p:spPr>
        <p:txBody>
          <a:bodyPr>
            <a:normAutofit fontScale="90000"/>
          </a:bodyPr>
          <a:lstStyle/>
          <a:p>
            <a:endParaRPr lang="en-US" dirty="0">
              <a:solidFill>
                <a:srgbClr val="0070C0"/>
              </a:solidFill>
            </a:endParaRPr>
          </a:p>
        </p:txBody>
      </p:sp>
      <p:pic>
        <p:nvPicPr>
          <p:cNvPr id="7" name="Content Placeholder 6">
            <a:extLst>
              <a:ext uri="{FF2B5EF4-FFF2-40B4-BE49-F238E27FC236}">
                <a16:creationId xmlns:a16="http://schemas.microsoft.com/office/drawing/2014/main" id="{85746CAA-C3ED-B06F-D2EF-C76DE2247F9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1783" y="697111"/>
            <a:ext cx="8819365" cy="5686436"/>
          </a:xfrm>
        </p:spPr>
      </p:pic>
    </p:spTree>
    <p:extLst>
      <p:ext uri="{BB962C8B-B14F-4D97-AF65-F5344CB8AC3E}">
        <p14:creationId xmlns:p14="http://schemas.microsoft.com/office/powerpoint/2010/main" val="2301018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5ACA-6EF5-1E89-F506-FE48B9ADA181}"/>
              </a:ext>
            </a:extLst>
          </p:cNvPr>
          <p:cNvSpPr>
            <a:spLocks noGrp="1"/>
          </p:cNvSpPr>
          <p:nvPr>
            <p:ph type="title"/>
          </p:nvPr>
        </p:nvSpPr>
        <p:spPr/>
        <p:txBody>
          <a:bodyPr/>
          <a:lstStyle/>
          <a:p>
            <a:pPr algn="ctr"/>
            <a:r>
              <a:rPr lang="en-US" dirty="0"/>
              <a:t>PL 102-477- what is that??</a:t>
            </a:r>
          </a:p>
        </p:txBody>
      </p:sp>
      <p:sp>
        <p:nvSpPr>
          <p:cNvPr id="3" name="Content Placeholder 2">
            <a:extLst>
              <a:ext uri="{FF2B5EF4-FFF2-40B4-BE49-F238E27FC236}">
                <a16:creationId xmlns:a16="http://schemas.microsoft.com/office/drawing/2014/main" id="{EB781C0B-E104-AEA4-101A-081C045CD9AA}"/>
              </a:ext>
            </a:extLst>
          </p:cNvPr>
          <p:cNvSpPr>
            <a:spLocks noGrp="1"/>
          </p:cNvSpPr>
          <p:nvPr>
            <p:ph idx="1"/>
          </p:nvPr>
        </p:nvSpPr>
        <p:spPr>
          <a:xfrm>
            <a:off x="677334" y="1303699"/>
            <a:ext cx="8596668" cy="4737663"/>
          </a:xfrm>
        </p:spPr>
        <p:txBody>
          <a:bodyPr>
            <a:normAutofit/>
          </a:bodyPr>
          <a:lstStyle/>
          <a:p>
            <a:r>
              <a:rPr lang="en-US" dirty="0"/>
              <a:t>BBNA is a PL 102-477 grantee, which means supportive service funds are received in one lump sum. In the past, all these programs have been housed under the Workforce Development Department. Programs include employment and training, youth employment, higher education, childcare assistance, TANF, general assistance, heating assistance, burial assistance, heating assistance.  Tribes are allowed to use 477 funds to provide support in any of the above areas, in a way that works best for them.  </a:t>
            </a:r>
          </a:p>
          <a:p>
            <a:r>
              <a:rPr lang="en-US" dirty="0"/>
              <a:t>For the first time ever, tribal programs have been approved to include Head Start under the “477 umbrella”.  BBNA and 4 other grantees applied to include Head Start and were approved!  This will allow flexibility in how we’re using funding, as well as providing a more streamlined application and referral processes.  Because we are in the first cohort of grantees to do this, we will be paving the way for others to follow!</a:t>
            </a:r>
          </a:p>
        </p:txBody>
      </p:sp>
    </p:spTree>
    <p:extLst>
      <p:ext uri="{BB962C8B-B14F-4D97-AF65-F5344CB8AC3E}">
        <p14:creationId xmlns:p14="http://schemas.microsoft.com/office/powerpoint/2010/main" val="2800433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1361-BF31-3397-B594-845497EA0992}"/>
              </a:ext>
            </a:extLst>
          </p:cNvPr>
          <p:cNvSpPr>
            <a:spLocks noGrp="1"/>
          </p:cNvSpPr>
          <p:nvPr>
            <p:ph type="title"/>
          </p:nvPr>
        </p:nvSpPr>
        <p:spPr/>
        <p:txBody>
          <a:bodyPr/>
          <a:lstStyle/>
          <a:p>
            <a:pPr algn="ctr"/>
            <a:r>
              <a:rPr lang="en-US" dirty="0"/>
              <a:t>477 Youth Programs Housed in the Child Development Department </a:t>
            </a:r>
          </a:p>
        </p:txBody>
      </p:sp>
      <p:sp>
        <p:nvSpPr>
          <p:cNvPr id="3" name="Content Placeholder 2">
            <a:extLst>
              <a:ext uri="{FF2B5EF4-FFF2-40B4-BE49-F238E27FC236}">
                <a16:creationId xmlns:a16="http://schemas.microsoft.com/office/drawing/2014/main" id="{CC3F0C49-F036-F7D9-58F8-D984785522B1}"/>
              </a:ext>
            </a:extLst>
          </p:cNvPr>
          <p:cNvSpPr>
            <a:spLocks noGrp="1"/>
          </p:cNvSpPr>
          <p:nvPr>
            <p:ph idx="1"/>
          </p:nvPr>
        </p:nvSpPr>
        <p:spPr>
          <a:xfrm>
            <a:off x="448343" y="1930400"/>
            <a:ext cx="8825659" cy="4591170"/>
          </a:xfrm>
        </p:spPr>
        <p:txBody>
          <a:bodyPr>
            <a:normAutofit/>
          </a:bodyPr>
          <a:lstStyle/>
          <a:p>
            <a:r>
              <a:rPr lang="en-US" b="1" dirty="0"/>
              <a:t>Head Start/ Pre-K </a:t>
            </a:r>
          </a:p>
          <a:p>
            <a:pPr lvl="1"/>
            <a:r>
              <a:rPr lang="en-US" dirty="0"/>
              <a:t>Head Start serves 80 students in 5 classrooms in the communities of Dillingham, New Stuyahok, Manokotak and Togiak.  Collaborations with SWRSD are intended to place certified teachers in the Head Start classrooms located in New Stuyahok and Manokotak.  BBNA provides the Teacher’s Aides and supportive services.</a:t>
            </a:r>
          </a:p>
          <a:p>
            <a:r>
              <a:rPr lang="en-US" b="1" dirty="0"/>
              <a:t>Child Care – Home Based &amp; Center Based Oversight</a:t>
            </a:r>
          </a:p>
          <a:p>
            <a:pPr lvl="1"/>
            <a:r>
              <a:rPr lang="en-US" dirty="0"/>
              <a:t>The Center Based Child Care Program in Dillingham is currently closed due to multiple staff vacancies.  Home based providers provide care to over 30 children region wide.</a:t>
            </a:r>
          </a:p>
          <a:p>
            <a:r>
              <a:rPr lang="en-US" b="1" dirty="0"/>
              <a:t>Child Care Assistance </a:t>
            </a:r>
            <a:r>
              <a:rPr lang="en-US" dirty="0"/>
              <a:t>for eligible parents.</a:t>
            </a:r>
          </a:p>
          <a:p>
            <a:r>
              <a:rPr lang="en-US" b="1" dirty="0"/>
              <a:t>Support and Training of Home Child Care Providers</a:t>
            </a:r>
          </a:p>
          <a:p>
            <a:pPr lvl="1"/>
            <a:r>
              <a:rPr lang="en-US" dirty="0"/>
              <a:t>Educational and sanitizing equipment sent out to all providers when needed or requested  </a:t>
            </a:r>
          </a:p>
          <a:p>
            <a:pPr lvl="1"/>
            <a:r>
              <a:rPr lang="en-US" dirty="0"/>
              <a:t>Annual Child Care Providers Training Conference</a:t>
            </a:r>
          </a:p>
        </p:txBody>
      </p:sp>
    </p:spTree>
    <p:extLst>
      <p:ext uri="{BB962C8B-B14F-4D97-AF65-F5344CB8AC3E}">
        <p14:creationId xmlns:p14="http://schemas.microsoft.com/office/powerpoint/2010/main" val="2047064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F90E-139A-BC44-CDD4-97A647934DA8}"/>
              </a:ext>
            </a:extLst>
          </p:cNvPr>
          <p:cNvSpPr>
            <a:spLocks noGrp="1"/>
          </p:cNvSpPr>
          <p:nvPr>
            <p:ph type="title"/>
          </p:nvPr>
        </p:nvSpPr>
        <p:spPr/>
        <p:txBody>
          <a:bodyPr/>
          <a:lstStyle/>
          <a:p>
            <a:r>
              <a:rPr lang="en-US" dirty="0"/>
              <a:t>Youth Programs continued </a:t>
            </a:r>
          </a:p>
        </p:txBody>
      </p:sp>
      <p:sp>
        <p:nvSpPr>
          <p:cNvPr id="3" name="Content Placeholder 2">
            <a:extLst>
              <a:ext uri="{FF2B5EF4-FFF2-40B4-BE49-F238E27FC236}">
                <a16:creationId xmlns:a16="http://schemas.microsoft.com/office/drawing/2014/main" id="{CDA45CDA-CCBA-543D-26D1-0390D3C5BE4F}"/>
              </a:ext>
            </a:extLst>
          </p:cNvPr>
          <p:cNvSpPr>
            <a:spLocks noGrp="1"/>
          </p:cNvSpPr>
          <p:nvPr>
            <p:ph idx="1"/>
          </p:nvPr>
        </p:nvSpPr>
        <p:spPr>
          <a:xfrm>
            <a:off x="284672" y="1621767"/>
            <a:ext cx="9695941" cy="4398034"/>
          </a:xfrm>
        </p:spPr>
        <p:txBody>
          <a:bodyPr>
            <a:normAutofit/>
          </a:bodyPr>
          <a:lstStyle/>
          <a:p>
            <a:endParaRPr lang="en-US" b="1" dirty="0"/>
          </a:p>
          <a:p>
            <a:r>
              <a:rPr lang="en-US" b="1" dirty="0"/>
              <a:t>Tribal Early Learning Initiative Site (TELI)</a:t>
            </a:r>
          </a:p>
          <a:p>
            <a:pPr lvl="1"/>
            <a:r>
              <a:rPr lang="en-US" dirty="0"/>
              <a:t>BBNA was chosen as 1 of 8 programs nationwide to participate in the Tribal Early Learning Initiative (TELI)</a:t>
            </a:r>
            <a:r>
              <a:rPr lang="en-US" b="1" dirty="0"/>
              <a:t>.  </a:t>
            </a:r>
            <a:r>
              <a:rPr lang="en-US" dirty="0"/>
              <a:t>The idea behind TELI is to use braided funding to provide comprehensive wrap around services for early education programs.</a:t>
            </a:r>
            <a:endParaRPr lang="en-US" b="1" dirty="0"/>
          </a:p>
          <a:p>
            <a:r>
              <a:rPr lang="en-US" b="1" dirty="0"/>
              <a:t>The Youth Employment Program (YEP) </a:t>
            </a:r>
            <a:r>
              <a:rPr lang="en-US" sz="1600" dirty="0"/>
              <a:t>is available for youth 14 – 24 years old. Youth under the age of 16 have packets designed to provide them valuable work skills and identify areas of interest.  Youth 16 through 24 are placed in job sites.  Whether on packets or job sites, youth have an opportunity to earn $1,000 for their efforts.</a:t>
            </a:r>
          </a:p>
          <a:p>
            <a:r>
              <a:rPr lang="en-US" b="1" dirty="0"/>
              <a:t>Bristol Bay Regional Career Technical Exploration Program (BBRCTE)- </a:t>
            </a:r>
            <a:r>
              <a:rPr lang="en-US" sz="1600" dirty="0"/>
              <a:t>Collaboration with all 4 Bristol Bay School Districts to give students the opportunity to learn new skills, earn dual credits and prepare to be part of the workforce.  BBNA was instrumental in the creation of the Early Childhood Education track and the UAA Teacher Apprenticeship Program.</a:t>
            </a:r>
            <a:endParaRPr lang="en-US" sz="1600" b="1" dirty="0"/>
          </a:p>
          <a:p>
            <a:endParaRPr lang="en-US" dirty="0"/>
          </a:p>
        </p:txBody>
      </p:sp>
    </p:spTree>
    <p:extLst>
      <p:ext uri="{BB962C8B-B14F-4D97-AF65-F5344CB8AC3E}">
        <p14:creationId xmlns:p14="http://schemas.microsoft.com/office/powerpoint/2010/main" val="409138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Head Start?</a:t>
            </a:r>
          </a:p>
        </p:txBody>
      </p:sp>
      <p:sp>
        <p:nvSpPr>
          <p:cNvPr id="3" name="Content Placeholder 2"/>
          <p:cNvSpPr>
            <a:spLocks noGrp="1"/>
          </p:cNvSpPr>
          <p:nvPr>
            <p:ph idx="1"/>
          </p:nvPr>
        </p:nvSpPr>
        <p:spPr/>
        <p:txBody>
          <a:bodyPr>
            <a:normAutofit fontScale="62500" lnSpcReduction="20000"/>
          </a:bodyPr>
          <a:lstStyle/>
          <a:p>
            <a:r>
              <a:rPr lang="en-US" b="1" dirty="0"/>
              <a:t>What is Head Start?</a:t>
            </a:r>
            <a:endParaRPr lang="en-US" dirty="0"/>
          </a:p>
          <a:p>
            <a:pPr marL="0" indent="0">
              <a:buNone/>
            </a:pPr>
            <a:r>
              <a:rPr lang="en-US" dirty="0"/>
              <a:t>Head Start is a</a:t>
            </a:r>
            <a:r>
              <a:rPr lang="en-US" b="1" dirty="0"/>
              <a:t> free</a:t>
            </a:r>
            <a:r>
              <a:rPr lang="en-US" dirty="0"/>
              <a:t>, mostly federally funded comprehensive early childhood program for children aged three to five, and their families. Head Start believes that </a:t>
            </a:r>
            <a:r>
              <a:rPr lang="en-US" b="1" dirty="0"/>
              <a:t>children grow and learn within the context of their families and communities</a:t>
            </a:r>
            <a:r>
              <a:rPr lang="en-US" dirty="0"/>
              <a:t>. Head Start provides group and individual activates for young children that will help them be prepared for kindergarten. BBNA Head Start Center based programs serve a total of 80 students in 5 classrooms which operate four to five days a week, for four to five and a half hours a day in the communities of Dillingham, New Stuyahok, Manokotak and Togiak.</a:t>
            </a:r>
          </a:p>
          <a:p>
            <a:r>
              <a:rPr lang="en-US" b="1" dirty="0"/>
              <a:t>Who can go to Head Start?</a:t>
            </a:r>
            <a:endParaRPr lang="en-US" dirty="0"/>
          </a:p>
          <a:p>
            <a:pPr marL="0" indent="0">
              <a:buNone/>
            </a:pPr>
            <a:r>
              <a:rPr lang="en-US" dirty="0"/>
              <a:t>Children who are at least three years and not over five years old by September 1</a:t>
            </a:r>
            <a:r>
              <a:rPr lang="en-US" baseline="30000" dirty="0"/>
              <a:t>st</a:t>
            </a:r>
            <a:r>
              <a:rPr lang="en-US" dirty="0"/>
              <a:t> of the current year are eligible. Families living below the federal poverty guidelines, children in foster care, children with disabilities, and homeless families are prioritized.  The Office of Head Start waived income requirements for tribal programs, so even if families are over the income guidelines please encourage them to submit their child’s application. Head Start collaborates with local school districts to provide specialized services for children with disabilities.  </a:t>
            </a:r>
          </a:p>
          <a:p>
            <a:r>
              <a:rPr lang="en-US" b="1" dirty="0"/>
              <a:t>What does Head Start offer?</a:t>
            </a:r>
            <a:endParaRPr lang="en-US" dirty="0"/>
          </a:p>
          <a:p>
            <a:pPr marL="0" indent="0">
              <a:buNone/>
            </a:pPr>
            <a:r>
              <a:rPr lang="en-US" dirty="0"/>
              <a:t>Head Start provides early childhood education, health and family support services for all families enrolled. Our classes offer activities and play opportunities for children that will help them develop mentally, socially, emotionally, physically, and academically. We acknowledge parents as their child’s first teacher and encourage their involvement in all aspects of our program. Parents have regular opportunities to meet with staff as well as other parents. Our family services component offers opportunities for families to develop social support networks.</a:t>
            </a:r>
          </a:p>
        </p:txBody>
      </p:sp>
      <p:pic>
        <p:nvPicPr>
          <p:cNvPr id="4" name="Picture 3"/>
          <p:cNvPicPr>
            <a:picLocks noChangeAspect="1"/>
          </p:cNvPicPr>
          <p:nvPr/>
        </p:nvPicPr>
        <p:blipFill>
          <a:blip r:embed="rId3"/>
          <a:stretch>
            <a:fillRect/>
          </a:stretch>
        </p:blipFill>
        <p:spPr>
          <a:xfrm>
            <a:off x="9042738" y="742116"/>
            <a:ext cx="523948" cy="571580"/>
          </a:xfrm>
          <a:prstGeom prst="rect">
            <a:avLst/>
          </a:prstGeom>
        </p:spPr>
      </p:pic>
      <p:pic>
        <p:nvPicPr>
          <p:cNvPr id="5" name="Picture 4"/>
          <p:cNvPicPr>
            <a:picLocks noChangeAspect="1"/>
          </p:cNvPicPr>
          <p:nvPr/>
        </p:nvPicPr>
        <p:blipFill>
          <a:blip r:embed="rId3"/>
          <a:stretch>
            <a:fillRect/>
          </a:stretch>
        </p:blipFill>
        <p:spPr>
          <a:xfrm>
            <a:off x="1885480" y="742116"/>
            <a:ext cx="523948" cy="571580"/>
          </a:xfrm>
          <a:prstGeom prst="rect">
            <a:avLst/>
          </a:prstGeom>
        </p:spPr>
      </p:pic>
    </p:spTree>
    <p:extLst>
      <p:ext uri="{BB962C8B-B14F-4D97-AF65-F5344CB8AC3E}">
        <p14:creationId xmlns:p14="http://schemas.microsoft.com/office/powerpoint/2010/main" val="33248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CEDBA2-3CE6-A3A8-705B-05C110F49101}"/>
              </a:ext>
            </a:extLst>
          </p:cNvPr>
          <p:cNvPicPr>
            <a:picLocks noChangeAspect="1"/>
          </p:cNvPicPr>
          <p:nvPr/>
        </p:nvPicPr>
        <p:blipFill>
          <a:blip r:embed="rId2"/>
          <a:stretch>
            <a:fillRect/>
          </a:stretch>
        </p:blipFill>
        <p:spPr>
          <a:xfrm>
            <a:off x="509927" y="316279"/>
            <a:ext cx="2686425" cy="1667108"/>
          </a:xfrm>
          <a:prstGeom prst="rect">
            <a:avLst/>
          </a:prstGeom>
        </p:spPr>
      </p:pic>
      <p:pic>
        <p:nvPicPr>
          <p:cNvPr id="9" name="Picture 8">
            <a:extLst>
              <a:ext uri="{FF2B5EF4-FFF2-40B4-BE49-F238E27FC236}">
                <a16:creationId xmlns:a16="http://schemas.microsoft.com/office/drawing/2014/main" id="{3181245F-0D94-DCFA-115E-E9E16DBA77C0}"/>
              </a:ext>
            </a:extLst>
          </p:cNvPr>
          <p:cNvPicPr>
            <a:picLocks noChangeAspect="1"/>
          </p:cNvPicPr>
          <p:nvPr/>
        </p:nvPicPr>
        <p:blipFill>
          <a:blip r:embed="rId3"/>
          <a:stretch>
            <a:fillRect/>
          </a:stretch>
        </p:blipFill>
        <p:spPr>
          <a:xfrm>
            <a:off x="4300287" y="552048"/>
            <a:ext cx="3591426" cy="5753903"/>
          </a:xfrm>
          <a:prstGeom prst="rect">
            <a:avLst/>
          </a:prstGeom>
        </p:spPr>
      </p:pic>
      <p:pic>
        <p:nvPicPr>
          <p:cNvPr id="11" name="Picture 10">
            <a:extLst>
              <a:ext uri="{FF2B5EF4-FFF2-40B4-BE49-F238E27FC236}">
                <a16:creationId xmlns:a16="http://schemas.microsoft.com/office/drawing/2014/main" id="{0635D3C0-C318-8E45-3656-F6965872E04C}"/>
              </a:ext>
            </a:extLst>
          </p:cNvPr>
          <p:cNvPicPr>
            <a:picLocks noChangeAspect="1"/>
          </p:cNvPicPr>
          <p:nvPr/>
        </p:nvPicPr>
        <p:blipFill>
          <a:blip r:embed="rId4"/>
          <a:stretch>
            <a:fillRect/>
          </a:stretch>
        </p:blipFill>
        <p:spPr>
          <a:xfrm>
            <a:off x="2347399" y="1692835"/>
            <a:ext cx="2200582" cy="2695951"/>
          </a:xfrm>
          <a:prstGeom prst="rect">
            <a:avLst/>
          </a:prstGeom>
        </p:spPr>
      </p:pic>
      <p:pic>
        <p:nvPicPr>
          <p:cNvPr id="13" name="Picture 12">
            <a:extLst>
              <a:ext uri="{FF2B5EF4-FFF2-40B4-BE49-F238E27FC236}">
                <a16:creationId xmlns:a16="http://schemas.microsoft.com/office/drawing/2014/main" id="{4A55AA78-AA2F-8B4F-CA82-B9E111023325}"/>
              </a:ext>
            </a:extLst>
          </p:cNvPr>
          <p:cNvPicPr>
            <a:picLocks noChangeAspect="1"/>
          </p:cNvPicPr>
          <p:nvPr/>
        </p:nvPicPr>
        <p:blipFill>
          <a:blip r:embed="rId5"/>
          <a:stretch>
            <a:fillRect/>
          </a:stretch>
        </p:blipFill>
        <p:spPr>
          <a:xfrm>
            <a:off x="3757296" y="3862692"/>
            <a:ext cx="790685" cy="771633"/>
          </a:xfrm>
          <a:prstGeom prst="rect">
            <a:avLst/>
          </a:prstGeom>
        </p:spPr>
      </p:pic>
      <p:pic>
        <p:nvPicPr>
          <p:cNvPr id="17" name="Picture 16">
            <a:extLst>
              <a:ext uri="{FF2B5EF4-FFF2-40B4-BE49-F238E27FC236}">
                <a16:creationId xmlns:a16="http://schemas.microsoft.com/office/drawing/2014/main" id="{268ED03A-9B07-F281-D8AF-EC3F26C0751E}"/>
              </a:ext>
            </a:extLst>
          </p:cNvPr>
          <p:cNvPicPr>
            <a:picLocks noChangeAspect="1"/>
          </p:cNvPicPr>
          <p:nvPr/>
        </p:nvPicPr>
        <p:blipFill>
          <a:blip r:embed="rId6"/>
          <a:stretch>
            <a:fillRect/>
          </a:stretch>
        </p:blipFill>
        <p:spPr>
          <a:xfrm>
            <a:off x="6995128" y="1983387"/>
            <a:ext cx="2514951" cy="2157292"/>
          </a:xfrm>
          <a:prstGeom prst="rect">
            <a:avLst/>
          </a:prstGeom>
        </p:spPr>
      </p:pic>
      <p:pic>
        <p:nvPicPr>
          <p:cNvPr id="23" name="Picture 22">
            <a:extLst>
              <a:ext uri="{FF2B5EF4-FFF2-40B4-BE49-F238E27FC236}">
                <a16:creationId xmlns:a16="http://schemas.microsoft.com/office/drawing/2014/main" id="{34BEFC30-BF6D-F3F8-4466-46A98C1EB2F4}"/>
              </a:ext>
            </a:extLst>
          </p:cNvPr>
          <p:cNvPicPr>
            <a:picLocks noChangeAspect="1"/>
          </p:cNvPicPr>
          <p:nvPr/>
        </p:nvPicPr>
        <p:blipFill>
          <a:blip r:embed="rId7"/>
          <a:stretch>
            <a:fillRect/>
          </a:stretch>
        </p:blipFill>
        <p:spPr>
          <a:xfrm>
            <a:off x="6995128" y="2328953"/>
            <a:ext cx="2867425" cy="2305372"/>
          </a:xfrm>
          <a:prstGeom prst="rect">
            <a:avLst/>
          </a:prstGeom>
        </p:spPr>
      </p:pic>
    </p:spTree>
    <p:extLst>
      <p:ext uri="{BB962C8B-B14F-4D97-AF65-F5344CB8AC3E}">
        <p14:creationId xmlns:p14="http://schemas.microsoft.com/office/powerpoint/2010/main" val="3923550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1847C-B5A0-BFB2-15D2-E03255F825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270" y="352261"/>
            <a:ext cx="3959889" cy="2969917"/>
          </a:xfrm>
          <a:prstGeom prst="rect">
            <a:avLst/>
          </a:prstGeom>
        </p:spPr>
      </p:pic>
      <p:pic>
        <p:nvPicPr>
          <p:cNvPr id="14" name="Picture 13">
            <a:extLst>
              <a:ext uri="{FF2B5EF4-FFF2-40B4-BE49-F238E27FC236}">
                <a16:creationId xmlns:a16="http://schemas.microsoft.com/office/drawing/2014/main" id="{EC7AAB86-7AED-CA91-D968-91D5464EB8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270" y="3470353"/>
            <a:ext cx="3779778" cy="3400805"/>
          </a:xfrm>
          <a:prstGeom prst="rect">
            <a:avLst/>
          </a:prstGeom>
        </p:spPr>
      </p:pic>
      <p:pic>
        <p:nvPicPr>
          <p:cNvPr id="21" name="Picture 20">
            <a:extLst>
              <a:ext uri="{FF2B5EF4-FFF2-40B4-BE49-F238E27FC236}">
                <a16:creationId xmlns:a16="http://schemas.microsoft.com/office/drawing/2014/main" id="{62E9C8FB-1E81-8F98-DCAD-8FEA3EDFB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6007330" cy="323895"/>
          </a:xfrm>
          <a:prstGeom prst="rect">
            <a:avLst/>
          </a:prstGeom>
        </p:spPr>
      </p:pic>
      <p:pic>
        <p:nvPicPr>
          <p:cNvPr id="5" name="Picture 4">
            <a:extLst>
              <a:ext uri="{FF2B5EF4-FFF2-40B4-BE49-F238E27FC236}">
                <a16:creationId xmlns:a16="http://schemas.microsoft.com/office/drawing/2014/main" id="{9BE12E79-B8BC-5848-C4DB-90B5E4224148}"/>
              </a:ext>
            </a:extLst>
          </p:cNvPr>
          <p:cNvPicPr>
            <a:picLocks noChangeAspect="1"/>
          </p:cNvPicPr>
          <p:nvPr/>
        </p:nvPicPr>
        <p:blipFill>
          <a:blip r:embed="rId6"/>
          <a:stretch>
            <a:fillRect/>
          </a:stretch>
        </p:blipFill>
        <p:spPr>
          <a:xfrm>
            <a:off x="0" y="-13158"/>
            <a:ext cx="6007330" cy="325776"/>
          </a:xfrm>
          <a:prstGeom prst="rect">
            <a:avLst/>
          </a:prstGeom>
        </p:spPr>
      </p:pic>
      <p:pic>
        <p:nvPicPr>
          <p:cNvPr id="7" name="Picture 6">
            <a:extLst>
              <a:ext uri="{FF2B5EF4-FFF2-40B4-BE49-F238E27FC236}">
                <a16:creationId xmlns:a16="http://schemas.microsoft.com/office/drawing/2014/main" id="{43C96723-DCFC-B423-01FE-E5A313D65CEF}"/>
              </a:ext>
            </a:extLst>
          </p:cNvPr>
          <p:cNvPicPr>
            <a:picLocks noChangeAspect="1"/>
          </p:cNvPicPr>
          <p:nvPr/>
        </p:nvPicPr>
        <p:blipFill>
          <a:blip r:embed="rId7"/>
          <a:stretch>
            <a:fillRect/>
          </a:stretch>
        </p:blipFill>
        <p:spPr>
          <a:xfrm>
            <a:off x="564581" y="366265"/>
            <a:ext cx="4087215" cy="2932379"/>
          </a:xfrm>
          <a:prstGeom prst="rect">
            <a:avLst/>
          </a:prstGeom>
        </p:spPr>
      </p:pic>
      <p:pic>
        <p:nvPicPr>
          <p:cNvPr id="11" name="Picture 10">
            <a:extLst>
              <a:ext uri="{FF2B5EF4-FFF2-40B4-BE49-F238E27FC236}">
                <a16:creationId xmlns:a16="http://schemas.microsoft.com/office/drawing/2014/main" id="{23EEC73D-4DB7-824C-938B-1559E9625183}"/>
              </a:ext>
            </a:extLst>
          </p:cNvPr>
          <p:cNvPicPr>
            <a:picLocks noChangeAspect="1"/>
          </p:cNvPicPr>
          <p:nvPr/>
        </p:nvPicPr>
        <p:blipFill>
          <a:blip r:embed="rId8"/>
          <a:stretch>
            <a:fillRect/>
          </a:stretch>
        </p:blipFill>
        <p:spPr>
          <a:xfrm>
            <a:off x="5129529" y="366265"/>
            <a:ext cx="3652333" cy="6518990"/>
          </a:xfrm>
          <a:prstGeom prst="rect">
            <a:avLst/>
          </a:prstGeom>
        </p:spPr>
      </p:pic>
    </p:spTree>
    <p:extLst>
      <p:ext uri="{BB962C8B-B14F-4D97-AF65-F5344CB8AC3E}">
        <p14:creationId xmlns:p14="http://schemas.microsoft.com/office/powerpoint/2010/main" val="2202832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email">
            <a:extLst>
              <a:ext uri="{28A0092B-C50C-407E-A947-70E740481C1C}">
                <a14:useLocalDpi xmlns:a14="http://schemas.microsoft.com/office/drawing/2010/main"/>
              </a:ext>
            </a:extLst>
          </a:blip>
          <a:stretch>
            <a:fillRect/>
          </a:stretch>
        </p:blipFill>
        <p:spPr>
          <a:xfrm>
            <a:off x="785723" y="1081016"/>
            <a:ext cx="4210820" cy="3806670"/>
          </a:xfrm>
          <a:prstGeom prst="rect">
            <a:avLst/>
          </a:prstGeom>
        </p:spPr>
      </p:pic>
      <p:pic>
        <p:nvPicPr>
          <p:cNvPr id="4" name="Picture 3">
            <a:extLst>
              <a:ext uri="{FF2B5EF4-FFF2-40B4-BE49-F238E27FC236}">
                <a16:creationId xmlns:a16="http://schemas.microsoft.com/office/drawing/2014/main" id="{6106B8C9-9948-5F69-F95B-67BBAD2608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024" y="970473"/>
            <a:ext cx="4548805" cy="3874437"/>
          </a:xfrm>
          <a:prstGeom prst="rect">
            <a:avLst/>
          </a:prstGeom>
        </p:spPr>
      </p:pic>
      <p:pic>
        <p:nvPicPr>
          <p:cNvPr id="12" name="Picture 11">
            <a:extLst>
              <a:ext uri="{FF2B5EF4-FFF2-40B4-BE49-F238E27FC236}">
                <a16:creationId xmlns:a16="http://schemas.microsoft.com/office/drawing/2014/main" id="{662330E9-FB4F-98E6-46BA-E1F3ADACEB81}"/>
              </a:ext>
            </a:extLst>
          </p:cNvPr>
          <p:cNvPicPr>
            <a:picLocks noChangeAspect="1"/>
          </p:cNvPicPr>
          <p:nvPr/>
        </p:nvPicPr>
        <p:blipFill>
          <a:blip r:embed="rId5"/>
          <a:stretch>
            <a:fillRect/>
          </a:stretch>
        </p:blipFill>
        <p:spPr>
          <a:xfrm>
            <a:off x="2158297" y="93791"/>
            <a:ext cx="6830378" cy="857370"/>
          </a:xfrm>
          <a:prstGeom prst="rect">
            <a:avLst/>
          </a:prstGeom>
        </p:spPr>
      </p:pic>
      <p:pic>
        <p:nvPicPr>
          <p:cNvPr id="14" name="Picture 13">
            <a:extLst>
              <a:ext uri="{FF2B5EF4-FFF2-40B4-BE49-F238E27FC236}">
                <a16:creationId xmlns:a16="http://schemas.microsoft.com/office/drawing/2014/main" id="{0F266861-DB02-5968-9653-B2DFEDC12E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024" y="4887686"/>
            <a:ext cx="4591378" cy="1395419"/>
          </a:xfrm>
          <a:prstGeom prst="rect">
            <a:avLst/>
          </a:prstGeom>
        </p:spPr>
      </p:pic>
      <p:pic>
        <p:nvPicPr>
          <p:cNvPr id="3" name="Picture 2">
            <a:extLst>
              <a:ext uri="{FF2B5EF4-FFF2-40B4-BE49-F238E27FC236}">
                <a16:creationId xmlns:a16="http://schemas.microsoft.com/office/drawing/2014/main" id="{BB8AF402-0C77-BC93-C780-B67BE841DA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076" y="951162"/>
            <a:ext cx="4575754" cy="3938789"/>
          </a:xfrm>
          <a:prstGeom prst="rect">
            <a:avLst/>
          </a:prstGeom>
        </p:spPr>
      </p:pic>
      <p:pic>
        <p:nvPicPr>
          <p:cNvPr id="6" name="Picture 5">
            <a:extLst>
              <a:ext uri="{FF2B5EF4-FFF2-40B4-BE49-F238E27FC236}">
                <a16:creationId xmlns:a16="http://schemas.microsoft.com/office/drawing/2014/main" id="{D1352D6E-0252-5DFA-03DD-93CAB0A80C9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1024" y="4887685"/>
            <a:ext cx="4609929" cy="1377160"/>
          </a:xfrm>
          <a:prstGeom prst="rect">
            <a:avLst/>
          </a:prstGeom>
        </p:spPr>
      </p:pic>
      <p:pic>
        <p:nvPicPr>
          <p:cNvPr id="9" name="Picture 8">
            <a:extLst>
              <a:ext uri="{FF2B5EF4-FFF2-40B4-BE49-F238E27FC236}">
                <a16:creationId xmlns:a16="http://schemas.microsoft.com/office/drawing/2014/main" id="{752ED267-358D-8382-A48F-9434A164F59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61476" y="1121125"/>
            <a:ext cx="4386558" cy="1863226"/>
          </a:xfrm>
          <a:prstGeom prst="rect">
            <a:avLst/>
          </a:prstGeom>
        </p:spPr>
      </p:pic>
      <p:pic>
        <p:nvPicPr>
          <p:cNvPr id="11" name="Picture 10">
            <a:extLst>
              <a:ext uri="{FF2B5EF4-FFF2-40B4-BE49-F238E27FC236}">
                <a16:creationId xmlns:a16="http://schemas.microsoft.com/office/drawing/2014/main" id="{AAE08850-05D7-5FFF-9A4F-C4D5251F4D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42925" y="2920557"/>
            <a:ext cx="4411291" cy="2988538"/>
          </a:xfrm>
          <a:prstGeom prst="rect">
            <a:avLst/>
          </a:prstGeom>
        </p:spPr>
      </p:pic>
      <p:pic>
        <p:nvPicPr>
          <p:cNvPr id="15" name="Picture 14">
            <a:extLst>
              <a:ext uri="{FF2B5EF4-FFF2-40B4-BE49-F238E27FC236}">
                <a16:creationId xmlns:a16="http://schemas.microsoft.com/office/drawing/2014/main" id="{514AED54-1EAE-D2FE-F95D-F622F55C4FCD}"/>
              </a:ext>
            </a:extLst>
          </p:cNvPr>
          <p:cNvPicPr>
            <a:picLocks noChangeAspect="1"/>
          </p:cNvPicPr>
          <p:nvPr/>
        </p:nvPicPr>
        <p:blipFill>
          <a:blip r:embed="rId11"/>
          <a:stretch>
            <a:fillRect/>
          </a:stretch>
        </p:blipFill>
        <p:spPr>
          <a:xfrm>
            <a:off x="2234507" y="217634"/>
            <a:ext cx="6677957" cy="733527"/>
          </a:xfrm>
          <a:prstGeom prst="rect">
            <a:avLst/>
          </a:prstGeom>
        </p:spPr>
      </p:pic>
      <p:pic>
        <p:nvPicPr>
          <p:cNvPr id="5" name="Picture 4">
            <a:extLst>
              <a:ext uri="{FF2B5EF4-FFF2-40B4-BE49-F238E27FC236}">
                <a16:creationId xmlns:a16="http://schemas.microsoft.com/office/drawing/2014/main" id="{23F201C3-D397-790D-286D-436944A64C8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7001" y="958970"/>
            <a:ext cx="4591379" cy="3910455"/>
          </a:xfrm>
          <a:prstGeom prst="rect">
            <a:avLst/>
          </a:prstGeom>
        </p:spPr>
      </p:pic>
    </p:spTree>
    <p:extLst>
      <p:ext uri="{BB962C8B-B14F-4D97-AF65-F5344CB8AC3E}">
        <p14:creationId xmlns:p14="http://schemas.microsoft.com/office/powerpoint/2010/main" val="231069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9AAF96-DC4E-512E-FBED-D85CCA4B4A87}"/>
              </a:ext>
            </a:extLst>
          </p:cNvPr>
          <p:cNvSpPr txBox="1"/>
          <p:nvPr/>
        </p:nvSpPr>
        <p:spPr>
          <a:xfrm>
            <a:off x="1321806" y="210989"/>
            <a:ext cx="61020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0C226"/>
                </a:solidFill>
                <a:effectLst/>
                <a:uLnTx/>
                <a:uFillTx/>
                <a:latin typeface="Trebuchet MS" panose="020B0603020202020204"/>
                <a:ea typeface="+mn-ea"/>
                <a:cs typeface="+mn-cs"/>
              </a:rPr>
              <a:t>The NET Project</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36EE1364-2FF4-62A7-8A71-4AA7510E1A5D}"/>
              </a:ext>
            </a:extLst>
          </p:cNvPr>
          <p:cNvSpPr txBox="1"/>
          <p:nvPr/>
        </p:nvSpPr>
        <p:spPr>
          <a:xfrm>
            <a:off x="1104523" y="1376127"/>
            <a:ext cx="729709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Vision: To create a streamlined comprehensive approach to providing supportive services to families.</a:t>
            </a:r>
          </a:p>
        </p:txBody>
      </p:sp>
      <p:sp>
        <p:nvSpPr>
          <p:cNvPr id="8" name="TextBox 7">
            <a:extLst>
              <a:ext uri="{FF2B5EF4-FFF2-40B4-BE49-F238E27FC236}">
                <a16:creationId xmlns:a16="http://schemas.microsoft.com/office/drawing/2014/main" id="{D60BAE84-9CA0-9AEC-4EC5-7FB090487374}"/>
              </a:ext>
            </a:extLst>
          </p:cNvPr>
          <p:cNvSpPr txBox="1"/>
          <p:nvPr/>
        </p:nvSpPr>
        <p:spPr>
          <a:xfrm>
            <a:off x="1104523" y="2492399"/>
            <a:ext cx="7233719"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Which BBNA departments and programs are involved?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Workforce Development Department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Heating Assistance, Cash Assistance, Educational Services, Vocational Rehab, Buriel Assistance.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Child Development Department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Head Start, Center Based Childcare, Youth Employment, Childcare Assistance, Oversight of home childcare providers.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Family Services Department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Indian Child Welfare Act (ICWA), Aging and disabilities, Food bank, Tribal Men’s Services, and Prisoner Reentry.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9369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2FAFEA-7F3A-DA39-909B-B98273300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F0EA3-60BE-6DCC-B7DF-0D3C5FA1700E}"/>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Announcements</a:t>
            </a:r>
          </a:p>
        </p:txBody>
      </p:sp>
      <p:sp>
        <p:nvSpPr>
          <p:cNvPr id="3" name="Content Placeholder 2">
            <a:extLst>
              <a:ext uri="{FF2B5EF4-FFF2-40B4-BE49-F238E27FC236}">
                <a16:creationId xmlns:a16="http://schemas.microsoft.com/office/drawing/2014/main" id="{6F3218BE-DEC2-DC0D-2C6F-75AA4797872C}"/>
              </a:ext>
            </a:extLst>
          </p:cNvPr>
          <p:cNvSpPr>
            <a:spLocks noGrp="1"/>
          </p:cNvSpPr>
          <p:nvPr>
            <p:ph idx="1"/>
          </p:nvPr>
        </p:nvSpPr>
        <p:spPr>
          <a:xfrm>
            <a:off x="1845564" y="4558885"/>
            <a:ext cx="8500872" cy="520012"/>
          </a:xfrm>
        </p:spPr>
        <p:txBody>
          <a:bodyPr/>
          <a:lstStyle/>
          <a:p>
            <a:pPr marL="0" indent="0" algn="ctr">
              <a:buNone/>
            </a:pPr>
            <a:r>
              <a:rPr lang="en-US" dirty="0">
                <a:latin typeface="Source Sans Pro" panose="020B0503030403020204" pitchFamily="34" charset="0"/>
                <a:ea typeface="Source Sans Pro" panose="020B0503030403020204" pitchFamily="34" charset="0"/>
              </a:rPr>
              <a:t>Tamar Ben-Yosef, All Alaska Pediatric Partnership </a:t>
            </a:r>
          </a:p>
        </p:txBody>
      </p:sp>
    </p:spTree>
    <p:extLst>
      <p:ext uri="{BB962C8B-B14F-4D97-AF65-F5344CB8AC3E}">
        <p14:creationId xmlns:p14="http://schemas.microsoft.com/office/powerpoint/2010/main" val="3491777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74457"/>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Lisa </a:t>
            </a:r>
            <a:r>
              <a:rPr lang="en-US" sz="6000" b="1" dirty="0" err="1">
                <a:latin typeface="Source Sans Pro SemiBold" panose="020B0503030403020204" pitchFamily="34" charset="0"/>
                <a:ea typeface="Source Sans Pro SemiBold" panose="020B0503030403020204" pitchFamily="34" charset="0"/>
              </a:rPr>
              <a:t>Susunaga</a:t>
            </a:r>
            <a:endParaRPr lang="en-US" sz="6000" b="1" dirty="0">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3318"/>
            <a:ext cx="8500872" cy="535605"/>
          </a:xfrm>
        </p:spPr>
        <p:txBody>
          <a:bodyPr/>
          <a:lstStyle/>
          <a:p>
            <a:pPr marL="0" indent="0" algn="ctr">
              <a:buNone/>
            </a:pPr>
            <a:r>
              <a:rPr lang="en-US" dirty="0">
                <a:latin typeface="Source Sans Pro" panose="020B0503030403020204" pitchFamily="34" charset="0"/>
                <a:ea typeface="Source Sans Pro" panose="020B0503030403020204" pitchFamily="34" charset="0"/>
              </a:rPr>
              <a:t>Public Health Nursing, State of Alaska </a:t>
            </a:r>
          </a:p>
        </p:txBody>
      </p:sp>
    </p:spTree>
    <p:extLst>
      <p:ext uri="{BB962C8B-B14F-4D97-AF65-F5344CB8AC3E}">
        <p14:creationId xmlns:p14="http://schemas.microsoft.com/office/powerpoint/2010/main" val="1484447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1F2E-68BA-78E0-41C3-AF92107E82B5}"/>
              </a:ext>
            </a:extLst>
          </p:cNvPr>
          <p:cNvSpPr>
            <a:spLocks noGrp="1"/>
          </p:cNvSpPr>
          <p:nvPr>
            <p:ph type="title"/>
          </p:nvPr>
        </p:nvSpPr>
        <p:spPr>
          <a:xfrm>
            <a:off x="2333998" y="2271714"/>
            <a:ext cx="7524003" cy="2947986"/>
          </a:xfrm>
        </p:spPr>
        <p:txBody>
          <a:bodyPr/>
          <a:lstStyle/>
          <a:p>
            <a:pPr algn="ctr"/>
            <a:r>
              <a:rPr lang="en-US" sz="2800" dirty="0"/>
              <a:t>State of Alaska </a:t>
            </a:r>
            <a:br>
              <a:rPr lang="en-US" sz="2800" dirty="0"/>
            </a:br>
            <a:r>
              <a:rPr lang="en-US" sz="2800" dirty="0"/>
              <a:t>Public Health Nursing</a:t>
            </a:r>
            <a:br>
              <a:rPr lang="en-US" sz="2800" dirty="0"/>
            </a:br>
            <a:r>
              <a:rPr lang="en-US" sz="2800" dirty="0"/>
              <a:t>Dillingham: </a:t>
            </a:r>
            <a:br>
              <a:rPr lang="en-US" sz="2800" dirty="0"/>
            </a:br>
            <a:r>
              <a:rPr lang="en-US" sz="2800" dirty="0"/>
              <a:t>Teresa Seybert OA II</a:t>
            </a:r>
            <a:br>
              <a:rPr lang="en-US" sz="2800" dirty="0"/>
            </a:br>
            <a:r>
              <a:rPr lang="en-US" sz="2800" dirty="0"/>
              <a:t>Lisa Susunaga PHN III</a:t>
            </a:r>
            <a:br>
              <a:rPr lang="en-US" sz="2800" dirty="0"/>
            </a:br>
            <a:r>
              <a:rPr lang="en-US" sz="2800" dirty="0"/>
              <a:t>Drew Shannon PHN IV (Anchorage based)</a:t>
            </a:r>
          </a:p>
        </p:txBody>
      </p:sp>
      <p:pic>
        <p:nvPicPr>
          <p:cNvPr id="3" name="Content Placeholder 2" descr="State of Alaska, Department of Health logo">
            <a:extLst>
              <a:ext uri="{FF2B5EF4-FFF2-40B4-BE49-F238E27FC236}">
                <a16:creationId xmlns:a16="http://schemas.microsoft.com/office/drawing/2014/main" id="{AF33D48B-86AB-FE1C-75A3-9DD0E25BD6F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33625" y="5878512"/>
            <a:ext cx="46038" cy="46038"/>
          </a:xfrm>
          <a:prstGeom prst="rect">
            <a:avLst/>
          </a:prstGeom>
          <a:noFill/>
        </p:spPr>
      </p:pic>
      <p:pic>
        <p:nvPicPr>
          <p:cNvPr id="4" name="Picture 3" descr="State of Alaska, Department of Health logo">
            <a:extLst>
              <a:ext uri="{FF2B5EF4-FFF2-40B4-BE49-F238E27FC236}">
                <a16:creationId xmlns:a16="http://schemas.microsoft.com/office/drawing/2014/main" id="{7941C660-E289-15E7-2ACF-4280FEAE388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5173662"/>
            <a:ext cx="1409700" cy="1409700"/>
          </a:xfrm>
          <a:prstGeom prst="rect">
            <a:avLst/>
          </a:prstGeom>
          <a:noFill/>
        </p:spPr>
      </p:pic>
      <p:pic>
        <p:nvPicPr>
          <p:cNvPr id="6" name="Picture 5">
            <a:extLst>
              <a:ext uri="{FF2B5EF4-FFF2-40B4-BE49-F238E27FC236}">
                <a16:creationId xmlns:a16="http://schemas.microsoft.com/office/drawing/2014/main" id="{A987387E-E1ED-2CC7-E78A-A996EBA494F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9201" y="5341461"/>
            <a:ext cx="1365885" cy="1120140"/>
          </a:xfrm>
          <a:prstGeom prst="rect">
            <a:avLst/>
          </a:prstGeom>
          <a:noFill/>
        </p:spPr>
      </p:pic>
    </p:spTree>
    <p:extLst>
      <p:ext uri="{BB962C8B-B14F-4D97-AF65-F5344CB8AC3E}">
        <p14:creationId xmlns:p14="http://schemas.microsoft.com/office/powerpoint/2010/main" val="3581945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2865-6048-1AA5-4067-DEE447A4EA4E}"/>
              </a:ext>
            </a:extLst>
          </p:cNvPr>
          <p:cNvSpPr>
            <a:spLocks noGrp="1"/>
          </p:cNvSpPr>
          <p:nvPr>
            <p:ph type="title"/>
          </p:nvPr>
        </p:nvSpPr>
        <p:spPr/>
        <p:txBody>
          <a:bodyPr/>
          <a:lstStyle/>
          <a:p>
            <a:r>
              <a:rPr lang="en-US" sz="3600" dirty="0"/>
              <a:t>Dillingham Public Health Nursing</a:t>
            </a:r>
          </a:p>
        </p:txBody>
      </p:sp>
      <p:pic>
        <p:nvPicPr>
          <p:cNvPr id="5" name="Content Placeholder 4" descr="A picture containing building, outdoor, sky, house&#10;&#10;Description automatically generated">
            <a:extLst>
              <a:ext uri="{FF2B5EF4-FFF2-40B4-BE49-F238E27FC236}">
                <a16:creationId xmlns:a16="http://schemas.microsoft.com/office/drawing/2014/main" id="{6955CF06-C8AF-2514-6128-E97F5E93473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36162" y="2514601"/>
            <a:ext cx="7319673" cy="3636963"/>
          </a:xfrm>
        </p:spPr>
      </p:pic>
    </p:spTree>
    <p:extLst>
      <p:ext uri="{BB962C8B-B14F-4D97-AF65-F5344CB8AC3E}">
        <p14:creationId xmlns:p14="http://schemas.microsoft.com/office/powerpoint/2010/main" val="3096254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D4C1-34E1-73FB-F3E2-76AA7BA951E1}"/>
              </a:ext>
            </a:extLst>
          </p:cNvPr>
          <p:cNvSpPr>
            <a:spLocks noGrp="1"/>
          </p:cNvSpPr>
          <p:nvPr>
            <p:ph type="title"/>
          </p:nvPr>
        </p:nvSpPr>
        <p:spPr/>
        <p:txBody>
          <a:bodyPr/>
          <a:lstStyle/>
          <a:p>
            <a:pPr algn="ctr"/>
            <a:r>
              <a:rPr lang="en-US" dirty="0"/>
              <a:t>Service map</a:t>
            </a:r>
          </a:p>
        </p:txBody>
      </p:sp>
      <p:pic>
        <p:nvPicPr>
          <p:cNvPr id="4" name="Content Placeholder 3">
            <a:extLst>
              <a:ext uri="{FF2B5EF4-FFF2-40B4-BE49-F238E27FC236}">
                <a16:creationId xmlns:a16="http://schemas.microsoft.com/office/drawing/2014/main" id="{96AE10E0-CEA3-76A9-4D37-04F5704220F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57601" y="2514601"/>
            <a:ext cx="5651155" cy="3636963"/>
          </a:xfrm>
          <a:prstGeom prst="rect">
            <a:avLst/>
          </a:prstGeom>
        </p:spPr>
      </p:pic>
    </p:spTree>
    <p:extLst>
      <p:ext uri="{BB962C8B-B14F-4D97-AF65-F5344CB8AC3E}">
        <p14:creationId xmlns:p14="http://schemas.microsoft.com/office/powerpoint/2010/main" val="288260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2644-5D33-A885-3D66-11C6EF9DB55F}"/>
              </a:ext>
            </a:extLst>
          </p:cNvPr>
          <p:cNvSpPr>
            <a:spLocks noGrp="1"/>
          </p:cNvSpPr>
          <p:nvPr>
            <p:ph type="title"/>
          </p:nvPr>
        </p:nvSpPr>
        <p:spPr/>
        <p:txBody>
          <a:bodyPr/>
          <a:lstStyle/>
          <a:p>
            <a:pPr algn="ctr"/>
            <a:endParaRPr lang="en-US" dirty="0"/>
          </a:p>
        </p:txBody>
      </p:sp>
      <p:pic>
        <p:nvPicPr>
          <p:cNvPr id="4" name="Content Placeholder 3">
            <a:extLst>
              <a:ext uri="{FF2B5EF4-FFF2-40B4-BE49-F238E27FC236}">
                <a16:creationId xmlns:a16="http://schemas.microsoft.com/office/drawing/2014/main" id="{AE8683B3-9FC4-FAC1-4452-626071EAA56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57801" y="2514601"/>
            <a:ext cx="5009977" cy="3636963"/>
          </a:xfrm>
          <a:prstGeom prst="rect">
            <a:avLst/>
          </a:prstGeom>
        </p:spPr>
      </p:pic>
      <p:sp>
        <p:nvSpPr>
          <p:cNvPr id="5" name="TextBox 4">
            <a:extLst>
              <a:ext uri="{FF2B5EF4-FFF2-40B4-BE49-F238E27FC236}">
                <a16:creationId xmlns:a16="http://schemas.microsoft.com/office/drawing/2014/main" id="{CE34DD73-A528-BA85-4BEF-86C5D1C255FC}"/>
              </a:ext>
            </a:extLst>
          </p:cNvPr>
          <p:cNvSpPr txBox="1"/>
          <p:nvPr/>
        </p:nvSpPr>
        <p:spPr>
          <a:xfrm>
            <a:off x="2286000" y="3276600"/>
            <a:ext cx="2362200" cy="2862322"/>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white"/>
                </a:solidFill>
                <a:latin typeface="Century Gothic" panose="020B0502020202020204"/>
              </a:rPr>
              <a:t>Dillingham</a:t>
            </a:r>
          </a:p>
          <a:p>
            <a:pPr marL="285750" indent="-285750" defTabSz="457200">
              <a:buFont typeface="Arial" panose="020B0604020202020204" pitchFamily="34" charset="0"/>
              <a:buChar char="•"/>
            </a:pPr>
            <a:r>
              <a:rPr lang="en-US" dirty="0">
                <a:solidFill>
                  <a:prstClr val="white"/>
                </a:solidFill>
                <a:latin typeface="Century Gothic" panose="020B0502020202020204"/>
              </a:rPr>
              <a:t>Aleknagik</a:t>
            </a:r>
          </a:p>
          <a:p>
            <a:pPr marL="285750" indent="-285750" defTabSz="457200">
              <a:buFont typeface="Arial" panose="020B0604020202020204" pitchFamily="34" charset="0"/>
              <a:buChar char="•"/>
            </a:pPr>
            <a:r>
              <a:rPr lang="en-US" dirty="0">
                <a:solidFill>
                  <a:prstClr val="white"/>
                </a:solidFill>
                <a:latin typeface="Century Gothic" panose="020B0502020202020204"/>
              </a:rPr>
              <a:t>Clarks Point</a:t>
            </a:r>
          </a:p>
          <a:p>
            <a:pPr marL="285750" indent="-285750" defTabSz="457200">
              <a:buFont typeface="Arial" panose="020B0604020202020204" pitchFamily="34" charset="0"/>
              <a:buChar char="•"/>
            </a:pPr>
            <a:r>
              <a:rPr lang="en-US" dirty="0">
                <a:solidFill>
                  <a:prstClr val="white"/>
                </a:solidFill>
                <a:latin typeface="Century Gothic" panose="020B0502020202020204"/>
              </a:rPr>
              <a:t>Ekwok</a:t>
            </a:r>
          </a:p>
          <a:p>
            <a:pPr marL="285750" indent="-285750" defTabSz="457200">
              <a:buFont typeface="Arial" panose="020B0604020202020204" pitchFamily="34" charset="0"/>
              <a:buChar char="•"/>
            </a:pPr>
            <a:r>
              <a:rPr lang="en-US" dirty="0">
                <a:solidFill>
                  <a:prstClr val="white"/>
                </a:solidFill>
                <a:latin typeface="Century Gothic" panose="020B0502020202020204"/>
              </a:rPr>
              <a:t>Koliganek</a:t>
            </a:r>
          </a:p>
          <a:p>
            <a:pPr marL="285750" indent="-285750" defTabSz="457200">
              <a:buFont typeface="Arial" panose="020B0604020202020204" pitchFamily="34" charset="0"/>
              <a:buChar char="•"/>
            </a:pPr>
            <a:r>
              <a:rPr lang="en-US" dirty="0">
                <a:solidFill>
                  <a:prstClr val="white"/>
                </a:solidFill>
                <a:latin typeface="Century Gothic" panose="020B0502020202020204"/>
              </a:rPr>
              <a:t>Manokotak</a:t>
            </a:r>
          </a:p>
          <a:p>
            <a:pPr marL="285750" indent="-285750" defTabSz="457200">
              <a:buFont typeface="Arial" panose="020B0604020202020204" pitchFamily="34" charset="0"/>
              <a:buChar char="•"/>
            </a:pPr>
            <a:r>
              <a:rPr lang="en-US" dirty="0">
                <a:solidFill>
                  <a:prstClr val="white"/>
                </a:solidFill>
                <a:latin typeface="Century Gothic" panose="020B0502020202020204"/>
              </a:rPr>
              <a:t>New Stuyahok</a:t>
            </a:r>
          </a:p>
          <a:p>
            <a:pPr marL="285750" indent="-285750" defTabSz="457200">
              <a:buFont typeface="Arial" panose="020B0604020202020204" pitchFamily="34" charset="0"/>
              <a:buChar char="•"/>
            </a:pPr>
            <a:r>
              <a:rPr lang="en-US" dirty="0">
                <a:solidFill>
                  <a:prstClr val="white"/>
                </a:solidFill>
                <a:latin typeface="Century Gothic" panose="020B0502020202020204"/>
              </a:rPr>
              <a:t>Portage Creek</a:t>
            </a:r>
          </a:p>
          <a:p>
            <a:pPr marL="285750" indent="-285750" defTabSz="457200">
              <a:buFont typeface="Arial" panose="020B0604020202020204" pitchFamily="34" charset="0"/>
              <a:buChar char="•"/>
            </a:pPr>
            <a:r>
              <a:rPr lang="en-US" dirty="0">
                <a:solidFill>
                  <a:prstClr val="white"/>
                </a:solidFill>
                <a:latin typeface="Century Gothic" panose="020B0502020202020204"/>
              </a:rPr>
              <a:t>Togiak</a:t>
            </a:r>
          </a:p>
          <a:p>
            <a:pPr marL="285750" indent="-285750" defTabSz="457200">
              <a:buFont typeface="Arial" panose="020B0604020202020204" pitchFamily="34" charset="0"/>
              <a:buChar char="•"/>
            </a:pPr>
            <a:r>
              <a:rPr lang="en-US" dirty="0">
                <a:solidFill>
                  <a:prstClr val="white"/>
                </a:solidFill>
                <a:latin typeface="Century Gothic" panose="020B0502020202020204"/>
              </a:rPr>
              <a:t>Twin Hills</a:t>
            </a:r>
          </a:p>
        </p:txBody>
      </p:sp>
    </p:spTree>
    <p:extLst>
      <p:ext uri="{BB962C8B-B14F-4D97-AF65-F5344CB8AC3E}">
        <p14:creationId xmlns:p14="http://schemas.microsoft.com/office/powerpoint/2010/main" val="300020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1+#ppt_w/2"/>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picture containing indoor, arthropod, hot pepper, rack&#10;&#10;Description automatically generated">
            <a:extLst>
              <a:ext uri="{FF2B5EF4-FFF2-40B4-BE49-F238E27FC236}">
                <a16:creationId xmlns:a16="http://schemas.microsoft.com/office/drawing/2014/main" id="{1A47400C-9930-54E7-9510-816AD7FC96E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020" y="11"/>
            <a:ext cx="9143980" cy="6857989"/>
          </a:xfrm>
          <a:prstGeom prst="rect">
            <a:avLst/>
          </a:prstGeom>
        </p:spPr>
      </p:pic>
      <p:sp>
        <p:nvSpPr>
          <p:cNvPr id="26632"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26626" name="Title 1"/>
          <p:cNvSpPr>
            <a:spLocks noGrp="1"/>
          </p:cNvSpPr>
          <p:nvPr>
            <p:ph type="title"/>
          </p:nvPr>
        </p:nvSpPr>
        <p:spPr>
          <a:xfrm>
            <a:off x="2131500" y="447188"/>
            <a:ext cx="3697800" cy="1559412"/>
          </a:xfrm>
        </p:spPr>
        <p:txBody>
          <a:bodyPr>
            <a:normAutofit/>
          </a:bodyPr>
          <a:lstStyle/>
          <a:p>
            <a:pPr eaLnBrk="1" hangingPunct="1"/>
            <a:r>
              <a:rPr lang="en-US" altLang="en-US" b="1" u="sng">
                <a:latin typeface="+mn-lt"/>
              </a:rPr>
              <a:t> </a:t>
            </a:r>
            <a:r>
              <a:rPr lang="en-US" altLang="en-US" u="sng">
                <a:latin typeface="+mn-lt"/>
              </a:rPr>
              <a:t>Our Mission</a:t>
            </a:r>
            <a:endParaRPr lang="en-US" altLang="en-US" b="1" u="sng">
              <a:latin typeface="+mn-lt"/>
            </a:endParaRPr>
          </a:p>
        </p:txBody>
      </p:sp>
      <p:sp>
        <p:nvSpPr>
          <p:cNvPr id="26627" name="Content Placeholder 2"/>
          <p:cNvSpPr>
            <a:spLocks noGrp="1"/>
          </p:cNvSpPr>
          <p:nvPr>
            <p:ph idx="1"/>
          </p:nvPr>
        </p:nvSpPr>
        <p:spPr>
          <a:xfrm>
            <a:off x="2138035" y="2413000"/>
            <a:ext cx="3691265" cy="3632200"/>
          </a:xfrm>
        </p:spPr>
        <p:txBody>
          <a:bodyPr>
            <a:normAutofit/>
          </a:bodyPr>
          <a:lstStyle/>
          <a:p>
            <a:pPr marL="0" indent="0">
              <a:buNone/>
            </a:pPr>
            <a:r>
              <a:rPr lang="en-US" b="1">
                <a:latin typeface="+mj-lt"/>
              </a:rPr>
              <a:t>Partnering with Alaskans to protect and improve the health and wellbeing of communities.</a:t>
            </a:r>
          </a:p>
          <a:p>
            <a:pPr marL="0" indent="0">
              <a:buNone/>
            </a:pPr>
            <a:endParaRPr lang="en-US" altLang="en-US"/>
          </a:p>
          <a:p>
            <a:pPr marL="0" indent="0">
              <a:buNone/>
            </a:pPr>
            <a:endParaRPr lang="en-US" altLang="en-US"/>
          </a:p>
        </p:txBody>
      </p:sp>
    </p:spTree>
    <p:extLst>
      <p:ext uri="{BB962C8B-B14F-4D97-AF65-F5344CB8AC3E}">
        <p14:creationId xmlns:p14="http://schemas.microsoft.com/office/powerpoint/2010/main" val="2545854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587"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400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useBgFill="1">
        <p:nvSpPr>
          <p:cNvPr id="24586" name="Rectangle 24585">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pic>
        <p:nvPicPr>
          <p:cNvPr id="4" name="Picture 3" descr="A picture containing outdoor&#10;&#10;Description automatically generated">
            <a:extLst>
              <a:ext uri="{FF2B5EF4-FFF2-40B4-BE49-F238E27FC236}">
                <a16:creationId xmlns:a16="http://schemas.microsoft.com/office/drawing/2014/main" id="{895F59B0-9F8B-6A4A-AC94-15085D962B43}"/>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p:blipFill>
        <p:spPr>
          <a:xfrm rot="5400000">
            <a:off x="2667000" y="-1143000"/>
            <a:ext cx="6858000" cy="9144000"/>
          </a:xfrm>
          <a:prstGeom prst="rect">
            <a:avLst/>
          </a:prstGeom>
        </p:spPr>
      </p:pic>
      <p:sp>
        <p:nvSpPr>
          <p:cNvPr id="2" name="Title 1"/>
          <p:cNvSpPr>
            <a:spLocks noGrp="1"/>
          </p:cNvSpPr>
          <p:nvPr>
            <p:ph type="title"/>
          </p:nvPr>
        </p:nvSpPr>
        <p:spPr>
          <a:xfrm>
            <a:off x="2131500" y="1449148"/>
            <a:ext cx="7929000" cy="3732453"/>
          </a:xfrm>
        </p:spPr>
        <p:txBody>
          <a:bodyPr vert="horz" lIns="91440" tIns="45720" rIns="91440" bIns="45720" rtlCol="0" anchor="b">
            <a:normAutofit/>
          </a:bodyPr>
          <a:lstStyle/>
          <a:p>
            <a:pPr>
              <a:defRPr/>
            </a:pPr>
            <a:r>
              <a:rPr lang="en-US" sz="5400" u="sng">
                <a:cs typeface="+mj-cs"/>
              </a:rPr>
              <a:t>Vision Statement</a:t>
            </a:r>
          </a:p>
        </p:txBody>
      </p:sp>
      <p:sp>
        <p:nvSpPr>
          <p:cNvPr id="24579" name="Content Placeholder 2"/>
          <p:cNvSpPr>
            <a:spLocks noGrp="1"/>
          </p:cNvSpPr>
          <p:nvPr>
            <p:ph idx="1"/>
          </p:nvPr>
        </p:nvSpPr>
        <p:spPr>
          <a:xfrm>
            <a:off x="2131500" y="5280847"/>
            <a:ext cx="7929000" cy="434974"/>
          </a:xfrm>
        </p:spPr>
        <p:txBody>
          <a:bodyPr vert="horz" lIns="91440" tIns="45720" rIns="91440" bIns="45720" rtlCol="0" anchor="t">
            <a:normAutofit/>
          </a:bodyPr>
          <a:lstStyle/>
          <a:p>
            <a:pPr marL="0" indent="0">
              <a:buNone/>
              <a:defRPr/>
            </a:pPr>
            <a:r>
              <a:rPr lang="en-US" b="1"/>
              <a:t>Alaskans thriving across generations.</a:t>
            </a:r>
          </a:p>
        </p:txBody>
      </p:sp>
    </p:spTree>
    <p:extLst>
      <p:ext uri="{BB962C8B-B14F-4D97-AF65-F5344CB8AC3E}">
        <p14:creationId xmlns:p14="http://schemas.microsoft.com/office/powerpoint/2010/main" val="13880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400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12" name="Rectangle 11">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14"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 name="Title 1">
            <a:extLst>
              <a:ext uri="{FF2B5EF4-FFF2-40B4-BE49-F238E27FC236}">
                <a16:creationId xmlns:a16="http://schemas.microsoft.com/office/drawing/2014/main" id="{CF192D92-D3F2-0164-E682-9E3714DCBDBE}"/>
              </a:ext>
            </a:extLst>
          </p:cNvPr>
          <p:cNvSpPr>
            <a:spLocks noGrp="1"/>
          </p:cNvSpPr>
          <p:nvPr>
            <p:ph type="title"/>
          </p:nvPr>
        </p:nvSpPr>
        <p:spPr>
          <a:xfrm>
            <a:off x="1862635" y="1800225"/>
            <a:ext cx="2583158" cy="4241136"/>
          </a:xfrm>
        </p:spPr>
        <p:txBody>
          <a:bodyPr vert="horz" lIns="91440" tIns="45720" rIns="91440" bIns="45720" rtlCol="0" anchor="t">
            <a:normAutofit/>
          </a:bodyPr>
          <a:lstStyle/>
          <a:p>
            <a:r>
              <a:rPr lang="en-US" sz="3800">
                <a:cs typeface="+mj-cs"/>
              </a:rPr>
              <a:t>We work together with local entities to provide health care</a:t>
            </a:r>
          </a:p>
        </p:txBody>
      </p:sp>
      <p:pic>
        <p:nvPicPr>
          <p:cNvPr id="5" name="Content Placeholder 4" descr="A picture containing text, indoor, table, person&#10;&#10;Description automatically generated">
            <a:extLst>
              <a:ext uri="{FF2B5EF4-FFF2-40B4-BE49-F238E27FC236}">
                <a16:creationId xmlns:a16="http://schemas.microsoft.com/office/drawing/2014/main" id="{CEFD65E6-9CA0-A443-7A3D-2FE7EFC67C9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810666" y="643466"/>
            <a:ext cx="4048422" cy="5397897"/>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6140485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C76-7D0D-4598-6098-4204173047F9}"/>
              </a:ext>
            </a:extLst>
          </p:cNvPr>
          <p:cNvSpPr>
            <a:spLocks noGrp="1"/>
          </p:cNvSpPr>
          <p:nvPr>
            <p:ph type="title"/>
          </p:nvPr>
        </p:nvSpPr>
        <p:spPr/>
        <p:txBody>
          <a:bodyPr/>
          <a:lstStyle/>
          <a:p>
            <a:pPr algn="ctr"/>
            <a:r>
              <a:rPr lang="en-US" dirty="0"/>
              <a:t>Children’s Services 0-18 years</a:t>
            </a:r>
          </a:p>
        </p:txBody>
      </p:sp>
      <p:sp>
        <p:nvSpPr>
          <p:cNvPr id="3" name="Content Placeholder 2">
            <a:extLst>
              <a:ext uri="{FF2B5EF4-FFF2-40B4-BE49-F238E27FC236}">
                <a16:creationId xmlns:a16="http://schemas.microsoft.com/office/drawing/2014/main" id="{608D160C-8A07-8AE6-C6DA-B08580F6E5C5}"/>
              </a:ext>
            </a:extLst>
          </p:cNvPr>
          <p:cNvSpPr>
            <a:spLocks noGrp="1"/>
          </p:cNvSpPr>
          <p:nvPr>
            <p:ph idx="1"/>
          </p:nvPr>
        </p:nvSpPr>
        <p:spPr/>
        <p:txBody>
          <a:bodyPr/>
          <a:lstStyle/>
          <a:p>
            <a:r>
              <a:rPr lang="en-US" dirty="0"/>
              <a:t>Immunizations</a:t>
            </a:r>
          </a:p>
          <a:p>
            <a:r>
              <a:rPr lang="en-US" dirty="0"/>
              <a:t>Well baby/well child exams</a:t>
            </a:r>
          </a:p>
          <a:p>
            <a:r>
              <a:rPr lang="en-US" dirty="0"/>
              <a:t>Lead screening</a:t>
            </a:r>
          </a:p>
          <a:p>
            <a:r>
              <a:rPr lang="en-US" dirty="0"/>
              <a:t>Hearing and vision screening</a:t>
            </a:r>
          </a:p>
          <a:p>
            <a:r>
              <a:rPr lang="en-US" dirty="0"/>
              <a:t>TB screening (head start, new students)</a:t>
            </a:r>
          </a:p>
          <a:p>
            <a:r>
              <a:rPr lang="en-US" dirty="0"/>
              <a:t>Reproductive health care</a:t>
            </a:r>
          </a:p>
          <a:p>
            <a:r>
              <a:rPr lang="en-US" dirty="0"/>
              <a:t>Education in the schools (reproductive health/healthy relationships, opioid/tobacco/</a:t>
            </a:r>
            <a:r>
              <a:rPr lang="en-US" dirty="0" err="1"/>
              <a:t>etoh</a:t>
            </a:r>
            <a:r>
              <a:rPr lang="en-US" dirty="0"/>
              <a:t>)</a:t>
            </a:r>
          </a:p>
          <a:p>
            <a:pPr marL="0" indent="0">
              <a:buNone/>
            </a:pPr>
            <a:endParaRPr lang="en-US" dirty="0"/>
          </a:p>
          <a:p>
            <a:endParaRPr lang="en-US" dirty="0"/>
          </a:p>
        </p:txBody>
      </p:sp>
    </p:spTree>
    <p:extLst>
      <p:ext uri="{BB962C8B-B14F-4D97-AF65-F5344CB8AC3E}">
        <p14:creationId xmlns:p14="http://schemas.microsoft.com/office/powerpoint/2010/main" val="3292858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Suzie Nunn</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Early Childhood Interdisciplinary Team &amp; WIC</a:t>
            </a:r>
          </a:p>
        </p:txBody>
      </p:sp>
    </p:spTree>
    <p:extLst>
      <p:ext uri="{BB962C8B-B14F-4D97-AF65-F5344CB8AC3E}">
        <p14:creationId xmlns:p14="http://schemas.microsoft.com/office/powerpoint/2010/main" val="133055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20FD5A-506C-E1F5-AC58-CC428E2E1E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1A10E-A0EB-56C4-0809-8B3C249730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6ADD02E-E159-2B44-B62F-3FC0295349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684" y="0"/>
            <a:ext cx="8230631" cy="6899721"/>
          </a:xfrm>
          <a:prstGeom prst="rect">
            <a:avLst/>
          </a:prstGeom>
        </p:spPr>
      </p:pic>
    </p:spTree>
    <p:extLst>
      <p:ext uri="{BB962C8B-B14F-4D97-AF65-F5344CB8AC3E}">
        <p14:creationId xmlns:p14="http://schemas.microsoft.com/office/powerpoint/2010/main" val="941388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3E0473-C315-42D8-A82A-A2FE49DC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AD23A251-68F2-43E5-812B-4BBAE1AF5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Picture 3">
            <a:extLst>
              <a:ext uri="{FF2B5EF4-FFF2-40B4-BE49-F238E27FC236}">
                <a16:creationId xmlns:a16="http://schemas.microsoft.com/office/drawing/2014/main" id="{CB00F675-4030-3ACA-B9A7-BA69EA0E7D45}"/>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r="-1"/>
          <a:stretch/>
        </p:blipFill>
        <p:spPr>
          <a:xfrm>
            <a:off x="1525" y="10"/>
            <a:ext cx="12188951" cy="6857990"/>
          </a:xfrm>
          <a:prstGeom prst="rect">
            <a:avLst/>
          </a:prstGeom>
        </p:spPr>
      </p:pic>
      <p:grpSp>
        <p:nvGrpSpPr>
          <p:cNvPr id="13" name="decorative circle">
            <a:extLst>
              <a:ext uri="{FF2B5EF4-FFF2-40B4-BE49-F238E27FC236}">
                <a16:creationId xmlns:a16="http://schemas.microsoft.com/office/drawing/2014/main" id="{0350AF23-2606-421F-AB7B-23D9B48F3E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Oval 14">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Oval 15">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Oval 17">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Oval 18">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Oval 19">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20">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F6FB6BC2-3250-AACA-D9A3-5CD51B3931F3}"/>
              </a:ext>
            </a:extLst>
          </p:cNvPr>
          <p:cNvSpPr>
            <a:spLocks noGrp="1"/>
          </p:cNvSpPr>
          <p:nvPr>
            <p:ph type="ctrTitle"/>
          </p:nvPr>
        </p:nvSpPr>
        <p:spPr>
          <a:xfrm>
            <a:off x="390662" y="136246"/>
            <a:ext cx="11388254" cy="2387600"/>
          </a:xfrm>
        </p:spPr>
        <p:txBody>
          <a:bodyPr>
            <a:normAutofit/>
          </a:bodyPr>
          <a:lstStyle/>
          <a:p>
            <a:r>
              <a:rPr lang="en-US" sz="8000" dirty="0">
                <a:solidFill>
                  <a:srgbClr val="FFFFFF"/>
                </a:solidFill>
              </a:rPr>
              <a:t>ECIT</a:t>
            </a:r>
            <a:br>
              <a:rPr lang="en-US" dirty="0">
                <a:solidFill>
                  <a:srgbClr val="FFFFFF"/>
                </a:solidFill>
              </a:rPr>
            </a:br>
            <a:r>
              <a:rPr lang="en-US" dirty="0">
                <a:solidFill>
                  <a:srgbClr val="FFFFFF"/>
                </a:solidFill>
              </a:rPr>
              <a:t>Early Childhood Interdisciplinary Team</a:t>
            </a:r>
          </a:p>
        </p:txBody>
      </p:sp>
      <p:sp>
        <p:nvSpPr>
          <p:cNvPr id="3" name="Subtitle 2">
            <a:extLst>
              <a:ext uri="{FF2B5EF4-FFF2-40B4-BE49-F238E27FC236}">
                <a16:creationId xmlns:a16="http://schemas.microsoft.com/office/drawing/2014/main" id="{08F9F0D2-33F6-9299-C69B-31F2667E0BA1}"/>
              </a:ext>
            </a:extLst>
          </p:cNvPr>
          <p:cNvSpPr>
            <a:spLocks noGrp="1"/>
          </p:cNvSpPr>
          <p:nvPr>
            <p:ph type="subTitle" idx="1"/>
          </p:nvPr>
        </p:nvSpPr>
        <p:spPr>
          <a:xfrm>
            <a:off x="848491" y="2730133"/>
            <a:ext cx="11030931" cy="3891525"/>
          </a:xfrm>
        </p:spPr>
        <p:txBody>
          <a:bodyPr>
            <a:normAutofit/>
          </a:bodyPr>
          <a:lstStyle/>
          <a:p>
            <a:pPr marL="342900" indent="-342900" algn="l">
              <a:buFont typeface="Arial" panose="020B0604020202020204" pitchFamily="34" charset="0"/>
              <a:buChar char="•"/>
            </a:pPr>
            <a:r>
              <a:rPr lang="en-US" dirty="0">
                <a:solidFill>
                  <a:schemeClr val="bg1"/>
                </a:solidFill>
              </a:rPr>
              <a:t>Consists of members who work with young children (Example: WIC, Head Start, ILP, 4H, SAFE, school districts, BBNA programs, CAC)</a:t>
            </a:r>
          </a:p>
          <a:p>
            <a:pPr marL="342900" indent="-342900" algn="l">
              <a:buFont typeface="Arial" panose="020B0604020202020204" pitchFamily="34" charset="0"/>
              <a:buChar char="•"/>
            </a:pPr>
            <a:r>
              <a:rPr lang="en-US" dirty="0">
                <a:solidFill>
                  <a:schemeClr val="bg1"/>
                </a:solidFill>
              </a:rPr>
              <a:t>Share program updates</a:t>
            </a:r>
          </a:p>
          <a:p>
            <a:pPr marL="342900" indent="-342900" algn="l">
              <a:buFont typeface="Arial" panose="020B0604020202020204" pitchFamily="34" charset="0"/>
              <a:buChar char="•"/>
            </a:pPr>
            <a:r>
              <a:rPr lang="en-US" dirty="0">
                <a:solidFill>
                  <a:schemeClr val="bg1"/>
                </a:solidFill>
              </a:rPr>
              <a:t>Collaborate on projects</a:t>
            </a:r>
          </a:p>
          <a:p>
            <a:pPr marL="800100" lvl="1" indent="-342900" algn="l">
              <a:buFont typeface="Arial" panose="020B0604020202020204" pitchFamily="34" charset="0"/>
              <a:buChar char="•"/>
            </a:pPr>
            <a:r>
              <a:rPr lang="en-US" dirty="0">
                <a:solidFill>
                  <a:schemeClr val="bg1"/>
                </a:solidFill>
              </a:rPr>
              <a:t>Young Children’s Fairs</a:t>
            </a:r>
          </a:p>
          <a:p>
            <a:pPr marL="342900" indent="-342900" algn="l">
              <a:buFont typeface="Arial" panose="020B0604020202020204" pitchFamily="34" charset="0"/>
              <a:buChar char="•"/>
            </a:pPr>
            <a:r>
              <a:rPr lang="en-US" dirty="0">
                <a:solidFill>
                  <a:schemeClr val="bg1"/>
                </a:solidFill>
              </a:rPr>
              <a:t>Usually meet the 3</a:t>
            </a:r>
            <a:r>
              <a:rPr lang="en-US" baseline="30000" dirty="0">
                <a:solidFill>
                  <a:schemeClr val="bg1"/>
                </a:solidFill>
              </a:rPr>
              <a:t>rd</a:t>
            </a:r>
            <a:r>
              <a:rPr lang="en-US" dirty="0">
                <a:solidFill>
                  <a:schemeClr val="bg1"/>
                </a:solidFill>
              </a:rPr>
              <a:t> Wednesday of every other month and sometimes combine with Head Start Advisory Committee (HSAC)</a:t>
            </a:r>
          </a:p>
          <a:p>
            <a:pPr marL="800100" lvl="1" indent="-342900" algn="l">
              <a:buFont typeface="Arial" panose="020B0604020202020204" pitchFamily="34" charset="0"/>
              <a:buChar char="•"/>
            </a:pPr>
            <a:r>
              <a:rPr lang="en-US" dirty="0">
                <a:solidFill>
                  <a:schemeClr val="bg1"/>
                </a:solidFill>
              </a:rPr>
              <a:t>Next meeting will be </a:t>
            </a:r>
            <a:r>
              <a:rPr lang="en-US">
                <a:solidFill>
                  <a:schemeClr val="bg1"/>
                </a:solidFill>
              </a:rPr>
              <a:t>September 11 combined with HSAC</a:t>
            </a:r>
            <a:endParaRPr lang="en-US" dirty="0">
              <a:solidFill>
                <a:schemeClr val="bg1"/>
              </a:solidFill>
            </a:endParaRPr>
          </a:p>
          <a:p>
            <a:pPr marL="342900" indent="-342900" algn="l">
              <a:buFont typeface="Arial" panose="020B0604020202020204" pitchFamily="34" charset="0"/>
              <a:buChar char="•"/>
            </a:pPr>
            <a:r>
              <a:rPr lang="en-US" dirty="0">
                <a:solidFill>
                  <a:schemeClr val="bg1"/>
                </a:solidFill>
              </a:rPr>
              <a:t>Email Suzie at snunn@bbahc.org to be added to the email group</a:t>
            </a:r>
          </a:p>
        </p:txBody>
      </p:sp>
    </p:spTree>
    <p:extLst>
      <p:ext uri="{BB962C8B-B14F-4D97-AF65-F5344CB8AC3E}">
        <p14:creationId xmlns:p14="http://schemas.microsoft.com/office/powerpoint/2010/main" val="309315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C827ED-896C-3B14-1468-D097BF376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C595C-D90C-EE26-4F01-795548348FAE}"/>
              </a:ext>
            </a:extLst>
          </p:cNvPr>
          <p:cNvSpPr>
            <a:spLocks noGrp="1"/>
          </p:cNvSpPr>
          <p:nvPr>
            <p:ph type="title"/>
          </p:nvPr>
        </p:nvSpPr>
        <p:spPr/>
        <p:txBody>
          <a:bodyPr/>
          <a:lstStyle/>
          <a:p>
            <a:endParaRPr lang="en-US" b="1">
              <a:latin typeface="Source Sans Pro SemiBold" panose="020B0503030403020204" pitchFamily="34" charset="0"/>
              <a:ea typeface="Source Sans Pro SemiBold" panose="020B0503030403020204" pitchFamily="34" charset="0"/>
            </a:endParaRPr>
          </a:p>
        </p:txBody>
      </p:sp>
      <p:pic>
        <p:nvPicPr>
          <p:cNvPr id="4" name="Content Placeholder 3">
            <a:extLst>
              <a:ext uri="{FF2B5EF4-FFF2-40B4-BE49-F238E27FC236}">
                <a16:creationId xmlns:a16="http://schemas.microsoft.com/office/drawing/2014/main" id="{DA307C8F-65D6-507A-F24A-9CB14F25E21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415328" y="1"/>
            <a:ext cx="5361344" cy="6858000"/>
          </a:xfrm>
          <a:prstGeom prst="rect">
            <a:avLst/>
          </a:prstGeom>
        </p:spPr>
      </p:pic>
    </p:spTree>
    <p:extLst>
      <p:ext uri="{BB962C8B-B14F-4D97-AF65-F5344CB8AC3E}">
        <p14:creationId xmlns:p14="http://schemas.microsoft.com/office/powerpoint/2010/main" val="2765129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702EB8-9D3B-D006-D453-7BCE300EA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F57F7-138B-601B-9CB7-5493EDE75DE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Geoffrey Waite</a:t>
            </a:r>
          </a:p>
        </p:txBody>
      </p:sp>
      <p:sp>
        <p:nvSpPr>
          <p:cNvPr id="3" name="Content Placeholder 2">
            <a:extLst>
              <a:ext uri="{FF2B5EF4-FFF2-40B4-BE49-F238E27FC236}">
                <a16:creationId xmlns:a16="http://schemas.microsoft.com/office/drawing/2014/main" id="{275FC6D8-31BA-2918-B4E9-8726C380AC9A}"/>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Bristol Bay Area Health Corporation, Audiology</a:t>
            </a:r>
          </a:p>
        </p:txBody>
      </p:sp>
    </p:spTree>
    <p:extLst>
      <p:ext uri="{BB962C8B-B14F-4D97-AF65-F5344CB8AC3E}">
        <p14:creationId xmlns:p14="http://schemas.microsoft.com/office/powerpoint/2010/main" val="3500303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5E6B-10F3-876F-68C3-4A55B09535A5}"/>
              </a:ext>
            </a:extLst>
          </p:cNvPr>
          <p:cNvSpPr>
            <a:spLocks noGrp="1"/>
          </p:cNvSpPr>
          <p:nvPr>
            <p:ph type="ctrTitle"/>
          </p:nvPr>
        </p:nvSpPr>
        <p:spPr/>
        <p:txBody>
          <a:bodyPr vert="horz" lIns="91440" tIns="45720" rIns="91440" bIns="45720" rtlCol="0" anchor="b">
            <a:noAutofit/>
          </a:bodyPr>
          <a:lstStyle/>
          <a:p>
            <a:pPr algn="l"/>
            <a:r>
              <a:rPr lang="en-US" sz="3600" cap="all" dirty="0">
                <a:latin typeface="Georgia"/>
                <a:ea typeface="Calibri"/>
                <a:cs typeface="Calibri"/>
              </a:rPr>
              <a:t>all Alaska Pediatric Partnership:</a:t>
            </a:r>
            <a:br>
              <a:rPr lang="en-US" sz="3600" cap="all" dirty="0">
                <a:latin typeface="Georgia"/>
                <a:ea typeface="Calibri"/>
                <a:cs typeface="Calibri"/>
              </a:rPr>
            </a:br>
            <a:r>
              <a:rPr lang="en-US" sz="3600" i="1" cap="all" dirty="0">
                <a:latin typeface="Georgia"/>
                <a:ea typeface="Calibri"/>
                <a:cs typeface="Calibri"/>
              </a:rPr>
              <a:t>Hearing healthcare in Bristol Bay</a:t>
            </a:r>
            <a:endParaRPr lang="en-US" sz="3600" b="0" i="1" dirty="0">
              <a:latin typeface="Georgia"/>
              <a:ea typeface="Calibri"/>
              <a:cs typeface="Calibri"/>
            </a:endParaRPr>
          </a:p>
        </p:txBody>
      </p:sp>
      <p:sp>
        <p:nvSpPr>
          <p:cNvPr id="3" name="Subtitle 2">
            <a:extLst>
              <a:ext uri="{FF2B5EF4-FFF2-40B4-BE49-F238E27FC236}">
                <a16:creationId xmlns:a16="http://schemas.microsoft.com/office/drawing/2014/main" id="{4214BF0E-BB0B-FCF0-B9C1-92C3AB581313}"/>
              </a:ext>
            </a:extLst>
          </p:cNvPr>
          <p:cNvSpPr>
            <a:spLocks noGrp="1"/>
          </p:cNvSpPr>
          <p:nvPr>
            <p:ph type="subTitle" idx="1"/>
          </p:nvPr>
        </p:nvSpPr>
        <p:spPr/>
        <p:txBody>
          <a:bodyPr vert="horz" lIns="91440" tIns="45720" rIns="91440" bIns="45720" rtlCol="0" anchor="b">
            <a:normAutofit/>
          </a:bodyPr>
          <a:lstStyle/>
          <a:p>
            <a:pPr algn="l">
              <a:lnSpc>
                <a:spcPct val="100000"/>
              </a:lnSpc>
            </a:pPr>
            <a:r>
              <a:rPr lang="en-US" sz="1800" cap="all" dirty="0">
                <a:latin typeface="Arial"/>
                <a:ea typeface="Calibri"/>
                <a:cs typeface="Arial"/>
              </a:rPr>
              <a:t>Geoffrey Waite, </a:t>
            </a:r>
            <a:r>
              <a:rPr lang="en-US" sz="1800" cap="all" err="1">
                <a:latin typeface="Arial"/>
                <a:ea typeface="Calibri"/>
                <a:cs typeface="Arial"/>
              </a:rPr>
              <a:t>Au.D</a:t>
            </a:r>
            <a:r>
              <a:rPr lang="en-US" sz="1800" cap="all" dirty="0">
                <a:latin typeface="Arial"/>
                <a:ea typeface="Calibri"/>
                <a:cs typeface="Arial"/>
              </a:rPr>
              <a:t>.</a:t>
            </a:r>
            <a:endParaRPr lang="en-US" sz="1800">
              <a:latin typeface="Arial"/>
              <a:ea typeface="Calibri"/>
              <a:cs typeface="Arial"/>
            </a:endParaRPr>
          </a:p>
          <a:p>
            <a:pPr algn="l">
              <a:lnSpc>
                <a:spcPct val="100000"/>
              </a:lnSpc>
            </a:pPr>
            <a:r>
              <a:rPr lang="en-US" sz="1800" cap="all" dirty="0">
                <a:latin typeface="Arial"/>
                <a:ea typeface="Calibri"/>
                <a:cs typeface="Arial"/>
              </a:rPr>
              <a:t>BBAHC Audiology</a:t>
            </a:r>
            <a:endParaRPr lang="en-US" sz="1800">
              <a:latin typeface="Arial"/>
              <a:ea typeface="Calibri"/>
              <a:cs typeface="Arial"/>
            </a:endParaRPr>
          </a:p>
          <a:p>
            <a:pPr algn="l">
              <a:lnSpc>
                <a:spcPct val="100000"/>
              </a:lnSpc>
            </a:pPr>
            <a:r>
              <a:rPr lang="en-US" sz="1800" cap="all" dirty="0">
                <a:latin typeface="Arial"/>
                <a:ea typeface="Calibri"/>
                <a:cs typeface="Arial"/>
              </a:rPr>
              <a:t>Dillingham, Alaska </a:t>
            </a:r>
            <a:endParaRPr lang="en-US" sz="1800" dirty="0"/>
          </a:p>
        </p:txBody>
      </p:sp>
    </p:spTree>
    <p:extLst>
      <p:ext uri="{BB962C8B-B14F-4D97-AF65-F5344CB8AC3E}">
        <p14:creationId xmlns:p14="http://schemas.microsoft.com/office/powerpoint/2010/main" val="155103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2807-B2DB-7B44-AA89-1EBC4EF23992}"/>
              </a:ext>
            </a:extLst>
          </p:cNvPr>
          <p:cNvSpPr>
            <a:spLocks noGrp="1"/>
          </p:cNvSpPr>
          <p:nvPr>
            <p:ph type="title"/>
          </p:nvPr>
        </p:nvSpPr>
        <p:spPr/>
        <p:txBody>
          <a:bodyPr vert="horz" lIns="91440" tIns="45720" rIns="91440" bIns="45720" rtlCol="0" anchor="ctr">
            <a:normAutofit/>
          </a:bodyPr>
          <a:lstStyle/>
          <a:p>
            <a:r>
              <a:rPr lang="en-US" sz="4000" dirty="0"/>
              <a:t>Pediatric Audiology in Rural Alaska</a:t>
            </a:r>
          </a:p>
        </p:txBody>
      </p:sp>
      <p:sp>
        <p:nvSpPr>
          <p:cNvPr id="3" name="Content Placeholder 2">
            <a:extLst>
              <a:ext uri="{FF2B5EF4-FFF2-40B4-BE49-F238E27FC236}">
                <a16:creationId xmlns:a16="http://schemas.microsoft.com/office/drawing/2014/main" id="{FE6B65D7-6EFD-802F-D03A-D9E9F058DE80}"/>
              </a:ext>
            </a:extLst>
          </p:cNvPr>
          <p:cNvSpPr>
            <a:spLocks/>
          </p:cNvSpPr>
          <p:nvPr/>
        </p:nvSpPr>
        <p:spPr>
          <a:xfrm rot="10800000" flipV="1">
            <a:off x="838199" y="1487553"/>
            <a:ext cx="4412216" cy="3327494"/>
          </a:xfrm>
          <a:prstGeom prst="rect">
            <a:avLst/>
          </a:prstGeom>
        </p:spPr>
        <p:txBody>
          <a:bodyPr lIns="91440" tIns="45720" rIns="91440" bIns="45720" anchor="t">
            <a:normAutofit/>
          </a:bodyPr>
          <a:lstStyle/>
          <a:p>
            <a:pPr marL="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Overview</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Rural Alaska children experience hearing loss at a rate of 30% vs 2-5% in the lower 48 (Emmett, et.al 2022).</a:t>
            </a:r>
          </a:p>
          <a:p>
            <a:pPr marL="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Mix of Conductive and Sensory hearing losses</a:t>
            </a:r>
          </a:p>
          <a:p>
            <a:pPr marL="4572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Middle Ear Diseases are common in children (e.g. AOM)</a:t>
            </a:r>
          </a:p>
          <a:p>
            <a:pPr marL="4572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Sensorineural loss in hunters and older boys</a:t>
            </a:r>
          </a:p>
          <a:p>
            <a:pPr marL="4572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667512" rtl="0" eaLnBrk="1" fontAlgn="auto" latinLnBrk="0" hangingPunct="1">
              <a:lnSpc>
                <a:spcPct val="90000"/>
              </a:lnSpc>
              <a:spcBef>
                <a:spcPts val="0"/>
              </a:spcBef>
              <a:spcAft>
                <a:spcPts val="600"/>
              </a:spcAft>
              <a:buClrTx/>
              <a:buSzTx/>
              <a:buFontTx/>
              <a:buNone/>
              <a:tabLst/>
              <a:defRPr/>
            </a:pPr>
            <a:endParaRPr kumimoji="0" lang="en-US" sz="1752"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E653DF7D-32A2-819A-0565-013A5B8C80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8408" y="4827759"/>
            <a:ext cx="9185482" cy="1943155"/>
          </a:xfrm>
          <a:prstGeom prst="rect">
            <a:avLst/>
          </a:prstGeom>
        </p:spPr>
      </p:pic>
      <p:sp>
        <p:nvSpPr>
          <p:cNvPr id="13" name="TextBox 12">
            <a:extLst>
              <a:ext uri="{FF2B5EF4-FFF2-40B4-BE49-F238E27FC236}">
                <a16:creationId xmlns:a16="http://schemas.microsoft.com/office/drawing/2014/main" id="{9229A9A9-926C-285B-0B61-EB21E477B5E5}"/>
              </a:ext>
            </a:extLst>
          </p:cNvPr>
          <p:cNvSpPr txBox="1"/>
          <p:nvPr/>
        </p:nvSpPr>
        <p:spPr>
          <a:xfrm>
            <a:off x="9971587" y="6670900"/>
            <a:ext cx="2533703" cy="204671"/>
          </a:xfrm>
          <a:prstGeom prst="rect">
            <a:avLst/>
          </a:prstGeom>
          <a:noFill/>
        </p:spPr>
        <p:txBody>
          <a:bodyPr wrap="square" lIns="91440" tIns="45720" rIns="91440" bIns="45720" anchor="t">
            <a:spAutoFit/>
          </a:bodyPr>
          <a:lstStyle/>
          <a:p>
            <a:pPr marL="0" marR="0" lvl="0" indent="0" algn="l" defTabSz="667512" rtl="0" eaLnBrk="1" fontAlgn="auto" latinLnBrk="0" hangingPunct="1">
              <a:lnSpc>
                <a:spcPct val="100000"/>
              </a:lnSpc>
              <a:spcBef>
                <a:spcPts val="0"/>
              </a:spcBef>
              <a:spcAft>
                <a:spcPts val="600"/>
              </a:spcAft>
              <a:buClrTx/>
              <a:buSzTx/>
              <a:buFontTx/>
              <a:buNone/>
              <a:tabLst/>
              <a:defRPr/>
            </a:pPr>
            <a:r>
              <a:rPr kumimoji="0" lang="en-US" sz="730" b="0" i="0" u="none" strike="noStrike" kern="1200" cap="none" spc="0" normalizeH="0" baseline="0" noProof="0" dirty="0">
                <a:ln>
                  <a:noFill/>
                </a:ln>
                <a:solidFill>
                  <a:prstClr val="black"/>
                </a:solidFill>
                <a:effectLst/>
                <a:uLnTx/>
                <a:uFillTx/>
                <a:latin typeface="Aptos" panose="02110004020202020204"/>
                <a:ea typeface="+mn-ea"/>
                <a:cs typeface="+mn-cs"/>
              </a:rPr>
              <a:t>https://hearingaidclinics.com/hearing-loss/types/</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86F6247-FD92-E1BE-EAED-4C57646F001B}"/>
              </a:ext>
            </a:extLst>
          </p:cNvPr>
          <p:cNvSpPr txBox="1"/>
          <p:nvPr/>
        </p:nvSpPr>
        <p:spPr>
          <a:xfrm>
            <a:off x="5386798" y="1258208"/>
            <a:ext cx="4592906" cy="600164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Services We Provide:</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Diagnostic:</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Hearing tests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Newborn Hearing Screens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Treatment: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Telemedicine consult with ENT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Coordinate field clinics and surgeries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Rehabilitation &amp; Consultation: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Hearing Aids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IEP, 504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0227FF03-DB6D-14D1-0AF1-32F80106B89E}"/>
                  </a:ext>
                </a:extLst>
              </p14:cNvPr>
              <p14:cNvContentPartPr/>
              <p14:nvPr/>
            </p14:nvContentPartPr>
            <p14:xfrm>
              <a:off x="11233396" y="5776871"/>
              <a:ext cx="14244" cy="13025"/>
            </p14:xfrm>
          </p:contentPart>
        </mc:Choice>
        <mc:Fallback xmlns="">
          <p:pic>
            <p:nvPicPr>
              <p:cNvPr id="9" name="Ink 8">
                <a:extLst>
                  <a:ext uri="{FF2B5EF4-FFF2-40B4-BE49-F238E27FC236}">
                    <a16:creationId xmlns:a16="http://schemas.microsoft.com/office/drawing/2014/main" id="{0227FF03-DB6D-14D1-0AF1-32F80106B89E}"/>
                  </a:ext>
                </a:extLst>
              </p:cNvPr>
              <p:cNvPicPr/>
              <p:nvPr/>
            </p:nvPicPr>
            <p:blipFill>
              <a:blip r:embed="rId4"/>
              <a:stretch>
                <a:fillRect/>
              </a:stretch>
            </p:blipFill>
            <p:spPr>
              <a:xfrm>
                <a:off x="11215591" y="5755163"/>
                <a:ext cx="49498" cy="5600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2F1CCB0B-741D-8591-95F4-26C0E7E97E4C}"/>
                  </a:ext>
                </a:extLst>
              </p14:cNvPr>
              <p14:cNvContentPartPr/>
              <p14:nvPr/>
            </p14:nvContentPartPr>
            <p14:xfrm>
              <a:off x="11262654" y="5757333"/>
              <a:ext cx="13025" cy="18404"/>
            </p14:xfrm>
          </p:contentPart>
        </mc:Choice>
        <mc:Fallback xmlns="">
          <p:pic>
            <p:nvPicPr>
              <p:cNvPr id="10" name="Ink 9">
                <a:extLst>
                  <a:ext uri="{FF2B5EF4-FFF2-40B4-BE49-F238E27FC236}">
                    <a16:creationId xmlns:a16="http://schemas.microsoft.com/office/drawing/2014/main" id="{2F1CCB0B-741D-8591-95F4-26C0E7E97E4C}"/>
                  </a:ext>
                </a:extLst>
              </p:cNvPr>
              <p:cNvPicPr/>
              <p:nvPr/>
            </p:nvPicPr>
            <p:blipFill>
              <a:blip r:embed="rId6"/>
              <a:stretch>
                <a:fillRect/>
              </a:stretch>
            </p:blipFill>
            <p:spPr>
              <a:xfrm>
                <a:off x="11242302" y="5739637"/>
                <a:ext cx="53321" cy="53442"/>
              </a:xfrm>
              <a:prstGeom prst="rect">
                <a:avLst/>
              </a:prstGeom>
            </p:spPr>
          </p:pic>
        </mc:Fallback>
      </mc:AlternateContent>
    </p:spTree>
    <p:extLst>
      <p:ext uri="{BB962C8B-B14F-4D97-AF65-F5344CB8AC3E}">
        <p14:creationId xmlns:p14="http://schemas.microsoft.com/office/powerpoint/2010/main" val="12669401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5D59-F2C3-ADC3-EDF0-091707C17B23}"/>
              </a:ext>
            </a:extLst>
          </p:cNvPr>
          <p:cNvSpPr>
            <a:spLocks noGrp="1"/>
          </p:cNvSpPr>
          <p:nvPr>
            <p:ph type="title"/>
          </p:nvPr>
        </p:nvSpPr>
        <p:spPr>
          <a:xfrm>
            <a:off x="138404" y="280216"/>
            <a:ext cx="5819192" cy="1278910"/>
          </a:xfrm>
        </p:spPr>
        <p:txBody>
          <a:bodyPr vert="horz" lIns="91440" tIns="45720" rIns="91440" bIns="45720" rtlCol="0" anchor="ctr">
            <a:normAutofit/>
          </a:bodyPr>
          <a:lstStyle/>
          <a:p>
            <a:r>
              <a:rPr lang="en-US" sz="3600" dirty="0">
                <a:latin typeface="Georgia"/>
              </a:rPr>
              <a:t>Current &amp; Future Projects</a:t>
            </a:r>
            <a:endParaRPr lang="en-US" sz="3600" kern="1200">
              <a:latin typeface="Georgia"/>
            </a:endParaRPr>
          </a:p>
        </p:txBody>
      </p:sp>
      <p:pic>
        <p:nvPicPr>
          <p:cNvPr id="10" name="Content Placeholder 9" descr="A close-up of a white sphere&#10;&#10;Description automatically generated">
            <a:extLst>
              <a:ext uri="{FF2B5EF4-FFF2-40B4-BE49-F238E27FC236}">
                <a16:creationId xmlns:a16="http://schemas.microsoft.com/office/drawing/2014/main" id="{AC7DBFEC-71D5-3729-A6D4-BA420273BC8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7551" y="2091796"/>
            <a:ext cx="5384542" cy="3035748"/>
          </a:xfrm>
          <a:prstGeom prst="rect">
            <a:avLst/>
          </a:prstGeom>
        </p:spPr>
      </p:pic>
      <p:sp>
        <p:nvSpPr>
          <p:cNvPr id="3" name="TextBox 2">
            <a:extLst>
              <a:ext uri="{FF2B5EF4-FFF2-40B4-BE49-F238E27FC236}">
                <a16:creationId xmlns:a16="http://schemas.microsoft.com/office/drawing/2014/main" id="{7AF528AB-2EC1-AA55-DB74-8CEF164F5438}"/>
              </a:ext>
            </a:extLst>
          </p:cNvPr>
          <p:cNvSpPr txBox="1"/>
          <p:nvPr/>
        </p:nvSpPr>
        <p:spPr>
          <a:xfrm>
            <a:off x="6547280" y="281619"/>
            <a:ext cx="5346696" cy="387798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Current Efforts to Expand Access: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AFHCAN telemedicine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Developing CHAP training modules on ear pathology and exams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School Screening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Optometry-led effort to screen elementary school children at the largest schools in the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Future Projects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Increase access to hearing healthcare via telemedicine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Improve hearing protection access in-region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06637C45-62E9-D378-40E9-91690F25C7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5501" y="4012640"/>
            <a:ext cx="2709346" cy="2593152"/>
          </a:xfrm>
          <a:prstGeom prst="rect">
            <a:avLst/>
          </a:prstGeom>
        </p:spPr>
      </p:pic>
      <p:pic>
        <p:nvPicPr>
          <p:cNvPr id="13" name="Picture 12">
            <a:extLst>
              <a:ext uri="{FF2B5EF4-FFF2-40B4-BE49-F238E27FC236}">
                <a16:creationId xmlns:a16="http://schemas.microsoft.com/office/drawing/2014/main" id="{F1FD217A-DFD9-8BDE-8C2B-9385B2F401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586953" y="2143383"/>
            <a:ext cx="3347028" cy="2169977"/>
          </a:xfrm>
          <a:prstGeom prst="rect">
            <a:avLst/>
          </a:prstGeom>
        </p:spPr>
      </p:pic>
    </p:spTree>
    <p:extLst>
      <p:ext uri="{BB962C8B-B14F-4D97-AF65-F5344CB8AC3E}">
        <p14:creationId xmlns:p14="http://schemas.microsoft.com/office/powerpoint/2010/main" val="763914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Denise Hendrickson</a:t>
            </a: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845563" y="4548233"/>
            <a:ext cx="8694099" cy="697535"/>
          </a:xfrm>
        </p:spPr>
        <p:txBody>
          <a:bodyPr>
            <a:normAutofit fontScale="92500" lnSpcReduction="20000"/>
          </a:bodyPr>
          <a:lstStyle/>
          <a:p>
            <a:pPr marL="0" indent="0" algn="ctr">
              <a:buNone/>
            </a:pPr>
            <a:r>
              <a:rPr lang="en-US" dirty="0">
                <a:latin typeface="Source Sans Pro" panose="020B0503030403020204" pitchFamily="34" charset="0"/>
                <a:ea typeface="Source Sans Pro" panose="020B0503030403020204" pitchFamily="34" charset="0"/>
              </a:rPr>
              <a:t>Bristol Bay Area Health Corporation, Diabetes Community Wellness Program</a:t>
            </a:r>
          </a:p>
        </p:txBody>
      </p:sp>
    </p:spTree>
    <p:extLst>
      <p:ext uri="{BB962C8B-B14F-4D97-AF65-F5344CB8AC3E}">
        <p14:creationId xmlns:p14="http://schemas.microsoft.com/office/powerpoint/2010/main" val="601113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6FF5621-163E-52C1-32B7-C7335908697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BBAHC Diabetes</a:t>
            </a:r>
            <a:br>
              <a:rPr lang="en-US" dirty="0">
                <a:solidFill>
                  <a:srgbClr val="FFFFFF"/>
                </a:solidFill>
              </a:rPr>
            </a:br>
            <a:r>
              <a:rPr lang="en-US" dirty="0">
                <a:solidFill>
                  <a:srgbClr val="FFFFFF"/>
                </a:solidFill>
              </a:rPr>
              <a:t>Community Wellness Program</a:t>
            </a:r>
          </a:p>
        </p:txBody>
      </p:sp>
      <p:sp>
        <p:nvSpPr>
          <p:cNvPr id="33" name="Arc 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C210A77-05BE-451F-7557-1D137907A5BC}"/>
              </a:ext>
            </a:extLst>
          </p:cNvPr>
          <p:cNvSpPr>
            <a:spLocks noGrp="1"/>
          </p:cNvSpPr>
          <p:nvPr>
            <p:ph idx="1"/>
          </p:nvPr>
        </p:nvSpPr>
        <p:spPr>
          <a:xfrm>
            <a:off x="4447308" y="591344"/>
            <a:ext cx="6906491" cy="5585619"/>
          </a:xfrm>
        </p:spPr>
        <p:txBody>
          <a:bodyPr anchor="ctr">
            <a:normAutofit/>
          </a:bodyPr>
          <a:lstStyle/>
          <a:p>
            <a:r>
              <a:rPr lang="en-US" sz="1500" i="1" dirty="0"/>
              <a:t>The BBAHC Diabetes Community Wellness Program </a:t>
            </a:r>
            <a:r>
              <a:rPr lang="en-US" sz="1500" dirty="0"/>
              <a:t>has proudly served Bristol Bay for 27 years. Our focus is the same: diabetes prevention, education, and treatment for people with diabetes. </a:t>
            </a:r>
          </a:p>
          <a:p>
            <a:endParaRPr lang="en-US" sz="1500" dirty="0"/>
          </a:p>
          <a:p>
            <a:r>
              <a:rPr lang="en-US" sz="1500" i="1" dirty="0"/>
              <a:t>What do we do?</a:t>
            </a:r>
          </a:p>
          <a:p>
            <a:pPr lvl="1"/>
            <a:r>
              <a:rPr lang="en-US" sz="1500" dirty="0"/>
              <a:t>Diabetes Clinic at Kanakanak Hospital</a:t>
            </a:r>
          </a:p>
          <a:p>
            <a:pPr lvl="1"/>
            <a:r>
              <a:rPr lang="en-US" sz="1500" dirty="0"/>
              <a:t>Diabetes Team Village Visits (see patients in village clinics or their homes) </a:t>
            </a:r>
          </a:p>
          <a:p>
            <a:pPr lvl="1"/>
            <a:r>
              <a:rPr lang="en-US" sz="1500" dirty="0"/>
              <a:t>Diabetes Team Village School Visits </a:t>
            </a:r>
          </a:p>
          <a:p>
            <a:pPr lvl="1"/>
            <a:r>
              <a:rPr lang="en-US" sz="1500" dirty="0"/>
              <a:t>Diabetes Team Community Presentations </a:t>
            </a:r>
          </a:p>
          <a:p>
            <a:pPr lvl="1"/>
            <a:r>
              <a:rPr lang="en-US" sz="1500" dirty="0"/>
              <a:t>Regional Community Engagement Activities</a:t>
            </a:r>
          </a:p>
          <a:p>
            <a:pPr lvl="1"/>
            <a:r>
              <a:rPr lang="en-US" sz="1500" dirty="0"/>
              <a:t>Ongoing collaboration with BBAHC programs like WIC, ILP, Optometry, and Dental </a:t>
            </a:r>
          </a:p>
          <a:p>
            <a:pPr lvl="1"/>
            <a:endParaRPr lang="en-US" sz="1500" dirty="0"/>
          </a:p>
          <a:p>
            <a:pPr lvl="1"/>
            <a:endParaRPr lang="en-US" sz="1500" dirty="0"/>
          </a:p>
          <a:p>
            <a:pPr marL="457200" lvl="1" indent="0">
              <a:buNone/>
            </a:pPr>
            <a:endParaRPr lang="en-US" sz="1500" dirty="0"/>
          </a:p>
        </p:txBody>
      </p:sp>
      <p:pic>
        <p:nvPicPr>
          <p:cNvPr id="11" name="Picture 10">
            <a:extLst>
              <a:ext uri="{FF2B5EF4-FFF2-40B4-BE49-F238E27FC236}">
                <a16:creationId xmlns:a16="http://schemas.microsoft.com/office/drawing/2014/main" id="{78077A52-B63B-62FF-17CA-3BABDF47C003}"/>
              </a:ext>
            </a:extLst>
          </p:cNvPr>
          <p:cNvPicPr>
            <a:picLocks noChangeAspect="1"/>
          </p:cNvPicPr>
          <p:nvPr/>
        </p:nvPicPr>
        <p:blipFill>
          <a:blip r:embed="rId2"/>
          <a:stretch>
            <a:fillRect/>
          </a:stretch>
        </p:blipFill>
        <p:spPr>
          <a:xfrm>
            <a:off x="181938" y="5704428"/>
            <a:ext cx="1009791" cy="1019317"/>
          </a:xfrm>
          <a:prstGeom prst="rect">
            <a:avLst/>
          </a:prstGeom>
        </p:spPr>
      </p:pic>
    </p:spTree>
    <p:extLst>
      <p:ext uri="{BB962C8B-B14F-4D97-AF65-F5344CB8AC3E}">
        <p14:creationId xmlns:p14="http://schemas.microsoft.com/office/powerpoint/2010/main" val="980912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4B3E4AE-7BDE-238D-8C45-E512869B870E}"/>
              </a:ext>
            </a:extLst>
          </p:cNvPr>
          <p:cNvSpPr>
            <a:spLocks noGrp="1"/>
          </p:cNvSpPr>
          <p:nvPr>
            <p:ph type="title"/>
          </p:nvPr>
        </p:nvSpPr>
        <p:spPr>
          <a:xfrm>
            <a:off x="1199772" y="953468"/>
            <a:ext cx="4959603" cy="1642969"/>
          </a:xfrm>
        </p:spPr>
        <p:txBody>
          <a:bodyPr anchor="b">
            <a:normAutofit fontScale="90000"/>
          </a:bodyPr>
          <a:lstStyle/>
          <a:p>
            <a:r>
              <a:rPr lang="en-US" sz="3700" dirty="0"/>
              <a:t>Promoting “Generational Wellness” with support of federal and private grants.</a:t>
            </a:r>
          </a:p>
        </p:txBody>
      </p:sp>
      <p:pic>
        <p:nvPicPr>
          <p:cNvPr id="4" name="Picture 3">
            <a:extLst>
              <a:ext uri="{FF2B5EF4-FFF2-40B4-BE49-F238E27FC236}">
                <a16:creationId xmlns:a16="http://schemas.microsoft.com/office/drawing/2014/main" id="{32078386-D352-465F-0F1E-ACDD4C7A1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0968" y="474970"/>
            <a:ext cx="4673436" cy="5466007"/>
          </a:xfrm>
          <a:prstGeom prst="rect">
            <a:avLst/>
          </a:prstGeom>
        </p:spPr>
      </p:pic>
      <p:sp>
        <p:nvSpPr>
          <p:cNvPr id="34" name="Rectangle 3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5" name="Content Placeholder 2">
            <a:extLst>
              <a:ext uri="{FF2B5EF4-FFF2-40B4-BE49-F238E27FC236}">
                <a16:creationId xmlns:a16="http://schemas.microsoft.com/office/drawing/2014/main" id="{49D6A3A2-39BE-944D-3D4D-C187AB1E8191}"/>
              </a:ext>
            </a:extLst>
          </p:cNvPr>
          <p:cNvGraphicFramePr>
            <a:graphicFrameLocks noGrp="1"/>
          </p:cNvGraphicFramePr>
          <p:nvPr>
            <p:ph idx="1"/>
          </p:nvPr>
        </p:nvGraphicFramePr>
        <p:xfrm>
          <a:off x="1136397" y="2418408"/>
          <a:ext cx="5373045" cy="352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957BDC2F-855E-EBCD-9246-1E2FCE8674C8}"/>
              </a:ext>
            </a:extLst>
          </p:cNvPr>
          <p:cNvPicPr>
            <a:picLocks noChangeAspect="1"/>
          </p:cNvPicPr>
          <p:nvPr/>
        </p:nvPicPr>
        <p:blipFill>
          <a:blip r:embed="rId8"/>
          <a:stretch>
            <a:fillRect/>
          </a:stretch>
        </p:blipFill>
        <p:spPr>
          <a:xfrm>
            <a:off x="126606" y="5328811"/>
            <a:ext cx="1009791" cy="1019317"/>
          </a:xfrm>
          <a:prstGeom prst="rect">
            <a:avLst/>
          </a:prstGeom>
        </p:spPr>
      </p:pic>
    </p:spTree>
    <p:extLst>
      <p:ext uri="{BB962C8B-B14F-4D97-AF65-F5344CB8AC3E}">
        <p14:creationId xmlns:p14="http://schemas.microsoft.com/office/powerpoint/2010/main" val="3276688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n old person and a young child&#10;&#10;AI-generated content may be incorrect.">
            <a:extLst>
              <a:ext uri="{FF2B5EF4-FFF2-40B4-BE49-F238E27FC236}">
                <a16:creationId xmlns:a16="http://schemas.microsoft.com/office/drawing/2014/main" id="{839E07F0-DC65-F1DB-6A50-DE4E3FE42C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2" y="325680"/>
            <a:ext cx="3683111" cy="2228282"/>
          </a:xfrm>
          <a:prstGeom prst="rect">
            <a:avLst/>
          </a:prstGeom>
        </p:spPr>
      </p:pic>
      <p:sp>
        <p:nvSpPr>
          <p:cNvPr id="83" name="Rectangle 82">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84">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poster of a person with a picture of a person&#10;&#10;AI-generated content may be incorrect.">
            <a:extLst>
              <a:ext uri="{FF2B5EF4-FFF2-40B4-BE49-F238E27FC236}">
                <a16:creationId xmlns:a16="http://schemas.microsoft.com/office/drawing/2014/main" id="{4201FADD-0749-6613-19D9-AE4D81FD8E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7046" y="313080"/>
            <a:ext cx="1730643" cy="2262279"/>
          </a:xfrm>
          <a:prstGeom prst="rect">
            <a:avLst/>
          </a:prstGeom>
        </p:spPr>
      </p:pic>
      <p:pic>
        <p:nvPicPr>
          <p:cNvPr id="11" name="Picture 10" descr="A poster with text and images&#10;&#10;AI-generated content may be incorrect.">
            <a:extLst>
              <a:ext uri="{FF2B5EF4-FFF2-40B4-BE49-F238E27FC236}">
                <a16:creationId xmlns:a16="http://schemas.microsoft.com/office/drawing/2014/main" id="{65E70149-165B-3EDD-FEDB-F43E7A28CD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414" y="3006496"/>
            <a:ext cx="2394999" cy="3385159"/>
          </a:xfrm>
          <a:prstGeom prst="rect">
            <a:avLst/>
          </a:prstGeom>
        </p:spPr>
      </p:pic>
      <p:sp>
        <p:nvSpPr>
          <p:cNvPr id="87" name="Rectangle 86">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A poster of a running person&#10;&#10;AI-generated content may be incorrect.">
            <a:extLst>
              <a:ext uri="{FF2B5EF4-FFF2-40B4-BE49-F238E27FC236}">
                <a16:creationId xmlns:a16="http://schemas.microsoft.com/office/drawing/2014/main" id="{EFA39D05-421A-F678-C1E5-E471907790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21730" y="3006495"/>
            <a:ext cx="2606572" cy="3385160"/>
          </a:xfrm>
          <a:prstGeom prst="rect">
            <a:avLst/>
          </a:prstGeom>
        </p:spPr>
      </p:pic>
      <p:sp>
        <p:nvSpPr>
          <p:cNvPr id="89" name="Rectangle 88">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a:extLst>
              <a:ext uri="{FF2B5EF4-FFF2-40B4-BE49-F238E27FC236}">
                <a16:creationId xmlns:a16="http://schemas.microsoft.com/office/drawing/2014/main" id="{F1C78528-D959-C76C-8BB9-2C25CBB9FC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65668" y="321735"/>
            <a:ext cx="2542562" cy="3312786"/>
          </a:xfrm>
          <a:prstGeom prst="rect">
            <a:avLst/>
          </a:prstGeom>
        </p:spPr>
      </p:pic>
      <p:sp>
        <p:nvSpPr>
          <p:cNvPr id="91" name="Rectangle 90">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poster with text and images&#10;&#10;AI-generated content may be incorrect.">
            <a:extLst>
              <a:ext uri="{FF2B5EF4-FFF2-40B4-BE49-F238E27FC236}">
                <a16:creationId xmlns:a16="http://schemas.microsoft.com/office/drawing/2014/main" id="{C6CA799F-3B47-2959-76D6-08EF906DC4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76244" y="4172622"/>
            <a:ext cx="1720888" cy="2227687"/>
          </a:xfrm>
          <a:prstGeom prst="rect">
            <a:avLst/>
          </a:prstGeom>
        </p:spPr>
      </p:pic>
      <p:pic>
        <p:nvPicPr>
          <p:cNvPr id="8" name="Picture 7">
            <a:extLst>
              <a:ext uri="{FF2B5EF4-FFF2-40B4-BE49-F238E27FC236}">
                <a16:creationId xmlns:a16="http://schemas.microsoft.com/office/drawing/2014/main" id="{D644E2D0-51CB-AA45-ADB9-130E72E691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45691" y="5829300"/>
            <a:ext cx="938950" cy="947808"/>
          </a:xfrm>
          <a:prstGeom prst="rect">
            <a:avLst/>
          </a:prstGeom>
        </p:spPr>
      </p:pic>
    </p:spTree>
    <p:extLst>
      <p:ext uri="{BB962C8B-B14F-4D97-AF65-F5344CB8AC3E}">
        <p14:creationId xmlns:p14="http://schemas.microsoft.com/office/powerpoint/2010/main" val="401159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E92933-FA88-1706-B52A-CCF028AAA5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76998-A8DE-4EA1-8892-63C7C225D31C}"/>
              </a:ext>
            </a:extLst>
          </p:cNvPr>
          <p:cNvSpPr>
            <a:spLocks noGrp="1"/>
          </p:cNvSpPr>
          <p:nvPr>
            <p:ph idx="1"/>
          </p:nvPr>
        </p:nvSpPr>
        <p:spPr/>
        <p:txBody>
          <a:bodyPr/>
          <a:lstStyle/>
          <a:p>
            <a:endParaRPr lang="en-US"/>
          </a:p>
        </p:txBody>
      </p:sp>
      <p:pic>
        <p:nvPicPr>
          <p:cNvPr id="2" name="Content Placeholder 3">
            <a:extLst>
              <a:ext uri="{FF2B5EF4-FFF2-40B4-BE49-F238E27FC236}">
                <a16:creationId xmlns:a16="http://schemas.microsoft.com/office/drawing/2014/main" id="{55431888-1158-7416-D548-50991CC494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01691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43A5F-E276-F495-6588-6FC8A3917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15685-E1BE-EB22-9EB3-679D1B0F249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Closing Announcements</a:t>
            </a:r>
          </a:p>
        </p:txBody>
      </p:sp>
      <p:sp>
        <p:nvSpPr>
          <p:cNvPr id="3" name="Content Placeholder 2">
            <a:extLst>
              <a:ext uri="{FF2B5EF4-FFF2-40B4-BE49-F238E27FC236}">
                <a16:creationId xmlns:a16="http://schemas.microsoft.com/office/drawing/2014/main" id="{8645A453-AD6B-06FF-BB06-DD1C324ABE68}"/>
              </a:ext>
            </a:extLst>
          </p:cNvPr>
          <p:cNvSpPr>
            <a:spLocks noGrp="1"/>
          </p:cNvSpPr>
          <p:nvPr>
            <p:ph idx="1"/>
          </p:nvPr>
        </p:nvSpPr>
        <p:spPr>
          <a:xfrm>
            <a:off x="1845563" y="4548233"/>
            <a:ext cx="8694099" cy="69753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All Alaska Pediatric Partnership &amp; Help Me Grow Alaska</a:t>
            </a:r>
          </a:p>
        </p:txBody>
      </p:sp>
    </p:spTree>
    <p:extLst>
      <p:ext uri="{BB962C8B-B14F-4D97-AF65-F5344CB8AC3E}">
        <p14:creationId xmlns:p14="http://schemas.microsoft.com/office/powerpoint/2010/main" val="1245362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16" name="Picture 15" descr="A person holding a baby&#10;&#10;Description automatically generated">
            <a:extLst>
              <a:ext uri="{FF2B5EF4-FFF2-40B4-BE49-F238E27FC236}">
                <a16:creationId xmlns:a16="http://schemas.microsoft.com/office/drawing/2014/main" id="{2AF12524-B506-1D66-8DB7-0D9B92B056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00243">
            <a:off x="6898026" y="4558766"/>
            <a:ext cx="987597" cy="1355854"/>
          </a:xfrm>
          <a:prstGeom prst="rect">
            <a:avLst/>
          </a:prstGeom>
        </p:spPr>
      </p:pic>
      <p:pic>
        <p:nvPicPr>
          <p:cNvPr id="18" name="Picture 17">
            <a:extLst>
              <a:ext uri="{FF2B5EF4-FFF2-40B4-BE49-F238E27FC236}">
                <a16:creationId xmlns:a16="http://schemas.microsoft.com/office/drawing/2014/main" id="{395BF390-E8AC-1958-BDAB-40ED062B80BB}"/>
              </a:ext>
            </a:extLst>
          </p:cNvPr>
          <p:cNvPicPr>
            <a:picLocks noChangeAspect="1"/>
          </p:cNvPicPr>
          <p:nvPr/>
        </p:nvPicPr>
        <p:blipFill>
          <a:blip r:embed="rId5"/>
          <a:stretch>
            <a:fillRect/>
          </a:stretch>
        </p:blipFill>
        <p:spPr>
          <a:xfrm rot="20362657">
            <a:off x="8603889" y="4800989"/>
            <a:ext cx="1762611" cy="1382191"/>
          </a:xfrm>
          <a:prstGeom prst="rect">
            <a:avLst/>
          </a:prstGeom>
        </p:spPr>
      </p:pic>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6"/>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70760" y="557563"/>
            <a:ext cx="1490454" cy="1252873"/>
          </a:xfrm>
          <a:prstGeom prst="rect">
            <a:avLst/>
          </a:prstGeom>
        </p:spPr>
      </p:pic>
      <p:pic>
        <p:nvPicPr>
          <p:cNvPr id="32" name="Picture 31">
            <a:extLst>
              <a:ext uri="{FF2B5EF4-FFF2-40B4-BE49-F238E27FC236}">
                <a16:creationId xmlns:a16="http://schemas.microsoft.com/office/drawing/2014/main" id="{C74BD5F3-2705-35DE-9FC9-82D0E3E1C03B}"/>
              </a:ext>
            </a:extLst>
          </p:cNvPr>
          <p:cNvPicPr>
            <a:picLocks noChangeAspect="1"/>
          </p:cNvPicPr>
          <p:nvPr/>
        </p:nvPicPr>
        <p:blipFill>
          <a:blip r:embed="rId11"/>
          <a:stretch>
            <a:fillRect/>
          </a:stretch>
        </p:blipFill>
        <p:spPr>
          <a:xfrm rot="1029747">
            <a:off x="10453823" y="4545231"/>
            <a:ext cx="1155875" cy="731268"/>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12" cstate="email">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spTree>
    <p:extLst>
      <p:ext uri="{BB962C8B-B14F-4D97-AF65-F5344CB8AC3E}">
        <p14:creationId xmlns:p14="http://schemas.microsoft.com/office/powerpoint/2010/main" val="1189708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3324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0E42D28-251D-CBCD-59EC-7F17067E3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15386-7ACD-2556-8321-66E03ABD9A40}"/>
              </a:ext>
            </a:extLst>
          </p:cNvPr>
          <p:cNvSpPr>
            <a:spLocks noGrp="1"/>
          </p:cNvSpPr>
          <p:nvPr>
            <p:ph type="title"/>
          </p:nvPr>
        </p:nvSpPr>
        <p:spPr/>
        <p:txBody>
          <a:bodyPr/>
          <a:lstStyle/>
          <a:p>
            <a:endParaRPr lang="en-US" b="1">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BE611F1B-41E9-0EE9-558E-2A63637C6F0F}"/>
              </a:ext>
            </a:extLst>
          </p:cNvPr>
          <p:cNvSpPr>
            <a:spLocks noGrp="1"/>
          </p:cNvSpPr>
          <p:nvPr>
            <p:ph idx="1"/>
          </p:nvPr>
        </p:nvSpPr>
        <p:spPr/>
        <p:txBody>
          <a:bodyPr/>
          <a:lstStyle/>
          <a:p>
            <a:endParaRPr lang="en-US">
              <a:latin typeface="Source Sans Pro" panose="020B0503030403020204" pitchFamily="34" charset="0"/>
              <a:ea typeface="Source Sans Pro" panose="020B0503030403020204" pitchFamily="34" charset="0"/>
            </a:endParaRPr>
          </a:p>
        </p:txBody>
      </p:sp>
      <p:sp>
        <p:nvSpPr>
          <p:cNvPr id="4" name="Title 1">
            <a:extLst>
              <a:ext uri="{FF2B5EF4-FFF2-40B4-BE49-F238E27FC236}">
                <a16:creationId xmlns:a16="http://schemas.microsoft.com/office/drawing/2014/main" id="{1DEDF59A-1206-805C-E85C-3E6A8D10DCAF}"/>
              </a:ext>
            </a:extLst>
          </p:cNvPr>
          <p:cNvSpPr txBox="1">
            <a:spLocks/>
          </p:cNvSpPr>
          <p:nvPr/>
        </p:nvSpPr>
        <p:spPr>
          <a:xfrm>
            <a:off x="836675" y="-108144"/>
            <a:ext cx="10515600" cy="1860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atin typeface="Source Sans Pro" panose="020B0503030403020204" pitchFamily="34" charset="0"/>
                <a:ea typeface="Source Sans Pro" panose="020B0503030403020204" pitchFamily="34" charset="0"/>
              </a:rPr>
              <a:t>Save the Date! </a:t>
            </a:r>
            <a:endParaRPr lang="en-US" sz="6000" b="1" dirty="0">
              <a:latin typeface="Source Sans Pro" panose="020B0503030403020204" pitchFamily="34" charset="0"/>
              <a:ea typeface="Source Sans Pro" panose="020B0503030403020204" pitchFamily="34" charset="0"/>
            </a:endParaRPr>
          </a:p>
        </p:txBody>
      </p:sp>
      <p:pic>
        <p:nvPicPr>
          <p:cNvPr id="5" name="Content Placeholder 3">
            <a:extLst>
              <a:ext uri="{FF2B5EF4-FFF2-40B4-BE49-F238E27FC236}">
                <a16:creationId xmlns:a16="http://schemas.microsoft.com/office/drawing/2014/main" id="{FEF6916C-147D-C0B7-2E9A-EC56BED246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964" y="1494263"/>
            <a:ext cx="4998613" cy="4998613"/>
          </a:xfrm>
          <a:prstGeom prst="rect">
            <a:avLst/>
          </a:prstGeom>
        </p:spPr>
      </p:pic>
      <p:pic>
        <p:nvPicPr>
          <p:cNvPr id="6" name="Content Placeholder 6">
            <a:extLst>
              <a:ext uri="{FF2B5EF4-FFF2-40B4-BE49-F238E27FC236}">
                <a16:creationId xmlns:a16="http://schemas.microsoft.com/office/drawing/2014/main" id="{DDDCA4AB-6017-1756-57D4-3DDB2BB307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5607" y="1494263"/>
            <a:ext cx="5968494" cy="4998613"/>
          </a:xfrm>
          <a:prstGeom prst="rect">
            <a:avLst/>
          </a:prstGeom>
        </p:spPr>
      </p:pic>
    </p:spTree>
    <p:extLst>
      <p:ext uri="{BB962C8B-B14F-4D97-AF65-F5344CB8AC3E}">
        <p14:creationId xmlns:p14="http://schemas.microsoft.com/office/powerpoint/2010/main" val="2328049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34812" y="1282023"/>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2379193"/>
            <a:ext cx="10975131" cy="3196783"/>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Special thanks to BBAHC for hosting the September Partnership Meeting</a:t>
            </a:r>
          </a:p>
          <a:p>
            <a:pPr marL="0" indent="0" algn="ctr">
              <a:buNone/>
            </a:pPr>
            <a:r>
              <a:rPr lang="en-US" dirty="0">
                <a:latin typeface="Source Sans Pro" panose="020B0503030403020204" pitchFamily="34" charset="0"/>
                <a:ea typeface="Source Sans Pro" panose="020B0503030403020204" pitchFamily="34" charset="0"/>
              </a:rPr>
              <a:t>BBNA </a:t>
            </a:r>
            <a:r>
              <a:rPr lang="en-US" dirty="0" err="1">
                <a:latin typeface="Source Sans Pro" panose="020B0503030403020204" pitchFamily="34" charset="0"/>
                <a:ea typeface="Source Sans Pro" panose="020B0503030403020204" pitchFamily="34" charset="0"/>
              </a:rPr>
              <a:t>Headstart</a:t>
            </a:r>
            <a:r>
              <a:rPr lang="en-US" dirty="0">
                <a:latin typeface="Source Sans Pro" panose="020B0503030403020204" pitchFamily="34" charset="0"/>
                <a:ea typeface="Source Sans Pro" panose="020B0503030403020204" pitchFamily="34" charset="0"/>
              </a:rPr>
              <a:t> for hosting the Dillingham Children’s Fair </a:t>
            </a:r>
          </a:p>
          <a:p>
            <a:pPr marL="0" indent="0" algn="ctr">
              <a:buNone/>
            </a:pPr>
            <a:r>
              <a:rPr lang="en-US" dirty="0">
                <a:latin typeface="Source Sans Pro" panose="020B0503030403020204" pitchFamily="34" charset="0"/>
                <a:ea typeface="Source Sans Pro" panose="020B0503030403020204" pitchFamily="34" charset="0"/>
              </a:rPr>
              <a:t>All the agencies who welcomed A2P2 &amp; Help Me Grow Alaska for conversations, connections, and opportunities to learn more about the impactful working happening in Dillingham and the Bristol Bay Region for children, youth, and families!</a:t>
            </a:r>
          </a:p>
          <a:p>
            <a:pPr marL="0" indent="0" algn="ctr">
              <a:buNone/>
            </a:pPr>
            <a:r>
              <a:rPr lang="en-US" dirty="0">
                <a:latin typeface="Source Sans Pro" panose="020B0503030403020204" pitchFamily="34" charset="0"/>
                <a:ea typeface="Source Sans Pro" panose="020B0503030403020204" pitchFamily="34" charset="0"/>
              </a:rPr>
              <a:t>We value </a:t>
            </a:r>
            <a:r>
              <a:rPr lang="en-US">
                <a:latin typeface="Source Sans Pro" panose="020B0503030403020204" pitchFamily="34" charset="0"/>
                <a:ea typeface="Source Sans Pro" panose="020B0503030403020204" pitchFamily="34" charset="0"/>
              </a:rPr>
              <a:t>your partnerships </a:t>
            </a:r>
            <a:r>
              <a:rPr lang="en-US" dirty="0">
                <a:latin typeface="Source Sans Pro" panose="020B0503030403020204" pitchFamily="34" charset="0"/>
                <a:ea typeface="Source Sans Pro" panose="020B0503030403020204" pitchFamily="34" charset="0"/>
              </a:rPr>
              <a:t>with </a:t>
            </a:r>
            <a:r>
              <a:rPr lang="en-US">
                <a:latin typeface="Source Sans Pro" panose="020B0503030403020204" pitchFamily="34" charset="0"/>
                <a:ea typeface="Source Sans Pro" panose="020B0503030403020204" pitchFamily="34" charset="0"/>
              </a:rPr>
              <a:t>one another! </a:t>
            </a:r>
            <a:endParaRPr lang="en-US" dirty="0">
              <a:latin typeface="Source Sans Pro" panose="020B0503030403020204" pitchFamily="34" charset="0"/>
              <a:ea typeface="Source Sans Pro" panose="020B0503030403020204" pitchFamily="34" charset="0"/>
            </a:endParaRPr>
          </a:p>
          <a:p>
            <a:pPr marL="0" indent="0" algn="ctr">
              <a:buNone/>
            </a:pP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66330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1266766"/>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21449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3121" y="41861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24269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21449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2147" y="41861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22518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Tree>
    <p:extLst>
      <p:ext uri="{BB962C8B-B14F-4D97-AF65-F5344CB8AC3E}">
        <p14:creationId xmlns:p14="http://schemas.microsoft.com/office/powerpoint/2010/main" val="139626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7F938B6-2F40-FA94-57B5-F7482313B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4B26D-3AA3-7830-0B99-D86D3B554152}"/>
              </a:ext>
            </a:extLst>
          </p:cNvPr>
          <p:cNvSpPr>
            <a:spLocks noGrp="1"/>
          </p:cNvSpPr>
          <p:nvPr>
            <p:ph type="title"/>
          </p:nvPr>
        </p:nvSpPr>
        <p:spPr/>
        <p:txBody>
          <a:bodyPr/>
          <a:lstStyle/>
          <a:p>
            <a:endParaRPr lang="en-US" b="1">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D2FCEA23-7C50-DFB8-3794-E5CDBB07D391}"/>
              </a:ext>
            </a:extLst>
          </p:cNvPr>
          <p:cNvSpPr>
            <a:spLocks noGrp="1"/>
          </p:cNvSpPr>
          <p:nvPr>
            <p:ph idx="1"/>
          </p:nvPr>
        </p:nvSpPr>
        <p:spPr/>
        <p:txBody>
          <a:bodyPr/>
          <a:lstStyle/>
          <a:p>
            <a:endParaRPr lang="en-US">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CD6F523E-E0A8-A44F-9963-BE50A33DA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2022" y="0"/>
            <a:ext cx="8207955" cy="6880711"/>
          </a:xfrm>
          <a:prstGeom prst="rect">
            <a:avLst/>
          </a:prstGeom>
        </p:spPr>
      </p:pic>
    </p:spTree>
    <p:extLst>
      <p:ext uri="{BB962C8B-B14F-4D97-AF65-F5344CB8AC3E}">
        <p14:creationId xmlns:p14="http://schemas.microsoft.com/office/powerpoint/2010/main" val="2664360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AFAFAE2-9BE3-DA69-C7BD-CA13BCDCEF58}"/>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8982F8C-A849-8978-FB5B-A89F34D355E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00560" y="0"/>
            <a:ext cx="8180863" cy="6858000"/>
          </a:xfrm>
          <a:prstGeom prst="rect">
            <a:avLst/>
          </a:prstGeom>
        </p:spPr>
      </p:pic>
    </p:spTree>
    <p:extLst>
      <p:ext uri="{BB962C8B-B14F-4D97-AF65-F5344CB8AC3E}">
        <p14:creationId xmlns:p14="http://schemas.microsoft.com/office/powerpoint/2010/main" val="3408179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2031881"/>
            <a:ext cx="10515600" cy="1325563"/>
          </a:xfrm>
        </p:spPr>
        <p:txBody>
          <a:bodyPr>
            <a:normAutofit fontScale="90000"/>
          </a:bodyPr>
          <a:lstStyle/>
          <a:p>
            <a:pPr algn="ctr"/>
            <a:r>
              <a:rPr lang="en-US" sz="4900" dirty="0">
                <a:solidFill>
                  <a:srgbClr val="02698C"/>
                </a:solidFill>
                <a:latin typeface="Source Sans Pro SemiBold" panose="020B0503030403020204" pitchFamily="34" charset="0"/>
                <a:ea typeface="Source Sans Pro SemiBold" panose="020B0503030403020204" pitchFamily="34" charset="0"/>
              </a:rPr>
              <a:t>Welcome!</a:t>
            </a:r>
            <a:br>
              <a:rPr lang="en-US" sz="4900" dirty="0">
                <a:solidFill>
                  <a:srgbClr val="02698C"/>
                </a:solidFill>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6000" b="1" dirty="0">
                <a:latin typeface="Source Sans Pro SemiBold" panose="020B0503030403020204" pitchFamily="34" charset="0"/>
                <a:ea typeface="Source Sans Pro SemiBold" panose="020B0503030403020204" pitchFamily="34" charset="0"/>
              </a:rPr>
              <a:t>Lynn Van Vactor</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8885"/>
            <a:ext cx="8500872" cy="520012"/>
          </a:xfrm>
        </p:spPr>
        <p:txBody>
          <a:bodyPr/>
          <a:lstStyle/>
          <a:p>
            <a:pPr marL="0" indent="0" algn="ctr">
              <a:buNone/>
            </a:pPr>
            <a:r>
              <a:rPr lang="en-US" dirty="0">
                <a:latin typeface="Source Sans Pro" panose="020B0503030403020204" pitchFamily="34" charset="0"/>
                <a:ea typeface="Source Sans Pro" panose="020B0503030403020204" pitchFamily="34" charset="0"/>
              </a:rPr>
              <a:t>Bristol Bay Area Health Corporation </a:t>
            </a:r>
          </a:p>
        </p:txBody>
      </p:sp>
    </p:spTree>
    <p:extLst>
      <p:ext uri="{BB962C8B-B14F-4D97-AF65-F5344CB8AC3E}">
        <p14:creationId xmlns:p14="http://schemas.microsoft.com/office/powerpoint/2010/main" val="10221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chemeClr val="bg1"/>
            </a:gs>
            <a:gs pos="100000">
              <a:schemeClr val="bg1">
                <a:alpha val="0"/>
              </a:schemeClr>
            </a:gs>
          </a:gsLst>
          <a:lin ang="16200000" scaled="1"/>
          <a:tileRect/>
        </a:gradFill>
        <a:effectLst/>
      </p:bgPr>
    </p:bg>
    <p:spTree>
      <p:nvGrpSpPr>
        <p:cNvPr id="1" name=""/>
        <p:cNvGrpSpPr/>
        <p:nvPr/>
      </p:nvGrpSpPr>
      <p:grpSpPr>
        <a:xfrm>
          <a:off x="0" y="0"/>
          <a:ext cx="0" cy="0"/>
          <a:chOff x="0" y="0"/>
          <a:chExt cx="0" cy="0"/>
        </a:xfrm>
      </p:grpSpPr>
      <p:pic>
        <p:nvPicPr>
          <p:cNvPr id="4" name="Picture 3" descr="A person holding a net in the water&#10;&#10;AI-generated content may be incorrect.">
            <a:extLst>
              <a:ext uri="{FF2B5EF4-FFF2-40B4-BE49-F238E27FC236}">
                <a16:creationId xmlns:a16="http://schemas.microsoft.com/office/drawing/2014/main" id="{2C17BB2C-DED6-12DB-9AB1-346E6320CC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1DD69E9-238D-259F-83F2-5BA849BD31C9}"/>
              </a:ext>
            </a:extLst>
          </p:cNvPr>
          <p:cNvSpPr/>
          <p:nvPr/>
        </p:nvSpPr>
        <p:spPr>
          <a:xfrm>
            <a:off x="0" y="5759452"/>
            <a:ext cx="12192000" cy="1098548"/>
          </a:xfrm>
          <a:prstGeom prst="rect">
            <a:avLst/>
          </a:prstGeom>
          <a:solidFill>
            <a:srgbClr val="EDE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2310D54-4810-E96D-3FC8-34A93C4FF314}"/>
              </a:ext>
            </a:extLst>
          </p:cNvPr>
          <p:cNvSpPr/>
          <p:nvPr/>
        </p:nvSpPr>
        <p:spPr>
          <a:xfrm>
            <a:off x="0" y="0"/>
            <a:ext cx="12192000" cy="1098548"/>
          </a:xfrm>
          <a:prstGeom prst="rect">
            <a:avLst/>
          </a:prstGeom>
          <a:solidFill>
            <a:srgbClr val="EDE6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55DBFF-150F-C5DF-1E5B-22766B5199B3}"/>
              </a:ext>
            </a:extLst>
          </p:cNvPr>
          <p:cNvSpPr txBox="1"/>
          <p:nvPr/>
        </p:nvSpPr>
        <p:spPr>
          <a:xfrm>
            <a:off x="619091" y="261392"/>
            <a:ext cx="1027011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5E26"/>
                </a:solidFill>
                <a:effectLst/>
                <a:uLnTx/>
                <a:uFillTx/>
                <a:latin typeface="Alverata" panose="02030503060504020004"/>
                <a:ea typeface="Lato Black" panose="020F0502020204030203" pitchFamily="34" charset="0"/>
                <a:cs typeface="Lato Black" panose="020F0502020204030203" pitchFamily="34" charset="0"/>
              </a:rPr>
              <a:t>All Alaska Pediatric Partnership (A2P2)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76D74B2-4682-6A77-A7EC-A910C42B035B}"/>
              </a:ext>
            </a:extLst>
          </p:cNvPr>
          <p:cNvSpPr txBox="1"/>
          <p:nvPr/>
        </p:nvSpPr>
        <p:spPr>
          <a:xfrm>
            <a:off x="7774945" y="5936255"/>
            <a:ext cx="4134723"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F5E26"/>
                </a:solidFill>
                <a:effectLst/>
                <a:uLnTx/>
                <a:uFillTx/>
                <a:latin typeface="Alverata" panose="02030503060504020004" pitchFamily="18" charset="0"/>
                <a:ea typeface="+mn-ea"/>
                <a:cs typeface="+mn-cs"/>
              </a:rPr>
              <a:t>September 5,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DD901A22-2553-DBB3-83D2-E6345F2C6634}"/>
              </a:ext>
            </a:extLst>
          </p:cNvPr>
          <p:cNvCxnSpPr/>
          <p:nvPr/>
        </p:nvCxnSpPr>
        <p:spPr>
          <a:xfrm>
            <a:off x="0" y="1098548"/>
            <a:ext cx="12192000" cy="0"/>
          </a:xfrm>
          <a:prstGeom prst="line">
            <a:avLst/>
          </a:prstGeom>
          <a:ln w="38100">
            <a:solidFill>
              <a:srgbClr val="4A6C5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DF6CB2-56DE-1013-7B74-1FD114503389}"/>
              </a:ext>
            </a:extLst>
          </p:cNvPr>
          <p:cNvCxnSpPr/>
          <p:nvPr/>
        </p:nvCxnSpPr>
        <p:spPr>
          <a:xfrm>
            <a:off x="0" y="5759448"/>
            <a:ext cx="12192000" cy="0"/>
          </a:xfrm>
          <a:prstGeom prst="line">
            <a:avLst/>
          </a:prstGeom>
          <a:ln w="38100">
            <a:solidFill>
              <a:srgbClr val="4A6C5D"/>
            </a:solidFill>
          </a:ln>
        </p:spPr>
        <p:style>
          <a:lnRef idx="1">
            <a:schemeClr val="accent1"/>
          </a:lnRef>
          <a:fillRef idx="0">
            <a:schemeClr val="accent1"/>
          </a:fillRef>
          <a:effectRef idx="0">
            <a:schemeClr val="accent1"/>
          </a:effectRef>
          <a:fontRef idx="minor">
            <a:schemeClr val="tx1"/>
          </a:fontRef>
        </p:style>
      </p:cxnSp>
      <p:pic>
        <p:nvPicPr>
          <p:cNvPr id="16" name="Picture 15" descr="A red and yellow logo&#10;&#10;AI-generated content may be incorrect.">
            <a:extLst>
              <a:ext uri="{FF2B5EF4-FFF2-40B4-BE49-F238E27FC236}">
                <a16:creationId xmlns:a16="http://schemas.microsoft.com/office/drawing/2014/main" id="{822B2410-79F0-D1EB-8C48-788004F9A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332" y="5163021"/>
            <a:ext cx="1546468" cy="1546468"/>
          </a:xfrm>
          <a:prstGeom prst="rect">
            <a:avLst/>
          </a:prstGeom>
        </p:spPr>
      </p:pic>
    </p:spTree>
    <p:extLst>
      <p:ext uri="{BB962C8B-B14F-4D97-AF65-F5344CB8AC3E}">
        <p14:creationId xmlns:p14="http://schemas.microsoft.com/office/powerpoint/2010/main" val="167087137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fettiVTI">
  <a:themeElements>
    <a:clrScheme name="AnalogousFromRegularSeed_2SEEDS">
      <a:dk1>
        <a:srgbClr val="000000"/>
      </a:dk1>
      <a:lt1>
        <a:srgbClr val="FFFFFF"/>
      </a:lt1>
      <a:dk2>
        <a:srgbClr val="302B1B"/>
      </a:dk2>
      <a:lt2>
        <a:srgbClr val="F0F1F3"/>
      </a:lt2>
      <a:accent1>
        <a:srgbClr val="C89B16"/>
      </a:accent1>
      <a:accent2>
        <a:srgbClr val="E76729"/>
      </a:accent2>
      <a:accent3>
        <a:srgbClr val="93AA1E"/>
      </a:accent3>
      <a:accent4>
        <a:srgbClr val="15B1BD"/>
      </a:accent4>
      <a:accent5>
        <a:srgbClr val="298AE7"/>
      </a:accent5>
      <a:accent6>
        <a:srgbClr val="3545DA"/>
      </a:accent6>
      <a:hlink>
        <a:srgbClr val="3F60BF"/>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3_Office Theme">
  <a:themeElements>
    <a:clrScheme name="EMPLOYA 1">
      <a:dk1>
        <a:srgbClr val="000000"/>
      </a:dk1>
      <a:lt1>
        <a:srgbClr val="FFFFFF"/>
      </a:lt1>
      <a:dk2>
        <a:srgbClr val="44546A"/>
      </a:dk2>
      <a:lt2>
        <a:srgbClr val="E7E6E6"/>
      </a:lt2>
      <a:accent1>
        <a:srgbClr val="92AF94"/>
      </a:accent1>
      <a:accent2>
        <a:srgbClr val="7A9682"/>
      </a:accent2>
      <a:accent3>
        <a:srgbClr val="597066"/>
      </a:accent3>
      <a:accent4>
        <a:srgbClr val="3C514B"/>
      </a:accent4>
      <a:accent5>
        <a:srgbClr val="243C3B"/>
      </a:accent5>
      <a:accent6>
        <a:srgbClr val="0E282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6219</TotalTime>
  <Words>2413</Words>
  <Application>Microsoft Macintosh PowerPoint</Application>
  <PresentationFormat>Widescreen</PresentationFormat>
  <Paragraphs>277</Paragraphs>
  <Slides>55</Slides>
  <Notes>6</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55</vt:i4>
      </vt:variant>
    </vt:vector>
  </HeadingPairs>
  <TitlesOfParts>
    <vt:vector size="87" baseType="lpstr">
      <vt:lpstr>ADLaM Display</vt:lpstr>
      <vt:lpstr>Alverata</vt:lpstr>
      <vt:lpstr>Aptos</vt:lpstr>
      <vt:lpstr>Aptos Display</vt:lpstr>
      <vt:lpstr>Archivo</vt:lpstr>
      <vt:lpstr>Archivo SemiBold</vt:lpstr>
      <vt:lpstr>Arial</vt:lpstr>
      <vt:lpstr>Calibri</vt:lpstr>
      <vt:lpstr>Calibri Light</vt:lpstr>
      <vt:lpstr>Century Gothic</vt:lpstr>
      <vt:lpstr>Georgia</vt:lpstr>
      <vt:lpstr>Gill Sans Nova</vt:lpstr>
      <vt:lpstr>Lato</vt:lpstr>
      <vt:lpstr>Lato Black</vt:lpstr>
      <vt:lpstr>Lato Medium</vt:lpstr>
      <vt:lpstr>Open Sans</vt:lpstr>
      <vt:lpstr>Source Sans Pro</vt:lpstr>
      <vt:lpstr>Source Sans Pro ExtraLight</vt:lpstr>
      <vt:lpstr>Source Sans Pro Light</vt:lpstr>
      <vt:lpstr>Source Sans Pro SemiBold</vt:lpstr>
      <vt:lpstr>Trebuchet MS</vt:lpstr>
      <vt:lpstr>Wingdings</vt:lpstr>
      <vt:lpstr>Wingdings 2</vt:lpstr>
      <vt:lpstr>Wingdings 3</vt:lpstr>
      <vt:lpstr>YACgEbc43jc 0</vt:lpstr>
      <vt:lpstr>1_Office Theme</vt:lpstr>
      <vt:lpstr>ConfettiVTI</vt:lpstr>
      <vt:lpstr>Quotable</vt:lpstr>
      <vt:lpstr>Office Theme</vt:lpstr>
      <vt:lpstr>2_Office Theme</vt:lpstr>
      <vt:lpstr>Facet</vt:lpstr>
      <vt:lpstr>3_Office Theme</vt:lpstr>
      <vt:lpstr>September Partnership Meeting</vt:lpstr>
      <vt:lpstr>Agenda</vt:lpstr>
      <vt:lpstr>Announcements</vt:lpstr>
      <vt:lpstr>PowerPoint Presentation</vt:lpstr>
      <vt:lpstr>PowerPoint Presentation</vt:lpstr>
      <vt:lpstr>PowerPoint Presentation</vt:lpstr>
      <vt:lpstr>PowerPoint Presentation</vt:lpstr>
      <vt:lpstr>Welcome!  Lynn Van Vactor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Anne Shade</vt:lpstr>
      <vt:lpstr> </vt:lpstr>
      <vt:lpstr>PowerPoint Presentation</vt:lpstr>
      <vt:lpstr>PL 102-477- what is that??</vt:lpstr>
      <vt:lpstr>477 Youth Programs Housed in the Child Development Department </vt:lpstr>
      <vt:lpstr>Youth Programs continued </vt:lpstr>
      <vt:lpstr>What is Head Start?</vt:lpstr>
      <vt:lpstr>PowerPoint Presentation</vt:lpstr>
      <vt:lpstr>PowerPoint Presentation</vt:lpstr>
      <vt:lpstr>PowerPoint Presentation</vt:lpstr>
      <vt:lpstr>PowerPoint Presentation</vt:lpstr>
      <vt:lpstr>Lisa Susunaga</vt:lpstr>
      <vt:lpstr>State of Alaska  Public Health Nursing Dillingham:  Teresa Seybert OA II Lisa Susunaga PHN III Drew Shannon PHN IV (Anchorage based)</vt:lpstr>
      <vt:lpstr>Dillingham Public Health Nursing</vt:lpstr>
      <vt:lpstr>Service map</vt:lpstr>
      <vt:lpstr>PowerPoint Presentation</vt:lpstr>
      <vt:lpstr> Our Mission</vt:lpstr>
      <vt:lpstr>Vision Statement</vt:lpstr>
      <vt:lpstr>We work together with local entities to provide health care</vt:lpstr>
      <vt:lpstr>Children’s Services 0-18 years</vt:lpstr>
      <vt:lpstr>Suzie Nunn</vt:lpstr>
      <vt:lpstr>ECIT Early Childhood Interdisciplinary Team</vt:lpstr>
      <vt:lpstr>PowerPoint Presentation</vt:lpstr>
      <vt:lpstr>Dr. Geoffrey Waite</vt:lpstr>
      <vt:lpstr>all Alaska Pediatric Partnership: Hearing healthcare in Bristol Bay</vt:lpstr>
      <vt:lpstr>Pediatric Audiology in Rural Alaska</vt:lpstr>
      <vt:lpstr>Current &amp; Future Projects</vt:lpstr>
      <vt:lpstr>Denise Hendrickson</vt:lpstr>
      <vt:lpstr>BBAHC Diabetes Community Wellness Program</vt:lpstr>
      <vt:lpstr>Promoting “Generational Wellness” with support of federal and private grants.</vt:lpstr>
      <vt:lpstr>PowerPoint Presentation</vt:lpstr>
      <vt:lpstr>Closing Announcements</vt:lpstr>
      <vt:lpstr>PowerPoint Presentation</vt:lpstr>
      <vt:lpstr>PowerPoint Presentation</vt:lpstr>
      <vt:lpstr>PowerPoint Presentation</vt:lpstr>
      <vt:lpstr>Thank you for joining!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73</cp:revision>
  <dcterms:created xsi:type="dcterms:W3CDTF">2019-07-24T03:45:12Z</dcterms:created>
  <dcterms:modified xsi:type="dcterms:W3CDTF">2025-12-15T20:04:53Z</dcterms:modified>
</cp:coreProperties>
</file>