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37" r:id="rId2"/>
    <p:sldMasterId id="2147483849" r:id="rId3"/>
    <p:sldMasterId id="2147483861" r:id="rId4"/>
  </p:sldMasterIdLst>
  <p:notesMasterIdLst>
    <p:notesMasterId r:id="rId59"/>
  </p:notesMasterIdLst>
  <p:sldIdLst>
    <p:sldId id="301" r:id="rId5"/>
    <p:sldId id="298" r:id="rId6"/>
    <p:sldId id="297" r:id="rId7"/>
    <p:sldId id="584" r:id="rId8"/>
    <p:sldId id="2145707036" r:id="rId9"/>
    <p:sldId id="2577" r:id="rId10"/>
    <p:sldId id="492" r:id="rId11"/>
    <p:sldId id="2578" r:id="rId12"/>
    <p:sldId id="306" r:id="rId13"/>
    <p:sldId id="2145707037" r:id="rId14"/>
    <p:sldId id="322" r:id="rId15"/>
    <p:sldId id="318" r:id="rId16"/>
    <p:sldId id="317" r:id="rId17"/>
    <p:sldId id="323" r:id="rId18"/>
    <p:sldId id="324" r:id="rId19"/>
    <p:sldId id="316" r:id="rId20"/>
    <p:sldId id="326" r:id="rId21"/>
    <p:sldId id="314" r:id="rId22"/>
    <p:sldId id="2145707032" r:id="rId23"/>
    <p:sldId id="2145707042" r:id="rId24"/>
    <p:sldId id="2145707043" r:id="rId25"/>
    <p:sldId id="2145707044" r:id="rId26"/>
    <p:sldId id="2145707045" r:id="rId27"/>
    <p:sldId id="2145707046" r:id="rId28"/>
    <p:sldId id="261" r:id="rId29"/>
    <p:sldId id="262" r:id="rId30"/>
    <p:sldId id="263" r:id="rId31"/>
    <p:sldId id="264" r:id="rId32"/>
    <p:sldId id="265" r:id="rId33"/>
    <p:sldId id="305" r:id="rId34"/>
    <p:sldId id="256" r:id="rId35"/>
    <p:sldId id="257" r:id="rId36"/>
    <p:sldId id="258" r:id="rId37"/>
    <p:sldId id="2145707039" r:id="rId38"/>
    <p:sldId id="2145707040" r:id="rId39"/>
    <p:sldId id="2145707038" r:id="rId40"/>
    <p:sldId id="276" r:id="rId41"/>
    <p:sldId id="259" r:id="rId42"/>
    <p:sldId id="260" r:id="rId43"/>
    <p:sldId id="277" r:id="rId44"/>
    <p:sldId id="311" r:id="rId45"/>
    <p:sldId id="586" r:id="rId46"/>
    <p:sldId id="2145707041" r:id="rId47"/>
    <p:sldId id="580" r:id="rId48"/>
    <p:sldId id="476" r:id="rId49"/>
    <p:sldId id="2579" r:id="rId50"/>
    <p:sldId id="603" r:id="rId51"/>
    <p:sldId id="2580" r:id="rId52"/>
    <p:sldId id="290" r:id="rId53"/>
    <p:sldId id="293" r:id="rId54"/>
    <p:sldId id="303" r:id="rId55"/>
    <p:sldId id="593" r:id="rId56"/>
    <p:sldId id="288" r:id="rId57"/>
    <p:sldId id="28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698C"/>
    <a:srgbClr val="D7F2FE"/>
    <a:srgbClr val="FFCC4B"/>
    <a:srgbClr val="1E84A7"/>
    <a:srgbClr val="FFF5C5"/>
    <a:srgbClr val="00D865"/>
    <a:srgbClr val="0EB0E7"/>
    <a:srgbClr val="01B1F2"/>
    <a:srgbClr val="CCEDF5"/>
    <a:srgbClr val="66CA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p:restoredTop sz="83409"/>
  </p:normalViewPr>
  <p:slideViewPr>
    <p:cSldViewPr snapToGrid="0" snapToObjects="1">
      <p:cViewPr varScale="1">
        <p:scale>
          <a:sx n="128" d="100"/>
          <a:sy n="128" d="100"/>
        </p:scale>
        <p:origin x="11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EA66E-2186-4E40-B405-22C60CEE680E}" type="datetimeFigureOut">
              <a:rPr lang="en-US" smtClean="0"/>
              <a:t>4/6/26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20E59-5F87-D146-AEDD-655231ADBADB}" type="slidenum">
              <a:rPr lang="en-US" smtClean="0"/>
              <a:t>‹#›</a:t>
            </a:fld>
            <a:endParaRPr lang="en-US"/>
          </a:p>
        </p:txBody>
      </p:sp>
    </p:spTree>
    <p:extLst>
      <p:ext uri="{BB962C8B-B14F-4D97-AF65-F5344CB8AC3E}">
        <p14:creationId xmlns:p14="http://schemas.microsoft.com/office/powerpoint/2010/main" val="217795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mscimprovement.center/documents/2389/Pediatric_Readiness_Outcomes_-_2023.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20E59-5F87-D146-AEDD-655231ADBADB}" type="slidenum">
              <a:rPr lang="en-US" smtClean="0"/>
              <a:t>1</a:t>
            </a:fld>
            <a:endParaRPr lang="en-US"/>
          </a:p>
        </p:txBody>
      </p:sp>
    </p:spTree>
    <p:extLst>
      <p:ext uri="{BB962C8B-B14F-4D97-AF65-F5344CB8AC3E}">
        <p14:creationId xmlns:p14="http://schemas.microsoft.com/office/powerpoint/2010/main" val="514344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382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www.canva.com</a:t>
            </a:r>
            <a:r>
              <a:rPr lang="en-US" dirty="0"/>
              <a:t>/design/DAGt6K3dEL4/ju09Dt6r76U9_jtqEayWKg/</a:t>
            </a:r>
            <a:r>
              <a:rPr lang="en-US" dirty="0" err="1"/>
              <a:t>watch?utm_content</a:t>
            </a:r>
            <a:r>
              <a:rPr lang="en-US" dirty="0"/>
              <a:t>=DAGt6K3dEL4&amp;utm_campaign=</a:t>
            </a:r>
            <a:r>
              <a:rPr lang="en-US" dirty="0" err="1"/>
              <a:t>designshare&amp;utm_medium</a:t>
            </a:r>
            <a:r>
              <a:rPr lang="en-US" dirty="0"/>
              <a:t>=link2&amp;utm_source=</a:t>
            </a:r>
            <a:r>
              <a:rPr lang="en-US" dirty="0" err="1"/>
              <a:t>uniquelinks&amp;utlId</a:t>
            </a:r>
            <a:r>
              <a:rPr lang="en-US" dirty="0"/>
              <a:t>=h1537db0193</a:t>
            </a:r>
          </a:p>
        </p:txBody>
      </p:sp>
      <p:sp>
        <p:nvSpPr>
          <p:cNvPr id="4" name="Slide Number Placeholder 3"/>
          <p:cNvSpPr>
            <a:spLocks noGrp="1"/>
          </p:cNvSpPr>
          <p:nvPr>
            <p:ph type="sldNum" sz="quarter" idx="5"/>
          </p:nvPr>
        </p:nvSpPr>
        <p:spPr/>
        <p:txBody>
          <a:bodyPr/>
          <a:lstStyle/>
          <a:p>
            <a:fld id="{AEB20E59-5F87-D146-AEDD-655231ADBADB}" type="slidenum">
              <a:rPr lang="en-US" smtClean="0"/>
              <a:t>43</a:t>
            </a:fld>
            <a:endParaRPr lang="en-US"/>
          </a:p>
        </p:txBody>
      </p:sp>
    </p:spTree>
    <p:extLst>
      <p:ext uri="{BB962C8B-B14F-4D97-AF65-F5344CB8AC3E}">
        <p14:creationId xmlns:p14="http://schemas.microsoft.com/office/powerpoint/2010/main" val="15077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45</a:t>
            </a:fld>
            <a:endParaRPr lang="en-US"/>
          </a:p>
        </p:txBody>
      </p:sp>
    </p:spTree>
    <p:extLst>
      <p:ext uri="{BB962C8B-B14F-4D97-AF65-F5344CB8AC3E}">
        <p14:creationId xmlns:p14="http://schemas.microsoft.com/office/powerpoint/2010/main" val="3275383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BC47-5916-BF94-E935-E77FC12C2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C47E7-36D5-763F-B0F8-6A007CF97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CB6F08-F71C-AE1D-89A9-F6E23F0860BF}"/>
              </a:ext>
            </a:extLst>
          </p:cNvPr>
          <p:cNvSpPr>
            <a:spLocks noGrp="1"/>
          </p:cNvSpPr>
          <p:nvPr>
            <p:ph type="body" idx="1"/>
          </p:nvPr>
        </p:nvSpPr>
        <p:spPr/>
        <p:txBody>
          <a:bodyPr/>
          <a:lstStyle/>
          <a:p>
            <a:r>
              <a:rPr lang="en-US" dirty="0"/>
              <a:t>Put link in chat: https://</a:t>
            </a:r>
            <a:r>
              <a:rPr lang="en-US" dirty="0" err="1"/>
              <a:t>secure.givelively.org</a:t>
            </a:r>
            <a:r>
              <a:rPr lang="en-US" dirty="0"/>
              <a:t>/donate/all-</a:t>
            </a:r>
            <a:r>
              <a:rPr lang="en-US" dirty="0" err="1"/>
              <a:t>alaska</a:t>
            </a:r>
            <a:r>
              <a:rPr lang="en-US" dirty="0"/>
              <a:t>-pediatric-partnership/a2p2-30th-anniversary</a:t>
            </a:r>
          </a:p>
        </p:txBody>
      </p:sp>
      <p:sp>
        <p:nvSpPr>
          <p:cNvPr id="4" name="Slide Number Placeholder 3">
            <a:extLst>
              <a:ext uri="{FF2B5EF4-FFF2-40B4-BE49-F238E27FC236}">
                <a16:creationId xmlns:a16="http://schemas.microsoft.com/office/drawing/2014/main" id="{C29A74DB-FE54-C157-E428-051F8C0176A5}"/>
              </a:ext>
            </a:extLst>
          </p:cNvPr>
          <p:cNvSpPr>
            <a:spLocks noGrp="1"/>
          </p:cNvSpPr>
          <p:nvPr>
            <p:ph type="sldNum" sz="quarter" idx="5"/>
          </p:nvPr>
        </p:nvSpPr>
        <p:spPr/>
        <p:txBody>
          <a:bodyPr/>
          <a:lstStyle/>
          <a:p>
            <a:fld id="{AEB20E59-5F87-D146-AEDD-655231ADBADB}" type="slidenum">
              <a:rPr lang="en-US" smtClean="0"/>
              <a:t>48</a:t>
            </a:fld>
            <a:endParaRPr lang="en-US"/>
          </a:p>
        </p:txBody>
      </p:sp>
    </p:spTree>
    <p:extLst>
      <p:ext uri="{BB962C8B-B14F-4D97-AF65-F5344CB8AC3E}">
        <p14:creationId xmlns:p14="http://schemas.microsoft.com/office/powerpoint/2010/main" val="2326452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link in chat: https://</a:t>
            </a:r>
            <a:r>
              <a:rPr lang="en-US" dirty="0" err="1"/>
              <a:t>secure.givelively.org</a:t>
            </a:r>
            <a:r>
              <a:rPr lang="en-US" dirty="0"/>
              <a:t>/donate/all-</a:t>
            </a:r>
            <a:r>
              <a:rPr lang="en-US" dirty="0" err="1"/>
              <a:t>alaska</a:t>
            </a:r>
            <a:r>
              <a:rPr lang="en-US" dirty="0"/>
              <a:t>-pediatric-partnership/a2p2-30th-anniversary</a:t>
            </a:r>
          </a:p>
        </p:txBody>
      </p:sp>
      <p:sp>
        <p:nvSpPr>
          <p:cNvPr id="4" name="Slide Number Placeholder 3"/>
          <p:cNvSpPr>
            <a:spLocks noGrp="1"/>
          </p:cNvSpPr>
          <p:nvPr>
            <p:ph type="sldNum" sz="quarter" idx="5"/>
          </p:nvPr>
        </p:nvSpPr>
        <p:spPr/>
        <p:txBody>
          <a:bodyPr/>
          <a:lstStyle/>
          <a:p>
            <a:fld id="{AEB20E59-5F87-D146-AEDD-655231ADBADB}" type="slidenum">
              <a:rPr lang="en-US" smtClean="0"/>
              <a:t>6</a:t>
            </a:fld>
            <a:endParaRPr lang="en-US"/>
          </a:p>
        </p:txBody>
      </p:sp>
    </p:spTree>
    <p:extLst>
      <p:ext uri="{BB962C8B-B14F-4D97-AF65-F5344CB8AC3E}">
        <p14:creationId xmlns:p14="http://schemas.microsoft.com/office/powerpoint/2010/main" val="2683369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my name 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work for… Alaska DOH/DPH/SRCHS – Office of EMS – based out of Juneau.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the Alaska EMS for Children State Partnership Program Manager.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578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EMSC is a national initiative (federal grant) funded through the Health Resources and Services Administration. </a:t>
            </a:r>
          </a:p>
          <a:p>
            <a:pPr defTabSz="924916">
              <a:defRPr/>
            </a:pPr>
            <a:endParaRPr lang="en-US" dirty="0"/>
          </a:p>
          <a:p>
            <a:pPr defTabSz="924916">
              <a:defRPr/>
            </a:pPr>
            <a:r>
              <a:rPr lang="en-US" dirty="0"/>
              <a:t>It is the only federally funded program dedicated solely to improving emergency care for kids. </a:t>
            </a:r>
          </a:p>
          <a:p>
            <a:pPr defTabSz="924916">
              <a:defRPr/>
            </a:pPr>
            <a:r>
              <a:rPr lang="en-US" dirty="0"/>
              <a:t>Other federal efforts touch on children as part of broader emergency planning, but </a:t>
            </a:r>
          </a:p>
          <a:p>
            <a:pPr defTabSz="924916">
              <a:defRPr/>
            </a:pPr>
            <a:r>
              <a:rPr lang="en-US" dirty="0"/>
              <a:t>EMSC is the one program whose entire mission is pediatric readiness. </a:t>
            </a:r>
          </a:p>
          <a:p>
            <a:pPr defTabSz="924916">
              <a:defRPr/>
            </a:pPr>
            <a:endParaRPr lang="en-US" dirty="0"/>
          </a:p>
          <a:p>
            <a:pPr defTabSz="924916">
              <a:defRPr/>
            </a:pPr>
            <a:r>
              <a:rPr lang="en-US" b="1" dirty="0"/>
              <a:t>Goal:</a:t>
            </a:r>
            <a:r>
              <a:rPr lang="en-US" dirty="0"/>
              <a:t> Improve pediatric patient outcomes by ensuring readiness across EMS and emergency departments.</a:t>
            </a:r>
          </a:p>
          <a:p>
            <a:pPr defTabSz="924916">
              <a:defRPr/>
            </a:pPr>
            <a:r>
              <a:rPr lang="en-US" b="1" dirty="0"/>
              <a:t>Focus: </a:t>
            </a:r>
            <a:r>
              <a:rPr lang="en-US" sz="1200" dirty="0"/>
              <a:t>equipment, training, policies, family-centered care, *</a:t>
            </a:r>
            <a:r>
              <a:rPr lang="en-US" dirty="0"/>
              <a:t>new focus- </a:t>
            </a:r>
            <a:r>
              <a:rPr lang="en-US" sz="1200" dirty="0"/>
              <a:t>disaster prep</a:t>
            </a:r>
            <a:endParaRPr lang="en-US" dirty="0"/>
          </a:p>
          <a:p>
            <a:pPr defTabSz="924916">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122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Pediatric Readiness is ensuring that every EMS and fire-rescue agency and emergency department (ED) has the pediatric-specific champions, competencies, policies, equipment, and other resources needed to provide high-quality emergency care for children.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38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9D1D6-35C5-7659-B22E-BEB3157C5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64739-5739-1F7F-E39B-D126C6008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5CDF1-17DD-45A4-4008-C672368CFBE5}"/>
              </a:ext>
            </a:extLst>
          </p:cNvPr>
          <p:cNvSpPr>
            <a:spLocks noGrp="1"/>
          </p:cNvSpPr>
          <p:nvPr>
            <p:ph type="body" idx="1"/>
          </p:nvPr>
        </p:nvSpPr>
        <p:spPr/>
        <p:txBody>
          <a:bodyPr/>
          <a:lstStyle/>
          <a:p>
            <a:pPr marL="228600" indent="-228600">
              <a:buAutoNum type="arabicPeriod"/>
            </a:pPr>
            <a:r>
              <a:rPr lang="en-US" dirty="0"/>
              <a:t>Alaska’s geography creates unique challenges</a:t>
            </a:r>
            <a:r>
              <a:rPr lang="en-US" b="1" dirty="0"/>
              <a:t>—many communities are only accessible by air or water, with longer response times </a:t>
            </a:r>
          </a:p>
          <a:p>
            <a:pPr marL="228600" indent="-228600">
              <a:buAutoNum type="arabicPeriod"/>
            </a:pPr>
            <a:r>
              <a:rPr lang="en-US" dirty="0"/>
              <a:t>Children have distinct clinical needs in emergencies, </a:t>
            </a:r>
            <a:r>
              <a:rPr lang="en-US" b="1" dirty="0"/>
              <a:t>yet more than 80% receive care in general emergency departments and small hospitals/clinics, not pediatric specific facilities. </a:t>
            </a:r>
          </a:p>
          <a:p>
            <a:pPr marL="228600" indent="-228600">
              <a:buAutoNum type="arabicPeriod"/>
            </a:pPr>
            <a:r>
              <a:rPr lang="en-US" b="0" dirty="0"/>
              <a:t>Pediatric incidents account for approximately 10% of all prehospital calls. </a:t>
            </a:r>
          </a:p>
          <a:p>
            <a:pPr marL="0" indent="0">
              <a:buNone/>
            </a:pPr>
            <a:r>
              <a:rPr lang="en-US" b="0" dirty="0"/>
              <a:t>      </a:t>
            </a:r>
            <a:r>
              <a:rPr lang="en-US" b="1" dirty="0"/>
              <a:t>The limited frequency of pediatric interactions results in clinicians being less familiar with – and often less confident in – providing pediatric care. </a:t>
            </a:r>
          </a:p>
          <a:p>
            <a:pPr marL="0" indent="0">
              <a:buNone/>
            </a:pPr>
            <a:r>
              <a:rPr lang="en-US" dirty="0"/>
              <a:t>4.   Being Pediatric Ready can reduce anxiety and increase confidence. Related </a:t>
            </a:r>
            <a:r>
              <a:rPr lang="en-US" dirty="0">
                <a:hlinkClick r:id="rId3"/>
              </a:rPr>
              <a:t>research suggests</a:t>
            </a:r>
            <a:r>
              <a:rPr lang="en-US" dirty="0"/>
              <a:t> it may also improve patient outcomes.</a:t>
            </a:r>
          </a:p>
          <a:p>
            <a:endParaRPr lang="en-US" b="1" dirty="0"/>
          </a:p>
        </p:txBody>
      </p:sp>
      <p:sp>
        <p:nvSpPr>
          <p:cNvPr id="4" name="Slide Number Placeholder 3">
            <a:extLst>
              <a:ext uri="{FF2B5EF4-FFF2-40B4-BE49-F238E27FC236}">
                <a16:creationId xmlns:a16="http://schemas.microsoft.com/office/drawing/2014/main" id="{F433179B-F72B-C924-C032-57298789E7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433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3FF11-7745-AF6E-FC3D-7B9D370CB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251B12-2039-AAC6-8FD7-5134C039EB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E1B3C2-C912-C5F9-7C96-D7516A982C0D}"/>
              </a:ext>
            </a:extLst>
          </p:cNvPr>
          <p:cNvSpPr>
            <a:spLocks noGrp="1"/>
          </p:cNvSpPr>
          <p:nvPr>
            <p:ph type="body" idx="1"/>
          </p:nvPr>
        </p:nvSpPr>
        <p:spPr/>
        <p:txBody>
          <a:bodyPr/>
          <a:lstStyle/>
          <a:p>
            <a:pPr defTabSz="924916">
              <a:defRPr/>
            </a:pPr>
            <a:r>
              <a:rPr lang="en-US" b="1" dirty="0"/>
              <a:t>In hospitals, </a:t>
            </a:r>
            <a:r>
              <a:rPr lang="en-US" dirty="0"/>
              <a:t>preparing hospitals for the 2026 pediatric readiness assessment, which measures how well emergency departments are equipped to care for children. </a:t>
            </a:r>
          </a:p>
          <a:p>
            <a:pPr defTabSz="924916">
              <a:defRPr/>
            </a:pPr>
            <a:endParaRPr lang="en-US" dirty="0"/>
          </a:p>
          <a:p>
            <a:pPr defTabSz="924916">
              <a:defRPr/>
            </a:pPr>
            <a:r>
              <a:rPr lang="en-US" dirty="0"/>
              <a:t>Alaska EMSC has a long-standing Pediatric Facility Recognition Program that highlights hospitals who are dedicated to pediatric emergency care. Several facilities have already earned recognition, and we continue to encourage others to participate. If your facility isn’t yet recognized, this is a proven way to demonstrate excellence and join those already leading the way.</a:t>
            </a:r>
          </a:p>
          <a:p>
            <a:pPr defTabSz="924916">
              <a:defRPr/>
            </a:pPr>
            <a:endParaRPr lang="en-US" dirty="0"/>
          </a:p>
          <a:p>
            <a:pPr defTabSz="924916">
              <a:defRPr/>
            </a:pPr>
            <a:r>
              <a:rPr lang="en-US" b="1" dirty="0"/>
              <a:t>In EMS</a:t>
            </a:r>
            <a:r>
              <a:rPr lang="en-US" dirty="0"/>
              <a:t>, we are reviewing baseline readiness scores across the state and will soon develop an Ambulance ‘PedsReady’ program. This program will be similar to the Facility Recognition Program for hospitals. </a:t>
            </a:r>
          </a:p>
          <a:p>
            <a:pPr defTabSz="924916">
              <a:defRPr/>
            </a:pPr>
            <a:endParaRPr lang="en-US" dirty="0"/>
          </a:p>
          <a:p>
            <a:pPr defTabSz="924916">
              <a:defRPr/>
            </a:pPr>
            <a:r>
              <a:rPr lang="en-US" dirty="0"/>
              <a:t>We’re </a:t>
            </a:r>
            <a:r>
              <a:rPr lang="en-US" b="1" dirty="0"/>
              <a:t>using technology</a:t>
            </a:r>
            <a:r>
              <a:rPr lang="en-US" dirty="0"/>
              <a:t>—like the Handtevy mobile app—that helps providers calculate doses and run resuscitations safely for kids -- and adults. Last year alone, it was used in more than 5,000 calls across Alaska, including nearly 3,000 pediatric emergencies. </a:t>
            </a:r>
          </a:p>
          <a:p>
            <a:pPr defTabSz="924916">
              <a:defRPr/>
            </a:pPr>
            <a:endParaRPr lang="en-US" dirty="0"/>
          </a:p>
          <a:p>
            <a:pPr defTabSz="924916">
              <a:defRPr/>
            </a:pPr>
            <a:r>
              <a:rPr lang="en-US" dirty="0"/>
              <a:t>We also have a Manikin Extremity Matrix Kit that we share with Emergency Medical Care instructors to utilize for clinician skills training and practice. </a:t>
            </a:r>
          </a:p>
          <a:p>
            <a:pPr defTabSz="924916">
              <a:defRPr/>
            </a:pPr>
            <a:endParaRPr lang="en-US" dirty="0"/>
          </a:p>
          <a:p>
            <a:pPr marL="0" marR="0" lvl="0" indent="0" algn="l" defTabSz="924916" rtl="0" eaLnBrk="1" fontAlgn="auto" latinLnBrk="0" hangingPunct="1">
              <a:lnSpc>
                <a:spcPct val="100000"/>
              </a:lnSpc>
              <a:spcBef>
                <a:spcPts val="0"/>
              </a:spcBef>
              <a:spcAft>
                <a:spcPts val="0"/>
              </a:spcAft>
              <a:buClrTx/>
              <a:buSzTx/>
              <a:buFontTx/>
              <a:buNone/>
              <a:tabLst/>
              <a:defRPr/>
            </a:pPr>
            <a:r>
              <a:rPr lang="en-US" b="1" dirty="0"/>
              <a:t>For families</a:t>
            </a:r>
            <a:r>
              <a:rPr lang="en-US" dirty="0"/>
              <a:t>, we’re creating tools that support care at home—especially for children with complex medical needs who are transitioning home from the hospital.</a:t>
            </a:r>
          </a:p>
          <a:p>
            <a:pPr defTabSz="924916">
              <a:defRPr/>
            </a:pPr>
            <a:endParaRPr lang="en-US" dirty="0">
              <a:highlight>
                <a:srgbClr val="FFFF00"/>
              </a:highlight>
            </a:endParaRPr>
          </a:p>
          <a:p>
            <a:pPr defTabSz="924916">
              <a:defRPr/>
            </a:pPr>
            <a:r>
              <a:rPr lang="en-US" dirty="0">
                <a:highlight>
                  <a:srgbClr val="FFFF00"/>
                </a:highlight>
              </a:rPr>
              <a:t>Together, these efforts are raising the standard of care for kids across Alaska—whether they show up in an emergency department, call 911, or need support at home.</a:t>
            </a:r>
          </a:p>
          <a:p>
            <a:pPr defTabSz="924916">
              <a:defRPr/>
            </a:pPr>
            <a:endParaRPr lang="en-US" dirty="0"/>
          </a:p>
        </p:txBody>
      </p:sp>
      <p:sp>
        <p:nvSpPr>
          <p:cNvPr id="4" name="Slide Number Placeholder 3">
            <a:extLst>
              <a:ext uri="{FF2B5EF4-FFF2-40B4-BE49-F238E27FC236}">
                <a16:creationId xmlns:a16="http://schemas.microsoft.com/office/drawing/2014/main" id="{51792711-6917-817D-C1BC-0627837BDC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021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EMSC needs your support to help hospital emergency departments prepare for the upcoming National Pediatric Readiness Assessment launching March 3rd—full participation from all Alaska hospitals is critical to accurately reflect pediatric readiness statewide.</a:t>
            </a:r>
          </a:p>
          <a:p>
            <a:endParaRPr lang="en-US" dirty="0"/>
          </a:p>
          <a:p>
            <a:r>
              <a:rPr lang="en-US" dirty="0"/>
              <a:t>1. The assessment gives each ED a personalized score, national benchmarking, and a tailored gap report.</a:t>
            </a:r>
          </a:p>
          <a:p>
            <a:endParaRPr lang="en-US" dirty="0"/>
          </a:p>
          <a:p>
            <a:r>
              <a:rPr lang="en-US" dirty="0"/>
              <a:t>2. Invitations typically are sent to ED nurse managers, who should coordinate with their team—including the ED medical director, pediatric emergency care coordinators (PECCs) and trauma program staff—to ensure accurate responses.</a:t>
            </a:r>
          </a:p>
          <a:p>
            <a:endParaRPr lang="en-US" dirty="0"/>
          </a:p>
          <a:p>
            <a:r>
              <a:rPr lang="en-US" dirty="0"/>
              <a:t>3. Only one assessment can be completed per ED. </a:t>
            </a:r>
          </a:p>
          <a:p>
            <a:endParaRPr lang="en-US" dirty="0"/>
          </a:p>
          <a:p>
            <a:r>
              <a:rPr lang="en-US" dirty="0"/>
              <a:t>4. National assessment periods generally occur only every five years, so we don’t want to miss this chance for Alaska to participate!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14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9A54E-2E14-6E1E-6501-28FEBB0BE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B038E-17CE-D7D2-00D6-CC261FC57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5EED02-492E-0F27-663C-FBA12ECC0F92}"/>
              </a:ext>
            </a:extLst>
          </p:cNvPr>
          <p:cNvSpPr>
            <a:spLocks noGrp="1"/>
          </p:cNvSpPr>
          <p:nvPr>
            <p:ph type="body" idx="1"/>
          </p:nvPr>
        </p:nvSpPr>
        <p:spPr/>
        <p:txBody>
          <a:bodyPr/>
          <a:lstStyle/>
          <a:p>
            <a:pPr defTabSz="924916">
              <a:defRPr/>
            </a:pPr>
            <a:r>
              <a:rPr lang="en-US" dirty="0"/>
              <a:t>Medically complex children who are discharged home from the hospital occasionally get sent home with complex devices and medications. </a:t>
            </a:r>
          </a:p>
          <a:p>
            <a:pPr defTabSz="924916">
              <a:defRPr/>
            </a:pPr>
            <a:endParaRPr lang="en-US" dirty="0"/>
          </a:p>
          <a:p>
            <a:pPr defTabSz="924916">
              <a:defRPr/>
            </a:pPr>
            <a:r>
              <a:rPr lang="en-US" dirty="0"/>
              <a:t>In these cases families and caregivers are the given many tools to succeed in home care. What happens though when this care is expended, stretched thin, or something out of the ordinary happens?  Whether it is an adverse reaction to medications or a device failure.   </a:t>
            </a:r>
          </a:p>
          <a:p>
            <a:pPr defTabSz="924916">
              <a:defRPr/>
            </a:pPr>
            <a:endParaRPr lang="en-US" dirty="0"/>
          </a:p>
          <a:p>
            <a:pPr defTabSz="924916">
              <a:defRPr/>
            </a:pPr>
            <a:r>
              <a:rPr lang="en-US" dirty="0"/>
              <a:t>To better support families; prevent unnecessary transfers; and improve kid-centered care for our medically complex kids EMSC has developed a parent brochure to help connect emergency professionals with these families before an emergency happens. </a:t>
            </a:r>
          </a:p>
          <a:p>
            <a:pPr defTabSz="924916">
              <a:defRPr/>
            </a:pPr>
            <a:endParaRPr lang="en-US" dirty="0"/>
          </a:p>
          <a:p>
            <a:pPr defTabSz="924916">
              <a:defRPr/>
            </a:pPr>
            <a:endParaRPr lang="en-US" dirty="0"/>
          </a:p>
        </p:txBody>
      </p:sp>
      <p:sp>
        <p:nvSpPr>
          <p:cNvPr id="4" name="Slide Number Placeholder 3">
            <a:extLst>
              <a:ext uri="{FF2B5EF4-FFF2-40B4-BE49-F238E27FC236}">
                <a16:creationId xmlns:a16="http://schemas.microsoft.com/office/drawing/2014/main" id="{9E6110C6-8FAB-631F-7F7B-6E9E1BCDC8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44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4F5D-2228-824F-ACAA-2109C3F1D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33332-B5F0-FF4D-8270-C55392626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A8D800-2367-8444-9CAD-F907B0B3C650}"/>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2A8CA7D9-EF65-DD42-B620-5D30D952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9569C-8FE7-604D-8DCC-5C77ECB0CD75}"/>
              </a:ext>
            </a:extLst>
          </p:cNvPr>
          <p:cNvSpPr>
            <a:spLocks noGrp="1"/>
          </p:cNvSpPr>
          <p:nvPr>
            <p:ph type="sldNum" sz="quarter" idx="12"/>
          </p:nvPr>
        </p:nvSpPr>
        <p:spPr/>
        <p:txBody>
          <a:bodyPr/>
          <a:lstStyle/>
          <a:p>
            <a:fld id="{801B0030-F696-B549-B432-11F3FD413B22}" type="slidenum">
              <a:rPr lang="en-US" altLang="en-US" smtClean="0"/>
              <a:pPr/>
              <a:t>‹#›</a:t>
            </a:fld>
            <a:endParaRPr lang="en-US" altLang="en-US"/>
          </a:p>
        </p:txBody>
      </p:sp>
    </p:spTree>
    <p:extLst>
      <p:ext uri="{BB962C8B-B14F-4D97-AF65-F5344CB8AC3E}">
        <p14:creationId xmlns:p14="http://schemas.microsoft.com/office/powerpoint/2010/main" val="387652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58D3-CB15-3847-A846-F8EDDE5F03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985850-01E8-2049-A3CD-B19E59B510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F2F6E-4069-1941-9FBF-ABE9B8F13283}"/>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65B8285F-D484-8B49-B1D8-0603EC953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9F562-81CB-E945-B99D-BDC1CA757DE2}"/>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71553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6BFE98-FDF6-4645-8865-826471861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756EF-C100-E442-9455-66D060EE17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DD005-5DDD-3B47-B4E7-4EE5712DD031}"/>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57870E88-A92E-8F45-A68A-94924DDFA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4EF14-E7CD-1443-801E-C9311F3F80A6}"/>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360194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E9CD14-41D8-4440-8CB0-3585761FC1EF}"/>
              </a:ext>
            </a:extLst>
          </p:cNvPr>
          <p:cNvSpPr/>
          <p:nvPr/>
        </p:nvSpPr>
        <p:spPr>
          <a:xfrm>
            <a:off x="-22225" y="0"/>
            <a:ext cx="6019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172200" y="365125"/>
            <a:ext cx="5183188" cy="1325563"/>
          </a:xfrm>
        </p:spPr>
        <p:txBody>
          <a:bodyPr/>
          <a:lstStyle/>
          <a:p>
            <a:r>
              <a:rPr lang="en-US"/>
              <a:t>Click to edit Master title style</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3"/>
          </p:nvPr>
        </p:nvSpPr>
        <p:spPr>
          <a:xfrm>
            <a:off x="396081" y="365125"/>
            <a:ext cx="5183188" cy="5824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CFECA401-0CD2-8E42-AE73-3FE8368D9FC0}"/>
              </a:ext>
            </a:extLst>
          </p:cNvPr>
          <p:cNvSpPr>
            <a:spLocks noGrp="1"/>
          </p:cNvSpPr>
          <p:nvPr>
            <p:ph type="dt" sz="half" idx="14"/>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94A048D-0B21-684E-84D0-EBA8808FA13F}" type="datetimeFigureOut">
              <a:rPr lang="en-US" altLang="en-US"/>
              <a:pPr/>
              <a:t>4/6/26</a:t>
            </a:fld>
            <a:endParaRPr lang="en-US" altLang="en-US"/>
          </a:p>
        </p:txBody>
      </p:sp>
      <p:sp>
        <p:nvSpPr>
          <p:cNvPr id="9" name="Footer Placeholder 7">
            <a:extLst>
              <a:ext uri="{FF2B5EF4-FFF2-40B4-BE49-F238E27FC236}">
                <a16:creationId xmlns:a16="http://schemas.microsoft.com/office/drawing/2014/main" id="{ADB80790-D002-FB46-80C6-B29E7FBEA0FD}"/>
              </a:ext>
            </a:extLst>
          </p:cNvPr>
          <p:cNvSpPr>
            <a:spLocks noGrp="1"/>
          </p:cNvSpPr>
          <p:nvPr>
            <p:ph type="ftr" sz="quarter" idx="15"/>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0" name="Slide Number Placeholder 8">
            <a:extLst>
              <a:ext uri="{FF2B5EF4-FFF2-40B4-BE49-F238E27FC236}">
                <a16:creationId xmlns:a16="http://schemas.microsoft.com/office/drawing/2014/main" id="{3EE6660E-708A-9942-944F-987442728457}"/>
              </a:ext>
            </a:extLst>
          </p:cNvPr>
          <p:cNvSpPr>
            <a:spLocks noGrp="1"/>
          </p:cNvSpPr>
          <p:nvPr>
            <p:ph type="sldNum" sz="quarter" idx="16"/>
          </p:nvPr>
        </p:nvSpPr>
        <p:spPr/>
        <p:txBody>
          <a:bodyPr/>
          <a:lstStyle>
            <a:lvl1pPr>
              <a:defRPr/>
            </a:lvl1pPr>
          </a:lstStyle>
          <a:p>
            <a:fld id="{94E6562D-0468-DB4C-AB77-1327857A5DF3}" type="slidenum">
              <a:rPr lang="en-US" altLang="en-US"/>
              <a:pPr/>
              <a:t>‹#›</a:t>
            </a:fld>
            <a:endParaRPr lang="en-US" altLang="en-US"/>
          </a:p>
        </p:txBody>
      </p:sp>
    </p:spTree>
    <p:extLst>
      <p:ext uri="{BB962C8B-B14F-4D97-AF65-F5344CB8AC3E}">
        <p14:creationId xmlns:p14="http://schemas.microsoft.com/office/powerpoint/2010/main" val="2702079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5C585-014C-BD4F-B268-4F34A86B204F}"/>
              </a:ext>
            </a:extLst>
          </p:cNvPr>
          <p:cNvSpPr/>
          <p:nvPr/>
        </p:nvSpPr>
        <p:spPr>
          <a:xfrm>
            <a:off x="11506200" y="0"/>
            <a:ext cx="685800" cy="6858000"/>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6">
            <a:extLst>
              <a:ext uri="{FF2B5EF4-FFF2-40B4-BE49-F238E27FC236}">
                <a16:creationId xmlns:a16="http://schemas.microsoft.com/office/drawing/2014/main" id="{CC302CB9-4D42-044E-8B3E-6DAA66B3DD9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5400000">
            <a:off x="11170444" y="523082"/>
            <a:ext cx="1409700" cy="519112"/>
          </a:xfrm>
          <a:prstGeom prst="rect">
            <a:avLst/>
          </a:prstGeom>
          <a:noFill/>
          <a:ln>
            <a:noFill/>
          </a:ln>
          <a:extLst>
            <a:ext uri="{909E8E84-426E-40DD-AFC4-6F175D3DCCD1}">
              <a14:hiddenFill xmlns:a14="http://schemas.microsoft.com/office/drawing/2010/main">
                <a:solidFill>
                  <a:srgbClr val="FFFFFF">
                    <a:alpha val="7411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325100"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799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41DE0D6-EF1D-264D-B439-53EAF617B916}"/>
              </a:ext>
            </a:extLst>
          </p:cNvPr>
          <p:cNvSpPr>
            <a:spLocks noGrp="1"/>
          </p:cNvSpPr>
          <p:nvPr>
            <p:ph type="pic" sz="quarter" idx="12"/>
          </p:nvPr>
        </p:nvSpPr>
        <p:spPr>
          <a:xfrm>
            <a:off x="6477000" y="1093788"/>
            <a:ext cx="5715000" cy="5462587"/>
          </a:xfrm>
        </p:spPr>
        <p:txBody>
          <a:bodyPr/>
          <a:lstStyle/>
          <a:p>
            <a:r>
              <a:rPr lang="en-US"/>
              <a:t>Click icon to add picture</a:t>
            </a:r>
          </a:p>
        </p:txBody>
      </p:sp>
      <p:sp>
        <p:nvSpPr>
          <p:cNvPr id="2" name="Title 1"/>
          <p:cNvSpPr>
            <a:spLocks noGrp="1"/>
          </p:cNvSpPr>
          <p:nvPr>
            <p:ph type="ctrTitle" hasCustomPrompt="1"/>
          </p:nvPr>
        </p:nvSpPr>
        <p:spPr>
          <a:xfrm>
            <a:off x="966784" y="1093787"/>
            <a:ext cx="5510216" cy="1749426"/>
          </a:xfrm>
          <a:prstGeom prst="rect">
            <a:avLst/>
          </a:prstGeom>
        </p:spPr>
        <p:txBody>
          <a:bodyPr anchor="t" anchorCtr="0">
            <a:normAutofit/>
          </a:bodyPr>
          <a:lstStyle>
            <a:lvl1pPr algn="l">
              <a:defRPr sz="4800">
                <a:solidFill>
                  <a:schemeClr val="tx2"/>
                </a:solidFill>
              </a:defRPr>
            </a:lvl1pPr>
          </a:lstStyle>
          <a:p>
            <a:r>
              <a:rPr lang="en-US" dirty="0"/>
              <a:t>PowerPoint</a:t>
            </a:r>
            <a:br>
              <a:rPr lang="en-US" dirty="0"/>
            </a:br>
            <a:r>
              <a:rPr lang="en-US" dirty="0"/>
              <a:t>Title Example</a:t>
            </a:r>
          </a:p>
        </p:txBody>
      </p:sp>
      <p:sp>
        <p:nvSpPr>
          <p:cNvPr id="3" name="Subtitle 2"/>
          <p:cNvSpPr>
            <a:spLocks noGrp="1"/>
          </p:cNvSpPr>
          <p:nvPr>
            <p:ph type="subTitle" idx="1" hasCustomPrompt="1"/>
          </p:nvPr>
        </p:nvSpPr>
        <p:spPr>
          <a:xfrm>
            <a:off x="966784" y="2873371"/>
            <a:ext cx="5510216" cy="475692"/>
          </a:xfrm>
          <a:prstGeom prst="rect">
            <a:avLst/>
          </a:prstGeom>
        </p:spPr>
        <p:txBody>
          <a:bodyPr/>
          <a:lstStyle>
            <a:lvl1pPr marL="0" indent="0" algn="l">
              <a:buNone/>
              <a:defRPr sz="2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sub title example</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9E6C03C7-5453-F64B-9086-170789647E78}"/>
              </a:ext>
            </a:extLst>
          </p:cNvPr>
          <p:cNvSpPr>
            <a:spLocks noGrp="1"/>
          </p:cNvSpPr>
          <p:nvPr>
            <p:ph type="body" sz="quarter" idx="10" hasCustomPrompt="1"/>
          </p:nvPr>
        </p:nvSpPr>
        <p:spPr>
          <a:xfrm>
            <a:off x="966783" y="3469714"/>
            <a:ext cx="5510215" cy="462521"/>
          </a:xfrm>
          <a:prstGeom prst="rect">
            <a:avLst/>
          </a:prstGeom>
        </p:spPr>
        <p:txBody>
          <a:bodyPr>
            <a:normAutofit/>
          </a:bodyPr>
          <a:lstStyle>
            <a:lvl1pPr marL="0" indent="0" algn="l">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Lorem Ipsum</a:t>
            </a:r>
          </a:p>
        </p:txBody>
      </p:sp>
    </p:spTree>
    <p:extLst>
      <p:ext uri="{BB962C8B-B14F-4D97-AF65-F5344CB8AC3E}">
        <p14:creationId xmlns:p14="http://schemas.microsoft.com/office/powerpoint/2010/main" val="1528932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05596-A006-8F70-C296-3C55423423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D41098-78D4-09CA-E932-BA7ED953AE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9E4FAC-35C0-6063-15EB-1C5257D1330B}"/>
              </a:ext>
            </a:extLst>
          </p:cNvPr>
          <p:cNvSpPr>
            <a:spLocks noGrp="1"/>
          </p:cNvSpPr>
          <p:nvPr>
            <p:ph type="dt" sz="half" idx="10"/>
          </p:nvPr>
        </p:nvSpPr>
        <p:spPr/>
        <p:txBody>
          <a:bodyPr/>
          <a:lstStyle/>
          <a:p>
            <a:fld id="{35338B20-BBE3-BD4E-9BE7-7A6F0BD8E141}" type="datetimeFigureOut">
              <a:rPr lang="en-US" smtClean="0"/>
              <a:t>4/6/26</a:t>
            </a:fld>
            <a:endParaRPr lang="en-US"/>
          </a:p>
        </p:txBody>
      </p:sp>
      <p:sp>
        <p:nvSpPr>
          <p:cNvPr id="5" name="Footer Placeholder 4">
            <a:extLst>
              <a:ext uri="{FF2B5EF4-FFF2-40B4-BE49-F238E27FC236}">
                <a16:creationId xmlns:a16="http://schemas.microsoft.com/office/drawing/2014/main" id="{4A68F41E-0267-F982-AFFA-0119B24F6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3FE75-AC78-D6BD-FFC2-F2DF110A5E0F}"/>
              </a:ext>
            </a:extLst>
          </p:cNvPr>
          <p:cNvSpPr>
            <a:spLocks noGrp="1"/>
          </p:cNvSpPr>
          <p:nvPr>
            <p:ph type="sldNum" sz="quarter" idx="12"/>
          </p:nvPr>
        </p:nvSpPr>
        <p:spPr/>
        <p:txBody>
          <a:bodyPr/>
          <a:lstStyle/>
          <a:p>
            <a:fld id="{653B085C-A67B-4147-8191-098DBDC40071}" type="slidenum">
              <a:rPr lang="en-US" smtClean="0"/>
              <a:t>‹#›</a:t>
            </a:fld>
            <a:endParaRPr lang="en-US"/>
          </a:p>
        </p:txBody>
      </p:sp>
    </p:spTree>
    <p:extLst>
      <p:ext uri="{BB962C8B-B14F-4D97-AF65-F5344CB8AC3E}">
        <p14:creationId xmlns:p14="http://schemas.microsoft.com/office/powerpoint/2010/main" val="872891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5BF60-743D-D45D-FE53-5C1A09F2B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CECF67-FC94-5FE1-7BB1-10B1430145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807C4-BF49-9F37-C525-D3C5A5466D7C}"/>
              </a:ext>
            </a:extLst>
          </p:cNvPr>
          <p:cNvSpPr>
            <a:spLocks noGrp="1"/>
          </p:cNvSpPr>
          <p:nvPr>
            <p:ph type="dt" sz="half" idx="10"/>
          </p:nvPr>
        </p:nvSpPr>
        <p:spPr/>
        <p:txBody>
          <a:bodyPr/>
          <a:lstStyle/>
          <a:p>
            <a:fld id="{35338B20-BBE3-BD4E-9BE7-7A6F0BD8E141}" type="datetimeFigureOut">
              <a:rPr lang="en-US" smtClean="0"/>
              <a:t>4/6/26</a:t>
            </a:fld>
            <a:endParaRPr lang="en-US"/>
          </a:p>
        </p:txBody>
      </p:sp>
      <p:sp>
        <p:nvSpPr>
          <p:cNvPr id="5" name="Footer Placeholder 4">
            <a:extLst>
              <a:ext uri="{FF2B5EF4-FFF2-40B4-BE49-F238E27FC236}">
                <a16:creationId xmlns:a16="http://schemas.microsoft.com/office/drawing/2014/main" id="{D4EBE54B-20BA-8D4F-906A-A8753EA08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FC626-4487-8F44-C7F9-0E7F6E58F1B6}"/>
              </a:ext>
            </a:extLst>
          </p:cNvPr>
          <p:cNvSpPr>
            <a:spLocks noGrp="1"/>
          </p:cNvSpPr>
          <p:nvPr>
            <p:ph type="sldNum" sz="quarter" idx="12"/>
          </p:nvPr>
        </p:nvSpPr>
        <p:spPr/>
        <p:txBody>
          <a:bodyPr/>
          <a:lstStyle/>
          <a:p>
            <a:fld id="{653B085C-A67B-4147-8191-098DBDC40071}" type="slidenum">
              <a:rPr lang="en-US" smtClean="0"/>
              <a:t>‹#›</a:t>
            </a:fld>
            <a:endParaRPr lang="en-US"/>
          </a:p>
        </p:txBody>
      </p:sp>
    </p:spTree>
    <p:extLst>
      <p:ext uri="{BB962C8B-B14F-4D97-AF65-F5344CB8AC3E}">
        <p14:creationId xmlns:p14="http://schemas.microsoft.com/office/powerpoint/2010/main" val="797574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4BE3-4297-4EF3-2409-83E4DC1F1B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F313BD-407C-528B-1BF1-284A391A47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EB461-106C-8F22-0BB9-CD7F15E4E217}"/>
              </a:ext>
            </a:extLst>
          </p:cNvPr>
          <p:cNvSpPr>
            <a:spLocks noGrp="1"/>
          </p:cNvSpPr>
          <p:nvPr>
            <p:ph type="dt" sz="half" idx="10"/>
          </p:nvPr>
        </p:nvSpPr>
        <p:spPr/>
        <p:txBody>
          <a:bodyPr/>
          <a:lstStyle/>
          <a:p>
            <a:fld id="{35338B20-BBE3-BD4E-9BE7-7A6F0BD8E141}" type="datetimeFigureOut">
              <a:rPr lang="en-US" smtClean="0"/>
              <a:t>4/6/26</a:t>
            </a:fld>
            <a:endParaRPr lang="en-US"/>
          </a:p>
        </p:txBody>
      </p:sp>
      <p:sp>
        <p:nvSpPr>
          <p:cNvPr id="5" name="Footer Placeholder 4">
            <a:extLst>
              <a:ext uri="{FF2B5EF4-FFF2-40B4-BE49-F238E27FC236}">
                <a16:creationId xmlns:a16="http://schemas.microsoft.com/office/drawing/2014/main" id="{3E69950B-A3BA-FA3A-1D79-D3836D6EA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61277-BA5F-D958-9A75-DA8635ED7A40}"/>
              </a:ext>
            </a:extLst>
          </p:cNvPr>
          <p:cNvSpPr>
            <a:spLocks noGrp="1"/>
          </p:cNvSpPr>
          <p:nvPr>
            <p:ph type="sldNum" sz="quarter" idx="12"/>
          </p:nvPr>
        </p:nvSpPr>
        <p:spPr/>
        <p:txBody>
          <a:bodyPr/>
          <a:lstStyle/>
          <a:p>
            <a:fld id="{653B085C-A67B-4147-8191-098DBDC40071}" type="slidenum">
              <a:rPr lang="en-US" smtClean="0"/>
              <a:t>‹#›</a:t>
            </a:fld>
            <a:endParaRPr lang="en-US"/>
          </a:p>
        </p:txBody>
      </p:sp>
    </p:spTree>
    <p:extLst>
      <p:ext uri="{BB962C8B-B14F-4D97-AF65-F5344CB8AC3E}">
        <p14:creationId xmlns:p14="http://schemas.microsoft.com/office/powerpoint/2010/main" val="4163271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66A6-5EAA-98B0-F3B6-0DE7CA18D8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2208F-216B-2ADA-E76C-C9E6FB6BBB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1EF932-17B5-9A06-F445-8420B7F22B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48E42A-537B-DDB9-AD09-C5BF1A503D3B}"/>
              </a:ext>
            </a:extLst>
          </p:cNvPr>
          <p:cNvSpPr>
            <a:spLocks noGrp="1"/>
          </p:cNvSpPr>
          <p:nvPr>
            <p:ph type="dt" sz="half" idx="10"/>
          </p:nvPr>
        </p:nvSpPr>
        <p:spPr/>
        <p:txBody>
          <a:bodyPr/>
          <a:lstStyle/>
          <a:p>
            <a:fld id="{35338B20-BBE3-BD4E-9BE7-7A6F0BD8E141}" type="datetimeFigureOut">
              <a:rPr lang="en-US" smtClean="0"/>
              <a:t>4/6/26</a:t>
            </a:fld>
            <a:endParaRPr lang="en-US"/>
          </a:p>
        </p:txBody>
      </p:sp>
      <p:sp>
        <p:nvSpPr>
          <p:cNvPr id="6" name="Footer Placeholder 5">
            <a:extLst>
              <a:ext uri="{FF2B5EF4-FFF2-40B4-BE49-F238E27FC236}">
                <a16:creationId xmlns:a16="http://schemas.microsoft.com/office/drawing/2014/main" id="{96869DF6-BBE2-8783-DDC8-E17144AFE5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95B2FC-AB5B-D759-086F-F8B0CF1D784E}"/>
              </a:ext>
            </a:extLst>
          </p:cNvPr>
          <p:cNvSpPr>
            <a:spLocks noGrp="1"/>
          </p:cNvSpPr>
          <p:nvPr>
            <p:ph type="sldNum" sz="quarter" idx="12"/>
          </p:nvPr>
        </p:nvSpPr>
        <p:spPr/>
        <p:txBody>
          <a:bodyPr/>
          <a:lstStyle/>
          <a:p>
            <a:fld id="{653B085C-A67B-4147-8191-098DBDC40071}" type="slidenum">
              <a:rPr lang="en-US" smtClean="0"/>
              <a:t>‹#›</a:t>
            </a:fld>
            <a:endParaRPr lang="en-US"/>
          </a:p>
        </p:txBody>
      </p:sp>
    </p:spTree>
    <p:extLst>
      <p:ext uri="{BB962C8B-B14F-4D97-AF65-F5344CB8AC3E}">
        <p14:creationId xmlns:p14="http://schemas.microsoft.com/office/powerpoint/2010/main" val="907886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B420A-FB6A-BA9B-CEB4-0EC3156D85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60FDD-095C-06F2-6C6A-983DBE50F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34328B-DED2-9A1A-594B-777A6216B9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5F3647-B357-3838-F6AF-BE03551A78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563346-12F7-0A1B-90A6-A7F89B149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3BBD6A-8DC5-FF3E-A9CB-8DB8EE857D31}"/>
              </a:ext>
            </a:extLst>
          </p:cNvPr>
          <p:cNvSpPr>
            <a:spLocks noGrp="1"/>
          </p:cNvSpPr>
          <p:nvPr>
            <p:ph type="dt" sz="half" idx="10"/>
          </p:nvPr>
        </p:nvSpPr>
        <p:spPr/>
        <p:txBody>
          <a:bodyPr/>
          <a:lstStyle/>
          <a:p>
            <a:fld id="{35338B20-BBE3-BD4E-9BE7-7A6F0BD8E141}" type="datetimeFigureOut">
              <a:rPr lang="en-US" smtClean="0"/>
              <a:t>4/6/26</a:t>
            </a:fld>
            <a:endParaRPr lang="en-US"/>
          </a:p>
        </p:txBody>
      </p:sp>
      <p:sp>
        <p:nvSpPr>
          <p:cNvPr id="8" name="Footer Placeholder 7">
            <a:extLst>
              <a:ext uri="{FF2B5EF4-FFF2-40B4-BE49-F238E27FC236}">
                <a16:creationId xmlns:a16="http://schemas.microsoft.com/office/drawing/2014/main" id="{F46FE3C9-E811-407C-2D9B-343EDD14B7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B903B5-80D0-9FE4-719F-57789149E1B5}"/>
              </a:ext>
            </a:extLst>
          </p:cNvPr>
          <p:cNvSpPr>
            <a:spLocks noGrp="1"/>
          </p:cNvSpPr>
          <p:nvPr>
            <p:ph type="sldNum" sz="quarter" idx="12"/>
          </p:nvPr>
        </p:nvSpPr>
        <p:spPr/>
        <p:txBody>
          <a:bodyPr/>
          <a:lstStyle/>
          <a:p>
            <a:fld id="{653B085C-A67B-4147-8191-098DBDC40071}" type="slidenum">
              <a:rPr lang="en-US" smtClean="0"/>
              <a:t>‹#›</a:t>
            </a:fld>
            <a:endParaRPr lang="en-US"/>
          </a:p>
        </p:txBody>
      </p:sp>
    </p:spTree>
    <p:extLst>
      <p:ext uri="{BB962C8B-B14F-4D97-AF65-F5344CB8AC3E}">
        <p14:creationId xmlns:p14="http://schemas.microsoft.com/office/powerpoint/2010/main" val="703394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2560-83DC-6D4C-BD41-E1D050E11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F7CBF-2348-E541-938D-722CA72B5B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54B66-BA21-5644-8169-2A69253751ED}"/>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DCA53A91-49FE-9749-80D4-038B016E6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0B975-5404-4240-9699-6C2088366943}"/>
              </a:ext>
            </a:extLst>
          </p:cNvPr>
          <p:cNvSpPr>
            <a:spLocks noGrp="1"/>
          </p:cNvSpPr>
          <p:nvPr>
            <p:ph type="sldNum" sz="quarter" idx="12"/>
          </p:nvPr>
        </p:nvSpPr>
        <p:spPr/>
        <p:txBody>
          <a:bodyPr/>
          <a:lstStyle/>
          <a:p>
            <a:fld id="{207BDA2E-B25C-6744-AA68-71225938D1F8}" type="slidenum">
              <a:rPr lang="en-US" altLang="en-US" smtClean="0"/>
              <a:pPr/>
              <a:t>‹#›</a:t>
            </a:fld>
            <a:endParaRPr lang="en-US" altLang="en-US"/>
          </a:p>
        </p:txBody>
      </p:sp>
    </p:spTree>
    <p:extLst>
      <p:ext uri="{BB962C8B-B14F-4D97-AF65-F5344CB8AC3E}">
        <p14:creationId xmlns:p14="http://schemas.microsoft.com/office/powerpoint/2010/main" val="855982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270BF-95A0-0D16-7FB3-9DDA1B818E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47FFE9-8582-4EFE-078C-B3721590FC2B}"/>
              </a:ext>
            </a:extLst>
          </p:cNvPr>
          <p:cNvSpPr>
            <a:spLocks noGrp="1"/>
          </p:cNvSpPr>
          <p:nvPr>
            <p:ph type="dt" sz="half" idx="10"/>
          </p:nvPr>
        </p:nvSpPr>
        <p:spPr/>
        <p:txBody>
          <a:bodyPr/>
          <a:lstStyle/>
          <a:p>
            <a:fld id="{35338B20-BBE3-BD4E-9BE7-7A6F0BD8E141}" type="datetimeFigureOut">
              <a:rPr lang="en-US" smtClean="0"/>
              <a:t>4/6/26</a:t>
            </a:fld>
            <a:endParaRPr lang="en-US"/>
          </a:p>
        </p:txBody>
      </p:sp>
      <p:sp>
        <p:nvSpPr>
          <p:cNvPr id="4" name="Footer Placeholder 3">
            <a:extLst>
              <a:ext uri="{FF2B5EF4-FFF2-40B4-BE49-F238E27FC236}">
                <a16:creationId xmlns:a16="http://schemas.microsoft.com/office/drawing/2014/main" id="{492B5355-D392-C748-E3BF-F640824925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0E5E53-EFF9-9AEA-1217-EE585E7BDAC6}"/>
              </a:ext>
            </a:extLst>
          </p:cNvPr>
          <p:cNvSpPr>
            <a:spLocks noGrp="1"/>
          </p:cNvSpPr>
          <p:nvPr>
            <p:ph type="sldNum" sz="quarter" idx="12"/>
          </p:nvPr>
        </p:nvSpPr>
        <p:spPr/>
        <p:txBody>
          <a:bodyPr/>
          <a:lstStyle/>
          <a:p>
            <a:fld id="{653B085C-A67B-4147-8191-098DBDC40071}" type="slidenum">
              <a:rPr lang="en-US" smtClean="0"/>
              <a:t>‹#›</a:t>
            </a:fld>
            <a:endParaRPr lang="en-US"/>
          </a:p>
        </p:txBody>
      </p:sp>
    </p:spTree>
    <p:extLst>
      <p:ext uri="{BB962C8B-B14F-4D97-AF65-F5344CB8AC3E}">
        <p14:creationId xmlns:p14="http://schemas.microsoft.com/office/powerpoint/2010/main" val="945430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094AB9-AEF0-8186-5481-B06BF7DCCEA0}"/>
              </a:ext>
            </a:extLst>
          </p:cNvPr>
          <p:cNvSpPr>
            <a:spLocks noGrp="1"/>
          </p:cNvSpPr>
          <p:nvPr>
            <p:ph type="dt" sz="half" idx="10"/>
          </p:nvPr>
        </p:nvSpPr>
        <p:spPr/>
        <p:txBody>
          <a:bodyPr/>
          <a:lstStyle/>
          <a:p>
            <a:fld id="{35338B20-BBE3-BD4E-9BE7-7A6F0BD8E141}" type="datetimeFigureOut">
              <a:rPr lang="en-US" smtClean="0"/>
              <a:t>4/6/26</a:t>
            </a:fld>
            <a:endParaRPr lang="en-US"/>
          </a:p>
        </p:txBody>
      </p:sp>
      <p:sp>
        <p:nvSpPr>
          <p:cNvPr id="3" name="Footer Placeholder 2">
            <a:extLst>
              <a:ext uri="{FF2B5EF4-FFF2-40B4-BE49-F238E27FC236}">
                <a16:creationId xmlns:a16="http://schemas.microsoft.com/office/drawing/2014/main" id="{C3212151-0DF6-F702-E1E7-89624DB5BC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9348B8-1761-3118-1B62-6DD402593E3D}"/>
              </a:ext>
            </a:extLst>
          </p:cNvPr>
          <p:cNvSpPr>
            <a:spLocks noGrp="1"/>
          </p:cNvSpPr>
          <p:nvPr>
            <p:ph type="sldNum" sz="quarter" idx="12"/>
          </p:nvPr>
        </p:nvSpPr>
        <p:spPr/>
        <p:txBody>
          <a:bodyPr/>
          <a:lstStyle/>
          <a:p>
            <a:fld id="{653B085C-A67B-4147-8191-098DBDC40071}" type="slidenum">
              <a:rPr lang="en-US" smtClean="0"/>
              <a:t>‹#›</a:t>
            </a:fld>
            <a:endParaRPr lang="en-US"/>
          </a:p>
        </p:txBody>
      </p:sp>
    </p:spTree>
    <p:extLst>
      <p:ext uri="{BB962C8B-B14F-4D97-AF65-F5344CB8AC3E}">
        <p14:creationId xmlns:p14="http://schemas.microsoft.com/office/powerpoint/2010/main" val="3181080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B119-47C2-98C9-B2FC-0A7823165A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8348F1-7DA1-9874-16D6-A038B1564E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C91BF-1A76-4F4D-025C-A33DD59EE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0DB53-E7E3-B3C6-408D-5B1A6756C583}"/>
              </a:ext>
            </a:extLst>
          </p:cNvPr>
          <p:cNvSpPr>
            <a:spLocks noGrp="1"/>
          </p:cNvSpPr>
          <p:nvPr>
            <p:ph type="dt" sz="half" idx="10"/>
          </p:nvPr>
        </p:nvSpPr>
        <p:spPr/>
        <p:txBody>
          <a:bodyPr/>
          <a:lstStyle/>
          <a:p>
            <a:fld id="{35338B20-BBE3-BD4E-9BE7-7A6F0BD8E141}" type="datetimeFigureOut">
              <a:rPr lang="en-US" smtClean="0"/>
              <a:t>4/6/26</a:t>
            </a:fld>
            <a:endParaRPr lang="en-US"/>
          </a:p>
        </p:txBody>
      </p:sp>
      <p:sp>
        <p:nvSpPr>
          <p:cNvPr id="6" name="Footer Placeholder 5">
            <a:extLst>
              <a:ext uri="{FF2B5EF4-FFF2-40B4-BE49-F238E27FC236}">
                <a16:creationId xmlns:a16="http://schemas.microsoft.com/office/drawing/2014/main" id="{9C13D82C-70C4-C517-D5F7-7090EBDB62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FB2332-D1EE-DA6E-231E-C0B7E3023B46}"/>
              </a:ext>
            </a:extLst>
          </p:cNvPr>
          <p:cNvSpPr>
            <a:spLocks noGrp="1"/>
          </p:cNvSpPr>
          <p:nvPr>
            <p:ph type="sldNum" sz="quarter" idx="12"/>
          </p:nvPr>
        </p:nvSpPr>
        <p:spPr/>
        <p:txBody>
          <a:bodyPr/>
          <a:lstStyle/>
          <a:p>
            <a:fld id="{653B085C-A67B-4147-8191-098DBDC40071}" type="slidenum">
              <a:rPr lang="en-US" smtClean="0"/>
              <a:t>‹#›</a:t>
            </a:fld>
            <a:endParaRPr lang="en-US"/>
          </a:p>
        </p:txBody>
      </p:sp>
    </p:spTree>
    <p:extLst>
      <p:ext uri="{BB962C8B-B14F-4D97-AF65-F5344CB8AC3E}">
        <p14:creationId xmlns:p14="http://schemas.microsoft.com/office/powerpoint/2010/main" val="3640309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5FEBB-34BC-AAAC-B73E-C882DD18CE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910254-1959-1274-EB59-6B4E56F81E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07DC47-C291-8E44-9806-7ED6E046D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9B039C-4674-CDBF-3A6B-B0FE526899F2}"/>
              </a:ext>
            </a:extLst>
          </p:cNvPr>
          <p:cNvSpPr>
            <a:spLocks noGrp="1"/>
          </p:cNvSpPr>
          <p:nvPr>
            <p:ph type="dt" sz="half" idx="10"/>
          </p:nvPr>
        </p:nvSpPr>
        <p:spPr/>
        <p:txBody>
          <a:bodyPr/>
          <a:lstStyle/>
          <a:p>
            <a:fld id="{35338B20-BBE3-BD4E-9BE7-7A6F0BD8E141}" type="datetimeFigureOut">
              <a:rPr lang="en-US" smtClean="0"/>
              <a:t>4/6/26</a:t>
            </a:fld>
            <a:endParaRPr lang="en-US"/>
          </a:p>
        </p:txBody>
      </p:sp>
      <p:sp>
        <p:nvSpPr>
          <p:cNvPr id="6" name="Footer Placeholder 5">
            <a:extLst>
              <a:ext uri="{FF2B5EF4-FFF2-40B4-BE49-F238E27FC236}">
                <a16:creationId xmlns:a16="http://schemas.microsoft.com/office/drawing/2014/main" id="{A485E00F-10C9-588E-CBC5-1F67828353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F8C09C-37DF-7CCF-83A8-6CC567409A8B}"/>
              </a:ext>
            </a:extLst>
          </p:cNvPr>
          <p:cNvSpPr>
            <a:spLocks noGrp="1"/>
          </p:cNvSpPr>
          <p:nvPr>
            <p:ph type="sldNum" sz="quarter" idx="12"/>
          </p:nvPr>
        </p:nvSpPr>
        <p:spPr/>
        <p:txBody>
          <a:bodyPr/>
          <a:lstStyle/>
          <a:p>
            <a:fld id="{653B085C-A67B-4147-8191-098DBDC40071}" type="slidenum">
              <a:rPr lang="en-US" smtClean="0"/>
              <a:t>‹#›</a:t>
            </a:fld>
            <a:endParaRPr lang="en-US"/>
          </a:p>
        </p:txBody>
      </p:sp>
    </p:spTree>
    <p:extLst>
      <p:ext uri="{BB962C8B-B14F-4D97-AF65-F5344CB8AC3E}">
        <p14:creationId xmlns:p14="http://schemas.microsoft.com/office/powerpoint/2010/main" val="3552969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D4F6-CB21-7BB7-E64A-E7A510BD36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E9DEC4-513E-B299-E437-527AFDDD56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6E58C-AEA2-1CED-5474-01D447E766CD}"/>
              </a:ext>
            </a:extLst>
          </p:cNvPr>
          <p:cNvSpPr>
            <a:spLocks noGrp="1"/>
          </p:cNvSpPr>
          <p:nvPr>
            <p:ph type="dt" sz="half" idx="10"/>
          </p:nvPr>
        </p:nvSpPr>
        <p:spPr/>
        <p:txBody>
          <a:bodyPr/>
          <a:lstStyle/>
          <a:p>
            <a:fld id="{35338B20-BBE3-BD4E-9BE7-7A6F0BD8E141}" type="datetimeFigureOut">
              <a:rPr lang="en-US" smtClean="0"/>
              <a:t>4/6/26</a:t>
            </a:fld>
            <a:endParaRPr lang="en-US"/>
          </a:p>
        </p:txBody>
      </p:sp>
      <p:sp>
        <p:nvSpPr>
          <p:cNvPr id="5" name="Footer Placeholder 4">
            <a:extLst>
              <a:ext uri="{FF2B5EF4-FFF2-40B4-BE49-F238E27FC236}">
                <a16:creationId xmlns:a16="http://schemas.microsoft.com/office/drawing/2014/main" id="{D1573F5B-CB2D-BBEA-2A16-590B91E30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2CF27-424C-3827-D96E-5091FDD06A6B}"/>
              </a:ext>
            </a:extLst>
          </p:cNvPr>
          <p:cNvSpPr>
            <a:spLocks noGrp="1"/>
          </p:cNvSpPr>
          <p:nvPr>
            <p:ph type="sldNum" sz="quarter" idx="12"/>
          </p:nvPr>
        </p:nvSpPr>
        <p:spPr/>
        <p:txBody>
          <a:bodyPr/>
          <a:lstStyle/>
          <a:p>
            <a:fld id="{653B085C-A67B-4147-8191-098DBDC40071}" type="slidenum">
              <a:rPr lang="en-US" smtClean="0"/>
              <a:t>‹#›</a:t>
            </a:fld>
            <a:endParaRPr lang="en-US"/>
          </a:p>
        </p:txBody>
      </p:sp>
    </p:spTree>
    <p:extLst>
      <p:ext uri="{BB962C8B-B14F-4D97-AF65-F5344CB8AC3E}">
        <p14:creationId xmlns:p14="http://schemas.microsoft.com/office/powerpoint/2010/main" val="2090500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D1C735-FD47-75C4-241E-440D598C7B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101ED2-48CF-1745-D324-2D16F0C956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C8F05-2AD5-F652-68AB-A860D91ADC48}"/>
              </a:ext>
            </a:extLst>
          </p:cNvPr>
          <p:cNvSpPr>
            <a:spLocks noGrp="1"/>
          </p:cNvSpPr>
          <p:nvPr>
            <p:ph type="dt" sz="half" idx="10"/>
          </p:nvPr>
        </p:nvSpPr>
        <p:spPr/>
        <p:txBody>
          <a:bodyPr/>
          <a:lstStyle/>
          <a:p>
            <a:fld id="{35338B20-BBE3-BD4E-9BE7-7A6F0BD8E141}" type="datetimeFigureOut">
              <a:rPr lang="en-US" smtClean="0"/>
              <a:t>4/6/26</a:t>
            </a:fld>
            <a:endParaRPr lang="en-US"/>
          </a:p>
        </p:txBody>
      </p:sp>
      <p:sp>
        <p:nvSpPr>
          <p:cNvPr id="5" name="Footer Placeholder 4">
            <a:extLst>
              <a:ext uri="{FF2B5EF4-FFF2-40B4-BE49-F238E27FC236}">
                <a16:creationId xmlns:a16="http://schemas.microsoft.com/office/drawing/2014/main" id="{9F2F8D05-849A-EC55-590A-D1F95C761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7F6142-5824-B683-28FB-8B065557592F}"/>
              </a:ext>
            </a:extLst>
          </p:cNvPr>
          <p:cNvSpPr>
            <a:spLocks noGrp="1"/>
          </p:cNvSpPr>
          <p:nvPr>
            <p:ph type="sldNum" sz="quarter" idx="12"/>
          </p:nvPr>
        </p:nvSpPr>
        <p:spPr/>
        <p:txBody>
          <a:bodyPr/>
          <a:lstStyle/>
          <a:p>
            <a:fld id="{653B085C-A67B-4147-8191-098DBDC40071}" type="slidenum">
              <a:rPr lang="en-US" smtClean="0"/>
              <a:t>‹#›</a:t>
            </a:fld>
            <a:endParaRPr lang="en-US"/>
          </a:p>
        </p:txBody>
      </p:sp>
    </p:spTree>
    <p:extLst>
      <p:ext uri="{BB962C8B-B14F-4D97-AF65-F5344CB8AC3E}">
        <p14:creationId xmlns:p14="http://schemas.microsoft.com/office/powerpoint/2010/main" val="2976761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4305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6454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2326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608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E42F-8443-9A40-8450-36EBF39EAD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37A2A0-599B-7B47-87B9-00333A2CC8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F27D6E-9588-1746-8608-D066B48D2582}"/>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63BA337A-8F33-EB4B-A6D2-28B7CB031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388E8-DA63-B446-9656-3DB4B472DC59}"/>
              </a:ext>
            </a:extLst>
          </p:cNvPr>
          <p:cNvSpPr>
            <a:spLocks noGrp="1"/>
          </p:cNvSpPr>
          <p:nvPr>
            <p:ph type="sldNum" sz="quarter" idx="12"/>
          </p:nvPr>
        </p:nvSpPr>
        <p:spPr/>
        <p:txBody>
          <a:bodyPr/>
          <a:lstStyle/>
          <a:p>
            <a:fld id="{360FA794-8B27-DB4C-8306-BE35526CE470}" type="slidenum">
              <a:rPr lang="en-US" altLang="en-US" smtClean="0"/>
              <a:pPr/>
              <a:t>‹#›</a:t>
            </a:fld>
            <a:endParaRPr lang="en-US" altLang="en-US"/>
          </a:p>
        </p:txBody>
      </p:sp>
    </p:spTree>
    <p:extLst>
      <p:ext uri="{BB962C8B-B14F-4D97-AF65-F5344CB8AC3E}">
        <p14:creationId xmlns:p14="http://schemas.microsoft.com/office/powerpoint/2010/main" val="233974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0816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046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026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6121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9263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7933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2441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860112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683598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690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F5C8-2FBF-EF48-9B5D-A32EBFB6DB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F4EC8-843E-7441-9361-ACF4DA7446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7B7A95-4567-1744-9CE4-5F6AE6F71B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B344F-1BFA-C64D-B857-2BF9CAE3A9C4}"/>
              </a:ext>
            </a:extLst>
          </p:cNvPr>
          <p:cNvSpPr>
            <a:spLocks noGrp="1"/>
          </p:cNvSpPr>
          <p:nvPr>
            <p:ph type="dt" sz="half" idx="10"/>
          </p:nvPr>
        </p:nvSpPr>
        <p:spPr/>
        <p:txBody>
          <a:bodyPr/>
          <a:lstStyle/>
          <a:p>
            <a:fld id="{10AC9CB6-5CF4-6249-B9EF-552088FE0F75}" type="datetimeFigureOut">
              <a:rPr lang="en-US" altLang="en-US" smtClean="0"/>
              <a:pPr/>
              <a:t>4/6/26</a:t>
            </a:fld>
            <a:endParaRPr lang="en-US" altLang="en-US"/>
          </a:p>
        </p:txBody>
      </p:sp>
      <p:sp>
        <p:nvSpPr>
          <p:cNvPr id="6" name="Footer Placeholder 5">
            <a:extLst>
              <a:ext uri="{FF2B5EF4-FFF2-40B4-BE49-F238E27FC236}">
                <a16:creationId xmlns:a16="http://schemas.microsoft.com/office/drawing/2014/main" id="{DAF5E0C6-4862-E740-85A9-55B33C68DB4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1FA4F67-70CD-6D43-B7A0-59D2192DC594}"/>
              </a:ext>
            </a:extLst>
          </p:cNvPr>
          <p:cNvSpPr>
            <a:spLocks noGrp="1"/>
          </p:cNvSpPr>
          <p:nvPr>
            <p:ph type="sldNum" sz="quarter" idx="12"/>
          </p:nvPr>
        </p:nvSpPr>
        <p:spPr/>
        <p:txBody>
          <a:bodyPr/>
          <a:lstStyle/>
          <a:p>
            <a:fld id="{5AC28151-8D29-3C45-9597-E09F557F884A}" type="slidenum">
              <a:rPr lang="en-US" altLang="en-US" smtClean="0"/>
              <a:pPr/>
              <a:t>‹#›</a:t>
            </a:fld>
            <a:endParaRPr lang="en-US" altLang="en-US"/>
          </a:p>
        </p:txBody>
      </p:sp>
    </p:spTree>
    <p:extLst>
      <p:ext uri="{BB962C8B-B14F-4D97-AF65-F5344CB8AC3E}">
        <p14:creationId xmlns:p14="http://schemas.microsoft.com/office/powerpoint/2010/main" val="2685137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2022513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820424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4122102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385958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6268648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endParaRPr lang="en-US" dirty="0"/>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0028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a:t>Click icon to add table</a:t>
            </a:r>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502793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21682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a:t>Click icon to add table</a:t>
            </a:r>
            <a:endParaRPr lang="en-US" dirty="0"/>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654855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8608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4099-8D98-7647-8A10-E1DC1FBC31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5DA45B-A21E-DD4F-B719-CA42E324D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0EB0C4-F725-7B48-9923-F200A58E68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2FE52E-8294-1D43-A5A5-A5995F7DA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808A55-BEA7-864A-8C39-2E713470D8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AD0362-8F21-3348-BB86-9A36A4AEFD89}"/>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8" name="Footer Placeholder 7">
            <a:extLst>
              <a:ext uri="{FF2B5EF4-FFF2-40B4-BE49-F238E27FC236}">
                <a16:creationId xmlns:a16="http://schemas.microsoft.com/office/drawing/2014/main" id="{E0ADC56D-F2BF-3F43-A497-82F51200B5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F76180-BA15-4349-B8A4-8DB216798169}"/>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1287220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93F9-F48F-C440-9D2F-4831F47965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38115B-C93D-C948-9F12-A3B2FDA4A392}"/>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4" name="Footer Placeholder 3">
            <a:extLst>
              <a:ext uri="{FF2B5EF4-FFF2-40B4-BE49-F238E27FC236}">
                <a16:creationId xmlns:a16="http://schemas.microsoft.com/office/drawing/2014/main" id="{AFBEC1E6-3467-314C-9AC9-6CFF166A34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16AC5-FCAC-5249-9547-70BEE0A77A4C}"/>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2881792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1223F5-FAB8-1B4A-A48E-A23D719507D3}"/>
              </a:ext>
            </a:extLst>
          </p:cNvPr>
          <p:cNvSpPr>
            <a:spLocks noGrp="1"/>
          </p:cNvSpPr>
          <p:nvPr>
            <p:ph type="dt" sz="half" idx="10"/>
          </p:nvPr>
        </p:nvSpPr>
        <p:spPr/>
        <p:txBody>
          <a:bodyPr/>
          <a:lstStyle/>
          <a:p>
            <a:fld id="{91E7C0AB-9F2D-4949-9ADF-A80DB85B129D}" type="datetimeFigureOut">
              <a:rPr lang="en-US" altLang="en-US" smtClean="0"/>
              <a:pPr/>
              <a:t>4/6/26</a:t>
            </a:fld>
            <a:endParaRPr lang="en-US" altLang="en-US"/>
          </a:p>
        </p:txBody>
      </p:sp>
      <p:sp>
        <p:nvSpPr>
          <p:cNvPr id="3" name="Footer Placeholder 2">
            <a:extLst>
              <a:ext uri="{FF2B5EF4-FFF2-40B4-BE49-F238E27FC236}">
                <a16:creationId xmlns:a16="http://schemas.microsoft.com/office/drawing/2014/main" id="{031F4AB5-FD86-A04F-B000-D58759F1E7F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8A7BEAC2-533D-5945-B040-28C31148F64C}"/>
              </a:ext>
            </a:extLst>
          </p:cNvPr>
          <p:cNvSpPr>
            <a:spLocks noGrp="1"/>
          </p:cNvSpPr>
          <p:nvPr>
            <p:ph type="sldNum" sz="quarter" idx="12"/>
          </p:nvPr>
        </p:nvSpPr>
        <p:spPr/>
        <p:txBody>
          <a:bodyPr/>
          <a:lstStyle/>
          <a:p>
            <a:fld id="{4AC225C6-3888-074D-859E-9DF968371E1E}" type="slidenum">
              <a:rPr lang="en-US" altLang="en-US" smtClean="0"/>
              <a:pPr/>
              <a:t>‹#›</a:t>
            </a:fld>
            <a:endParaRPr lang="en-US" altLang="en-US"/>
          </a:p>
        </p:txBody>
      </p:sp>
    </p:spTree>
    <p:extLst>
      <p:ext uri="{BB962C8B-B14F-4D97-AF65-F5344CB8AC3E}">
        <p14:creationId xmlns:p14="http://schemas.microsoft.com/office/powerpoint/2010/main" val="1709927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0825-DF93-2647-BAC7-775112AD2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9194C-A7F9-414D-AB83-36B8C5166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832FED-39BD-AD45-AD11-0BEA19478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BF843A-6173-EA48-90E4-2232762BD7BD}"/>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6" name="Footer Placeholder 5">
            <a:extLst>
              <a:ext uri="{FF2B5EF4-FFF2-40B4-BE49-F238E27FC236}">
                <a16:creationId xmlns:a16="http://schemas.microsoft.com/office/drawing/2014/main" id="{2F55D390-2C59-0F4B-BA1B-13362316A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0F4E4-050B-A048-A04A-EA768FAF7E4C}"/>
              </a:ext>
            </a:extLst>
          </p:cNvPr>
          <p:cNvSpPr>
            <a:spLocks noGrp="1"/>
          </p:cNvSpPr>
          <p:nvPr>
            <p:ph type="sldNum" sz="quarter" idx="12"/>
          </p:nvPr>
        </p:nvSpPr>
        <p:spPr/>
        <p:txBody>
          <a:bodyPr/>
          <a:lstStyle/>
          <a:p>
            <a:fld id="{49D11E8B-8973-4E4D-9BAA-CEDB6C321325}" type="slidenum">
              <a:rPr lang="en-US" altLang="en-US" smtClean="0"/>
              <a:pPr/>
              <a:t>‹#›</a:t>
            </a:fld>
            <a:endParaRPr lang="en-US" altLang="en-US"/>
          </a:p>
        </p:txBody>
      </p:sp>
    </p:spTree>
    <p:extLst>
      <p:ext uri="{BB962C8B-B14F-4D97-AF65-F5344CB8AC3E}">
        <p14:creationId xmlns:p14="http://schemas.microsoft.com/office/powerpoint/2010/main" val="126275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3CA0-57C4-BD4A-8FCB-3D585C213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DF5C60-7807-BF4E-BC50-0E4A0F5E6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ECD9CC-7C52-9D40-8C99-6EB85A7F7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D033FC-2993-814D-828B-9B6090CF1318}"/>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6" name="Footer Placeholder 5">
            <a:extLst>
              <a:ext uri="{FF2B5EF4-FFF2-40B4-BE49-F238E27FC236}">
                <a16:creationId xmlns:a16="http://schemas.microsoft.com/office/drawing/2014/main" id="{8DA3F478-BB34-7145-9A92-2B589DBB6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2AD06-1CBF-EB47-A81B-14A331AA49EA}"/>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2779999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C10597-8DDC-F649-95E5-996192EC3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8BFBA-9600-3841-BCC9-309F6565A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127AA-19A5-944E-A31A-066EAA1CFF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80327C9E-D498-CF4B-9F98-DF1F6E806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387F8B-EFAE-8B4A-A010-2D265661A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497986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83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5A56B6-075F-7889-BC70-E6B4147266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7A4CC4-9824-FBBF-8589-027AB29FC6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21175-C5DB-6894-B5EB-3E512F88C5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338B20-BBE3-BD4E-9BE7-7A6F0BD8E141}" type="datetimeFigureOut">
              <a:rPr lang="en-US" smtClean="0"/>
              <a:t>4/6/26</a:t>
            </a:fld>
            <a:endParaRPr lang="en-US"/>
          </a:p>
        </p:txBody>
      </p:sp>
      <p:sp>
        <p:nvSpPr>
          <p:cNvPr id="5" name="Footer Placeholder 4">
            <a:extLst>
              <a:ext uri="{FF2B5EF4-FFF2-40B4-BE49-F238E27FC236}">
                <a16:creationId xmlns:a16="http://schemas.microsoft.com/office/drawing/2014/main" id="{1059D86A-21E9-0043-7EB7-33927D2DDC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0091349-C6D0-F74C-7905-DDEB5173F2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3B085C-A67B-4147-8191-098DBDC40071}" type="slidenum">
              <a:rPr lang="en-US" smtClean="0"/>
              <a:t>‹#›</a:t>
            </a:fld>
            <a:endParaRPr lang="en-US"/>
          </a:p>
        </p:txBody>
      </p:sp>
    </p:spTree>
    <p:extLst>
      <p:ext uri="{BB962C8B-B14F-4D97-AF65-F5344CB8AC3E}">
        <p14:creationId xmlns:p14="http://schemas.microsoft.com/office/powerpoint/2010/main" val="27255150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4/6/26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3443011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73287697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hyperlink" Target="https://bit.ly/pedsreadyimpact" TargetMode="External"/><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hyperlink" Target="https://media.emscimprovement.center/documents/NPRP_assessment_overview_flyer_-_2026.pdf" TargetMode="External"/><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20.pn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41.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18.png"/><Relationship Id="rId4" Type="http://schemas.openxmlformats.org/officeDocument/2006/relationships/hyperlink" Target="mailto:AlaskaEMSC@alaska.gov"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svg"/><Relationship Id="rId1" Type="http://schemas.openxmlformats.org/officeDocument/2006/relationships/slideLayout" Target="../slideLayouts/slideLayout32.xml"/><Relationship Id="rId5" Type="http://schemas.openxmlformats.org/officeDocument/2006/relationships/image" Target="../media/image29.svg"/><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2.xml"/><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2.xml"/><Relationship Id="rId5" Type="http://schemas.openxmlformats.org/officeDocument/2006/relationships/image" Target="../media/image42.jpe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slideLayout" Target="../slideLayouts/slideLayout32.xml"/><Relationship Id="rId5" Type="http://schemas.openxmlformats.org/officeDocument/2006/relationships/image" Target="../media/image46.png"/><Relationship Id="rId4" Type="http://schemas.openxmlformats.org/officeDocument/2006/relationships/image" Target="../media/image45.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sv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2.wdp"/><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1.emf"/><Relationship Id="rId11" Type="http://schemas.openxmlformats.org/officeDocument/2006/relationships/image" Target="../media/image66.emf"/><Relationship Id="rId5" Type="http://schemas.openxmlformats.org/officeDocument/2006/relationships/image" Target="../media/image60.emf"/><Relationship Id="rId10" Type="http://schemas.openxmlformats.org/officeDocument/2006/relationships/image" Target="../media/image65.png"/><Relationship Id="rId4" Type="http://schemas.openxmlformats.org/officeDocument/2006/relationships/image" Target="../media/image30.png"/><Relationship Id="rId9"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4.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891CF-06E5-E9AC-6330-5C7766FAA21D}"/>
              </a:ext>
            </a:extLst>
          </p:cNvPr>
          <p:cNvSpPr>
            <a:spLocks noGrp="1"/>
          </p:cNvSpPr>
          <p:nvPr>
            <p:ph type="title"/>
          </p:nvPr>
        </p:nvSpPr>
        <p:spPr>
          <a:xfrm>
            <a:off x="0" y="948842"/>
            <a:ext cx="12192000" cy="1522635"/>
          </a:xfrm>
        </p:spPr>
        <p:txBody>
          <a:bodyPr>
            <a:noAutofit/>
          </a:bodyPr>
          <a:lstStyle/>
          <a:p>
            <a:pPr algn="ctr"/>
            <a:r>
              <a:rPr lang="en-US" sz="6600" b="1" dirty="0">
                <a:solidFill>
                  <a:srgbClr val="02698C"/>
                </a:solidFill>
                <a:latin typeface="Source Sans Pro" panose="020B0503030403020204" pitchFamily="34" charset="0"/>
                <a:ea typeface="Source Sans Pro" panose="020B0503030403020204" pitchFamily="34" charset="0"/>
                <a:cs typeface="Beirut" pitchFamily="2" charset="-78"/>
              </a:rPr>
              <a:t>February Partnership Meeting</a:t>
            </a:r>
          </a:p>
        </p:txBody>
      </p:sp>
      <p:sp>
        <p:nvSpPr>
          <p:cNvPr id="5" name="Content Placeholder 2">
            <a:extLst>
              <a:ext uri="{FF2B5EF4-FFF2-40B4-BE49-F238E27FC236}">
                <a16:creationId xmlns:a16="http://schemas.microsoft.com/office/drawing/2014/main" id="{EBD77DD0-0316-9CB1-1EDA-D11FA0E03725}"/>
              </a:ext>
            </a:extLst>
          </p:cNvPr>
          <p:cNvSpPr>
            <a:spLocks noGrp="1"/>
          </p:cNvSpPr>
          <p:nvPr>
            <p:ph idx="1"/>
          </p:nvPr>
        </p:nvSpPr>
        <p:spPr>
          <a:xfrm>
            <a:off x="2894838" y="2182729"/>
            <a:ext cx="6402323" cy="2002243"/>
          </a:xfrm>
          <a:effectLst>
            <a:glow>
              <a:schemeClr val="accent1"/>
            </a:glow>
            <a:outerShdw blurRad="50800" dist="50800" dir="5400000" sx="1000" sy="1000" algn="ctr" rotWithShape="0">
              <a:srgbClr val="000000">
                <a:alpha val="43137"/>
              </a:srgbClr>
            </a:outerShdw>
          </a:effectLst>
        </p:spPr>
        <p:txBody>
          <a:bodyPr>
            <a:normAutofit/>
          </a:bodyPr>
          <a:lstStyle/>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Juneau, Alaska</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Friday, February 6, 2026</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12:00-1:30 pm</a:t>
            </a:r>
          </a:p>
        </p:txBody>
      </p:sp>
      <p:sp>
        <p:nvSpPr>
          <p:cNvPr id="8" name="Content Placeholder 2">
            <a:extLst>
              <a:ext uri="{FF2B5EF4-FFF2-40B4-BE49-F238E27FC236}">
                <a16:creationId xmlns:a16="http://schemas.microsoft.com/office/drawing/2014/main" id="{CB20F53D-7A47-28EC-8F56-8477CC7C0591}"/>
              </a:ext>
            </a:extLst>
          </p:cNvPr>
          <p:cNvSpPr txBox="1">
            <a:spLocks/>
          </p:cNvSpPr>
          <p:nvPr/>
        </p:nvSpPr>
        <p:spPr>
          <a:xfrm>
            <a:off x="3228592" y="4254938"/>
            <a:ext cx="5734813" cy="102095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Presented by the All Alaska Pediatric Partnership (A2P2).</a:t>
            </a:r>
          </a:p>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A2P2 transforms systems of care and increases equitable access to health care and related services to ensure all Alaska’s children reach their full potential.</a:t>
            </a:r>
          </a:p>
        </p:txBody>
      </p:sp>
      <p:pic>
        <p:nvPicPr>
          <p:cNvPr id="15" name="Picture 14">
            <a:extLst>
              <a:ext uri="{FF2B5EF4-FFF2-40B4-BE49-F238E27FC236}">
                <a16:creationId xmlns:a16="http://schemas.microsoft.com/office/drawing/2014/main" id="{1050D147-6E8B-05AB-2309-95091E0950A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saturation sat="188000"/>
                    </a14:imgEffect>
                    <a14:imgEffect>
                      <a14:brightnessContrast bright="5000" contrast="100000"/>
                    </a14:imgEffect>
                  </a14:imgLayer>
                </a14:imgProps>
              </a:ext>
            </a:extLst>
          </a:blip>
          <a:stretch>
            <a:fillRect/>
          </a:stretch>
        </p:blipFill>
        <p:spPr>
          <a:xfrm>
            <a:off x="8521700" y="5208299"/>
            <a:ext cx="700023" cy="700860"/>
          </a:xfrm>
          <a:prstGeom prst="rect">
            <a:avLst/>
          </a:prstGeom>
        </p:spPr>
      </p:pic>
      <p:sp>
        <p:nvSpPr>
          <p:cNvPr id="17" name="TextBox 16">
            <a:extLst>
              <a:ext uri="{FF2B5EF4-FFF2-40B4-BE49-F238E27FC236}">
                <a16:creationId xmlns:a16="http://schemas.microsoft.com/office/drawing/2014/main" id="{BCF30C85-1811-D5FC-22A0-E05D83844D03}"/>
              </a:ext>
            </a:extLst>
          </p:cNvPr>
          <p:cNvSpPr txBox="1"/>
          <p:nvPr/>
        </p:nvSpPr>
        <p:spPr>
          <a:xfrm>
            <a:off x="3932301" y="5520255"/>
            <a:ext cx="4327398" cy="307777"/>
          </a:xfrm>
          <a:prstGeom prst="rect">
            <a:avLst/>
          </a:prstGeom>
          <a:noFill/>
        </p:spPr>
        <p:txBody>
          <a:bodyPr wrap="square">
            <a:spAutoFit/>
          </a:bodyPr>
          <a:lstStyle/>
          <a:p>
            <a:pPr marL="0" indent="0" algn="ctr">
              <a:buFont typeface="Arial" panose="020B0604020202020204" pitchFamily="34" charset="0"/>
              <a:buNone/>
            </a:pPr>
            <a:r>
              <a:rPr lang="en-US" sz="1400" dirty="0">
                <a:solidFill>
                  <a:srgbClr val="1E84A7"/>
                </a:solidFill>
                <a:latin typeface="Source Sans Pro Light" panose="020B0403030403020204" pitchFamily="34" charset="0"/>
                <a:ea typeface="Source Sans Pro Light" panose="020B0403030403020204" pitchFamily="34" charset="0"/>
              </a:rPr>
              <a:t>Learn more at a2p2.com or by scanning the QR code</a:t>
            </a:r>
          </a:p>
        </p:txBody>
      </p:sp>
      <p:pic>
        <p:nvPicPr>
          <p:cNvPr id="1026" name="Picture 2">
            <a:extLst>
              <a:ext uri="{FF2B5EF4-FFF2-40B4-BE49-F238E27FC236}">
                <a16:creationId xmlns:a16="http://schemas.microsoft.com/office/drawing/2014/main" id="{F888A280-070B-335E-C46D-D782A9B3E9B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51701" y="5909158"/>
            <a:ext cx="948842" cy="94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55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5967E80-50EE-26C2-F25B-FF33FC488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966E9-C381-ACCF-6B7E-009CF4434545}"/>
              </a:ext>
            </a:extLst>
          </p:cNvPr>
          <p:cNvSpPr>
            <a:spLocks noGrp="1"/>
          </p:cNvSpPr>
          <p:nvPr>
            <p:ph type="title"/>
          </p:nvPr>
        </p:nvSpPr>
        <p:spPr>
          <a:xfrm>
            <a:off x="964975"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Renee Escamilla</a:t>
            </a:r>
          </a:p>
        </p:txBody>
      </p:sp>
      <p:sp>
        <p:nvSpPr>
          <p:cNvPr id="3" name="Content Placeholder 2">
            <a:extLst>
              <a:ext uri="{FF2B5EF4-FFF2-40B4-BE49-F238E27FC236}">
                <a16:creationId xmlns:a16="http://schemas.microsoft.com/office/drawing/2014/main" id="{090B2539-E2C7-6B9F-A56E-9082720EFB45}"/>
              </a:ext>
            </a:extLst>
          </p:cNvPr>
          <p:cNvSpPr>
            <a:spLocks noGrp="1"/>
          </p:cNvSpPr>
          <p:nvPr>
            <p:ph idx="1"/>
          </p:nvPr>
        </p:nvSpPr>
        <p:spPr>
          <a:xfrm>
            <a:off x="787400" y="4510133"/>
            <a:ext cx="10617200" cy="535517"/>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State of Alaska, EMS Services for Children </a:t>
            </a:r>
          </a:p>
        </p:txBody>
      </p:sp>
    </p:spTree>
    <p:extLst>
      <p:ext uri="{BB962C8B-B14F-4D97-AF65-F5344CB8AC3E}">
        <p14:creationId xmlns:p14="http://schemas.microsoft.com/office/powerpoint/2010/main" val="3380520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1455583" y="737115"/>
            <a:ext cx="4640418" cy="5407091"/>
          </a:xfrm>
        </p:spPr>
        <p:txBody>
          <a:bodyPr anchor="ctr">
            <a:normAutofit/>
          </a:bodyPr>
          <a:lstStyle/>
          <a:p>
            <a:r>
              <a:rPr lang="en-US" dirty="0"/>
              <a:t>Alaska Emergency Medical Services for Children</a:t>
            </a:r>
          </a:p>
        </p:txBody>
      </p:sp>
      <p:pic>
        <p:nvPicPr>
          <p:cNvPr id="3" name="Picture Placeholder 2">
            <a:extLst>
              <a:ext uri="{FF2B5EF4-FFF2-40B4-BE49-F238E27FC236}">
                <a16:creationId xmlns:a16="http://schemas.microsoft.com/office/drawing/2014/main" id="{DEA9087F-BB81-70B0-E710-675A511F544C}"/>
              </a:ext>
            </a:extLst>
          </p:cNvPr>
          <p:cNvPicPr>
            <a:picLocks noGrp="1" noChangeAspect="1"/>
          </p:cNvPicPr>
          <p:nvPr>
            <p:ph sz="quarter" idx="12"/>
          </p:nvPr>
        </p:nvPicPr>
        <p:blipFill>
          <a:blip r:embed="rId3"/>
          <a:stretch>
            <a:fillRect/>
          </a:stretch>
        </p:blipFill>
        <p:spPr>
          <a:xfrm>
            <a:off x="7005681" y="1708818"/>
            <a:ext cx="3619551" cy="3440363"/>
          </a:xfrm>
          <a:prstGeom prst="rect">
            <a:avLst/>
          </a:prstGeom>
          <a:noFill/>
        </p:spPr>
      </p:pic>
      <p:sp>
        <p:nvSpPr>
          <p:cNvPr id="8" name="Slide Number Placeholder 3">
            <a:extLst>
              <a:ext uri="{FF2B5EF4-FFF2-40B4-BE49-F238E27FC236}">
                <a16:creationId xmlns:a16="http://schemas.microsoft.com/office/drawing/2014/main" id="{EE95D890-AC84-85A6-26C3-63BA5ECC0001}"/>
              </a:ext>
            </a:extLst>
          </p:cNvPr>
          <p:cNvSpPr>
            <a:spLocks noGrp="1"/>
          </p:cNvSpPr>
          <p:nvPr>
            <p:ph type="sldNum" sz="quarter" idx="15"/>
          </p:nvPr>
        </p:nvSpPr>
        <p:spPr>
          <a:xfrm>
            <a:off x="412136" y="5943601"/>
            <a:ext cx="968983" cy="651912"/>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11</a:t>
            </a:fld>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spTree>
    <p:extLst>
      <p:ext uri="{BB962C8B-B14F-4D97-AF65-F5344CB8AC3E}">
        <p14:creationId xmlns:p14="http://schemas.microsoft.com/office/powerpoint/2010/main" val="3378822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468815" y="503852"/>
            <a:ext cx="9150675" cy="1427585"/>
          </a:xfrm>
        </p:spPr>
        <p:txBody>
          <a:bodyPr/>
          <a:lstStyle/>
          <a:p>
            <a:r>
              <a:rPr lang="en-US" dirty="0"/>
              <a:t>What is EMSC?</a:t>
            </a:r>
            <a:endParaRPr lang="en-ZA" dirty="0"/>
          </a:p>
        </p:txBody>
      </p:sp>
      <p:sp>
        <p:nvSpPr>
          <p:cNvPr id="3" name="Content Placeholder 2">
            <a:extLst>
              <a:ext uri="{FF2B5EF4-FFF2-40B4-BE49-F238E27FC236}">
                <a16:creationId xmlns:a16="http://schemas.microsoft.com/office/drawing/2014/main" id="{1EBEE570-1B5E-FFD1-485D-D77E4E6FE7C0}"/>
              </a:ext>
            </a:extLst>
          </p:cNvPr>
          <p:cNvSpPr>
            <a:spLocks noGrp="1"/>
          </p:cNvSpPr>
          <p:nvPr>
            <p:ph sz="quarter" idx="12"/>
          </p:nvPr>
        </p:nvSpPr>
        <p:spPr>
          <a:xfrm>
            <a:off x="1450153" y="1840651"/>
            <a:ext cx="10062618" cy="3427829"/>
          </a:xfrm>
        </p:spPr>
        <p:txBody>
          <a:bodyPr>
            <a:normAutofit/>
          </a:bodyPr>
          <a:lstStyle/>
          <a:p>
            <a:pPr marL="0" indent="0">
              <a:buNone/>
            </a:pPr>
            <a:r>
              <a:rPr lang="en-US" sz="2400" dirty="0"/>
              <a:t>Only federal program focused on pediatric emergency readiness</a:t>
            </a:r>
            <a:br>
              <a:rPr lang="en-US" sz="2400" dirty="0"/>
            </a:br>
            <a:endParaRPr lang="en-US" sz="2400" dirty="0"/>
          </a:p>
          <a:p>
            <a:pPr marL="0" indent="0">
              <a:buNone/>
            </a:pPr>
            <a:r>
              <a:rPr lang="en-US" sz="2400" b="1" dirty="0"/>
              <a:t>Goal: </a:t>
            </a:r>
            <a:r>
              <a:rPr lang="en-US" sz="2400" dirty="0"/>
              <a:t>improve hospital &amp; EMS care for kids – better patient outcomes!</a:t>
            </a:r>
            <a:br>
              <a:rPr lang="en-US" sz="2400" dirty="0"/>
            </a:br>
            <a:endParaRPr lang="en-US" sz="2400" dirty="0"/>
          </a:p>
          <a:p>
            <a:pPr marL="0" indent="0">
              <a:buNone/>
            </a:pPr>
            <a:r>
              <a:rPr lang="en-US" sz="2400" b="1" dirty="0"/>
              <a:t>Focus: </a:t>
            </a:r>
            <a:r>
              <a:rPr lang="en-US" sz="2400" dirty="0"/>
              <a:t>equipment, training, policies, family-centered care, *disaster prep</a:t>
            </a:r>
          </a:p>
        </p:txBody>
      </p:sp>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150" normalizeH="0" baseline="0" noProof="0" dirty="0">
              <a:ln>
                <a:noFill/>
              </a:ln>
              <a:solidFill>
                <a:prstClr val="black"/>
              </a:solidFill>
              <a:effectLst/>
              <a:uLnTx/>
              <a:uFillTx/>
              <a:latin typeface="Univers Light"/>
              <a:ea typeface="+mn-ea"/>
              <a:cs typeface="+mn-cs"/>
            </a:endParaRPr>
          </a:p>
        </p:txBody>
      </p:sp>
      <p:grpSp>
        <p:nvGrpSpPr>
          <p:cNvPr id="5" name="Group 4">
            <a:extLst>
              <a:ext uri="{FF2B5EF4-FFF2-40B4-BE49-F238E27FC236}">
                <a16:creationId xmlns:a16="http://schemas.microsoft.com/office/drawing/2014/main" id="{97BBE413-5893-8AF3-C5DC-AEF327B69EC0}"/>
              </a:ext>
            </a:extLst>
          </p:cNvPr>
          <p:cNvGrpSpPr/>
          <p:nvPr/>
        </p:nvGrpSpPr>
        <p:grpSpPr>
          <a:xfrm>
            <a:off x="10512566" y="5357156"/>
            <a:ext cx="1236133" cy="1172890"/>
            <a:chOff x="6821556" y="3597965"/>
            <a:chExt cx="2464904" cy="2464904"/>
          </a:xfrm>
        </p:grpSpPr>
        <p:sp>
          <p:nvSpPr>
            <p:cNvPr id="6" name="Oval 5">
              <a:extLst>
                <a:ext uri="{FF2B5EF4-FFF2-40B4-BE49-F238E27FC236}">
                  <a16:creationId xmlns:a16="http://schemas.microsoft.com/office/drawing/2014/main" id="{57B8BF2D-EE01-92DD-AA2A-AA459174AE71}"/>
                </a:ext>
              </a:extLst>
            </p:cNvPr>
            <p:cNvSpPr/>
            <p:nvPr/>
          </p:nvSpPr>
          <p:spPr>
            <a:xfrm>
              <a:off x="7281295" y="3970682"/>
              <a:ext cx="1534714" cy="158529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Light"/>
                <a:ea typeface="+mn-ea"/>
                <a:cs typeface="+mn-cs"/>
              </a:endParaRPr>
            </a:p>
          </p:txBody>
        </p:sp>
        <p:pic>
          <p:nvPicPr>
            <p:cNvPr id="7" name="Picture 6" descr="A blue and yellow logo with a bear head and a bandage&#10;&#10;AI-generated content may be incorrect.">
              <a:extLst>
                <a:ext uri="{FF2B5EF4-FFF2-40B4-BE49-F238E27FC236}">
                  <a16:creationId xmlns:a16="http://schemas.microsoft.com/office/drawing/2014/main" id="{EF5FD02C-6418-73F4-EDBA-A9DC1CAE555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21556" y="3597965"/>
              <a:ext cx="2464904" cy="2464904"/>
            </a:xfrm>
            <a:prstGeom prst="rect">
              <a:avLst/>
            </a:prstGeom>
          </p:spPr>
        </p:pic>
      </p:grpSp>
      <p:sp>
        <p:nvSpPr>
          <p:cNvPr id="28" name="TextBox 27">
            <a:extLst>
              <a:ext uri="{FF2B5EF4-FFF2-40B4-BE49-F238E27FC236}">
                <a16:creationId xmlns:a16="http://schemas.microsoft.com/office/drawing/2014/main" id="{BDE18151-03FC-BF63-B5EB-1A54893C68A3}"/>
              </a:ext>
            </a:extLst>
          </p:cNvPr>
          <p:cNvSpPr txBox="1"/>
          <p:nvPr/>
        </p:nvSpPr>
        <p:spPr>
          <a:xfrm>
            <a:off x="1302329" y="4838078"/>
            <a:ext cx="915067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Univers Light"/>
                <a:ea typeface="Calibri" panose="020F0502020204030204" pitchFamily="34" charset="0"/>
                <a:cs typeface="Calibri" panose="020F0502020204030204" pitchFamily="34" charset="0"/>
              </a:rPr>
              <a:t>This project is supported by the Health Resources and Services Administration (HRSA) of the U.S. Department of Health and Human Services (HHS) </a:t>
            </a:r>
            <a:r>
              <a:rPr kumimoji="0" lang="en-US" sz="1400" b="0" i="1" u="none" strike="noStrike" kern="1200" cap="none" spc="0" normalizeH="0" baseline="0" noProof="0" dirty="0">
                <a:ln>
                  <a:noFill/>
                </a:ln>
                <a:solidFill>
                  <a:prstClr val="black"/>
                </a:solidFill>
                <a:effectLst/>
                <a:uLnTx/>
                <a:uFillTx/>
                <a:latin typeface="Univers Light"/>
                <a:ea typeface="+mn-ea"/>
                <a:cs typeface="+mn-cs"/>
              </a:rPr>
              <a:t>as part of an award totaling ~$174,650 with 0% financed with non-governmental sources. </a:t>
            </a:r>
            <a:r>
              <a:rPr kumimoji="0" lang="en-US" sz="1400" b="0" i="1" u="none" strike="noStrike" kern="1200" cap="none" spc="0" normalizeH="0" baseline="0" noProof="0" dirty="0">
                <a:ln>
                  <a:noFill/>
                </a:ln>
                <a:solidFill>
                  <a:prstClr val="black"/>
                </a:solidFill>
                <a:effectLst/>
                <a:uLnTx/>
                <a:uFillTx/>
                <a:latin typeface="Univers Light"/>
                <a:ea typeface="Calibri" panose="020F0502020204030204" pitchFamily="34" charset="0"/>
                <a:cs typeface="Calibri" panose="020F0502020204030204" pitchFamily="34" charset="0"/>
              </a:rPr>
              <a:t>The contents are those of the author(s) and do not necessarily represent the official views of, nor an endorsement, by HRSA, HHS, or the U.S. Government. For more information, please visit HRSA.gov.</a:t>
            </a:r>
            <a:endParaRPr kumimoji="0" lang="en-US" sz="2400" b="0" i="1" u="none" strike="noStrike" kern="1200" cap="none" spc="0" normalizeH="0" baseline="0" noProof="0" dirty="0">
              <a:ln>
                <a:noFill/>
              </a:ln>
              <a:solidFill>
                <a:prstClr val="black"/>
              </a:solidFill>
              <a:effectLst/>
              <a:uLnTx/>
              <a:uFillTx/>
              <a:latin typeface="Univers Light"/>
              <a:ea typeface="+mn-ea"/>
              <a:cs typeface="+mn-cs"/>
            </a:endParaRPr>
          </a:p>
        </p:txBody>
      </p:sp>
    </p:spTree>
    <p:extLst>
      <p:ext uri="{BB962C8B-B14F-4D97-AF65-F5344CB8AC3E}">
        <p14:creationId xmlns:p14="http://schemas.microsoft.com/office/powerpoint/2010/main" val="2906152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1384-8C2A-AC46-D296-2DF95CBF10BB}"/>
              </a:ext>
            </a:extLst>
          </p:cNvPr>
          <p:cNvSpPr>
            <a:spLocks noGrp="1"/>
          </p:cNvSpPr>
          <p:nvPr>
            <p:ph type="title"/>
          </p:nvPr>
        </p:nvSpPr>
        <p:spPr>
          <a:xfrm>
            <a:off x="1038030" y="1474080"/>
            <a:ext cx="10115939" cy="3971752"/>
          </a:xfrm>
        </p:spPr>
        <p:txBody>
          <a:bodyPr>
            <a:normAutofit/>
          </a:bodyPr>
          <a:lstStyle/>
          <a:p>
            <a:r>
              <a:rPr lang="en-US" dirty="0"/>
              <a:t>What is Pediatric Readiness?</a:t>
            </a:r>
            <a:br>
              <a:rPr lang="en-US" dirty="0"/>
            </a:br>
            <a:br>
              <a:rPr lang="en-US" dirty="0"/>
            </a:br>
            <a:br>
              <a:rPr lang="en-US" dirty="0"/>
            </a:br>
            <a:br>
              <a:rPr lang="en-US" dirty="0"/>
            </a:br>
            <a:r>
              <a:rPr lang="en-US" sz="2700" dirty="0"/>
              <a:t>https://emscimprovement.center/domains/pediatric-readiness/</a:t>
            </a:r>
            <a:endParaRPr lang="en-ZA" dirty="0"/>
          </a:p>
        </p:txBody>
      </p:sp>
      <p:grpSp>
        <p:nvGrpSpPr>
          <p:cNvPr id="6" name="Group 5">
            <a:extLst>
              <a:ext uri="{FF2B5EF4-FFF2-40B4-BE49-F238E27FC236}">
                <a16:creationId xmlns:a16="http://schemas.microsoft.com/office/drawing/2014/main" id="{364CD18D-B610-D243-8EC5-86FA2154E597}"/>
              </a:ext>
            </a:extLst>
          </p:cNvPr>
          <p:cNvGrpSpPr/>
          <p:nvPr/>
        </p:nvGrpSpPr>
        <p:grpSpPr>
          <a:xfrm>
            <a:off x="10512566" y="5357156"/>
            <a:ext cx="1236133" cy="1172890"/>
            <a:chOff x="6821556" y="3597965"/>
            <a:chExt cx="2464904" cy="2464904"/>
          </a:xfrm>
        </p:grpSpPr>
        <p:sp>
          <p:nvSpPr>
            <p:cNvPr id="7" name="Oval 6">
              <a:extLst>
                <a:ext uri="{FF2B5EF4-FFF2-40B4-BE49-F238E27FC236}">
                  <a16:creationId xmlns:a16="http://schemas.microsoft.com/office/drawing/2014/main" id="{FF88AE66-2A3C-3719-A985-5E68726E1E41}"/>
                </a:ext>
              </a:extLst>
            </p:cNvPr>
            <p:cNvSpPr/>
            <p:nvPr/>
          </p:nvSpPr>
          <p:spPr>
            <a:xfrm>
              <a:off x="7281295" y="3970682"/>
              <a:ext cx="1534714" cy="158529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Light"/>
                <a:ea typeface="+mn-ea"/>
                <a:cs typeface="+mn-cs"/>
              </a:endParaRPr>
            </a:p>
          </p:txBody>
        </p:sp>
        <p:pic>
          <p:nvPicPr>
            <p:cNvPr id="8" name="Picture 7" descr="A blue and yellow logo with a bear head and a bandage&#10;&#10;AI-generated content may be incorrect.">
              <a:extLst>
                <a:ext uri="{FF2B5EF4-FFF2-40B4-BE49-F238E27FC236}">
                  <a16:creationId xmlns:a16="http://schemas.microsoft.com/office/drawing/2014/main" id="{4E9846B4-DE46-F0B0-73D4-115EF923477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21556" y="3597965"/>
              <a:ext cx="2464904" cy="2464904"/>
            </a:xfrm>
            <a:prstGeom prst="rect">
              <a:avLst/>
            </a:prstGeom>
          </p:spPr>
        </p:pic>
      </p:grpSp>
    </p:spTree>
    <p:extLst>
      <p:ext uri="{BB962C8B-B14F-4D97-AF65-F5344CB8AC3E}">
        <p14:creationId xmlns:p14="http://schemas.microsoft.com/office/powerpoint/2010/main" val="4011334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8A3AD-E712-D08E-ED9F-F9398F5B82C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C418D1-0B9A-5A36-157E-8A4ADA2A332C}"/>
              </a:ext>
            </a:extLst>
          </p:cNvPr>
          <p:cNvSpPr>
            <a:spLocks noGrp="1"/>
          </p:cNvSpPr>
          <p:nvPr>
            <p:ph type="title"/>
          </p:nvPr>
        </p:nvSpPr>
        <p:spPr>
          <a:xfrm>
            <a:off x="1468814" y="503852"/>
            <a:ext cx="9808773" cy="1427585"/>
          </a:xfrm>
        </p:spPr>
        <p:txBody>
          <a:bodyPr anchor="ctr">
            <a:normAutofit/>
          </a:bodyPr>
          <a:lstStyle/>
          <a:p>
            <a:r>
              <a:rPr lang="en-US" dirty="0"/>
              <a:t>Why EMSC Matters in Alaska</a:t>
            </a:r>
          </a:p>
        </p:txBody>
      </p:sp>
      <p:sp>
        <p:nvSpPr>
          <p:cNvPr id="11" name="Content Placeholder 2">
            <a:extLst>
              <a:ext uri="{FF2B5EF4-FFF2-40B4-BE49-F238E27FC236}">
                <a16:creationId xmlns:a16="http://schemas.microsoft.com/office/drawing/2014/main" id="{73DFEE25-7EEE-646F-A4EA-B3DE1CE7C5C6}"/>
              </a:ext>
            </a:extLst>
          </p:cNvPr>
          <p:cNvSpPr>
            <a:spLocks noGrp="1"/>
          </p:cNvSpPr>
          <p:nvPr>
            <p:ph sz="quarter" idx="12"/>
          </p:nvPr>
        </p:nvSpPr>
        <p:spPr>
          <a:xfrm>
            <a:off x="1611675" y="1647644"/>
            <a:ext cx="8475286" cy="4295958"/>
          </a:xfrm>
        </p:spPr>
        <p:txBody>
          <a:bodyPr>
            <a:normAutofit fontScale="92500" lnSpcReduction="20000"/>
          </a:bodyPr>
          <a:lstStyle/>
          <a:p>
            <a:r>
              <a:rPr lang="en-US" sz="2400" dirty="0"/>
              <a:t>Vast distances, remote communities, limited specialists </a:t>
            </a:r>
          </a:p>
          <a:p>
            <a:r>
              <a:rPr lang="en-US" sz="2400" dirty="0"/>
              <a:t>Children have distinct clinical needs in emergencies</a:t>
            </a:r>
          </a:p>
          <a:p>
            <a:r>
              <a:rPr lang="en-US" sz="2400" dirty="0"/>
              <a:t>Small hospitals &amp; volunteer EMS crews are the front line — not pediatric specialists  </a:t>
            </a:r>
          </a:p>
          <a:p>
            <a:r>
              <a:rPr lang="en-US" sz="2400" dirty="0"/>
              <a:t>Pediatric emergencies are </a:t>
            </a:r>
            <a:r>
              <a:rPr lang="en-US" sz="2400" b="1" dirty="0"/>
              <a:t>low-volume, high-acuity</a:t>
            </a:r>
            <a:endParaRPr lang="en-US" sz="2400" dirty="0"/>
          </a:p>
          <a:p>
            <a:r>
              <a:rPr lang="en-US" sz="2400" dirty="0"/>
              <a:t>EMSC works to ensure our hospitals and EMS providers are prepared when they do</a:t>
            </a:r>
          </a:p>
          <a:p>
            <a:endParaRPr lang="en-US" sz="2400" dirty="0"/>
          </a:p>
          <a:p>
            <a:r>
              <a:rPr lang="en-US" sz="2400" dirty="0"/>
              <a:t>For references, visit </a:t>
            </a:r>
            <a:r>
              <a:rPr lang="en-US" sz="2400" dirty="0">
                <a:hlinkClick r:id="rId3"/>
              </a:rPr>
              <a:t>https://bit.ly/pedsreadyimpact</a:t>
            </a:r>
            <a:endParaRPr lang="en-US" sz="2400" dirty="0"/>
          </a:p>
        </p:txBody>
      </p:sp>
      <p:sp>
        <p:nvSpPr>
          <p:cNvPr id="13" name="Slide Number Placeholder 4">
            <a:extLst>
              <a:ext uri="{FF2B5EF4-FFF2-40B4-BE49-F238E27FC236}">
                <a16:creationId xmlns:a16="http://schemas.microsoft.com/office/drawing/2014/main" id="{C8398943-D293-F293-C836-AD4D06480761}"/>
              </a:ext>
            </a:extLst>
          </p:cNvPr>
          <p:cNvSpPr>
            <a:spLocks noGrp="1"/>
          </p:cNvSpPr>
          <p:nvPr>
            <p:ph type="sldNum" sz="quarter" idx="15"/>
          </p:nvPr>
        </p:nvSpPr>
        <p:spPr>
          <a:xfrm>
            <a:off x="412136" y="5943601"/>
            <a:ext cx="968983" cy="651912"/>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14</a:t>
            </a:fld>
            <a:endParaRPr kumimoji="0" lang="en-US" sz="1200" b="1" i="0" u="none" strike="noStrike" kern="1200" cap="none" spc="150" normalizeH="0" baseline="0" noProof="0">
              <a:ln>
                <a:noFill/>
              </a:ln>
              <a:solidFill>
                <a:prstClr val="black"/>
              </a:solidFill>
              <a:effectLst/>
              <a:uLnTx/>
              <a:uFillTx/>
              <a:latin typeface="Univers Light"/>
              <a:ea typeface="+mn-ea"/>
              <a:cs typeface="+mn-cs"/>
            </a:endParaRPr>
          </a:p>
        </p:txBody>
      </p:sp>
      <p:grpSp>
        <p:nvGrpSpPr>
          <p:cNvPr id="4" name="Group 3">
            <a:extLst>
              <a:ext uri="{FF2B5EF4-FFF2-40B4-BE49-F238E27FC236}">
                <a16:creationId xmlns:a16="http://schemas.microsoft.com/office/drawing/2014/main" id="{66BB43F9-43A3-7BEA-05C6-A85EB5A4BBA9}"/>
              </a:ext>
            </a:extLst>
          </p:cNvPr>
          <p:cNvGrpSpPr/>
          <p:nvPr/>
        </p:nvGrpSpPr>
        <p:grpSpPr>
          <a:xfrm>
            <a:off x="10512566" y="5357156"/>
            <a:ext cx="1236133" cy="1172890"/>
            <a:chOff x="6821556" y="3597965"/>
            <a:chExt cx="2464904" cy="2464904"/>
          </a:xfrm>
        </p:grpSpPr>
        <p:sp>
          <p:nvSpPr>
            <p:cNvPr id="5" name="Oval 4">
              <a:extLst>
                <a:ext uri="{FF2B5EF4-FFF2-40B4-BE49-F238E27FC236}">
                  <a16:creationId xmlns:a16="http://schemas.microsoft.com/office/drawing/2014/main" id="{ADC02987-D06D-E24C-3013-B0DA97D5CBEF}"/>
                </a:ext>
              </a:extLst>
            </p:cNvPr>
            <p:cNvSpPr/>
            <p:nvPr/>
          </p:nvSpPr>
          <p:spPr>
            <a:xfrm>
              <a:off x="7281295" y="3970682"/>
              <a:ext cx="1534714" cy="158529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Light"/>
                <a:ea typeface="+mn-ea"/>
                <a:cs typeface="+mn-cs"/>
              </a:endParaRPr>
            </a:p>
          </p:txBody>
        </p:sp>
        <p:pic>
          <p:nvPicPr>
            <p:cNvPr id="6" name="Picture 5" descr="A blue and yellow logo with a bear head and a bandage&#10;&#10;AI-generated content may be incorrect.">
              <a:extLst>
                <a:ext uri="{FF2B5EF4-FFF2-40B4-BE49-F238E27FC236}">
                  <a16:creationId xmlns:a16="http://schemas.microsoft.com/office/drawing/2014/main" id="{B0337DAC-318C-3809-B645-AAD1BFEDD0B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21556" y="3597965"/>
              <a:ext cx="2464904" cy="2464904"/>
            </a:xfrm>
            <a:prstGeom prst="rect">
              <a:avLst/>
            </a:prstGeom>
          </p:spPr>
        </p:pic>
      </p:grpSp>
    </p:spTree>
    <p:extLst>
      <p:ext uri="{BB962C8B-B14F-4D97-AF65-F5344CB8AC3E}">
        <p14:creationId xmlns:p14="http://schemas.microsoft.com/office/powerpoint/2010/main" val="1783460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8BF1B-2929-0FDF-A335-71B364619B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6C4F3B-84FB-2BA3-869A-040C87F78C79}"/>
              </a:ext>
            </a:extLst>
          </p:cNvPr>
          <p:cNvSpPr>
            <a:spLocks noGrp="1"/>
          </p:cNvSpPr>
          <p:nvPr>
            <p:ph type="title"/>
          </p:nvPr>
        </p:nvSpPr>
        <p:spPr>
          <a:xfrm>
            <a:off x="1468815" y="503852"/>
            <a:ext cx="9150675" cy="1427585"/>
          </a:xfrm>
        </p:spPr>
        <p:txBody>
          <a:bodyPr/>
          <a:lstStyle/>
          <a:p>
            <a:r>
              <a:rPr lang="en-US" dirty="0"/>
              <a:t>What Alaska EMSC is Doing</a:t>
            </a:r>
            <a:endParaRPr lang="en-ZA" dirty="0"/>
          </a:p>
        </p:txBody>
      </p:sp>
      <p:sp>
        <p:nvSpPr>
          <p:cNvPr id="3" name="Content Placeholder 2">
            <a:extLst>
              <a:ext uri="{FF2B5EF4-FFF2-40B4-BE49-F238E27FC236}">
                <a16:creationId xmlns:a16="http://schemas.microsoft.com/office/drawing/2014/main" id="{EFE727A2-3180-3592-4CAA-60D2B7CFEB8F}"/>
              </a:ext>
            </a:extLst>
          </p:cNvPr>
          <p:cNvSpPr>
            <a:spLocks noGrp="1"/>
          </p:cNvSpPr>
          <p:nvPr>
            <p:ph sz="quarter" idx="12"/>
          </p:nvPr>
        </p:nvSpPr>
        <p:spPr>
          <a:xfrm>
            <a:off x="1450152" y="1880116"/>
            <a:ext cx="9057041" cy="4119463"/>
          </a:xfrm>
        </p:spPr>
        <p:txBody>
          <a:bodyPr>
            <a:normAutofit/>
          </a:bodyPr>
          <a:lstStyle/>
          <a:p>
            <a:pPr marL="0" indent="0">
              <a:buNone/>
            </a:pPr>
            <a:r>
              <a:rPr lang="en-US" sz="2400" b="1" dirty="0"/>
              <a:t>Hospitals: </a:t>
            </a:r>
            <a:r>
              <a:rPr lang="en-US" sz="2400" dirty="0"/>
              <a:t>Preparing for 2026 Pediatric Readiness assessment; Recognizing excellence in pediatric readiness</a:t>
            </a:r>
            <a:br>
              <a:rPr lang="en-US" sz="2400" dirty="0"/>
            </a:br>
            <a:endParaRPr lang="en-US" sz="2400" dirty="0"/>
          </a:p>
          <a:p>
            <a:pPr marL="0" indent="0">
              <a:buNone/>
            </a:pPr>
            <a:r>
              <a:rPr lang="en-US" sz="2400" b="1" dirty="0"/>
              <a:t>EMS: </a:t>
            </a:r>
            <a:r>
              <a:rPr lang="en-US" sz="2400" dirty="0"/>
              <a:t>Reviewing baseline readiness scores; Developing Ambulance “PedsReady” program; Offering a medication dosing app – 5,000+ EMS calls supported last year; Sharing a training IO pediatric leg kit &amp; matrix recipe</a:t>
            </a:r>
          </a:p>
          <a:p>
            <a:pPr marL="0" indent="0">
              <a:buNone/>
            </a:pPr>
            <a:endParaRPr lang="en-US" sz="2400" b="1" dirty="0"/>
          </a:p>
          <a:p>
            <a:pPr marL="0" indent="0">
              <a:buNone/>
            </a:pPr>
            <a:r>
              <a:rPr lang="en-US" sz="2400" b="1" dirty="0"/>
              <a:t>Families: </a:t>
            </a:r>
            <a:r>
              <a:rPr lang="en-US" sz="2400" dirty="0"/>
              <a:t>Providing home emergency care support tools</a:t>
            </a:r>
            <a:br>
              <a:rPr lang="en-US" sz="2400" b="1" dirty="0"/>
            </a:br>
            <a:endParaRPr lang="en-US" sz="2400" b="1" dirty="0"/>
          </a:p>
        </p:txBody>
      </p:sp>
      <p:sp>
        <p:nvSpPr>
          <p:cNvPr id="4" name="Slide Number Placeholder 3">
            <a:extLst>
              <a:ext uri="{FF2B5EF4-FFF2-40B4-BE49-F238E27FC236}">
                <a16:creationId xmlns:a16="http://schemas.microsoft.com/office/drawing/2014/main" id="{923FD033-C472-58AE-9B4A-E0533B9A4AC5}"/>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150" normalizeH="0" baseline="0" noProof="0" dirty="0">
              <a:ln>
                <a:noFill/>
              </a:ln>
              <a:solidFill>
                <a:prstClr val="black"/>
              </a:solidFill>
              <a:effectLst/>
              <a:uLnTx/>
              <a:uFillTx/>
              <a:latin typeface="Univers Light"/>
              <a:ea typeface="+mn-ea"/>
              <a:cs typeface="+mn-cs"/>
            </a:endParaRPr>
          </a:p>
        </p:txBody>
      </p:sp>
      <p:grpSp>
        <p:nvGrpSpPr>
          <p:cNvPr id="5" name="Group 4">
            <a:extLst>
              <a:ext uri="{FF2B5EF4-FFF2-40B4-BE49-F238E27FC236}">
                <a16:creationId xmlns:a16="http://schemas.microsoft.com/office/drawing/2014/main" id="{CFF969D6-1FC8-B4A9-BF4F-96731A2EDCAF}"/>
              </a:ext>
            </a:extLst>
          </p:cNvPr>
          <p:cNvGrpSpPr/>
          <p:nvPr/>
        </p:nvGrpSpPr>
        <p:grpSpPr>
          <a:xfrm>
            <a:off x="10512566" y="5357156"/>
            <a:ext cx="1236133" cy="1172890"/>
            <a:chOff x="6821556" y="3597965"/>
            <a:chExt cx="2464904" cy="2464904"/>
          </a:xfrm>
        </p:grpSpPr>
        <p:sp>
          <p:nvSpPr>
            <p:cNvPr id="6" name="Oval 5">
              <a:extLst>
                <a:ext uri="{FF2B5EF4-FFF2-40B4-BE49-F238E27FC236}">
                  <a16:creationId xmlns:a16="http://schemas.microsoft.com/office/drawing/2014/main" id="{7239F7E2-4199-A2B1-8726-C09202A25F1C}"/>
                </a:ext>
              </a:extLst>
            </p:cNvPr>
            <p:cNvSpPr/>
            <p:nvPr/>
          </p:nvSpPr>
          <p:spPr>
            <a:xfrm>
              <a:off x="7281295" y="3970682"/>
              <a:ext cx="1534714" cy="158529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Light"/>
                <a:ea typeface="+mn-ea"/>
                <a:cs typeface="+mn-cs"/>
              </a:endParaRPr>
            </a:p>
          </p:txBody>
        </p:sp>
        <p:pic>
          <p:nvPicPr>
            <p:cNvPr id="7" name="Picture 6" descr="A blue and yellow logo with a bear head and a bandage&#10;&#10;AI-generated content may be incorrect.">
              <a:extLst>
                <a:ext uri="{FF2B5EF4-FFF2-40B4-BE49-F238E27FC236}">
                  <a16:creationId xmlns:a16="http://schemas.microsoft.com/office/drawing/2014/main" id="{B05732A6-CBA7-EF6B-EF0D-973B76059C0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21556" y="3597965"/>
              <a:ext cx="2464904" cy="2464904"/>
            </a:xfrm>
            <a:prstGeom prst="rect">
              <a:avLst/>
            </a:prstGeom>
          </p:spPr>
        </p:pic>
      </p:grpSp>
    </p:spTree>
    <p:extLst>
      <p:ext uri="{BB962C8B-B14F-4D97-AF65-F5344CB8AC3E}">
        <p14:creationId xmlns:p14="http://schemas.microsoft.com/office/powerpoint/2010/main" val="2412880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a:xfrm>
            <a:off x="1468814" y="503852"/>
            <a:ext cx="9808773" cy="1427585"/>
          </a:xfrm>
        </p:spPr>
        <p:txBody>
          <a:bodyPr/>
          <a:lstStyle/>
          <a:p>
            <a:r>
              <a:rPr lang="en-US" dirty="0"/>
              <a:t>EMSC Needs Your Help				1 of 2</a:t>
            </a:r>
            <a:endParaRPr lang="en-ZA" dirty="0"/>
          </a:p>
        </p:txBody>
      </p:sp>
      <p:sp>
        <p:nvSpPr>
          <p:cNvPr id="4" name="Content Placeholder 3">
            <a:extLst>
              <a:ext uri="{FF2B5EF4-FFF2-40B4-BE49-F238E27FC236}">
                <a16:creationId xmlns:a16="http://schemas.microsoft.com/office/drawing/2014/main" id="{392C90C5-5198-C255-02F9-1608AA49E088}"/>
              </a:ext>
            </a:extLst>
          </p:cNvPr>
          <p:cNvSpPr>
            <a:spLocks noGrp="1"/>
          </p:cNvSpPr>
          <p:nvPr>
            <p:ph sz="quarter" idx="12"/>
          </p:nvPr>
        </p:nvSpPr>
        <p:spPr>
          <a:xfrm>
            <a:off x="1468813" y="2057401"/>
            <a:ext cx="7508931" cy="4119463"/>
          </a:xfrm>
        </p:spPr>
        <p:txBody>
          <a:bodyPr>
            <a:normAutofit/>
          </a:bodyPr>
          <a:lstStyle/>
          <a:p>
            <a:r>
              <a:rPr lang="en-US" sz="2400" dirty="0"/>
              <a:t>Upcoming National Pediatric Readiness Assessment for our Emergency Departments </a:t>
            </a:r>
            <a:r>
              <a:rPr lang="en-US" sz="2400" b="1" dirty="0"/>
              <a:t>launches March 3</a:t>
            </a:r>
            <a:r>
              <a:rPr lang="en-US" sz="2400" b="1" baseline="30000" dirty="0"/>
              <a:t>rd</a:t>
            </a:r>
            <a:r>
              <a:rPr lang="en-US" sz="2400" b="1" dirty="0"/>
              <a:t> </a:t>
            </a:r>
          </a:p>
          <a:p>
            <a:pPr lvl="1">
              <a:buFont typeface="Wingdings" panose="05000000000000000000" pitchFamily="2" charset="2"/>
              <a:buChar char="Ø"/>
            </a:pPr>
            <a:r>
              <a:rPr lang="en-US" sz="2400" dirty="0"/>
              <a:t> Share information with hospital leaders </a:t>
            </a:r>
            <a:br>
              <a:rPr lang="en-US" sz="2400" dirty="0"/>
            </a:br>
            <a:r>
              <a:rPr lang="en-US" sz="2400" dirty="0"/>
              <a:t>  [</a:t>
            </a:r>
            <a:r>
              <a:rPr lang="en-US" sz="2400" dirty="0">
                <a:hlinkClick r:id="rId3"/>
              </a:rPr>
              <a:t>download flyer</a:t>
            </a:r>
            <a:r>
              <a:rPr lang="en-US" sz="2400" dirty="0"/>
              <a:t>]  </a:t>
            </a:r>
          </a:p>
        </p:txBody>
      </p:sp>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150" normalizeH="0" baseline="0" noProof="0" dirty="0">
              <a:ln>
                <a:noFill/>
              </a:ln>
              <a:solidFill>
                <a:prstClr val="black"/>
              </a:solidFill>
              <a:effectLst/>
              <a:uLnTx/>
              <a:uFillTx/>
              <a:latin typeface="Univers Light"/>
              <a:ea typeface="+mn-ea"/>
              <a:cs typeface="+mn-cs"/>
            </a:endParaRPr>
          </a:p>
        </p:txBody>
      </p:sp>
      <p:grpSp>
        <p:nvGrpSpPr>
          <p:cNvPr id="6" name="Group 5">
            <a:extLst>
              <a:ext uri="{FF2B5EF4-FFF2-40B4-BE49-F238E27FC236}">
                <a16:creationId xmlns:a16="http://schemas.microsoft.com/office/drawing/2014/main" id="{69946FB2-CD3D-CD2A-FF8C-0A271085D701}"/>
              </a:ext>
            </a:extLst>
          </p:cNvPr>
          <p:cNvGrpSpPr/>
          <p:nvPr/>
        </p:nvGrpSpPr>
        <p:grpSpPr>
          <a:xfrm>
            <a:off x="10512566" y="5357156"/>
            <a:ext cx="1236133" cy="1172890"/>
            <a:chOff x="6821556" y="3597965"/>
            <a:chExt cx="2464904" cy="2464904"/>
          </a:xfrm>
        </p:grpSpPr>
        <p:sp>
          <p:nvSpPr>
            <p:cNvPr id="7" name="Oval 6">
              <a:extLst>
                <a:ext uri="{FF2B5EF4-FFF2-40B4-BE49-F238E27FC236}">
                  <a16:creationId xmlns:a16="http://schemas.microsoft.com/office/drawing/2014/main" id="{454F2002-696C-FAD3-2442-E8C9B8E11B74}"/>
                </a:ext>
              </a:extLst>
            </p:cNvPr>
            <p:cNvSpPr/>
            <p:nvPr/>
          </p:nvSpPr>
          <p:spPr>
            <a:xfrm>
              <a:off x="7281295" y="3970682"/>
              <a:ext cx="1534714" cy="158529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Light"/>
                <a:ea typeface="+mn-ea"/>
                <a:cs typeface="+mn-cs"/>
              </a:endParaRPr>
            </a:p>
          </p:txBody>
        </p:sp>
        <p:pic>
          <p:nvPicPr>
            <p:cNvPr id="8" name="Picture 7" descr="A blue and yellow logo with a bear head and a bandage&#10;&#10;AI-generated content may be incorrect.">
              <a:extLst>
                <a:ext uri="{FF2B5EF4-FFF2-40B4-BE49-F238E27FC236}">
                  <a16:creationId xmlns:a16="http://schemas.microsoft.com/office/drawing/2014/main" id="{8490BAF2-D962-7265-1836-26286A154FA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21556" y="3597965"/>
              <a:ext cx="2464904" cy="2464904"/>
            </a:xfrm>
            <a:prstGeom prst="rect">
              <a:avLst/>
            </a:prstGeom>
          </p:spPr>
        </p:pic>
      </p:grpSp>
      <p:pic>
        <p:nvPicPr>
          <p:cNvPr id="18" name="Content Placeholder 17" descr="Qr code&#10;&#10;AI-generated content may be incorrect.">
            <a:extLst>
              <a:ext uri="{FF2B5EF4-FFF2-40B4-BE49-F238E27FC236}">
                <a16:creationId xmlns:a16="http://schemas.microsoft.com/office/drawing/2014/main" id="{734D892B-4B2A-4C7D-DDF2-D4D72FE48A7A}"/>
              </a:ext>
            </a:extLst>
          </p:cNvPr>
          <p:cNvPicPr>
            <a:picLocks noGrp="1" noChangeAspect="1"/>
          </p:cNvPicPr>
          <p:nvPr>
            <p:ph sz="quarter" idx="11"/>
          </p:nvPr>
        </p:nvPicPr>
        <p:blipFill>
          <a:blip r:embed="rId5">
            <a:clrChange>
              <a:clrFrom>
                <a:srgbClr val="FFFFFF"/>
              </a:clrFrom>
              <a:clrTo>
                <a:srgbClr val="FFFFFF">
                  <a:alpha val="0"/>
                </a:srgbClr>
              </a:clrTo>
            </a:clrChange>
          </a:blip>
          <a:stretch>
            <a:fillRect/>
          </a:stretch>
        </p:blipFill>
        <p:spPr>
          <a:xfrm>
            <a:off x="8789424" y="2029691"/>
            <a:ext cx="2488163" cy="2488163"/>
          </a:xfrm>
        </p:spPr>
      </p:pic>
    </p:spTree>
    <p:extLst>
      <p:ext uri="{BB962C8B-B14F-4D97-AF65-F5344CB8AC3E}">
        <p14:creationId xmlns:p14="http://schemas.microsoft.com/office/powerpoint/2010/main" val="554382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F36F1-8A2D-5F4E-D1C3-F057CFD90C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F41243-2D3B-2602-504A-E7CBCFBD8F35}"/>
              </a:ext>
            </a:extLst>
          </p:cNvPr>
          <p:cNvSpPr>
            <a:spLocks noGrp="1"/>
          </p:cNvSpPr>
          <p:nvPr>
            <p:ph type="title"/>
          </p:nvPr>
        </p:nvSpPr>
        <p:spPr>
          <a:xfrm>
            <a:off x="1468815" y="503852"/>
            <a:ext cx="9670240" cy="1427585"/>
          </a:xfrm>
        </p:spPr>
        <p:txBody>
          <a:bodyPr/>
          <a:lstStyle/>
          <a:p>
            <a:r>
              <a:rPr lang="en-US" dirty="0"/>
              <a:t>EMSC Needs Your Help				2 of 2</a:t>
            </a:r>
            <a:endParaRPr lang="en-ZA" dirty="0"/>
          </a:p>
        </p:txBody>
      </p:sp>
      <p:sp>
        <p:nvSpPr>
          <p:cNvPr id="3" name="Content Placeholder 2">
            <a:extLst>
              <a:ext uri="{FF2B5EF4-FFF2-40B4-BE49-F238E27FC236}">
                <a16:creationId xmlns:a16="http://schemas.microsoft.com/office/drawing/2014/main" id="{71087E1E-F33D-84DC-0F1A-26E4BD247B92}"/>
              </a:ext>
            </a:extLst>
          </p:cNvPr>
          <p:cNvSpPr>
            <a:spLocks noGrp="1"/>
          </p:cNvSpPr>
          <p:nvPr>
            <p:ph sz="quarter" idx="12"/>
          </p:nvPr>
        </p:nvSpPr>
        <p:spPr>
          <a:xfrm>
            <a:off x="1450152" y="1880116"/>
            <a:ext cx="9057041" cy="4119463"/>
          </a:xfrm>
        </p:spPr>
        <p:txBody>
          <a:bodyPr>
            <a:normAutofit/>
          </a:bodyPr>
          <a:lstStyle/>
          <a:p>
            <a:pPr marL="0" indent="0">
              <a:buNone/>
            </a:pPr>
            <a:r>
              <a:rPr lang="en-US" sz="2400" dirty="0"/>
              <a:t>Support medically complex children transitioning home by bridging communication between families and EMS. </a:t>
            </a:r>
          </a:p>
          <a:p>
            <a:pPr lvl="1">
              <a:buFont typeface="Wingdings" panose="05000000000000000000" pitchFamily="2" charset="2"/>
              <a:buChar char="Ø"/>
            </a:pPr>
            <a:r>
              <a:rPr lang="en-US" sz="2400" dirty="0"/>
              <a:t> Share the parent brochure and home information form </a:t>
            </a:r>
          </a:p>
          <a:p>
            <a:pPr lvl="1">
              <a:buFont typeface="Wingdings" panose="05000000000000000000" pitchFamily="2" charset="2"/>
              <a:buChar char="Ø"/>
            </a:pPr>
            <a:r>
              <a:rPr lang="en-US" sz="2400" dirty="0"/>
              <a:t> Connect EMSC with associated organizations that aid in helping families come home from the hospital</a:t>
            </a:r>
          </a:p>
        </p:txBody>
      </p:sp>
      <p:sp>
        <p:nvSpPr>
          <p:cNvPr id="4" name="Slide Number Placeholder 3">
            <a:extLst>
              <a:ext uri="{FF2B5EF4-FFF2-40B4-BE49-F238E27FC236}">
                <a16:creationId xmlns:a16="http://schemas.microsoft.com/office/drawing/2014/main" id="{41D1E22C-0A21-A082-7249-21C3DAB2B88F}"/>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150" normalizeH="0" baseline="0" noProof="0" dirty="0">
              <a:ln>
                <a:noFill/>
              </a:ln>
              <a:solidFill>
                <a:prstClr val="black"/>
              </a:solidFill>
              <a:effectLst/>
              <a:uLnTx/>
              <a:uFillTx/>
              <a:latin typeface="Univers Light"/>
              <a:ea typeface="+mn-ea"/>
              <a:cs typeface="+mn-cs"/>
            </a:endParaRPr>
          </a:p>
        </p:txBody>
      </p:sp>
      <p:grpSp>
        <p:nvGrpSpPr>
          <p:cNvPr id="5" name="Group 4">
            <a:extLst>
              <a:ext uri="{FF2B5EF4-FFF2-40B4-BE49-F238E27FC236}">
                <a16:creationId xmlns:a16="http://schemas.microsoft.com/office/drawing/2014/main" id="{93CB3787-59F1-2B76-2D4E-5394E8573DEE}"/>
              </a:ext>
            </a:extLst>
          </p:cNvPr>
          <p:cNvGrpSpPr/>
          <p:nvPr/>
        </p:nvGrpSpPr>
        <p:grpSpPr>
          <a:xfrm>
            <a:off x="10512566" y="5357156"/>
            <a:ext cx="1236133" cy="1172890"/>
            <a:chOff x="6821556" y="3597965"/>
            <a:chExt cx="2464904" cy="2464904"/>
          </a:xfrm>
        </p:grpSpPr>
        <p:sp>
          <p:nvSpPr>
            <p:cNvPr id="6" name="Oval 5">
              <a:extLst>
                <a:ext uri="{FF2B5EF4-FFF2-40B4-BE49-F238E27FC236}">
                  <a16:creationId xmlns:a16="http://schemas.microsoft.com/office/drawing/2014/main" id="{DA4B9844-996A-70EA-41F0-4B58321FF7BB}"/>
                </a:ext>
              </a:extLst>
            </p:cNvPr>
            <p:cNvSpPr/>
            <p:nvPr/>
          </p:nvSpPr>
          <p:spPr>
            <a:xfrm>
              <a:off x="7281295" y="3970682"/>
              <a:ext cx="1534714" cy="158529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Light"/>
                <a:ea typeface="+mn-ea"/>
                <a:cs typeface="+mn-cs"/>
              </a:endParaRPr>
            </a:p>
          </p:txBody>
        </p:sp>
        <p:pic>
          <p:nvPicPr>
            <p:cNvPr id="7" name="Picture 6" descr="A blue and yellow logo with a bear head and a bandage&#10;&#10;AI-generated content may be incorrect.">
              <a:extLst>
                <a:ext uri="{FF2B5EF4-FFF2-40B4-BE49-F238E27FC236}">
                  <a16:creationId xmlns:a16="http://schemas.microsoft.com/office/drawing/2014/main" id="{816DB7B2-216E-1DA2-3099-6E23555A7B6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21556" y="3597965"/>
              <a:ext cx="2464904" cy="2464904"/>
            </a:xfrm>
            <a:prstGeom prst="rect">
              <a:avLst/>
            </a:prstGeom>
          </p:spPr>
        </p:pic>
      </p:grpSp>
      <p:pic>
        <p:nvPicPr>
          <p:cNvPr id="9" name="Picture 8" descr="Qr code&#10;&#10;AI-generated content may be incorrect.">
            <a:extLst>
              <a:ext uri="{FF2B5EF4-FFF2-40B4-BE49-F238E27FC236}">
                <a16:creationId xmlns:a16="http://schemas.microsoft.com/office/drawing/2014/main" id="{BC1BCCD7-B600-529C-5AF9-264C0F5C1A5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01078" y="4074827"/>
            <a:ext cx="2194730" cy="2194730"/>
          </a:xfrm>
          <a:prstGeom prst="rect">
            <a:avLst/>
          </a:prstGeom>
        </p:spPr>
      </p:pic>
      <p:pic>
        <p:nvPicPr>
          <p:cNvPr id="11" name="Picture 10" descr="Qr code&#10;&#10;AI-generated content may be incorrect.">
            <a:extLst>
              <a:ext uri="{FF2B5EF4-FFF2-40B4-BE49-F238E27FC236}">
                <a16:creationId xmlns:a16="http://schemas.microsoft.com/office/drawing/2014/main" id="{D3FDCE37-10DB-DC93-7037-809574D7B79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6194" y="4154045"/>
            <a:ext cx="2200103" cy="2200103"/>
          </a:xfrm>
          <a:prstGeom prst="rect">
            <a:avLst/>
          </a:prstGeom>
        </p:spPr>
      </p:pic>
      <p:sp>
        <p:nvSpPr>
          <p:cNvPr id="12" name="TextBox 11">
            <a:extLst>
              <a:ext uri="{FF2B5EF4-FFF2-40B4-BE49-F238E27FC236}">
                <a16:creationId xmlns:a16="http://schemas.microsoft.com/office/drawing/2014/main" id="{068E3DAB-E8D7-0DFB-F895-377479243A6B}"/>
              </a:ext>
            </a:extLst>
          </p:cNvPr>
          <p:cNvSpPr txBox="1"/>
          <p:nvPr/>
        </p:nvSpPr>
        <p:spPr>
          <a:xfrm>
            <a:off x="4264841" y="4156827"/>
            <a:ext cx="3623565"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ß"/>
              <a:tabLst/>
              <a:defRPr/>
            </a:pPr>
            <a:endParaRPr kumimoji="0" lang="en-US" sz="1800" b="0" i="0" u="none" strike="noStrike" kern="1200" cap="none" spc="0" normalizeH="0" baseline="0" noProof="0" dirty="0">
              <a:ln>
                <a:noFill/>
              </a:ln>
              <a:solidFill>
                <a:prstClr val="black"/>
              </a:solidFill>
              <a:effectLst/>
              <a:uLnTx/>
              <a:uFillTx/>
              <a:latin typeface="Univers Light"/>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ß"/>
              <a:tabLst/>
              <a:defRPr/>
            </a:pPr>
            <a:endParaRPr kumimoji="0" lang="en-US" sz="1800" b="0" i="0" u="none" strike="noStrike" kern="1200" cap="none" spc="0" normalizeH="0" baseline="0" noProof="0" dirty="0">
              <a:ln>
                <a:noFill/>
              </a:ln>
              <a:solidFill>
                <a:prstClr val="black"/>
              </a:solidFill>
              <a:effectLst/>
              <a:uLnTx/>
              <a:uFillTx/>
              <a:latin typeface="Univers Light"/>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ß"/>
              <a:tabLst/>
              <a:defRPr/>
            </a:pPr>
            <a:r>
              <a:rPr kumimoji="0" lang="en-US" sz="1800" b="0" i="0" u="none" strike="noStrike" kern="1200" cap="none" spc="0" normalizeH="0" baseline="0" noProof="0" dirty="0">
                <a:ln>
                  <a:noFill/>
                </a:ln>
                <a:solidFill>
                  <a:prstClr val="black"/>
                </a:solidFill>
                <a:effectLst/>
                <a:uLnTx/>
                <a:uFillTx/>
                <a:latin typeface="Univers Light"/>
                <a:ea typeface="+mn-ea"/>
                <a:cs typeface="+mn-cs"/>
                <a:sym typeface="Wingdings" panose="05000000000000000000" pitchFamily="2" charset="2"/>
              </a:rPr>
              <a:t>Brochure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Univers Light"/>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ß"/>
              <a:tabLst/>
              <a:defRPr/>
            </a:pPr>
            <a:endParaRPr kumimoji="0" lang="en-US" sz="1800" b="0" i="0" u="none" strike="noStrike" kern="1200" cap="none" spc="0" normalizeH="0" baseline="0" noProof="0" dirty="0">
              <a:ln>
                <a:noFill/>
              </a:ln>
              <a:solidFill>
                <a:prstClr val="black"/>
              </a:solidFill>
              <a:effectLst/>
              <a:uLnTx/>
              <a:uFillTx/>
              <a:latin typeface="Univers Light"/>
              <a:ea typeface="+mn-ea"/>
              <a:cs typeface="+mn-cs"/>
              <a:sym typeface="Wingdings" panose="05000000000000000000" pitchFamily="2" charset="2"/>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Univers Light"/>
                <a:ea typeface="+mn-ea"/>
                <a:cs typeface="+mn-cs"/>
                <a:sym typeface="Wingdings" panose="05000000000000000000" pitchFamily="2" charset="2"/>
              </a:rPr>
              <a:t>Home Information Form  </a:t>
            </a:r>
            <a:endParaRPr kumimoji="0" lang="en-US" sz="1800" b="0" i="0" u="none" strike="noStrike" kern="1200" cap="none" spc="0" normalizeH="0" baseline="0" noProof="0" dirty="0">
              <a:ln>
                <a:noFill/>
              </a:ln>
              <a:solidFill>
                <a:prstClr val="black"/>
              </a:solidFill>
              <a:effectLst/>
              <a:uLnTx/>
              <a:uFillTx/>
              <a:latin typeface="Univers Light"/>
              <a:ea typeface="+mn-ea"/>
              <a:cs typeface="+mn-cs"/>
            </a:endParaRPr>
          </a:p>
        </p:txBody>
      </p:sp>
    </p:spTree>
    <p:extLst>
      <p:ext uri="{BB962C8B-B14F-4D97-AF65-F5344CB8AC3E}">
        <p14:creationId xmlns:p14="http://schemas.microsoft.com/office/powerpoint/2010/main" val="868169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dirty="0"/>
              <a:t>Thank you!</a:t>
            </a:r>
            <a:endParaRPr lang="en-ZA" dirty="0"/>
          </a:p>
        </p:txBody>
      </p:sp>
      <p:sp>
        <p:nvSpPr>
          <p:cNvPr id="2" name="Slide Number Placeholder 1">
            <a:extLst>
              <a:ext uri="{FF2B5EF4-FFF2-40B4-BE49-F238E27FC236}">
                <a16:creationId xmlns:a16="http://schemas.microsoft.com/office/drawing/2014/main" id="{C1D94129-1999-7159-E6E3-7D6C478655BD}"/>
              </a:ext>
            </a:extLst>
          </p:cNvPr>
          <p:cNvSpPr>
            <a:spLocks noGrp="1"/>
          </p:cNvSpPr>
          <p:nvPr>
            <p:ph type="sldNum" sz="quarter" idx="15"/>
          </p:nvPr>
        </p:nvSpPr>
        <p:spPr>
          <a:xfrm>
            <a:off x="412136" y="5943601"/>
            <a:ext cx="968983" cy="65191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8D65601-5AE2-46FC-B138-694DDD2B510D}" type="slidenum">
              <a:rPr kumimoji="0" lang="en-US" sz="1200" b="1" i="0" u="none" strike="noStrike" kern="1200" cap="none" spc="150" normalizeH="0" baseline="0" noProof="0" smtClean="0">
                <a:ln>
                  <a:noFill/>
                </a:ln>
                <a:solidFill>
                  <a:prstClr val="black"/>
                </a:solidFill>
                <a:effectLst/>
                <a:uLnTx/>
                <a:uFillTx/>
                <a:latin typeface="Univers Ligh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150" normalizeH="0" baseline="0" noProof="0" dirty="0">
              <a:ln>
                <a:noFill/>
              </a:ln>
              <a:solidFill>
                <a:prstClr val="black"/>
              </a:solidFill>
              <a:effectLst/>
              <a:uLnTx/>
              <a:uFillTx/>
              <a:latin typeface="Univers Light"/>
              <a:ea typeface="+mn-ea"/>
              <a:cs typeface="+mn-cs"/>
            </a:endParaRPr>
          </a:p>
        </p:txBody>
      </p:sp>
      <p:pic>
        <p:nvPicPr>
          <p:cNvPr id="7" name="Picture Placeholder 6">
            <a:extLst>
              <a:ext uri="{FF2B5EF4-FFF2-40B4-BE49-F238E27FC236}">
                <a16:creationId xmlns:a16="http://schemas.microsoft.com/office/drawing/2014/main" id="{9A3D4103-A3C2-A6CC-FF4A-CAB89B7EA625}"/>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p:blipFill>
        <p:spPr>
          <a:xfrm>
            <a:off x="1476521" y="1931437"/>
            <a:ext cx="3709799" cy="3881632"/>
          </a:xfrm>
        </p:spPr>
      </p:pic>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6787267" y="5253136"/>
            <a:ext cx="4490320" cy="4800598"/>
          </a:xfrm>
        </p:spPr>
        <p:txBody>
          <a:bodyPr/>
          <a:lstStyle/>
          <a:p>
            <a:pPr algn="ctr">
              <a:spcBef>
                <a:spcPts val="0"/>
              </a:spcBef>
              <a:spcAft>
                <a:spcPts val="0"/>
              </a:spcAft>
            </a:pPr>
            <a:r>
              <a:rPr lang="en-US" sz="2400" dirty="0"/>
              <a:t>Renée Escamilla</a:t>
            </a:r>
          </a:p>
          <a:p>
            <a:pPr algn="ctr">
              <a:spcBef>
                <a:spcPts val="0"/>
              </a:spcBef>
              <a:spcAft>
                <a:spcPts val="0"/>
              </a:spcAft>
            </a:pPr>
            <a:r>
              <a:rPr lang="en-US" sz="2400" dirty="0"/>
              <a:t>907-465-5467</a:t>
            </a:r>
          </a:p>
          <a:p>
            <a:pPr algn="ctr">
              <a:spcBef>
                <a:spcPts val="0"/>
              </a:spcBef>
              <a:spcAft>
                <a:spcPts val="0"/>
              </a:spcAft>
            </a:pPr>
            <a:r>
              <a:rPr lang="en-US" sz="2400" dirty="0">
                <a:hlinkClick r:id="rId4"/>
              </a:rPr>
              <a:t>AlaskaEMSC@alaska.gov</a:t>
            </a:r>
            <a:r>
              <a:rPr lang="en-US" sz="2400" dirty="0"/>
              <a:t> </a:t>
            </a:r>
          </a:p>
          <a:p>
            <a:pPr algn="ctr"/>
            <a:endParaRPr lang="en-US" dirty="0"/>
          </a:p>
        </p:txBody>
      </p:sp>
      <p:pic>
        <p:nvPicPr>
          <p:cNvPr id="11" name="Picture Placeholder 2">
            <a:extLst>
              <a:ext uri="{FF2B5EF4-FFF2-40B4-BE49-F238E27FC236}">
                <a16:creationId xmlns:a16="http://schemas.microsoft.com/office/drawing/2014/main" id="{01AEEFF6-0D92-667A-6934-CD71A3E62A99}"/>
              </a:ext>
            </a:extLst>
          </p:cNvPr>
          <p:cNvPicPr>
            <a:picLocks noChangeAspect="1"/>
          </p:cNvPicPr>
          <p:nvPr/>
        </p:nvPicPr>
        <p:blipFill>
          <a:blip r:embed="rId5"/>
          <a:stretch>
            <a:fillRect/>
          </a:stretch>
        </p:blipFill>
        <p:spPr>
          <a:xfrm>
            <a:off x="7005681" y="1708818"/>
            <a:ext cx="3619551" cy="3440363"/>
          </a:xfrm>
          <a:prstGeom prst="rect">
            <a:avLst/>
          </a:prstGeom>
          <a:noFill/>
        </p:spPr>
      </p:pic>
    </p:spTree>
    <p:extLst>
      <p:ext uri="{BB962C8B-B14F-4D97-AF65-F5344CB8AC3E}">
        <p14:creationId xmlns:p14="http://schemas.microsoft.com/office/powerpoint/2010/main" val="82250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24814B6-A34F-50E4-15CB-1BFAB1054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9DEB40-E712-9270-9B78-EF0F94CA71B4}"/>
              </a:ext>
            </a:extLst>
          </p:cNvPr>
          <p:cNvSpPr>
            <a:spLocks noGrp="1"/>
          </p:cNvSpPr>
          <p:nvPr>
            <p:ph type="title"/>
          </p:nvPr>
        </p:nvSpPr>
        <p:spPr>
          <a:xfrm>
            <a:off x="838200"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Nikki Love</a:t>
            </a:r>
          </a:p>
        </p:txBody>
      </p:sp>
      <p:sp>
        <p:nvSpPr>
          <p:cNvPr id="3" name="Content Placeholder 2">
            <a:extLst>
              <a:ext uri="{FF2B5EF4-FFF2-40B4-BE49-F238E27FC236}">
                <a16:creationId xmlns:a16="http://schemas.microsoft.com/office/drawing/2014/main" id="{29900800-B886-9D50-2B4E-E494506DB927}"/>
              </a:ext>
            </a:extLst>
          </p:cNvPr>
          <p:cNvSpPr>
            <a:spLocks noGrp="1"/>
          </p:cNvSpPr>
          <p:nvPr>
            <p:ph idx="1"/>
          </p:nvPr>
        </p:nvSpPr>
        <p:spPr>
          <a:xfrm>
            <a:off x="1346200" y="4557575"/>
            <a:ext cx="9601200" cy="575273"/>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Southeast Childhood Collective</a:t>
            </a:r>
          </a:p>
        </p:txBody>
      </p:sp>
    </p:spTree>
    <p:extLst>
      <p:ext uri="{BB962C8B-B14F-4D97-AF65-F5344CB8AC3E}">
        <p14:creationId xmlns:p14="http://schemas.microsoft.com/office/powerpoint/2010/main" val="3484438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D2EB-28D1-600F-C7E9-C8DBC4866AEA}"/>
              </a:ext>
            </a:extLst>
          </p:cNvPr>
          <p:cNvSpPr>
            <a:spLocks noGrp="1"/>
          </p:cNvSpPr>
          <p:nvPr>
            <p:ph type="title"/>
          </p:nvPr>
        </p:nvSpPr>
        <p:spPr>
          <a:xfrm>
            <a:off x="838200" y="464517"/>
            <a:ext cx="10515600" cy="729801"/>
          </a:xfrm>
        </p:spPr>
        <p:txBody>
          <a:bodyPr/>
          <a:lstStyle/>
          <a:p>
            <a:r>
              <a:rPr lang="en-US" b="1" dirty="0">
                <a:solidFill>
                  <a:srgbClr val="02698C"/>
                </a:solidFill>
                <a:latin typeface="Source Sans Pro SemiBold" panose="020B0503030403020204" pitchFamily="34" charset="0"/>
                <a:ea typeface="Source Sans Pro SemiBold" panose="020B0503030403020204" pitchFamily="34" charset="0"/>
              </a:rPr>
              <a:t>Agenda</a:t>
            </a:r>
          </a:p>
        </p:txBody>
      </p:sp>
      <p:sp>
        <p:nvSpPr>
          <p:cNvPr id="3" name="Content Placeholder 2">
            <a:extLst>
              <a:ext uri="{FF2B5EF4-FFF2-40B4-BE49-F238E27FC236}">
                <a16:creationId xmlns:a16="http://schemas.microsoft.com/office/drawing/2014/main" id="{70A09E35-D95B-0B09-9181-A30FF7902C68}"/>
              </a:ext>
            </a:extLst>
          </p:cNvPr>
          <p:cNvSpPr>
            <a:spLocks noGrp="1"/>
          </p:cNvSpPr>
          <p:nvPr>
            <p:ph idx="1"/>
          </p:nvPr>
        </p:nvSpPr>
        <p:spPr>
          <a:xfrm>
            <a:off x="838201" y="1194318"/>
            <a:ext cx="10373138" cy="5272552"/>
          </a:xfrm>
        </p:spPr>
        <p:txBody>
          <a:bodyPr>
            <a:normAutofit fontScale="92500" lnSpcReduction="10000"/>
          </a:bodyPr>
          <a:lstStyle/>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Welcome! </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Announcements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Tamar Ben-Yosef, All Alaska Pediatric Partnership</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Presentations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Lindsey Kato, State of Alaska Dept. of Health &amp; Social</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Renee Escamilla, State of Alaska, EMS Services for Children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Nikki Love, Southeast Childhood Collective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Christy Doyon, Juneau Alliance for Mental Health, INC. (JAMHI)</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Niamh Dardis, Infant Learning Program, REACH</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Dr. Amy Dressel, Bartlett Glacier Pediatrics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Heidi Richardson-Mazon, SEARHC Home Visiting</a:t>
            </a:r>
          </a:p>
          <a:p>
            <a:pPr>
              <a:lnSpc>
                <a:spcPct val="120000"/>
              </a:lnSpc>
              <a:buFont typeface="Wingdings" pitchFamily="2" charset="2"/>
              <a:buChar char="v"/>
            </a:pPr>
            <a:endParaRPr lang="en-US" dirty="0">
              <a:solidFill>
                <a:srgbClr val="02698C"/>
              </a:solidFill>
              <a:latin typeface="Source Sans Pro" panose="020B0503030403020204" pitchFamily="34" charset="0"/>
              <a:ea typeface="Source Sans Pro" panose="020B0503030403020204" pitchFamily="34" charset="0"/>
            </a:endParaRPr>
          </a:p>
          <a:p>
            <a:pPr>
              <a:buFont typeface="Wingdings" pitchFamily="2" charset="2"/>
              <a:buChar char="v"/>
            </a:pPr>
            <a:endParaRPr lang="en-US" dirty="0">
              <a:solidFill>
                <a:srgbClr val="02698C"/>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533928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889370"/>
            <a:ext cx="12192000" cy="3079261"/>
            <a:chOff x="0" y="0"/>
            <a:chExt cx="4816593" cy="1216498"/>
          </a:xfrm>
        </p:grpSpPr>
        <p:sp>
          <p:nvSpPr>
            <p:cNvPr id="3" name="Freeform 3"/>
            <p:cNvSpPr/>
            <p:nvPr/>
          </p:nvSpPr>
          <p:spPr>
            <a:xfrm>
              <a:off x="0" y="0"/>
              <a:ext cx="4816592" cy="1216498"/>
            </a:xfrm>
            <a:custGeom>
              <a:avLst/>
              <a:gdLst/>
              <a:ahLst/>
              <a:cxnLst/>
              <a:rect l="l" t="t" r="r" b="b"/>
              <a:pathLst>
                <a:path w="4816592" h="1216498">
                  <a:moveTo>
                    <a:pt x="0" y="0"/>
                  </a:moveTo>
                  <a:lnTo>
                    <a:pt x="4816592" y="0"/>
                  </a:lnTo>
                  <a:lnTo>
                    <a:pt x="4816592" y="1216498"/>
                  </a:lnTo>
                  <a:lnTo>
                    <a:pt x="0" y="1216498"/>
                  </a:lnTo>
                  <a:close/>
                </a:path>
              </a:pathLst>
            </a:custGeom>
            <a:solidFill>
              <a:srgbClr val="00689E"/>
            </a:solidFill>
          </p:spPr>
          <p:txBody>
            <a:bodyPr/>
            <a:lstStyle/>
            <a:p>
              <a:pPr defTabSz="609630"/>
              <a:endParaRPr lang="en-US" sz="1200">
                <a:solidFill>
                  <a:prstClr val="black"/>
                </a:solidFill>
                <a:latin typeface="Calibri"/>
              </a:endParaRPr>
            </a:p>
          </p:txBody>
        </p:sp>
        <p:sp>
          <p:nvSpPr>
            <p:cNvPr id="4" name="TextBox 4"/>
            <p:cNvSpPr txBox="1"/>
            <p:nvPr/>
          </p:nvSpPr>
          <p:spPr>
            <a:xfrm>
              <a:off x="0" y="-85725"/>
              <a:ext cx="4816593" cy="1302223"/>
            </a:xfrm>
            <a:prstGeom prst="rect">
              <a:avLst/>
            </a:prstGeom>
          </p:spPr>
          <p:txBody>
            <a:bodyPr lIns="33867" tIns="33867" rIns="33867" bIns="33867" rtlCol="0" anchor="ctr"/>
            <a:lstStyle/>
            <a:p>
              <a:pPr algn="ctr" defTabSz="609630">
                <a:lnSpc>
                  <a:spcPts val="2000"/>
                </a:lnSpc>
              </a:pPr>
              <a:endParaRPr sz="1200">
                <a:solidFill>
                  <a:prstClr val="black"/>
                </a:solidFill>
                <a:latin typeface="Calibri"/>
              </a:endParaRPr>
            </a:p>
          </p:txBody>
        </p:sp>
      </p:grpSp>
      <p:grpSp>
        <p:nvGrpSpPr>
          <p:cNvPr id="5" name="Group 5"/>
          <p:cNvGrpSpPr/>
          <p:nvPr/>
        </p:nvGrpSpPr>
        <p:grpSpPr>
          <a:xfrm>
            <a:off x="7636770" y="1991487"/>
            <a:ext cx="3253531" cy="325353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extLst>
                  <a:ext uri="{28A0092B-C50C-407E-A947-70E740481C1C}">
                    <a14:useLocalDpi xmlns:a14="http://schemas.microsoft.com/office/drawing/2010/main"/>
                  </a:ext>
                </a:extLst>
              </a:blip>
              <a:stretch>
                <a:fillRect l="-3710" r="-3710"/>
              </a:stretch>
            </a:blipFill>
          </p:spPr>
          <p:txBody>
            <a:bodyPr/>
            <a:lstStyle/>
            <a:p>
              <a:pPr defTabSz="609630"/>
              <a:endParaRPr lang="en-US" sz="1200">
                <a:solidFill>
                  <a:prstClr val="black"/>
                </a:solidFill>
                <a:latin typeface="Calibri"/>
              </a:endParaRPr>
            </a:p>
          </p:txBody>
        </p:sp>
      </p:grpSp>
      <p:sp>
        <p:nvSpPr>
          <p:cNvPr id="7" name="TextBox 7"/>
          <p:cNvSpPr txBox="1"/>
          <p:nvPr/>
        </p:nvSpPr>
        <p:spPr>
          <a:xfrm>
            <a:off x="1179864" y="5911038"/>
            <a:ext cx="3053205" cy="251607"/>
          </a:xfrm>
          <a:prstGeom prst="rect">
            <a:avLst/>
          </a:prstGeom>
        </p:spPr>
        <p:txBody>
          <a:bodyPr lIns="0" tIns="0" rIns="0" bIns="0" rtlCol="0" anchor="t">
            <a:spAutoFit/>
          </a:bodyPr>
          <a:lstStyle/>
          <a:p>
            <a:pPr algn="just" defTabSz="609630">
              <a:lnSpc>
                <a:spcPts val="2053"/>
              </a:lnSpc>
              <a:spcBef>
                <a:spcPct val="0"/>
              </a:spcBef>
            </a:pPr>
            <a:r>
              <a:rPr lang="en-US" sz="1466" b="1">
                <a:solidFill>
                  <a:srgbClr val="737373"/>
                </a:solidFill>
                <a:latin typeface="Poppins Bold"/>
                <a:ea typeface="Poppins Bold"/>
                <a:cs typeface="Poppins Bold"/>
                <a:sym typeface="Poppins Bold"/>
              </a:rPr>
              <a:t>www.childhoodcollective.org</a:t>
            </a:r>
          </a:p>
        </p:txBody>
      </p:sp>
      <p:sp>
        <p:nvSpPr>
          <p:cNvPr id="8" name="TextBox 8"/>
          <p:cNvSpPr txBox="1"/>
          <p:nvPr/>
        </p:nvSpPr>
        <p:spPr>
          <a:xfrm>
            <a:off x="1179864" y="2972986"/>
            <a:ext cx="6057595" cy="553549"/>
          </a:xfrm>
          <a:prstGeom prst="rect">
            <a:avLst/>
          </a:prstGeom>
        </p:spPr>
        <p:txBody>
          <a:bodyPr lIns="0" tIns="0" rIns="0" bIns="0" rtlCol="0" anchor="t">
            <a:spAutoFit/>
          </a:bodyPr>
          <a:lstStyle/>
          <a:p>
            <a:pPr defTabSz="609630">
              <a:lnSpc>
                <a:spcPts val="4299"/>
              </a:lnSpc>
            </a:pPr>
            <a:r>
              <a:rPr lang="en-US" sz="4134" b="1" spc="78">
                <a:solidFill>
                  <a:srgbClr val="FFFFFF"/>
                </a:solidFill>
                <a:latin typeface="Umba Soft Bold"/>
                <a:ea typeface="Umba Soft Bold"/>
                <a:cs typeface="Umba Soft Bold"/>
                <a:sym typeface="Umba Soft Bold"/>
              </a:rPr>
              <a:t>Chilhood Collective</a:t>
            </a:r>
          </a:p>
        </p:txBody>
      </p:sp>
      <p:sp>
        <p:nvSpPr>
          <p:cNvPr id="9" name="TextBox 9"/>
          <p:cNvSpPr txBox="1"/>
          <p:nvPr/>
        </p:nvSpPr>
        <p:spPr>
          <a:xfrm>
            <a:off x="1285100" y="3580152"/>
            <a:ext cx="6209768" cy="277640"/>
          </a:xfrm>
          <a:prstGeom prst="rect">
            <a:avLst/>
          </a:prstGeom>
        </p:spPr>
        <p:txBody>
          <a:bodyPr lIns="0" tIns="0" rIns="0" bIns="0" rtlCol="0" anchor="t">
            <a:spAutoFit/>
          </a:bodyPr>
          <a:lstStyle/>
          <a:p>
            <a:pPr defTabSz="609630">
              <a:lnSpc>
                <a:spcPts val="2333"/>
              </a:lnSpc>
            </a:pPr>
            <a:r>
              <a:rPr lang="en-US" sz="1667" b="1">
                <a:solidFill>
                  <a:srgbClr val="FFFFFF"/>
                </a:solidFill>
                <a:latin typeface="Umba Soft Bold"/>
                <a:ea typeface="Umba Soft Bold"/>
                <a:cs typeface="Umba Soft Bold"/>
                <a:sym typeface="Umba Soft Bold"/>
              </a:rPr>
              <a:t>SUPPORTING FAMILIES, BUILDING CHILD CARE</a:t>
            </a:r>
          </a:p>
        </p:txBody>
      </p:sp>
      <p:sp>
        <p:nvSpPr>
          <p:cNvPr id="10" name="TextBox 10"/>
          <p:cNvSpPr txBox="1"/>
          <p:nvPr/>
        </p:nvSpPr>
        <p:spPr>
          <a:xfrm>
            <a:off x="1285100" y="2627961"/>
            <a:ext cx="4044242" cy="277640"/>
          </a:xfrm>
          <a:prstGeom prst="rect">
            <a:avLst/>
          </a:prstGeom>
        </p:spPr>
        <p:txBody>
          <a:bodyPr lIns="0" tIns="0" rIns="0" bIns="0" rtlCol="0" anchor="t">
            <a:spAutoFit/>
          </a:bodyPr>
          <a:lstStyle/>
          <a:p>
            <a:pPr defTabSz="609630">
              <a:lnSpc>
                <a:spcPts val="2333"/>
              </a:lnSpc>
            </a:pPr>
            <a:r>
              <a:rPr lang="en-US" sz="1667" b="1">
                <a:solidFill>
                  <a:srgbClr val="FFFFFF"/>
                </a:solidFill>
                <a:latin typeface="Umba Soft Bold"/>
                <a:ea typeface="Umba Soft Bold"/>
                <a:cs typeface="Umba Soft Bold"/>
                <a:sym typeface="Umba Soft Bold"/>
              </a:rPr>
              <a:t>SOUTHEAST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0" y="0"/>
            <a:ext cx="6096000" cy="6858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00689E"/>
            </a:solidFill>
          </p:spPr>
          <p:txBody>
            <a:bodyPr/>
            <a:lstStyle/>
            <a:p>
              <a:pPr defTabSz="609630"/>
              <a:endParaRPr lang="en-US" sz="1200">
                <a:solidFill>
                  <a:prstClr val="black"/>
                </a:solidFill>
                <a:latin typeface="Calibri"/>
              </a:endParaRPr>
            </a:p>
          </p:txBody>
        </p:sp>
        <p:sp>
          <p:nvSpPr>
            <p:cNvPr id="4" name="TextBox 4"/>
            <p:cNvSpPr txBox="1"/>
            <p:nvPr/>
          </p:nvSpPr>
          <p:spPr>
            <a:xfrm>
              <a:off x="0" y="-85725"/>
              <a:ext cx="2408296" cy="2795058"/>
            </a:xfrm>
            <a:prstGeom prst="rect">
              <a:avLst/>
            </a:prstGeom>
          </p:spPr>
          <p:txBody>
            <a:bodyPr lIns="33867" tIns="33867" rIns="33867" bIns="33867" rtlCol="0" anchor="ctr"/>
            <a:lstStyle/>
            <a:p>
              <a:pPr algn="ctr" defTabSz="609630">
                <a:lnSpc>
                  <a:spcPts val="2000"/>
                </a:lnSpc>
              </a:pPr>
              <a:endParaRPr sz="1200">
                <a:solidFill>
                  <a:prstClr val="black"/>
                </a:solidFill>
                <a:latin typeface="Calibri"/>
              </a:endParaRPr>
            </a:p>
          </p:txBody>
        </p:sp>
      </p:grpSp>
      <p:grpSp>
        <p:nvGrpSpPr>
          <p:cNvPr id="5" name="Group 5"/>
          <p:cNvGrpSpPr/>
          <p:nvPr/>
        </p:nvGrpSpPr>
        <p:grpSpPr>
          <a:xfrm>
            <a:off x="1059177" y="1425696"/>
            <a:ext cx="4006608" cy="400660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sp>
        <p:nvSpPr>
          <p:cNvPr id="7" name="TextBox 7"/>
          <p:cNvSpPr txBox="1"/>
          <p:nvPr/>
        </p:nvSpPr>
        <p:spPr>
          <a:xfrm>
            <a:off x="7087044" y="1039708"/>
            <a:ext cx="3769366" cy="408253"/>
          </a:xfrm>
          <a:prstGeom prst="rect">
            <a:avLst/>
          </a:prstGeom>
        </p:spPr>
        <p:txBody>
          <a:bodyPr lIns="0" tIns="0" rIns="0" bIns="0" rtlCol="0" anchor="t">
            <a:spAutoFit/>
          </a:bodyPr>
          <a:lstStyle/>
          <a:p>
            <a:pPr defTabSz="609630">
              <a:lnSpc>
                <a:spcPts val="3360"/>
              </a:lnSpc>
              <a:spcBef>
                <a:spcPct val="0"/>
              </a:spcBef>
            </a:pPr>
            <a:r>
              <a:rPr lang="en-US" sz="2400" b="1">
                <a:solidFill>
                  <a:srgbClr val="FFFFFF"/>
                </a:solidFill>
                <a:latin typeface="Montserrat Bold"/>
                <a:ea typeface="Montserrat Bold"/>
                <a:cs typeface="Montserrat Bold"/>
                <a:sym typeface="Montserrat Bold"/>
              </a:rPr>
              <a:t>ABOUT US</a:t>
            </a:r>
          </a:p>
        </p:txBody>
      </p:sp>
      <p:sp>
        <p:nvSpPr>
          <p:cNvPr id="8" name="TextBox 8"/>
          <p:cNvSpPr txBox="1"/>
          <p:nvPr/>
        </p:nvSpPr>
        <p:spPr>
          <a:xfrm>
            <a:off x="7087044" y="1756569"/>
            <a:ext cx="4575643" cy="4293419"/>
          </a:xfrm>
          <a:prstGeom prst="rect">
            <a:avLst/>
          </a:prstGeom>
        </p:spPr>
        <p:txBody>
          <a:bodyPr lIns="0" tIns="0" rIns="0" bIns="0" rtlCol="0" anchor="t">
            <a:spAutoFit/>
          </a:bodyPr>
          <a:lstStyle/>
          <a:p>
            <a:pPr defTabSz="609630">
              <a:lnSpc>
                <a:spcPts val="2399"/>
              </a:lnSpc>
            </a:pPr>
            <a:r>
              <a:rPr lang="en-US" sz="1599">
                <a:solidFill>
                  <a:srgbClr val="FFFFFF"/>
                </a:solidFill>
                <a:latin typeface="Poppins"/>
                <a:ea typeface="Poppins"/>
                <a:cs typeface="Poppins"/>
                <a:sym typeface="Poppins"/>
              </a:rPr>
              <a:t>Southeast Childhood Collective, known originally as AEYC, was established in 1982.</a:t>
            </a:r>
          </a:p>
          <a:p>
            <a:pPr defTabSz="609630">
              <a:lnSpc>
                <a:spcPts val="2399"/>
              </a:lnSpc>
            </a:pPr>
            <a:endParaRPr lang="en-US" sz="1599">
              <a:solidFill>
                <a:srgbClr val="FFFFFF"/>
              </a:solidFill>
              <a:latin typeface="Poppins"/>
              <a:ea typeface="Poppins"/>
              <a:cs typeface="Poppins"/>
              <a:sym typeface="Poppins"/>
            </a:endParaRPr>
          </a:p>
          <a:p>
            <a:pPr defTabSz="609630">
              <a:lnSpc>
                <a:spcPts val="2399"/>
              </a:lnSpc>
            </a:pPr>
            <a:r>
              <a:rPr lang="en-US" sz="1599">
                <a:solidFill>
                  <a:srgbClr val="FFFFFF"/>
                </a:solidFill>
                <a:latin typeface="Poppins"/>
                <a:ea typeface="Poppins"/>
                <a:cs typeface="Poppins"/>
                <a:sym typeface="Poppins"/>
              </a:rPr>
              <a:t>We are a Child Care Resource &amp; Referral organization for Southeast Alaska.</a:t>
            </a:r>
          </a:p>
          <a:p>
            <a:pPr defTabSz="609630">
              <a:lnSpc>
                <a:spcPts val="2399"/>
              </a:lnSpc>
            </a:pPr>
            <a:endParaRPr lang="en-US" sz="1599">
              <a:solidFill>
                <a:srgbClr val="FFFFFF"/>
              </a:solidFill>
              <a:latin typeface="Poppins"/>
              <a:ea typeface="Poppins"/>
              <a:cs typeface="Poppins"/>
              <a:sym typeface="Poppins"/>
            </a:endParaRPr>
          </a:p>
          <a:p>
            <a:pPr defTabSz="609630">
              <a:lnSpc>
                <a:spcPts val="2399"/>
              </a:lnSpc>
            </a:pPr>
            <a:r>
              <a:rPr lang="en-US" sz="1599">
                <a:solidFill>
                  <a:srgbClr val="FFFFFF"/>
                </a:solidFill>
                <a:latin typeface="Poppins"/>
                <a:ea typeface="Poppins"/>
                <a:cs typeface="Poppins"/>
                <a:sym typeface="Poppins"/>
              </a:rPr>
              <a:t>In 2025, we adopted our new name to reflect the collective of programs and partnerships.</a:t>
            </a:r>
          </a:p>
          <a:p>
            <a:pPr defTabSz="609630">
              <a:lnSpc>
                <a:spcPts val="2399"/>
              </a:lnSpc>
            </a:pPr>
            <a:endParaRPr lang="en-US" sz="1599">
              <a:solidFill>
                <a:srgbClr val="FFFFFF"/>
              </a:solidFill>
              <a:latin typeface="Poppins"/>
              <a:ea typeface="Poppins"/>
              <a:cs typeface="Poppins"/>
              <a:sym typeface="Poppins"/>
            </a:endParaRPr>
          </a:p>
          <a:p>
            <a:pPr defTabSz="609630">
              <a:lnSpc>
                <a:spcPts val="2399"/>
              </a:lnSpc>
            </a:pPr>
            <a:r>
              <a:rPr lang="en-US" sz="1599">
                <a:solidFill>
                  <a:srgbClr val="FFFFFF"/>
                </a:solidFill>
                <a:latin typeface="Poppins"/>
                <a:ea typeface="Poppins"/>
                <a:cs typeface="Poppins"/>
                <a:sym typeface="Poppins"/>
              </a:rPr>
              <a:t>We have a long history of strong fiscal stewardship and administer a variety of grants that support families, children, and childcare providers.</a:t>
            </a:r>
          </a:p>
          <a:p>
            <a:pPr defTabSz="609630">
              <a:lnSpc>
                <a:spcPts val="2399"/>
              </a:lnSpc>
            </a:pPr>
            <a:endParaRPr lang="en-US" sz="1599">
              <a:solidFill>
                <a:srgbClr val="FFFFFF"/>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18729" y="0"/>
            <a:ext cx="6973271" cy="6858000"/>
            <a:chOff x="0" y="0"/>
            <a:chExt cx="2754873" cy="2709333"/>
          </a:xfrm>
        </p:grpSpPr>
        <p:sp>
          <p:nvSpPr>
            <p:cNvPr id="3" name="Freeform 3"/>
            <p:cNvSpPr/>
            <p:nvPr/>
          </p:nvSpPr>
          <p:spPr>
            <a:xfrm>
              <a:off x="0" y="0"/>
              <a:ext cx="2754873" cy="2709333"/>
            </a:xfrm>
            <a:custGeom>
              <a:avLst/>
              <a:gdLst/>
              <a:ahLst/>
              <a:cxnLst/>
              <a:rect l="l" t="t" r="r" b="b"/>
              <a:pathLst>
                <a:path w="2754873" h="2709333">
                  <a:moveTo>
                    <a:pt x="0" y="0"/>
                  </a:moveTo>
                  <a:lnTo>
                    <a:pt x="2754873" y="0"/>
                  </a:lnTo>
                  <a:lnTo>
                    <a:pt x="2754873" y="2709333"/>
                  </a:lnTo>
                  <a:lnTo>
                    <a:pt x="0" y="2709333"/>
                  </a:lnTo>
                  <a:close/>
                </a:path>
              </a:pathLst>
            </a:custGeom>
            <a:solidFill>
              <a:srgbClr val="7D9938"/>
            </a:solidFill>
          </p:spPr>
          <p:txBody>
            <a:bodyPr/>
            <a:lstStyle/>
            <a:p>
              <a:pPr defTabSz="609630"/>
              <a:endParaRPr lang="en-US" sz="1200">
                <a:solidFill>
                  <a:prstClr val="black"/>
                </a:solidFill>
                <a:latin typeface="Calibri"/>
              </a:endParaRPr>
            </a:p>
          </p:txBody>
        </p:sp>
        <p:sp>
          <p:nvSpPr>
            <p:cNvPr id="4" name="TextBox 4"/>
            <p:cNvSpPr txBox="1"/>
            <p:nvPr/>
          </p:nvSpPr>
          <p:spPr>
            <a:xfrm>
              <a:off x="0" y="-85725"/>
              <a:ext cx="2754873" cy="2795058"/>
            </a:xfrm>
            <a:prstGeom prst="rect">
              <a:avLst/>
            </a:prstGeom>
          </p:spPr>
          <p:txBody>
            <a:bodyPr lIns="33867" tIns="33867" rIns="33867" bIns="33867" rtlCol="0" anchor="ctr"/>
            <a:lstStyle/>
            <a:p>
              <a:pPr algn="ctr" defTabSz="609630">
                <a:lnSpc>
                  <a:spcPts val="2000"/>
                </a:lnSpc>
              </a:pPr>
              <a:endParaRPr sz="1200">
                <a:solidFill>
                  <a:prstClr val="black"/>
                </a:solidFill>
                <a:latin typeface="Calibri"/>
              </a:endParaRPr>
            </a:p>
          </p:txBody>
        </p:sp>
      </p:grpSp>
      <p:sp>
        <p:nvSpPr>
          <p:cNvPr id="5" name="Freeform 5"/>
          <p:cNvSpPr/>
          <p:nvPr/>
        </p:nvSpPr>
        <p:spPr>
          <a:xfrm>
            <a:off x="5834669" y="4772213"/>
            <a:ext cx="1062112" cy="932003"/>
          </a:xfrm>
          <a:custGeom>
            <a:avLst/>
            <a:gdLst/>
            <a:ahLst/>
            <a:cxnLst/>
            <a:rect l="l" t="t" r="r" b="b"/>
            <a:pathLst>
              <a:path w="1593168" h="1398005">
                <a:moveTo>
                  <a:pt x="0" y="0"/>
                </a:moveTo>
                <a:lnTo>
                  <a:pt x="1593168" y="0"/>
                </a:lnTo>
                <a:lnTo>
                  <a:pt x="1593168" y="1398005"/>
                </a:lnTo>
                <a:lnTo>
                  <a:pt x="0" y="139800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966646" y="1966346"/>
            <a:ext cx="2679265" cy="267926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sp>
        <p:nvSpPr>
          <p:cNvPr id="8" name="Freeform 8"/>
          <p:cNvSpPr/>
          <p:nvPr/>
        </p:nvSpPr>
        <p:spPr>
          <a:xfrm>
            <a:off x="5862947" y="1096373"/>
            <a:ext cx="1005556" cy="780677"/>
          </a:xfrm>
          <a:custGeom>
            <a:avLst/>
            <a:gdLst/>
            <a:ahLst/>
            <a:cxnLst/>
            <a:rect l="l" t="t" r="r" b="b"/>
            <a:pathLst>
              <a:path w="1508334" h="1171016">
                <a:moveTo>
                  <a:pt x="0" y="0"/>
                </a:moveTo>
                <a:lnTo>
                  <a:pt x="1508334" y="0"/>
                </a:lnTo>
                <a:lnTo>
                  <a:pt x="1508334" y="1171015"/>
                </a:lnTo>
                <a:lnTo>
                  <a:pt x="0" y="117101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5891226" y="2555072"/>
            <a:ext cx="1066419" cy="1371600"/>
          </a:xfrm>
          <a:custGeom>
            <a:avLst/>
            <a:gdLst/>
            <a:ahLst/>
            <a:cxnLst/>
            <a:rect l="l" t="t" r="r" b="b"/>
            <a:pathLst>
              <a:path w="1599629" h="2057400">
                <a:moveTo>
                  <a:pt x="0" y="0"/>
                </a:moveTo>
                <a:lnTo>
                  <a:pt x="1599629" y="0"/>
                </a:lnTo>
                <a:lnTo>
                  <a:pt x="1599629" y="2057400"/>
                </a:lnTo>
                <a:lnTo>
                  <a:pt x="0" y="20574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966646" y="888292"/>
            <a:ext cx="3056429" cy="408253"/>
          </a:xfrm>
          <a:prstGeom prst="rect">
            <a:avLst/>
          </a:prstGeom>
        </p:spPr>
        <p:txBody>
          <a:bodyPr lIns="0" tIns="0" rIns="0" bIns="0" rtlCol="0" anchor="t">
            <a:spAutoFit/>
          </a:bodyPr>
          <a:lstStyle/>
          <a:p>
            <a:pPr defTabSz="609630">
              <a:lnSpc>
                <a:spcPts val="3360"/>
              </a:lnSpc>
              <a:spcBef>
                <a:spcPct val="0"/>
              </a:spcBef>
            </a:pPr>
            <a:r>
              <a:rPr lang="en-US" sz="2400" b="1">
                <a:solidFill>
                  <a:srgbClr val="000000"/>
                </a:solidFill>
                <a:latin typeface="Montserrat Bold"/>
                <a:ea typeface="Montserrat Bold"/>
                <a:cs typeface="Montserrat Bold"/>
                <a:sym typeface="Montserrat Bold"/>
              </a:rPr>
              <a:t>HOW WE WORK</a:t>
            </a:r>
          </a:p>
        </p:txBody>
      </p:sp>
      <p:sp>
        <p:nvSpPr>
          <p:cNvPr id="11" name="TextBox 11"/>
          <p:cNvSpPr txBox="1"/>
          <p:nvPr/>
        </p:nvSpPr>
        <p:spPr>
          <a:xfrm>
            <a:off x="7108345" y="772073"/>
            <a:ext cx="3906915" cy="337015"/>
          </a:xfrm>
          <a:prstGeom prst="rect">
            <a:avLst/>
          </a:prstGeom>
        </p:spPr>
        <p:txBody>
          <a:bodyPr lIns="0" tIns="0" rIns="0" bIns="0" rtlCol="0" anchor="t">
            <a:spAutoFit/>
          </a:bodyPr>
          <a:lstStyle/>
          <a:p>
            <a:pPr defTabSz="609630">
              <a:lnSpc>
                <a:spcPts val="2800"/>
              </a:lnSpc>
              <a:spcBef>
                <a:spcPct val="0"/>
              </a:spcBef>
            </a:pPr>
            <a:r>
              <a:rPr lang="en-US" sz="2000" b="1">
                <a:solidFill>
                  <a:srgbClr val="FFFFFF"/>
                </a:solidFill>
                <a:latin typeface="Montserrat Semi-Bold"/>
                <a:ea typeface="Montserrat Semi-Bold"/>
                <a:cs typeface="Montserrat Semi-Bold"/>
                <a:sym typeface="Montserrat Semi-Bold"/>
              </a:rPr>
              <a:t>Focus on Families</a:t>
            </a:r>
          </a:p>
        </p:txBody>
      </p:sp>
      <p:sp>
        <p:nvSpPr>
          <p:cNvPr id="12" name="TextBox 12"/>
          <p:cNvSpPr txBox="1"/>
          <p:nvPr/>
        </p:nvSpPr>
        <p:spPr>
          <a:xfrm>
            <a:off x="7108345" y="2373799"/>
            <a:ext cx="3906915" cy="337015"/>
          </a:xfrm>
          <a:prstGeom prst="rect">
            <a:avLst/>
          </a:prstGeom>
        </p:spPr>
        <p:txBody>
          <a:bodyPr lIns="0" tIns="0" rIns="0" bIns="0" rtlCol="0" anchor="t">
            <a:spAutoFit/>
          </a:bodyPr>
          <a:lstStyle/>
          <a:p>
            <a:pPr defTabSz="609630">
              <a:lnSpc>
                <a:spcPts val="2800"/>
              </a:lnSpc>
              <a:spcBef>
                <a:spcPct val="0"/>
              </a:spcBef>
            </a:pPr>
            <a:r>
              <a:rPr lang="en-US" sz="2000" b="1">
                <a:solidFill>
                  <a:srgbClr val="FFFFFF"/>
                </a:solidFill>
                <a:latin typeface="Montserrat Semi-Bold"/>
                <a:ea typeface="Montserrat Semi-Bold"/>
                <a:cs typeface="Montserrat Semi-Bold"/>
                <a:sym typeface="Montserrat Semi-Bold"/>
              </a:rPr>
              <a:t>Early Educator and Provider Support</a:t>
            </a:r>
          </a:p>
        </p:txBody>
      </p:sp>
      <p:sp>
        <p:nvSpPr>
          <p:cNvPr id="13" name="TextBox 13"/>
          <p:cNvSpPr txBox="1"/>
          <p:nvPr/>
        </p:nvSpPr>
        <p:spPr>
          <a:xfrm>
            <a:off x="7108346" y="1108742"/>
            <a:ext cx="4802279" cy="756617"/>
          </a:xfrm>
          <a:prstGeom prst="rect">
            <a:avLst/>
          </a:prstGeom>
        </p:spPr>
        <p:txBody>
          <a:bodyPr lIns="0" tIns="0" rIns="0" bIns="0" rtlCol="0" anchor="t">
            <a:spAutoFit/>
          </a:bodyPr>
          <a:lstStyle/>
          <a:p>
            <a:pPr defTabSz="609630">
              <a:lnSpc>
                <a:spcPts val="2000"/>
              </a:lnSpc>
            </a:pPr>
            <a:r>
              <a:rPr lang="en-US" sz="1333">
                <a:solidFill>
                  <a:srgbClr val="FFFFFF"/>
                </a:solidFill>
                <a:latin typeface="Poppins"/>
                <a:ea typeface="Poppins"/>
                <a:cs typeface="Poppins"/>
                <a:sym typeface="Poppins"/>
              </a:rPr>
              <a:t>Families and children are central to our mission. We provide a range of programs designed to support families in raising their children.</a:t>
            </a:r>
          </a:p>
        </p:txBody>
      </p:sp>
      <p:sp>
        <p:nvSpPr>
          <p:cNvPr id="14" name="TextBox 14"/>
          <p:cNvSpPr txBox="1"/>
          <p:nvPr/>
        </p:nvSpPr>
        <p:spPr>
          <a:xfrm>
            <a:off x="7108345" y="3034726"/>
            <a:ext cx="4397855" cy="1013098"/>
          </a:xfrm>
          <a:prstGeom prst="rect">
            <a:avLst/>
          </a:prstGeom>
        </p:spPr>
        <p:txBody>
          <a:bodyPr lIns="0" tIns="0" rIns="0" bIns="0" rtlCol="0" anchor="t">
            <a:spAutoFit/>
          </a:bodyPr>
          <a:lstStyle/>
          <a:p>
            <a:pPr defTabSz="609630">
              <a:lnSpc>
                <a:spcPts val="2000"/>
              </a:lnSpc>
            </a:pPr>
            <a:r>
              <a:rPr lang="en-US" sz="1333">
                <a:solidFill>
                  <a:srgbClr val="FFFFFF"/>
                </a:solidFill>
                <a:latin typeface="Poppins"/>
                <a:ea typeface="Poppins"/>
                <a:cs typeface="Poppins"/>
                <a:sym typeface="Poppins"/>
              </a:rPr>
              <a:t>Through training opportunities, the apprenticeship program, and grants from the City and Borough of Juneau, we strengthen the system of care for young children.</a:t>
            </a:r>
          </a:p>
        </p:txBody>
      </p:sp>
      <p:sp>
        <p:nvSpPr>
          <p:cNvPr id="15" name="TextBox 15"/>
          <p:cNvSpPr txBox="1"/>
          <p:nvPr/>
        </p:nvSpPr>
        <p:spPr>
          <a:xfrm>
            <a:off x="7108345" y="4734113"/>
            <a:ext cx="3906915" cy="337015"/>
          </a:xfrm>
          <a:prstGeom prst="rect">
            <a:avLst/>
          </a:prstGeom>
        </p:spPr>
        <p:txBody>
          <a:bodyPr lIns="0" tIns="0" rIns="0" bIns="0" rtlCol="0" anchor="t">
            <a:spAutoFit/>
          </a:bodyPr>
          <a:lstStyle/>
          <a:p>
            <a:pPr defTabSz="609630">
              <a:lnSpc>
                <a:spcPts val="2800"/>
              </a:lnSpc>
              <a:spcBef>
                <a:spcPct val="0"/>
              </a:spcBef>
            </a:pPr>
            <a:r>
              <a:rPr lang="en-US" sz="2000" b="1">
                <a:solidFill>
                  <a:srgbClr val="FFFFFF"/>
                </a:solidFill>
                <a:latin typeface="Montserrat Semi-Bold"/>
                <a:ea typeface="Montserrat Semi-Bold"/>
                <a:cs typeface="Montserrat Semi-Bold"/>
                <a:sym typeface="Montserrat Semi-Bold"/>
              </a:rPr>
              <a:t>Community Collaboration</a:t>
            </a:r>
          </a:p>
        </p:txBody>
      </p:sp>
      <p:sp>
        <p:nvSpPr>
          <p:cNvPr id="16" name="TextBox 16"/>
          <p:cNvSpPr txBox="1"/>
          <p:nvPr/>
        </p:nvSpPr>
        <p:spPr>
          <a:xfrm>
            <a:off x="7108346" y="5070686"/>
            <a:ext cx="3769366" cy="500137"/>
          </a:xfrm>
          <a:prstGeom prst="rect">
            <a:avLst/>
          </a:prstGeom>
        </p:spPr>
        <p:txBody>
          <a:bodyPr lIns="0" tIns="0" rIns="0" bIns="0" rtlCol="0" anchor="t">
            <a:spAutoFit/>
          </a:bodyPr>
          <a:lstStyle/>
          <a:p>
            <a:pPr defTabSz="609630">
              <a:lnSpc>
                <a:spcPts val="2000"/>
              </a:lnSpc>
              <a:spcBef>
                <a:spcPct val="0"/>
              </a:spcBef>
            </a:pPr>
            <a:r>
              <a:rPr lang="en-US" sz="1333">
                <a:solidFill>
                  <a:srgbClr val="FFFFFF"/>
                </a:solidFill>
                <a:latin typeface="Poppins"/>
                <a:ea typeface="Poppins"/>
                <a:cs typeface="Poppins"/>
                <a:sym typeface="Poppins"/>
              </a:rPr>
              <a:t>We foster strong inter-agency partnerships to boost the early childhood system.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3268613"/>
            <a:chOff x="0" y="0"/>
            <a:chExt cx="4816593" cy="1291304"/>
          </a:xfrm>
        </p:grpSpPr>
        <p:sp>
          <p:nvSpPr>
            <p:cNvPr id="3" name="Freeform 3"/>
            <p:cNvSpPr/>
            <p:nvPr/>
          </p:nvSpPr>
          <p:spPr>
            <a:xfrm>
              <a:off x="0" y="0"/>
              <a:ext cx="4816592" cy="1291304"/>
            </a:xfrm>
            <a:custGeom>
              <a:avLst/>
              <a:gdLst/>
              <a:ahLst/>
              <a:cxnLst/>
              <a:rect l="l" t="t" r="r" b="b"/>
              <a:pathLst>
                <a:path w="4816592" h="1291304">
                  <a:moveTo>
                    <a:pt x="0" y="0"/>
                  </a:moveTo>
                  <a:lnTo>
                    <a:pt x="4816592" y="0"/>
                  </a:lnTo>
                  <a:lnTo>
                    <a:pt x="4816592" y="1291304"/>
                  </a:lnTo>
                  <a:lnTo>
                    <a:pt x="0" y="1291304"/>
                  </a:lnTo>
                  <a:close/>
                </a:path>
              </a:pathLst>
            </a:custGeom>
            <a:solidFill>
              <a:srgbClr val="E74646"/>
            </a:solidFill>
          </p:spPr>
          <p:txBody>
            <a:bodyPr/>
            <a:lstStyle/>
            <a:p>
              <a:pPr defTabSz="609630"/>
              <a:endParaRPr lang="en-US" sz="1200">
                <a:solidFill>
                  <a:prstClr val="black"/>
                </a:solidFill>
                <a:latin typeface="Calibri"/>
              </a:endParaRPr>
            </a:p>
          </p:txBody>
        </p:sp>
        <p:sp>
          <p:nvSpPr>
            <p:cNvPr id="4" name="TextBox 4"/>
            <p:cNvSpPr txBox="1"/>
            <p:nvPr/>
          </p:nvSpPr>
          <p:spPr>
            <a:xfrm>
              <a:off x="0" y="-85725"/>
              <a:ext cx="4816593" cy="1377029"/>
            </a:xfrm>
            <a:prstGeom prst="rect">
              <a:avLst/>
            </a:prstGeom>
          </p:spPr>
          <p:txBody>
            <a:bodyPr lIns="33867" tIns="33867" rIns="33867" bIns="33867" rtlCol="0" anchor="ctr"/>
            <a:lstStyle/>
            <a:p>
              <a:pPr algn="ctr" defTabSz="609630">
                <a:lnSpc>
                  <a:spcPts val="2000"/>
                </a:lnSpc>
              </a:pPr>
              <a:endParaRPr sz="1200">
                <a:solidFill>
                  <a:prstClr val="black"/>
                </a:solidFill>
                <a:latin typeface="Calibri"/>
              </a:endParaRPr>
            </a:p>
          </p:txBody>
        </p:sp>
      </p:grpSp>
      <p:grpSp>
        <p:nvGrpSpPr>
          <p:cNvPr id="5" name="Group 5"/>
          <p:cNvGrpSpPr/>
          <p:nvPr/>
        </p:nvGrpSpPr>
        <p:grpSpPr>
          <a:xfrm>
            <a:off x="1151241" y="685800"/>
            <a:ext cx="2983422" cy="298342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7" name="TextBox 7"/>
            <p:cNvSpPr txBox="1"/>
            <p:nvPr/>
          </p:nvSpPr>
          <p:spPr>
            <a:xfrm>
              <a:off x="76200" y="-9525"/>
              <a:ext cx="660400" cy="746125"/>
            </a:xfrm>
            <a:prstGeom prst="rect">
              <a:avLst/>
            </a:prstGeom>
          </p:spPr>
          <p:txBody>
            <a:bodyPr lIns="33867" tIns="33867" rIns="33867" bIns="33867" rtlCol="0" anchor="ctr"/>
            <a:lstStyle/>
            <a:p>
              <a:pPr algn="ctr" defTabSz="609630">
                <a:lnSpc>
                  <a:spcPts val="2000"/>
                </a:lnSpc>
              </a:pPr>
              <a:endParaRPr sz="1200">
                <a:solidFill>
                  <a:prstClr val="black"/>
                </a:solidFill>
                <a:latin typeface="Calibri"/>
              </a:endParaRPr>
            </a:p>
          </p:txBody>
        </p:sp>
      </p:grpSp>
      <p:sp>
        <p:nvSpPr>
          <p:cNvPr id="8" name="Freeform 8"/>
          <p:cNvSpPr/>
          <p:nvPr/>
        </p:nvSpPr>
        <p:spPr>
          <a:xfrm>
            <a:off x="1644290" y="992980"/>
            <a:ext cx="1997325" cy="2163125"/>
          </a:xfrm>
          <a:custGeom>
            <a:avLst/>
            <a:gdLst/>
            <a:ahLst/>
            <a:cxnLst/>
            <a:rect l="l" t="t" r="r" b="b"/>
            <a:pathLst>
              <a:path w="2995987" h="3244688">
                <a:moveTo>
                  <a:pt x="0" y="0"/>
                </a:moveTo>
                <a:lnTo>
                  <a:pt x="2995987" y="0"/>
                </a:lnTo>
                <a:lnTo>
                  <a:pt x="2995987" y="3244689"/>
                </a:lnTo>
                <a:lnTo>
                  <a:pt x="0" y="3244689"/>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9" name="Group 9"/>
          <p:cNvGrpSpPr/>
          <p:nvPr/>
        </p:nvGrpSpPr>
        <p:grpSpPr>
          <a:xfrm>
            <a:off x="8756404" y="3669222"/>
            <a:ext cx="2908721" cy="2908721"/>
            <a:chOff x="0" y="0"/>
            <a:chExt cx="13716000" cy="13716000"/>
          </a:xfrm>
        </p:grpSpPr>
        <p:sp>
          <p:nvSpPr>
            <p:cNvPr id="10" name="Freeform 10"/>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3">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sp>
        <p:nvSpPr>
          <p:cNvPr id="11" name="TextBox 11"/>
          <p:cNvSpPr txBox="1"/>
          <p:nvPr/>
        </p:nvSpPr>
        <p:spPr>
          <a:xfrm>
            <a:off x="4910073" y="1847839"/>
            <a:ext cx="4164025" cy="408253"/>
          </a:xfrm>
          <a:prstGeom prst="rect">
            <a:avLst/>
          </a:prstGeom>
        </p:spPr>
        <p:txBody>
          <a:bodyPr lIns="0" tIns="0" rIns="0" bIns="0" rtlCol="0" anchor="t">
            <a:spAutoFit/>
          </a:bodyPr>
          <a:lstStyle/>
          <a:p>
            <a:pPr defTabSz="609630">
              <a:lnSpc>
                <a:spcPts val="3360"/>
              </a:lnSpc>
              <a:spcBef>
                <a:spcPct val="0"/>
              </a:spcBef>
            </a:pPr>
            <a:r>
              <a:rPr lang="en-US" sz="2400" b="1">
                <a:solidFill>
                  <a:srgbClr val="FFFFFF"/>
                </a:solidFill>
                <a:latin typeface="Montserrat Bold"/>
                <a:ea typeface="Montserrat Bold"/>
                <a:cs typeface="Montserrat Bold"/>
                <a:sym typeface="Montserrat Bold"/>
              </a:rPr>
              <a:t>PARENTS AS TEACHERS</a:t>
            </a:r>
          </a:p>
        </p:txBody>
      </p:sp>
      <p:sp>
        <p:nvSpPr>
          <p:cNvPr id="12" name="TextBox 12"/>
          <p:cNvSpPr txBox="1"/>
          <p:nvPr/>
        </p:nvSpPr>
        <p:spPr>
          <a:xfrm>
            <a:off x="661503" y="4397065"/>
            <a:ext cx="7626457" cy="1769715"/>
          </a:xfrm>
          <a:prstGeom prst="rect">
            <a:avLst/>
          </a:prstGeom>
        </p:spPr>
        <p:txBody>
          <a:bodyPr lIns="0" tIns="0" rIns="0" bIns="0" rtlCol="0" anchor="t">
            <a:spAutoFit/>
          </a:bodyPr>
          <a:lstStyle/>
          <a:p>
            <a:pPr marL="518186" lvl="1" indent="-259093" defTabSz="609630">
              <a:lnSpc>
                <a:spcPts val="2688"/>
              </a:lnSpc>
              <a:buFont typeface="Arial"/>
              <a:buChar char="•"/>
            </a:pPr>
            <a:r>
              <a:rPr lang="en-US" sz="2400">
                <a:solidFill>
                  <a:srgbClr val="000000"/>
                </a:solidFill>
                <a:latin typeface="Montserrat"/>
                <a:ea typeface="Montserrat"/>
                <a:cs typeface="Montserrat"/>
                <a:sym typeface="Montserrat"/>
              </a:rPr>
              <a:t>Personalized Home Visits</a:t>
            </a:r>
          </a:p>
          <a:p>
            <a:pPr defTabSz="609630">
              <a:lnSpc>
                <a:spcPts val="1493"/>
              </a:lnSpc>
            </a:pPr>
            <a:endParaRPr lang="en-US" sz="2400">
              <a:solidFill>
                <a:srgbClr val="000000"/>
              </a:solidFill>
              <a:latin typeface="Montserrat"/>
              <a:ea typeface="Montserrat"/>
              <a:cs typeface="Montserrat"/>
              <a:sym typeface="Montserrat"/>
            </a:endParaRPr>
          </a:p>
          <a:p>
            <a:pPr marL="518186" lvl="1" indent="-259093" defTabSz="609630">
              <a:lnSpc>
                <a:spcPts val="2688"/>
              </a:lnSpc>
              <a:buFont typeface="Arial"/>
              <a:buChar char="•"/>
            </a:pPr>
            <a:r>
              <a:rPr lang="en-US" sz="2400">
                <a:solidFill>
                  <a:srgbClr val="000000"/>
                </a:solidFill>
                <a:latin typeface="Montserrat"/>
                <a:ea typeface="Montserrat"/>
                <a:cs typeface="Montserrat"/>
                <a:sym typeface="Montserrat"/>
              </a:rPr>
              <a:t>Group Opportunities</a:t>
            </a:r>
          </a:p>
          <a:p>
            <a:pPr defTabSz="609630">
              <a:lnSpc>
                <a:spcPts val="1493"/>
              </a:lnSpc>
            </a:pPr>
            <a:endParaRPr lang="en-US" sz="2400">
              <a:solidFill>
                <a:srgbClr val="000000"/>
              </a:solidFill>
              <a:latin typeface="Montserrat"/>
              <a:ea typeface="Montserrat"/>
              <a:cs typeface="Montserrat"/>
              <a:sym typeface="Montserrat"/>
            </a:endParaRPr>
          </a:p>
          <a:p>
            <a:pPr marL="518186" lvl="1" indent="-259093" defTabSz="609630">
              <a:lnSpc>
                <a:spcPts val="2688"/>
              </a:lnSpc>
              <a:buFont typeface="Arial"/>
              <a:buChar char="•"/>
            </a:pPr>
            <a:r>
              <a:rPr lang="en-US" sz="2400">
                <a:solidFill>
                  <a:srgbClr val="000000"/>
                </a:solidFill>
                <a:latin typeface="Montserrat"/>
                <a:ea typeface="Montserrat"/>
                <a:cs typeface="Montserrat"/>
                <a:sym typeface="Montserrat"/>
              </a:rPr>
              <a:t>Other services such as the diaper bank, sleep consultation, and postpartum doula services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048250" cy="6858000"/>
            <a:chOff x="0" y="0"/>
            <a:chExt cx="1994370" cy="2709333"/>
          </a:xfrm>
        </p:grpSpPr>
        <p:sp>
          <p:nvSpPr>
            <p:cNvPr id="3" name="Freeform 3"/>
            <p:cNvSpPr/>
            <p:nvPr/>
          </p:nvSpPr>
          <p:spPr>
            <a:xfrm>
              <a:off x="0" y="0"/>
              <a:ext cx="1994371" cy="2709333"/>
            </a:xfrm>
            <a:custGeom>
              <a:avLst/>
              <a:gdLst/>
              <a:ahLst/>
              <a:cxnLst/>
              <a:rect l="l" t="t" r="r" b="b"/>
              <a:pathLst>
                <a:path w="1994371" h="2709333">
                  <a:moveTo>
                    <a:pt x="0" y="0"/>
                  </a:moveTo>
                  <a:lnTo>
                    <a:pt x="1994371" y="0"/>
                  </a:lnTo>
                  <a:lnTo>
                    <a:pt x="1994371" y="2709333"/>
                  </a:lnTo>
                  <a:lnTo>
                    <a:pt x="0" y="2709333"/>
                  </a:lnTo>
                  <a:close/>
                </a:path>
              </a:pathLst>
            </a:custGeom>
            <a:solidFill>
              <a:srgbClr val="E74646"/>
            </a:solidFill>
          </p:spPr>
          <p:txBody>
            <a:bodyPr/>
            <a:lstStyle/>
            <a:p>
              <a:pPr defTabSz="609630"/>
              <a:endParaRPr lang="en-US" sz="1200">
                <a:solidFill>
                  <a:prstClr val="black"/>
                </a:solidFill>
                <a:latin typeface="Calibri"/>
              </a:endParaRPr>
            </a:p>
          </p:txBody>
        </p:sp>
        <p:sp>
          <p:nvSpPr>
            <p:cNvPr id="4" name="TextBox 4"/>
            <p:cNvSpPr txBox="1"/>
            <p:nvPr/>
          </p:nvSpPr>
          <p:spPr>
            <a:xfrm>
              <a:off x="0" y="-85725"/>
              <a:ext cx="1994370" cy="2795058"/>
            </a:xfrm>
            <a:prstGeom prst="rect">
              <a:avLst/>
            </a:prstGeom>
          </p:spPr>
          <p:txBody>
            <a:bodyPr lIns="33867" tIns="33867" rIns="33867" bIns="33867" rtlCol="0" anchor="ctr"/>
            <a:lstStyle/>
            <a:p>
              <a:pPr algn="ctr" defTabSz="609630">
                <a:lnSpc>
                  <a:spcPts val="2000"/>
                </a:lnSpc>
              </a:pPr>
              <a:endParaRPr sz="1200">
                <a:solidFill>
                  <a:prstClr val="black"/>
                </a:solidFill>
                <a:latin typeface="Calibri"/>
              </a:endParaRPr>
            </a:p>
          </p:txBody>
        </p:sp>
      </p:grpSp>
      <p:grpSp>
        <p:nvGrpSpPr>
          <p:cNvPr id="5" name="Group 5"/>
          <p:cNvGrpSpPr/>
          <p:nvPr/>
        </p:nvGrpSpPr>
        <p:grpSpPr>
          <a:xfrm>
            <a:off x="1151241" y="685800"/>
            <a:ext cx="2983422" cy="298342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7" name="TextBox 7"/>
            <p:cNvSpPr txBox="1"/>
            <p:nvPr/>
          </p:nvSpPr>
          <p:spPr>
            <a:xfrm>
              <a:off x="76200" y="-9525"/>
              <a:ext cx="660400" cy="746125"/>
            </a:xfrm>
            <a:prstGeom prst="rect">
              <a:avLst/>
            </a:prstGeom>
          </p:spPr>
          <p:txBody>
            <a:bodyPr lIns="33867" tIns="33867" rIns="33867" bIns="33867" rtlCol="0" anchor="ctr"/>
            <a:lstStyle/>
            <a:p>
              <a:pPr algn="ctr" defTabSz="609630">
                <a:lnSpc>
                  <a:spcPts val="2000"/>
                </a:lnSpc>
              </a:pPr>
              <a:endParaRPr sz="1200">
                <a:solidFill>
                  <a:prstClr val="black"/>
                </a:solidFill>
                <a:latin typeface="Calibri"/>
              </a:endParaRPr>
            </a:p>
          </p:txBody>
        </p:sp>
      </p:grpSp>
      <p:grpSp>
        <p:nvGrpSpPr>
          <p:cNvPr id="8" name="Group 8"/>
          <p:cNvGrpSpPr/>
          <p:nvPr/>
        </p:nvGrpSpPr>
        <p:grpSpPr>
          <a:xfrm>
            <a:off x="897547" y="483577"/>
            <a:ext cx="3497580" cy="349758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sp>
        <p:nvSpPr>
          <p:cNvPr id="10" name="TextBox 10"/>
          <p:cNvSpPr txBox="1"/>
          <p:nvPr/>
        </p:nvSpPr>
        <p:spPr>
          <a:xfrm>
            <a:off x="1057574" y="4418905"/>
            <a:ext cx="2933102" cy="408253"/>
          </a:xfrm>
          <a:prstGeom prst="rect">
            <a:avLst/>
          </a:prstGeom>
        </p:spPr>
        <p:txBody>
          <a:bodyPr lIns="0" tIns="0" rIns="0" bIns="0" rtlCol="0" anchor="t">
            <a:spAutoFit/>
          </a:bodyPr>
          <a:lstStyle/>
          <a:p>
            <a:pPr defTabSz="609630">
              <a:lnSpc>
                <a:spcPts val="3360"/>
              </a:lnSpc>
              <a:spcBef>
                <a:spcPct val="0"/>
              </a:spcBef>
            </a:pPr>
            <a:r>
              <a:rPr lang="en-US" sz="2400" b="1">
                <a:solidFill>
                  <a:srgbClr val="FFFFFF"/>
                </a:solidFill>
                <a:latin typeface="Montserrat Bold"/>
                <a:ea typeface="Montserrat Bold"/>
                <a:cs typeface="Montserrat Bold"/>
                <a:sym typeface="Montserrat Bold"/>
              </a:rPr>
              <a:t>2025 HIGHLIGHTS</a:t>
            </a:r>
          </a:p>
        </p:txBody>
      </p:sp>
      <p:sp>
        <p:nvSpPr>
          <p:cNvPr id="11" name="TextBox 11"/>
          <p:cNvSpPr txBox="1"/>
          <p:nvPr/>
        </p:nvSpPr>
        <p:spPr>
          <a:xfrm>
            <a:off x="5498593" y="933874"/>
            <a:ext cx="6196177" cy="4952381"/>
          </a:xfrm>
          <a:prstGeom prst="rect">
            <a:avLst/>
          </a:prstGeom>
        </p:spPr>
        <p:txBody>
          <a:bodyPr lIns="0" tIns="0" rIns="0" bIns="0" rtlCol="0" anchor="t">
            <a:spAutoFit/>
          </a:bodyPr>
          <a:lstStyle/>
          <a:p>
            <a:pPr marL="403035" lvl="1" indent="-201517" defTabSz="609630">
              <a:lnSpc>
                <a:spcPts val="2613"/>
              </a:lnSpc>
              <a:buFont typeface="Arial"/>
              <a:buChar char="•"/>
            </a:pPr>
            <a:r>
              <a:rPr lang="en-US" sz="1867" b="1">
                <a:solidFill>
                  <a:srgbClr val="000000"/>
                </a:solidFill>
                <a:latin typeface="Canva Sans Bold"/>
                <a:ea typeface="Canva Sans Bold"/>
                <a:cs typeface="Canva Sans Bold"/>
                <a:sym typeface="Canva Sans Bold"/>
              </a:rPr>
              <a:t>5 </a:t>
            </a:r>
            <a:r>
              <a:rPr lang="en-US" sz="1867">
                <a:solidFill>
                  <a:srgbClr val="000000"/>
                </a:solidFill>
                <a:latin typeface="Canva Sans"/>
                <a:ea typeface="Canva Sans"/>
                <a:cs typeface="Canva Sans"/>
                <a:sym typeface="Canva Sans"/>
              </a:rPr>
              <a:t>Home visitors</a:t>
            </a:r>
          </a:p>
          <a:p>
            <a:pPr defTabSz="609630">
              <a:lnSpc>
                <a:spcPts val="2613"/>
              </a:lnSpc>
            </a:pPr>
            <a:endParaRPr lang="en-US" sz="1867">
              <a:solidFill>
                <a:srgbClr val="000000"/>
              </a:solidFill>
              <a:latin typeface="Canva Sans"/>
              <a:ea typeface="Canva Sans"/>
              <a:cs typeface="Canva Sans"/>
              <a:sym typeface="Canva Sans"/>
            </a:endParaRPr>
          </a:p>
          <a:p>
            <a:pPr marL="403035" lvl="1" indent="-201517" defTabSz="609630">
              <a:lnSpc>
                <a:spcPts val="2613"/>
              </a:lnSpc>
              <a:buFont typeface="Arial"/>
              <a:buChar char="•"/>
            </a:pPr>
            <a:r>
              <a:rPr lang="en-US" sz="1867" b="1">
                <a:solidFill>
                  <a:srgbClr val="000000"/>
                </a:solidFill>
                <a:latin typeface="Canva Sans Bold"/>
                <a:ea typeface="Canva Sans Bold"/>
                <a:cs typeface="Canva Sans Bold"/>
                <a:sym typeface="Canva Sans Bold"/>
              </a:rPr>
              <a:t>152</a:t>
            </a:r>
            <a:r>
              <a:rPr lang="en-US" sz="1867">
                <a:solidFill>
                  <a:srgbClr val="000000"/>
                </a:solidFill>
                <a:latin typeface="Canva Sans"/>
                <a:ea typeface="Canva Sans"/>
                <a:cs typeface="Canva Sans"/>
                <a:sym typeface="Canva Sans"/>
              </a:rPr>
              <a:t> families </a:t>
            </a:r>
          </a:p>
          <a:p>
            <a:pPr defTabSz="609630">
              <a:lnSpc>
                <a:spcPts val="2613"/>
              </a:lnSpc>
            </a:pPr>
            <a:endParaRPr lang="en-US" sz="1867">
              <a:solidFill>
                <a:srgbClr val="000000"/>
              </a:solidFill>
              <a:latin typeface="Canva Sans"/>
              <a:ea typeface="Canva Sans"/>
              <a:cs typeface="Canva Sans"/>
              <a:sym typeface="Canva Sans"/>
            </a:endParaRPr>
          </a:p>
          <a:p>
            <a:pPr marL="403035" lvl="1" indent="-201517" defTabSz="609630">
              <a:lnSpc>
                <a:spcPts val="2613"/>
              </a:lnSpc>
              <a:buFont typeface="Arial"/>
              <a:buChar char="•"/>
            </a:pPr>
            <a:r>
              <a:rPr lang="en-US" sz="1867" b="1">
                <a:solidFill>
                  <a:srgbClr val="000000"/>
                </a:solidFill>
                <a:latin typeface="Canva Sans Bold"/>
                <a:ea typeface="Canva Sans Bold"/>
                <a:cs typeface="Canva Sans Bold"/>
                <a:sym typeface="Canva Sans Bold"/>
              </a:rPr>
              <a:t>191 </a:t>
            </a:r>
            <a:r>
              <a:rPr lang="en-US" sz="1867">
                <a:solidFill>
                  <a:srgbClr val="000000"/>
                </a:solidFill>
                <a:latin typeface="Canva Sans"/>
                <a:ea typeface="Canva Sans"/>
                <a:cs typeface="Canva Sans"/>
                <a:sym typeface="Canva Sans"/>
              </a:rPr>
              <a:t>Children</a:t>
            </a:r>
          </a:p>
          <a:p>
            <a:pPr defTabSz="609630">
              <a:lnSpc>
                <a:spcPts val="2613"/>
              </a:lnSpc>
            </a:pPr>
            <a:endParaRPr lang="en-US" sz="1867">
              <a:solidFill>
                <a:srgbClr val="000000"/>
              </a:solidFill>
              <a:latin typeface="Canva Sans"/>
              <a:ea typeface="Canva Sans"/>
              <a:cs typeface="Canva Sans"/>
              <a:sym typeface="Canva Sans"/>
            </a:endParaRPr>
          </a:p>
          <a:p>
            <a:pPr marL="403035" lvl="1" indent="-201517" defTabSz="609630">
              <a:lnSpc>
                <a:spcPts val="2613"/>
              </a:lnSpc>
              <a:buFont typeface="Arial"/>
              <a:buChar char="•"/>
            </a:pPr>
            <a:r>
              <a:rPr lang="en-US" sz="1867" b="1">
                <a:solidFill>
                  <a:srgbClr val="000000"/>
                </a:solidFill>
                <a:latin typeface="Canva Sans Bold"/>
                <a:ea typeface="Canva Sans Bold"/>
                <a:cs typeface="Canva Sans Bold"/>
                <a:sym typeface="Canva Sans Bold"/>
              </a:rPr>
              <a:t>70 </a:t>
            </a:r>
            <a:r>
              <a:rPr lang="en-US" sz="1867">
                <a:solidFill>
                  <a:srgbClr val="000000"/>
                </a:solidFill>
                <a:latin typeface="Canva Sans"/>
                <a:ea typeface="Canva Sans"/>
                <a:cs typeface="Canva Sans"/>
                <a:sym typeface="Canva Sans"/>
              </a:rPr>
              <a:t>families on the waiting list</a:t>
            </a:r>
          </a:p>
          <a:p>
            <a:pPr defTabSz="609630">
              <a:lnSpc>
                <a:spcPts val="2613"/>
              </a:lnSpc>
            </a:pPr>
            <a:endParaRPr lang="en-US" sz="1867">
              <a:solidFill>
                <a:srgbClr val="000000"/>
              </a:solidFill>
              <a:latin typeface="Canva Sans"/>
              <a:ea typeface="Canva Sans"/>
              <a:cs typeface="Canva Sans"/>
              <a:sym typeface="Canva Sans"/>
            </a:endParaRPr>
          </a:p>
          <a:p>
            <a:pPr marL="403035" lvl="1" indent="-201517" defTabSz="609630">
              <a:lnSpc>
                <a:spcPts val="2613"/>
              </a:lnSpc>
              <a:buFont typeface="Arial"/>
              <a:buChar char="•"/>
            </a:pPr>
            <a:r>
              <a:rPr lang="en-US" sz="1867">
                <a:solidFill>
                  <a:srgbClr val="000000"/>
                </a:solidFill>
                <a:latin typeface="Canva Sans"/>
                <a:ea typeface="Canva Sans"/>
                <a:cs typeface="Canva Sans"/>
                <a:sym typeface="Canva Sans"/>
              </a:rPr>
              <a:t>Over </a:t>
            </a:r>
            <a:r>
              <a:rPr lang="en-US" sz="1867" b="1">
                <a:solidFill>
                  <a:srgbClr val="000000"/>
                </a:solidFill>
                <a:latin typeface="Canva Sans Bold"/>
                <a:ea typeface="Canva Sans Bold"/>
                <a:cs typeface="Canva Sans Bold"/>
                <a:sym typeface="Canva Sans Bold"/>
              </a:rPr>
              <a:t>1200 </a:t>
            </a:r>
            <a:r>
              <a:rPr lang="en-US" sz="1867">
                <a:solidFill>
                  <a:srgbClr val="000000"/>
                </a:solidFill>
                <a:latin typeface="Canva Sans"/>
                <a:ea typeface="Canva Sans"/>
                <a:cs typeface="Canva Sans"/>
                <a:sym typeface="Canva Sans"/>
              </a:rPr>
              <a:t>individual, personalized home visits</a:t>
            </a:r>
          </a:p>
          <a:p>
            <a:pPr defTabSz="609630">
              <a:lnSpc>
                <a:spcPts val="2613"/>
              </a:lnSpc>
            </a:pPr>
            <a:endParaRPr lang="en-US" sz="1867">
              <a:solidFill>
                <a:srgbClr val="000000"/>
              </a:solidFill>
              <a:latin typeface="Canva Sans"/>
              <a:ea typeface="Canva Sans"/>
              <a:cs typeface="Canva Sans"/>
              <a:sym typeface="Canva Sans"/>
            </a:endParaRPr>
          </a:p>
          <a:p>
            <a:pPr marL="403035" lvl="1" indent="-201517" defTabSz="609630">
              <a:lnSpc>
                <a:spcPts val="2613"/>
              </a:lnSpc>
              <a:buFont typeface="Arial"/>
              <a:buChar char="•"/>
            </a:pPr>
            <a:r>
              <a:rPr lang="en-US" sz="1867" b="1">
                <a:solidFill>
                  <a:srgbClr val="000000"/>
                </a:solidFill>
                <a:latin typeface="Canva Sans Bold"/>
                <a:ea typeface="Canva Sans Bold"/>
                <a:cs typeface="Canva Sans Bold"/>
                <a:sym typeface="Canva Sans Bold"/>
              </a:rPr>
              <a:t>54%</a:t>
            </a:r>
            <a:r>
              <a:rPr lang="en-US" sz="1867">
                <a:solidFill>
                  <a:srgbClr val="000000"/>
                </a:solidFill>
                <a:latin typeface="Canva Sans"/>
                <a:ea typeface="Canva Sans"/>
                <a:cs typeface="Canva Sans"/>
                <a:sym typeface="Canva Sans"/>
              </a:rPr>
              <a:t> of families reported at least 1 stress indicator (low income, substance use, death in immediate family, child protective involvement, parent mental health issues, child disability or chronic health condition, etc)</a:t>
            </a:r>
          </a:p>
          <a:p>
            <a:pPr defTabSz="609630">
              <a:lnSpc>
                <a:spcPts val="2333"/>
              </a:lnSpc>
            </a:pPr>
            <a:endParaRPr lang="en-US" sz="1867">
              <a:solidFill>
                <a:srgbClr val="000000"/>
              </a:solidFill>
              <a:latin typeface="Canva Sans"/>
              <a:ea typeface="Canva Sans"/>
              <a:cs typeface="Canva Sans"/>
              <a:sym typeface="Canva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3268613"/>
            <a:chOff x="0" y="0"/>
            <a:chExt cx="4816593" cy="1291304"/>
          </a:xfrm>
        </p:grpSpPr>
        <p:sp>
          <p:nvSpPr>
            <p:cNvPr id="3" name="Freeform 3"/>
            <p:cNvSpPr/>
            <p:nvPr/>
          </p:nvSpPr>
          <p:spPr>
            <a:xfrm>
              <a:off x="0" y="0"/>
              <a:ext cx="4816592" cy="1291304"/>
            </a:xfrm>
            <a:custGeom>
              <a:avLst/>
              <a:gdLst/>
              <a:ahLst/>
              <a:cxnLst/>
              <a:rect l="l" t="t" r="r" b="b"/>
              <a:pathLst>
                <a:path w="4816592" h="1291304">
                  <a:moveTo>
                    <a:pt x="0" y="0"/>
                  </a:moveTo>
                  <a:lnTo>
                    <a:pt x="4816592" y="0"/>
                  </a:lnTo>
                  <a:lnTo>
                    <a:pt x="4816592" y="1291304"/>
                  </a:lnTo>
                  <a:lnTo>
                    <a:pt x="0" y="1291304"/>
                  </a:lnTo>
                  <a:close/>
                </a:path>
              </a:pathLst>
            </a:custGeom>
            <a:solidFill>
              <a:srgbClr val="E74646"/>
            </a:solidFill>
          </p:spPr>
          <p:txBody>
            <a:bodyPr/>
            <a:lstStyle/>
            <a:p>
              <a:pPr defTabSz="609630"/>
              <a:endParaRPr lang="en-US" sz="1200">
                <a:solidFill>
                  <a:prstClr val="black"/>
                </a:solidFill>
                <a:latin typeface="Calibri"/>
              </a:endParaRPr>
            </a:p>
          </p:txBody>
        </p:sp>
        <p:sp>
          <p:nvSpPr>
            <p:cNvPr id="4" name="TextBox 4"/>
            <p:cNvSpPr txBox="1"/>
            <p:nvPr/>
          </p:nvSpPr>
          <p:spPr>
            <a:xfrm>
              <a:off x="0" y="-85725"/>
              <a:ext cx="4816593" cy="1377029"/>
            </a:xfrm>
            <a:prstGeom prst="rect">
              <a:avLst/>
            </a:prstGeom>
          </p:spPr>
          <p:txBody>
            <a:bodyPr lIns="33867" tIns="33867" rIns="33867" bIns="33867" rtlCol="0" anchor="ctr"/>
            <a:lstStyle/>
            <a:p>
              <a:pPr algn="ctr" defTabSz="609630">
                <a:lnSpc>
                  <a:spcPts val="2000"/>
                </a:lnSpc>
              </a:pPr>
              <a:endParaRPr sz="1200">
                <a:solidFill>
                  <a:prstClr val="black"/>
                </a:solidFill>
                <a:latin typeface="Calibri"/>
              </a:endParaRPr>
            </a:p>
          </p:txBody>
        </p:sp>
      </p:grpSp>
      <p:grpSp>
        <p:nvGrpSpPr>
          <p:cNvPr id="5" name="Group 5"/>
          <p:cNvGrpSpPr/>
          <p:nvPr/>
        </p:nvGrpSpPr>
        <p:grpSpPr>
          <a:xfrm>
            <a:off x="1151241" y="685800"/>
            <a:ext cx="2983422" cy="298342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7" name="TextBox 7"/>
            <p:cNvSpPr txBox="1"/>
            <p:nvPr/>
          </p:nvSpPr>
          <p:spPr>
            <a:xfrm>
              <a:off x="76200" y="-9525"/>
              <a:ext cx="660400" cy="746125"/>
            </a:xfrm>
            <a:prstGeom prst="rect">
              <a:avLst/>
            </a:prstGeom>
          </p:spPr>
          <p:txBody>
            <a:bodyPr lIns="33867" tIns="33867" rIns="33867" bIns="33867" rtlCol="0" anchor="ctr"/>
            <a:lstStyle/>
            <a:p>
              <a:pPr algn="ctr" defTabSz="609630">
                <a:lnSpc>
                  <a:spcPts val="2000"/>
                </a:lnSpc>
              </a:pPr>
              <a:endParaRPr sz="1200">
                <a:solidFill>
                  <a:prstClr val="black"/>
                </a:solidFill>
                <a:latin typeface="Calibri"/>
              </a:endParaRPr>
            </a:p>
          </p:txBody>
        </p:sp>
      </p:grpSp>
      <p:grpSp>
        <p:nvGrpSpPr>
          <p:cNvPr id="8" name="Group 8"/>
          <p:cNvGrpSpPr/>
          <p:nvPr/>
        </p:nvGrpSpPr>
        <p:grpSpPr>
          <a:xfrm>
            <a:off x="1095375" y="615462"/>
            <a:ext cx="3099797" cy="309979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sp>
        <p:nvSpPr>
          <p:cNvPr id="10" name="TextBox 10"/>
          <p:cNvSpPr txBox="1"/>
          <p:nvPr/>
        </p:nvSpPr>
        <p:spPr>
          <a:xfrm>
            <a:off x="4910073" y="1847839"/>
            <a:ext cx="5649206" cy="844270"/>
          </a:xfrm>
          <a:prstGeom prst="rect">
            <a:avLst/>
          </a:prstGeom>
        </p:spPr>
        <p:txBody>
          <a:bodyPr lIns="0" tIns="0" rIns="0" bIns="0" rtlCol="0" anchor="t">
            <a:spAutoFit/>
          </a:bodyPr>
          <a:lstStyle/>
          <a:p>
            <a:pPr defTabSz="609630">
              <a:lnSpc>
                <a:spcPts val="3360"/>
              </a:lnSpc>
            </a:pPr>
            <a:r>
              <a:rPr lang="en-US" sz="2400" b="1">
                <a:solidFill>
                  <a:srgbClr val="FFFFFF"/>
                </a:solidFill>
                <a:latin typeface="Montserrat Bold"/>
                <a:ea typeface="Montserrat Bold"/>
                <a:cs typeface="Montserrat Bold"/>
                <a:sym typeface="Montserrat Bold"/>
              </a:rPr>
              <a:t>PARENTS AS TEACHERS:</a:t>
            </a:r>
          </a:p>
          <a:p>
            <a:pPr defTabSz="609630">
              <a:lnSpc>
                <a:spcPts val="3360"/>
              </a:lnSpc>
              <a:spcBef>
                <a:spcPct val="0"/>
              </a:spcBef>
            </a:pPr>
            <a:r>
              <a:rPr lang="en-US" sz="2400" b="1">
                <a:solidFill>
                  <a:srgbClr val="FFFFFF"/>
                </a:solidFill>
                <a:latin typeface="Montserrat Bold"/>
                <a:ea typeface="Montserrat Bold"/>
                <a:cs typeface="Montserrat Bold"/>
                <a:sym typeface="Montserrat Bold"/>
              </a:rPr>
              <a:t> 4TH TRIMESTER PROGRAM</a:t>
            </a:r>
          </a:p>
        </p:txBody>
      </p:sp>
      <p:sp>
        <p:nvSpPr>
          <p:cNvPr id="11" name="TextBox 11"/>
          <p:cNvSpPr txBox="1"/>
          <p:nvPr/>
        </p:nvSpPr>
        <p:spPr>
          <a:xfrm>
            <a:off x="2229919" y="3963397"/>
            <a:ext cx="9276281" cy="2654573"/>
          </a:xfrm>
          <a:prstGeom prst="rect">
            <a:avLst/>
          </a:prstGeom>
        </p:spPr>
        <p:txBody>
          <a:bodyPr lIns="0" tIns="0" rIns="0" bIns="0" rtlCol="0" anchor="t">
            <a:spAutoFit/>
          </a:bodyPr>
          <a:lstStyle/>
          <a:p>
            <a:pPr marL="460611" lvl="1" indent="-230306" defTabSz="609630">
              <a:lnSpc>
                <a:spcPts val="2475"/>
              </a:lnSpc>
              <a:buFont typeface="Arial"/>
              <a:buChar char="•"/>
            </a:pPr>
            <a:r>
              <a:rPr lang="en-US" sz="2133">
                <a:solidFill>
                  <a:srgbClr val="000000"/>
                </a:solidFill>
                <a:latin typeface="Montserrat"/>
                <a:ea typeface="Montserrat"/>
                <a:cs typeface="Montserrat"/>
                <a:sym typeface="Montserrat"/>
              </a:rPr>
              <a:t>Weekly home visits during the first three months postpartum</a:t>
            </a:r>
          </a:p>
          <a:p>
            <a:pPr defTabSz="609630">
              <a:lnSpc>
                <a:spcPts val="773"/>
              </a:lnSpc>
            </a:pPr>
            <a:endParaRPr lang="en-US" sz="2133">
              <a:solidFill>
                <a:srgbClr val="000000"/>
              </a:solidFill>
              <a:latin typeface="Montserrat"/>
              <a:ea typeface="Montserrat"/>
              <a:cs typeface="Montserrat"/>
              <a:sym typeface="Montserrat"/>
            </a:endParaRPr>
          </a:p>
          <a:p>
            <a:pPr marL="460611" lvl="1" indent="-230306" defTabSz="609630">
              <a:lnSpc>
                <a:spcPts val="2475"/>
              </a:lnSpc>
              <a:buFont typeface="Arial"/>
              <a:buChar char="•"/>
            </a:pPr>
            <a:r>
              <a:rPr lang="en-US" sz="2133">
                <a:solidFill>
                  <a:srgbClr val="000000"/>
                </a:solidFill>
                <a:latin typeface="Montserrat"/>
                <a:ea typeface="Montserrat"/>
                <a:cs typeface="Montserrat"/>
                <a:sym typeface="Montserrat"/>
              </a:rPr>
              <a:t>Immediate support while families are on the waiting list</a:t>
            </a:r>
          </a:p>
          <a:p>
            <a:pPr defTabSz="609630">
              <a:lnSpc>
                <a:spcPts val="773"/>
              </a:lnSpc>
            </a:pPr>
            <a:endParaRPr lang="en-US" sz="2133">
              <a:solidFill>
                <a:srgbClr val="000000"/>
              </a:solidFill>
              <a:latin typeface="Montserrat"/>
              <a:ea typeface="Montserrat"/>
              <a:cs typeface="Montserrat"/>
              <a:sym typeface="Montserrat"/>
            </a:endParaRPr>
          </a:p>
          <a:p>
            <a:pPr marL="460611" lvl="1" indent="-230306" defTabSz="609630">
              <a:lnSpc>
                <a:spcPts val="2475"/>
              </a:lnSpc>
              <a:buFont typeface="Arial"/>
              <a:buChar char="•"/>
            </a:pPr>
            <a:r>
              <a:rPr lang="en-US" sz="2133">
                <a:solidFill>
                  <a:srgbClr val="000000"/>
                </a:solidFill>
                <a:latin typeface="Montserrat"/>
                <a:ea typeface="Montserrat"/>
                <a:cs typeface="Montserrat"/>
                <a:sym typeface="Montserrat"/>
              </a:rPr>
              <a:t>A bridge to enrollment into the full three-year Parents as Teachers program</a:t>
            </a:r>
          </a:p>
          <a:p>
            <a:pPr defTabSz="609630">
              <a:lnSpc>
                <a:spcPts val="773"/>
              </a:lnSpc>
            </a:pPr>
            <a:endParaRPr lang="en-US" sz="2133">
              <a:solidFill>
                <a:srgbClr val="000000"/>
              </a:solidFill>
              <a:latin typeface="Montserrat"/>
              <a:ea typeface="Montserrat"/>
              <a:cs typeface="Montserrat"/>
              <a:sym typeface="Montserrat"/>
            </a:endParaRPr>
          </a:p>
          <a:p>
            <a:pPr marL="460611" lvl="1" indent="-230306" defTabSz="609630">
              <a:lnSpc>
                <a:spcPts val="2475"/>
              </a:lnSpc>
              <a:buFont typeface="Arial"/>
              <a:buChar char="•"/>
            </a:pPr>
            <a:r>
              <a:rPr lang="en-US" sz="2133">
                <a:solidFill>
                  <a:srgbClr val="000000"/>
                </a:solidFill>
                <a:latin typeface="Montserrat"/>
                <a:ea typeface="Montserrat"/>
                <a:cs typeface="Montserrat"/>
                <a:sym typeface="Montserrat"/>
              </a:rPr>
              <a:t>Guidance focused on early adjustment, parent–infant connection, and stabilization</a:t>
            </a:r>
          </a:p>
          <a:p>
            <a:pPr defTabSz="609630">
              <a:lnSpc>
                <a:spcPts val="773"/>
              </a:lnSpc>
            </a:pPr>
            <a:endParaRPr lang="en-US" sz="2133">
              <a:solidFill>
                <a:srgbClr val="000000"/>
              </a:solidFill>
              <a:latin typeface="Montserrat"/>
              <a:ea typeface="Montserrat"/>
              <a:cs typeface="Montserrat"/>
              <a:sym typeface="Montserrat"/>
            </a:endParaRPr>
          </a:p>
          <a:p>
            <a:pPr marL="460611" lvl="1" indent="-230306" defTabSz="609630">
              <a:lnSpc>
                <a:spcPts val="2475"/>
              </a:lnSpc>
              <a:buFont typeface="Arial"/>
              <a:buChar char="•"/>
            </a:pPr>
            <a:r>
              <a:rPr lang="en-US" sz="2133">
                <a:solidFill>
                  <a:srgbClr val="000000"/>
                </a:solidFill>
                <a:latin typeface="Montserrat"/>
                <a:ea typeface="Montserrat"/>
                <a:cs typeface="Montserrat"/>
                <a:sym typeface="Montserrat"/>
              </a:rPr>
              <a:t>Invitation to all group events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096000" cy="6858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7D9938"/>
            </a:solidFill>
          </p:spPr>
          <p:txBody>
            <a:bodyPr/>
            <a:lstStyle/>
            <a:p>
              <a:pPr defTabSz="609630"/>
              <a:endParaRPr lang="en-US" sz="1200">
                <a:solidFill>
                  <a:prstClr val="black"/>
                </a:solidFill>
                <a:latin typeface="Calibri"/>
              </a:endParaRPr>
            </a:p>
          </p:txBody>
        </p:sp>
        <p:sp>
          <p:nvSpPr>
            <p:cNvPr id="4" name="TextBox 4"/>
            <p:cNvSpPr txBox="1"/>
            <p:nvPr/>
          </p:nvSpPr>
          <p:spPr>
            <a:xfrm>
              <a:off x="0" y="-85725"/>
              <a:ext cx="2408296" cy="2795058"/>
            </a:xfrm>
            <a:prstGeom prst="rect">
              <a:avLst/>
            </a:prstGeom>
          </p:spPr>
          <p:txBody>
            <a:bodyPr lIns="33867" tIns="33867" rIns="33867" bIns="33867" rtlCol="0" anchor="ctr"/>
            <a:lstStyle/>
            <a:p>
              <a:pPr algn="ctr" defTabSz="609630">
                <a:lnSpc>
                  <a:spcPts val="2000"/>
                </a:lnSpc>
              </a:pPr>
              <a:endParaRPr sz="1200">
                <a:solidFill>
                  <a:prstClr val="black"/>
                </a:solidFill>
                <a:latin typeface="Calibri"/>
              </a:endParaRPr>
            </a:p>
          </p:txBody>
        </p:sp>
      </p:grpSp>
      <p:sp>
        <p:nvSpPr>
          <p:cNvPr id="5" name="TextBox 5"/>
          <p:cNvSpPr txBox="1"/>
          <p:nvPr/>
        </p:nvSpPr>
        <p:spPr>
          <a:xfrm>
            <a:off x="685800" y="1537994"/>
            <a:ext cx="3741589" cy="720775"/>
          </a:xfrm>
          <a:prstGeom prst="rect">
            <a:avLst/>
          </a:prstGeom>
        </p:spPr>
        <p:txBody>
          <a:bodyPr lIns="0" tIns="0" rIns="0" bIns="0" rtlCol="0" anchor="t">
            <a:spAutoFit/>
          </a:bodyPr>
          <a:lstStyle/>
          <a:p>
            <a:pPr defTabSz="609630">
              <a:lnSpc>
                <a:spcPts val="2893"/>
              </a:lnSpc>
              <a:spcBef>
                <a:spcPct val="0"/>
              </a:spcBef>
            </a:pPr>
            <a:r>
              <a:rPr lang="en-US" sz="2067" b="1">
                <a:solidFill>
                  <a:srgbClr val="FFFFFF"/>
                </a:solidFill>
                <a:latin typeface="Montserrat Bold"/>
                <a:ea typeface="Montserrat Bold"/>
                <a:cs typeface="Montserrat Bold"/>
                <a:sym typeface="Montserrat Bold"/>
              </a:rPr>
              <a:t>EARLY EDUCATOR &amp; PROVIDER SUPPORT</a:t>
            </a:r>
          </a:p>
        </p:txBody>
      </p:sp>
      <p:sp>
        <p:nvSpPr>
          <p:cNvPr id="6" name="TextBox 6"/>
          <p:cNvSpPr txBox="1"/>
          <p:nvPr/>
        </p:nvSpPr>
        <p:spPr>
          <a:xfrm>
            <a:off x="444063" y="2306296"/>
            <a:ext cx="5207875" cy="2142831"/>
          </a:xfrm>
          <a:prstGeom prst="rect">
            <a:avLst/>
          </a:prstGeom>
        </p:spPr>
        <p:txBody>
          <a:bodyPr lIns="0" tIns="0" rIns="0" bIns="0" rtlCol="0" anchor="t">
            <a:spAutoFit/>
          </a:bodyPr>
          <a:lstStyle/>
          <a:p>
            <a:pPr marL="403031" lvl="1" indent="-201515" defTabSz="609630">
              <a:lnSpc>
                <a:spcPts val="3360"/>
              </a:lnSpc>
              <a:buFont typeface="Arial"/>
              <a:buChar char="•"/>
            </a:pPr>
            <a:r>
              <a:rPr lang="en-US" sz="1866">
                <a:solidFill>
                  <a:srgbClr val="FFFFFF"/>
                </a:solidFill>
                <a:latin typeface="Poppins"/>
                <a:ea typeface="Poppins"/>
                <a:cs typeface="Poppins"/>
                <a:sym typeface="Poppins"/>
              </a:rPr>
              <a:t>Monthly childcare operating grants</a:t>
            </a:r>
          </a:p>
          <a:p>
            <a:pPr marL="403031" lvl="1" indent="-201515" defTabSz="609630">
              <a:lnSpc>
                <a:spcPts val="3360"/>
              </a:lnSpc>
              <a:buFont typeface="Arial"/>
              <a:buChar char="•"/>
            </a:pPr>
            <a:r>
              <a:rPr lang="en-US" sz="1866">
                <a:solidFill>
                  <a:srgbClr val="FFFFFF"/>
                </a:solidFill>
                <a:latin typeface="Poppins"/>
                <a:ea typeface="Poppins"/>
                <a:cs typeface="Poppins"/>
                <a:sym typeface="Poppins"/>
              </a:rPr>
              <a:t>Childcare Apprenticeship Program</a:t>
            </a:r>
          </a:p>
          <a:p>
            <a:pPr marL="403031" lvl="1" indent="-201515" defTabSz="609630">
              <a:lnSpc>
                <a:spcPts val="3360"/>
              </a:lnSpc>
              <a:buFont typeface="Arial"/>
              <a:buChar char="•"/>
            </a:pPr>
            <a:r>
              <a:rPr lang="en-US" sz="1866">
                <a:solidFill>
                  <a:srgbClr val="FFFFFF"/>
                </a:solidFill>
                <a:latin typeface="Poppins"/>
                <a:ea typeface="Poppins"/>
                <a:cs typeface="Poppins"/>
                <a:sym typeface="Poppins"/>
              </a:rPr>
              <a:t>Circles of Security in the Classroom</a:t>
            </a:r>
          </a:p>
          <a:p>
            <a:pPr marL="403031" lvl="1" indent="-201515" defTabSz="609630">
              <a:lnSpc>
                <a:spcPts val="3360"/>
              </a:lnSpc>
              <a:buFont typeface="Arial"/>
              <a:buChar char="•"/>
            </a:pPr>
            <a:r>
              <a:rPr lang="en-US" sz="1866">
                <a:solidFill>
                  <a:srgbClr val="FFFFFF"/>
                </a:solidFill>
                <a:latin typeface="Poppins"/>
                <a:ea typeface="Poppins"/>
                <a:cs typeface="Poppins"/>
                <a:sym typeface="Poppins"/>
              </a:rPr>
              <a:t>Cultural and literacy-focused coaching</a:t>
            </a:r>
          </a:p>
          <a:p>
            <a:pPr marL="403031" lvl="1" indent="-201515" defTabSz="609630">
              <a:lnSpc>
                <a:spcPts val="3360"/>
              </a:lnSpc>
              <a:buFont typeface="Arial"/>
              <a:buChar char="•"/>
            </a:pPr>
            <a:r>
              <a:rPr lang="en-US" sz="1866">
                <a:solidFill>
                  <a:srgbClr val="FFFFFF"/>
                </a:solidFill>
                <a:latin typeface="Poppins"/>
                <a:ea typeface="Poppins"/>
                <a:cs typeface="Poppins"/>
                <a:sym typeface="Poppins"/>
              </a:rPr>
              <a:t>Annual Early Childhood Conference</a:t>
            </a:r>
          </a:p>
        </p:txBody>
      </p:sp>
      <p:grpSp>
        <p:nvGrpSpPr>
          <p:cNvPr id="7" name="Group 7"/>
          <p:cNvGrpSpPr/>
          <p:nvPr/>
        </p:nvGrpSpPr>
        <p:grpSpPr>
          <a:xfrm>
            <a:off x="7544935" y="1444679"/>
            <a:ext cx="3398639" cy="339863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428332" cy="6858000"/>
            <a:chOff x="0" y="0"/>
            <a:chExt cx="2144526" cy="2709333"/>
          </a:xfrm>
        </p:grpSpPr>
        <p:sp>
          <p:nvSpPr>
            <p:cNvPr id="3" name="Freeform 3"/>
            <p:cNvSpPr/>
            <p:nvPr/>
          </p:nvSpPr>
          <p:spPr>
            <a:xfrm>
              <a:off x="0" y="0"/>
              <a:ext cx="2144526" cy="2709333"/>
            </a:xfrm>
            <a:custGeom>
              <a:avLst/>
              <a:gdLst/>
              <a:ahLst/>
              <a:cxnLst/>
              <a:rect l="l" t="t" r="r" b="b"/>
              <a:pathLst>
                <a:path w="2144526" h="2709333">
                  <a:moveTo>
                    <a:pt x="0" y="0"/>
                  </a:moveTo>
                  <a:lnTo>
                    <a:pt x="2144526" y="0"/>
                  </a:lnTo>
                  <a:lnTo>
                    <a:pt x="2144526" y="2709333"/>
                  </a:lnTo>
                  <a:lnTo>
                    <a:pt x="0" y="2709333"/>
                  </a:lnTo>
                  <a:close/>
                </a:path>
              </a:pathLst>
            </a:custGeom>
            <a:solidFill>
              <a:srgbClr val="00689E"/>
            </a:solidFill>
          </p:spPr>
          <p:txBody>
            <a:bodyPr/>
            <a:lstStyle/>
            <a:p>
              <a:pPr defTabSz="609630"/>
              <a:endParaRPr lang="en-US" sz="1200">
                <a:solidFill>
                  <a:prstClr val="black"/>
                </a:solidFill>
                <a:latin typeface="Calibri"/>
              </a:endParaRPr>
            </a:p>
          </p:txBody>
        </p:sp>
        <p:sp>
          <p:nvSpPr>
            <p:cNvPr id="4" name="TextBox 4"/>
            <p:cNvSpPr txBox="1"/>
            <p:nvPr/>
          </p:nvSpPr>
          <p:spPr>
            <a:xfrm>
              <a:off x="0" y="-85725"/>
              <a:ext cx="2144526" cy="2795058"/>
            </a:xfrm>
            <a:prstGeom prst="rect">
              <a:avLst/>
            </a:prstGeom>
          </p:spPr>
          <p:txBody>
            <a:bodyPr lIns="33867" tIns="33867" rIns="33867" bIns="33867" rtlCol="0" anchor="ctr"/>
            <a:lstStyle/>
            <a:p>
              <a:pPr algn="ctr" defTabSz="609630">
                <a:lnSpc>
                  <a:spcPts val="2000"/>
                </a:lnSpc>
              </a:pPr>
              <a:endParaRPr sz="1200">
                <a:solidFill>
                  <a:prstClr val="black"/>
                </a:solidFill>
                <a:latin typeface="Calibri"/>
              </a:endParaRPr>
            </a:p>
          </p:txBody>
        </p:sp>
      </p:grpSp>
      <p:grpSp>
        <p:nvGrpSpPr>
          <p:cNvPr id="5" name="Group 5"/>
          <p:cNvGrpSpPr/>
          <p:nvPr/>
        </p:nvGrpSpPr>
        <p:grpSpPr>
          <a:xfrm>
            <a:off x="6096001" y="437120"/>
            <a:ext cx="2674919" cy="267491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grpSp>
        <p:nvGrpSpPr>
          <p:cNvPr id="7" name="Group 7"/>
          <p:cNvGrpSpPr/>
          <p:nvPr/>
        </p:nvGrpSpPr>
        <p:grpSpPr>
          <a:xfrm>
            <a:off x="6067132" y="3439545"/>
            <a:ext cx="2732655" cy="273265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grpSp>
        <p:nvGrpSpPr>
          <p:cNvPr id="9" name="Group 9"/>
          <p:cNvGrpSpPr/>
          <p:nvPr/>
        </p:nvGrpSpPr>
        <p:grpSpPr>
          <a:xfrm>
            <a:off x="9070219" y="410984"/>
            <a:ext cx="2727191" cy="27271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grpSp>
        <p:nvGrpSpPr>
          <p:cNvPr id="11" name="Group 11"/>
          <p:cNvGrpSpPr/>
          <p:nvPr/>
        </p:nvGrpSpPr>
        <p:grpSpPr>
          <a:xfrm>
            <a:off x="9070219" y="3440189"/>
            <a:ext cx="2732011" cy="273201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sp>
        <p:nvSpPr>
          <p:cNvPr id="13" name="TextBox 13"/>
          <p:cNvSpPr txBox="1"/>
          <p:nvPr/>
        </p:nvSpPr>
        <p:spPr>
          <a:xfrm>
            <a:off x="685800" y="1730130"/>
            <a:ext cx="3807614" cy="844270"/>
          </a:xfrm>
          <a:prstGeom prst="rect">
            <a:avLst/>
          </a:prstGeom>
        </p:spPr>
        <p:txBody>
          <a:bodyPr lIns="0" tIns="0" rIns="0" bIns="0" rtlCol="0" anchor="t">
            <a:spAutoFit/>
          </a:bodyPr>
          <a:lstStyle/>
          <a:p>
            <a:pPr defTabSz="609630">
              <a:lnSpc>
                <a:spcPts val="3360"/>
              </a:lnSpc>
              <a:spcBef>
                <a:spcPct val="0"/>
              </a:spcBef>
            </a:pPr>
            <a:r>
              <a:rPr lang="en-US" sz="2400" b="1">
                <a:solidFill>
                  <a:srgbClr val="FFFFFF"/>
                </a:solidFill>
                <a:latin typeface="Montserrat Bold"/>
                <a:ea typeface="Montserrat Bold"/>
                <a:cs typeface="Montserrat Bold"/>
                <a:sym typeface="Montserrat Bold"/>
              </a:rPr>
              <a:t>PARTNERSHIPS FOR FAMILIES &amp; CHILDREN</a:t>
            </a:r>
          </a:p>
        </p:txBody>
      </p:sp>
      <p:sp>
        <p:nvSpPr>
          <p:cNvPr id="14" name="TextBox 14"/>
          <p:cNvSpPr txBox="1"/>
          <p:nvPr/>
        </p:nvSpPr>
        <p:spPr>
          <a:xfrm>
            <a:off x="449276" y="3010439"/>
            <a:ext cx="4808332" cy="1557478"/>
          </a:xfrm>
          <a:prstGeom prst="rect">
            <a:avLst/>
          </a:prstGeom>
        </p:spPr>
        <p:txBody>
          <a:bodyPr lIns="0" tIns="0" rIns="0" bIns="0" rtlCol="0" anchor="t">
            <a:spAutoFit/>
          </a:bodyPr>
          <a:lstStyle/>
          <a:p>
            <a:pPr marL="374243" lvl="1" indent="-187122" defTabSz="609630">
              <a:lnSpc>
                <a:spcPts val="3050"/>
              </a:lnSpc>
              <a:buFont typeface="Arial"/>
              <a:buChar char="•"/>
            </a:pPr>
            <a:r>
              <a:rPr lang="en-US" sz="1733">
                <a:solidFill>
                  <a:srgbClr val="FFFFFF"/>
                </a:solidFill>
                <a:latin typeface="Poppins"/>
                <a:ea typeface="Poppins"/>
                <a:cs typeface="Poppins"/>
                <a:sym typeface="Poppins"/>
              </a:rPr>
              <a:t>20+ local, tribal, and statewide partners</a:t>
            </a:r>
          </a:p>
          <a:p>
            <a:pPr marL="374243" lvl="1" indent="-187122" defTabSz="609630">
              <a:lnSpc>
                <a:spcPts val="3050"/>
              </a:lnSpc>
              <a:buFont typeface="Arial"/>
              <a:buChar char="•"/>
            </a:pPr>
            <a:r>
              <a:rPr lang="en-US" sz="1733">
                <a:solidFill>
                  <a:srgbClr val="FFFFFF"/>
                </a:solidFill>
                <a:latin typeface="Poppins"/>
                <a:ea typeface="Poppins"/>
                <a:cs typeface="Poppins"/>
                <a:sym typeface="Poppins"/>
              </a:rPr>
              <a:t>Shared planning and coordination</a:t>
            </a:r>
          </a:p>
          <a:p>
            <a:pPr marL="374243" lvl="1" indent="-187122" defTabSz="609630">
              <a:lnSpc>
                <a:spcPts val="3050"/>
              </a:lnSpc>
              <a:buFont typeface="Arial"/>
              <a:buChar char="•"/>
            </a:pPr>
            <a:r>
              <a:rPr lang="en-US" sz="1733">
                <a:solidFill>
                  <a:srgbClr val="FFFFFF"/>
                </a:solidFill>
                <a:latin typeface="Poppins"/>
                <a:ea typeface="Poppins"/>
                <a:cs typeface="Poppins"/>
                <a:sym typeface="Poppins"/>
              </a:rPr>
              <a:t>Focus on kindergarten readiness and early literacy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672"/>
            <a:ext cx="5860101" cy="6858000"/>
            <a:chOff x="0" y="0"/>
            <a:chExt cx="2315102" cy="2709333"/>
          </a:xfrm>
        </p:grpSpPr>
        <p:sp>
          <p:nvSpPr>
            <p:cNvPr id="3" name="Freeform 3"/>
            <p:cNvSpPr/>
            <p:nvPr/>
          </p:nvSpPr>
          <p:spPr>
            <a:xfrm>
              <a:off x="0" y="0"/>
              <a:ext cx="2315102" cy="2709333"/>
            </a:xfrm>
            <a:custGeom>
              <a:avLst/>
              <a:gdLst/>
              <a:ahLst/>
              <a:cxnLst/>
              <a:rect l="l" t="t" r="r" b="b"/>
              <a:pathLst>
                <a:path w="2315102" h="2709333">
                  <a:moveTo>
                    <a:pt x="0" y="0"/>
                  </a:moveTo>
                  <a:lnTo>
                    <a:pt x="2315102" y="0"/>
                  </a:lnTo>
                  <a:lnTo>
                    <a:pt x="2315102" y="2709333"/>
                  </a:lnTo>
                  <a:lnTo>
                    <a:pt x="0" y="2709333"/>
                  </a:lnTo>
                  <a:close/>
                </a:path>
              </a:pathLst>
            </a:custGeom>
            <a:solidFill>
              <a:srgbClr val="00689E"/>
            </a:solidFill>
          </p:spPr>
          <p:txBody>
            <a:bodyPr/>
            <a:lstStyle/>
            <a:p>
              <a:pPr defTabSz="609630"/>
              <a:endParaRPr lang="en-US" sz="1200">
                <a:solidFill>
                  <a:prstClr val="black"/>
                </a:solidFill>
                <a:latin typeface="Calibri"/>
              </a:endParaRPr>
            </a:p>
          </p:txBody>
        </p:sp>
        <p:sp>
          <p:nvSpPr>
            <p:cNvPr id="4" name="TextBox 4"/>
            <p:cNvSpPr txBox="1"/>
            <p:nvPr/>
          </p:nvSpPr>
          <p:spPr>
            <a:xfrm>
              <a:off x="0" y="-85725"/>
              <a:ext cx="2315102" cy="2795058"/>
            </a:xfrm>
            <a:prstGeom prst="rect">
              <a:avLst/>
            </a:prstGeom>
          </p:spPr>
          <p:txBody>
            <a:bodyPr lIns="33867" tIns="33867" rIns="33867" bIns="33867" rtlCol="0" anchor="ctr"/>
            <a:lstStyle/>
            <a:p>
              <a:pPr algn="ctr" defTabSz="609630">
                <a:lnSpc>
                  <a:spcPts val="2000"/>
                </a:lnSpc>
              </a:pPr>
              <a:endParaRPr sz="1200">
                <a:solidFill>
                  <a:prstClr val="black"/>
                </a:solidFill>
                <a:latin typeface="Calibri"/>
              </a:endParaRPr>
            </a:p>
          </p:txBody>
        </p:sp>
      </p:grpSp>
      <p:grpSp>
        <p:nvGrpSpPr>
          <p:cNvPr id="5" name="Group 5"/>
          <p:cNvGrpSpPr/>
          <p:nvPr/>
        </p:nvGrpSpPr>
        <p:grpSpPr>
          <a:xfrm>
            <a:off x="9148940" y="460186"/>
            <a:ext cx="2741021" cy="274102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extLst>
                  <a:ext uri="{28A0092B-C50C-407E-A947-70E740481C1C}">
                    <a14:useLocalDpi xmlns:a14="http://schemas.microsoft.com/office/drawing/2010/main"/>
                  </a:ext>
                </a:extLst>
              </a:blip>
              <a:stretch>
                <a:fillRect/>
              </a:stretch>
            </a:blipFill>
            <a:ln w="9525" cap="sq">
              <a:solidFill>
                <a:srgbClr val="000000"/>
              </a:solidFill>
              <a:prstDash val="solid"/>
              <a:miter/>
            </a:ln>
          </p:spPr>
          <p:txBody>
            <a:bodyPr/>
            <a:lstStyle/>
            <a:p>
              <a:pPr defTabSz="609630"/>
              <a:endParaRPr lang="en-US" sz="1200">
                <a:solidFill>
                  <a:prstClr val="black"/>
                </a:solidFill>
                <a:latin typeface="Calibri"/>
              </a:endParaRPr>
            </a:p>
          </p:txBody>
        </p:sp>
      </p:grpSp>
      <p:grpSp>
        <p:nvGrpSpPr>
          <p:cNvPr id="7" name="Group 7"/>
          <p:cNvGrpSpPr/>
          <p:nvPr/>
        </p:nvGrpSpPr>
        <p:grpSpPr>
          <a:xfrm>
            <a:off x="6223406" y="439476"/>
            <a:ext cx="2736444" cy="273644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grpSp>
        <p:nvGrpSpPr>
          <p:cNvPr id="9" name="Group 9"/>
          <p:cNvGrpSpPr/>
          <p:nvPr/>
        </p:nvGrpSpPr>
        <p:grpSpPr>
          <a:xfrm>
            <a:off x="6216650" y="3429000"/>
            <a:ext cx="2743200" cy="274320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extLst>
                  <a:ext uri="{28A0092B-C50C-407E-A947-70E740481C1C}">
                    <a14:useLocalDpi xmlns:a14="http://schemas.microsoft.com/office/drawing/2010/main"/>
                  </a:ext>
                </a:extLst>
              </a:blip>
              <a:stretch>
                <a:fillRect/>
              </a:stretch>
            </a:blipFill>
            <a:ln w="9525" cap="sq">
              <a:solidFill>
                <a:srgbClr val="000000"/>
              </a:solidFill>
              <a:prstDash val="solid"/>
              <a:miter/>
            </a:ln>
          </p:spPr>
          <p:txBody>
            <a:bodyPr/>
            <a:lstStyle/>
            <a:p>
              <a:pPr defTabSz="609630"/>
              <a:endParaRPr lang="en-US" sz="1200">
                <a:solidFill>
                  <a:prstClr val="black"/>
                </a:solidFill>
                <a:latin typeface="Calibri"/>
              </a:endParaRPr>
            </a:p>
          </p:txBody>
        </p:sp>
      </p:grpSp>
      <p:grpSp>
        <p:nvGrpSpPr>
          <p:cNvPr id="11" name="Group 11"/>
          <p:cNvGrpSpPr/>
          <p:nvPr/>
        </p:nvGrpSpPr>
        <p:grpSpPr>
          <a:xfrm>
            <a:off x="9148434" y="3429000"/>
            <a:ext cx="2741528" cy="274152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extLst>
                  <a:ext uri="{28A0092B-C50C-407E-A947-70E740481C1C}">
                    <a14:useLocalDpi xmlns:a14="http://schemas.microsoft.com/office/drawing/2010/main"/>
                  </a:ext>
                </a:extLst>
              </a:blip>
              <a:stretch>
                <a:fillRect/>
              </a:stretch>
            </a:blipFill>
          </p:spPr>
          <p:txBody>
            <a:bodyPr/>
            <a:lstStyle/>
            <a:p>
              <a:pPr defTabSz="609630"/>
              <a:endParaRPr lang="en-US" sz="1200">
                <a:solidFill>
                  <a:prstClr val="black"/>
                </a:solidFill>
                <a:latin typeface="Calibri"/>
              </a:endParaRPr>
            </a:p>
          </p:txBody>
        </p:sp>
      </p:grpSp>
      <p:sp>
        <p:nvSpPr>
          <p:cNvPr id="13" name="TextBox 13"/>
          <p:cNvSpPr txBox="1"/>
          <p:nvPr/>
        </p:nvSpPr>
        <p:spPr>
          <a:xfrm>
            <a:off x="411702" y="1655298"/>
            <a:ext cx="5016631" cy="408253"/>
          </a:xfrm>
          <a:prstGeom prst="rect">
            <a:avLst/>
          </a:prstGeom>
        </p:spPr>
        <p:txBody>
          <a:bodyPr lIns="0" tIns="0" rIns="0" bIns="0" rtlCol="0" anchor="t">
            <a:spAutoFit/>
          </a:bodyPr>
          <a:lstStyle/>
          <a:p>
            <a:pPr defTabSz="609630">
              <a:lnSpc>
                <a:spcPts val="3360"/>
              </a:lnSpc>
              <a:spcBef>
                <a:spcPct val="0"/>
              </a:spcBef>
            </a:pPr>
            <a:r>
              <a:rPr lang="en-US" sz="2400" b="1">
                <a:solidFill>
                  <a:srgbClr val="FFFFFF"/>
                </a:solidFill>
                <a:latin typeface="Montserrat Bold"/>
                <a:ea typeface="Montserrat Bold"/>
                <a:cs typeface="Montserrat Bold"/>
                <a:sym typeface="Montserrat Bold"/>
              </a:rPr>
              <a:t>FAMILY &amp; CHILD CARE CENTER</a:t>
            </a:r>
          </a:p>
        </p:txBody>
      </p:sp>
      <p:sp>
        <p:nvSpPr>
          <p:cNvPr id="14" name="TextBox 14"/>
          <p:cNvSpPr txBox="1"/>
          <p:nvPr/>
        </p:nvSpPr>
        <p:spPr>
          <a:xfrm>
            <a:off x="193568" y="2257563"/>
            <a:ext cx="5472966" cy="834780"/>
          </a:xfrm>
          <a:prstGeom prst="rect">
            <a:avLst/>
          </a:prstGeom>
        </p:spPr>
        <p:txBody>
          <a:bodyPr lIns="0" tIns="0" rIns="0" bIns="0" rtlCol="0" anchor="t">
            <a:spAutoFit/>
          </a:bodyPr>
          <a:lstStyle/>
          <a:p>
            <a:pPr marL="403031" lvl="1" indent="-201515" defTabSz="609630">
              <a:lnSpc>
                <a:spcPts val="3360"/>
              </a:lnSpc>
              <a:buFont typeface="Arial"/>
              <a:buChar char="•"/>
            </a:pPr>
            <a:r>
              <a:rPr lang="en-US" sz="1866">
                <a:solidFill>
                  <a:srgbClr val="FFFFFF"/>
                </a:solidFill>
                <a:latin typeface="Poppins"/>
                <a:ea typeface="Poppins"/>
                <a:cs typeface="Poppins"/>
                <a:sym typeface="Poppins"/>
              </a:rPr>
              <a:t>Hub for care, training, and family support</a:t>
            </a:r>
          </a:p>
          <a:p>
            <a:pPr marL="403031" lvl="1" indent="-201515" defTabSz="609630">
              <a:lnSpc>
                <a:spcPts val="3360"/>
              </a:lnSpc>
              <a:buFont typeface="Arial"/>
              <a:buChar char="•"/>
            </a:pPr>
            <a:r>
              <a:rPr lang="en-US" sz="1866">
                <a:solidFill>
                  <a:srgbClr val="FFFFFF"/>
                </a:solidFill>
                <a:latin typeface="Poppins"/>
                <a:ea typeface="Poppins"/>
                <a:cs typeface="Poppins"/>
                <a:sym typeface="Poppins"/>
              </a:rPr>
              <a:t>Built on coordinated, proven work</a:t>
            </a:r>
          </a:p>
        </p:txBody>
      </p:sp>
      <p:sp>
        <p:nvSpPr>
          <p:cNvPr id="15" name="TextBox 15"/>
          <p:cNvSpPr txBox="1"/>
          <p:nvPr/>
        </p:nvSpPr>
        <p:spPr>
          <a:xfrm>
            <a:off x="924002" y="3681095"/>
            <a:ext cx="4742532" cy="2142831"/>
          </a:xfrm>
          <a:prstGeom prst="rect">
            <a:avLst/>
          </a:prstGeom>
        </p:spPr>
        <p:txBody>
          <a:bodyPr lIns="0" tIns="0" rIns="0" bIns="0" rtlCol="0" anchor="t">
            <a:spAutoFit/>
          </a:bodyPr>
          <a:lstStyle/>
          <a:p>
            <a:pPr marL="403031" lvl="1" indent="-201515" defTabSz="609630">
              <a:lnSpc>
                <a:spcPts val="3360"/>
              </a:lnSpc>
              <a:buFont typeface="Arial"/>
              <a:buChar char="•"/>
            </a:pPr>
            <a:r>
              <a:rPr lang="en-US" sz="1866">
                <a:solidFill>
                  <a:srgbClr val="FFFFFF"/>
                </a:solidFill>
                <a:latin typeface="Poppins"/>
                <a:ea typeface="Poppins"/>
                <a:cs typeface="Poppins"/>
                <a:sym typeface="Poppins"/>
              </a:rPr>
              <a:t>Site ownership secured</a:t>
            </a:r>
          </a:p>
          <a:p>
            <a:pPr marL="403031" lvl="1" indent="-201515" defTabSz="609630">
              <a:lnSpc>
                <a:spcPts val="3360"/>
              </a:lnSpc>
              <a:buFont typeface="Arial"/>
              <a:buChar char="•"/>
            </a:pPr>
            <a:r>
              <a:rPr lang="en-US" sz="1866">
                <a:solidFill>
                  <a:srgbClr val="FFFFFF"/>
                </a:solidFill>
                <a:latin typeface="Poppins"/>
                <a:ea typeface="Poppins"/>
                <a:cs typeface="Poppins"/>
                <a:sym typeface="Poppins"/>
              </a:rPr>
              <a:t>Feasibility study completed</a:t>
            </a:r>
          </a:p>
          <a:p>
            <a:pPr marL="403031" lvl="1" indent="-201515" defTabSz="609630">
              <a:lnSpc>
                <a:spcPts val="3360"/>
              </a:lnSpc>
              <a:buFont typeface="Arial"/>
              <a:buChar char="•"/>
            </a:pPr>
            <a:r>
              <a:rPr lang="en-US" sz="1866">
                <a:solidFill>
                  <a:srgbClr val="FFFFFF"/>
                </a:solidFill>
                <a:latin typeface="Poppins"/>
                <a:ea typeface="Poppins"/>
                <a:cs typeface="Poppins"/>
                <a:sym typeface="Poppins"/>
              </a:rPr>
              <a:t>Pro forma developed at 35% design</a:t>
            </a:r>
          </a:p>
          <a:p>
            <a:pPr marL="403031" lvl="1" indent="-201515" defTabSz="609630">
              <a:lnSpc>
                <a:spcPts val="3360"/>
              </a:lnSpc>
              <a:buFont typeface="Arial"/>
              <a:buChar char="•"/>
            </a:pPr>
            <a:r>
              <a:rPr lang="en-US" sz="1866">
                <a:solidFill>
                  <a:srgbClr val="FFFFFF"/>
                </a:solidFill>
                <a:latin typeface="Poppins"/>
                <a:ea typeface="Poppins"/>
                <a:cs typeface="Poppins"/>
                <a:sym typeface="Poppins"/>
              </a:rPr>
              <a:t>Capital campaign in developent</a:t>
            </a:r>
          </a:p>
          <a:p>
            <a:pPr defTabSz="609630">
              <a:lnSpc>
                <a:spcPts val="3360"/>
              </a:lnSpc>
            </a:pPr>
            <a:endParaRPr lang="en-US" sz="1866">
              <a:solidFill>
                <a:srgbClr val="FFFFFF"/>
              </a:solidFill>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31648" y="0"/>
            <a:ext cx="2661250" cy="6858000"/>
            <a:chOff x="0" y="0"/>
            <a:chExt cx="1051358" cy="2709333"/>
          </a:xfrm>
        </p:grpSpPr>
        <p:sp>
          <p:nvSpPr>
            <p:cNvPr id="3" name="Freeform 3"/>
            <p:cNvSpPr/>
            <p:nvPr/>
          </p:nvSpPr>
          <p:spPr>
            <a:xfrm>
              <a:off x="0" y="0"/>
              <a:ext cx="1051358" cy="2709333"/>
            </a:xfrm>
            <a:custGeom>
              <a:avLst/>
              <a:gdLst/>
              <a:ahLst/>
              <a:cxnLst/>
              <a:rect l="l" t="t" r="r" b="b"/>
              <a:pathLst>
                <a:path w="1051358" h="2709333">
                  <a:moveTo>
                    <a:pt x="0" y="0"/>
                  </a:moveTo>
                  <a:lnTo>
                    <a:pt x="1051358" y="0"/>
                  </a:lnTo>
                  <a:lnTo>
                    <a:pt x="1051358" y="2709333"/>
                  </a:lnTo>
                  <a:lnTo>
                    <a:pt x="0" y="2709333"/>
                  </a:lnTo>
                  <a:close/>
                </a:path>
              </a:pathLst>
            </a:custGeom>
            <a:solidFill>
              <a:srgbClr val="00689E"/>
            </a:solidFill>
          </p:spPr>
          <p:txBody>
            <a:bodyPr/>
            <a:lstStyle/>
            <a:p>
              <a:pPr defTabSz="609630"/>
              <a:endParaRPr lang="en-US" sz="1200">
                <a:solidFill>
                  <a:prstClr val="black"/>
                </a:solidFill>
                <a:latin typeface="Calibri"/>
              </a:endParaRPr>
            </a:p>
          </p:txBody>
        </p:sp>
        <p:sp>
          <p:nvSpPr>
            <p:cNvPr id="4" name="TextBox 4"/>
            <p:cNvSpPr txBox="1"/>
            <p:nvPr/>
          </p:nvSpPr>
          <p:spPr>
            <a:xfrm>
              <a:off x="0" y="-85725"/>
              <a:ext cx="1051358" cy="2795058"/>
            </a:xfrm>
            <a:prstGeom prst="rect">
              <a:avLst/>
            </a:prstGeom>
          </p:spPr>
          <p:txBody>
            <a:bodyPr lIns="33867" tIns="33867" rIns="33867" bIns="33867" rtlCol="0" anchor="ctr"/>
            <a:lstStyle/>
            <a:p>
              <a:pPr algn="ctr" defTabSz="609630">
                <a:lnSpc>
                  <a:spcPts val="2000"/>
                </a:lnSpc>
              </a:pPr>
              <a:endParaRPr sz="1200">
                <a:solidFill>
                  <a:prstClr val="black"/>
                </a:solidFill>
                <a:latin typeface="Calibri"/>
              </a:endParaRPr>
            </a:p>
          </p:txBody>
        </p:sp>
      </p:grpSp>
      <p:sp>
        <p:nvSpPr>
          <p:cNvPr id="5" name="TextBox 5"/>
          <p:cNvSpPr txBox="1"/>
          <p:nvPr/>
        </p:nvSpPr>
        <p:spPr>
          <a:xfrm>
            <a:off x="6596868" y="1464302"/>
            <a:ext cx="3056429" cy="408253"/>
          </a:xfrm>
          <a:prstGeom prst="rect">
            <a:avLst/>
          </a:prstGeom>
        </p:spPr>
        <p:txBody>
          <a:bodyPr lIns="0" tIns="0" rIns="0" bIns="0" rtlCol="0" anchor="t">
            <a:spAutoFit/>
          </a:bodyPr>
          <a:lstStyle/>
          <a:p>
            <a:pPr defTabSz="609630">
              <a:lnSpc>
                <a:spcPts val="3360"/>
              </a:lnSpc>
              <a:spcBef>
                <a:spcPct val="0"/>
              </a:spcBef>
            </a:pPr>
            <a:r>
              <a:rPr lang="en-US" sz="2400" b="1">
                <a:solidFill>
                  <a:srgbClr val="000000"/>
                </a:solidFill>
                <a:latin typeface="Montserrat Bold"/>
                <a:ea typeface="Montserrat Bold"/>
                <a:cs typeface="Montserrat Bold"/>
                <a:sym typeface="Montserrat Bold"/>
              </a:rPr>
              <a:t>CONTACT US</a:t>
            </a:r>
          </a:p>
        </p:txBody>
      </p:sp>
      <p:grpSp>
        <p:nvGrpSpPr>
          <p:cNvPr id="6" name="Group 6"/>
          <p:cNvGrpSpPr/>
          <p:nvPr/>
        </p:nvGrpSpPr>
        <p:grpSpPr>
          <a:xfrm>
            <a:off x="6596868" y="2456123"/>
            <a:ext cx="665536" cy="661223"/>
            <a:chOff x="0" y="0"/>
            <a:chExt cx="262928" cy="261224"/>
          </a:xfrm>
        </p:grpSpPr>
        <p:sp>
          <p:nvSpPr>
            <p:cNvPr id="7" name="Freeform 7"/>
            <p:cNvSpPr/>
            <p:nvPr/>
          </p:nvSpPr>
          <p:spPr>
            <a:xfrm>
              <a:off x="0" y="0"/>
              <a:ext cx="262928" cy="261224"/>
            </a:xfrm>
            <a:custGeom>
              <a:avLst/>
              <a:gdLst/>
              <a:ahLst/>
              <a:cxnLst/>
              <a:rect l="l" t="t" r="r" b="b"/>
              <a:pathLst>
                <a:path w="262928" h="261224">
                  <a:moveTo>
                    <a:pt x="0" y="0"/>
                  </a:moveTo>
                  <a:lnTo>
                    <a:pt x="262928" y="0"/>
                  </a:lnTo>
                  <a:lnTo>
                    <a:pt x="262928" y="261224"/>
                  </a:lnTo>
                  <a:lnTo>
                    <a:pt x="0" y="261224"/>
                  </a:lnTo>
                  <a:close/>
                </a:path>
              </a:pathLst>
            </a:custGeom>
            <a:solidFill>
              <a:srgbClr val="FF5757"/>
            </a:solidFill>
          </p:spPr>
          <p:txBody>
            <a:bodyPr/>
            <a:lstStyle/>
            <a:p>
              <a:pPr defTabSz="609630"/>
              <a:endParaRPr lang="en-US" sz="1200">
                <a:solidFill>
                  <a:prstClr val="black"/>
                </a:solidFill>
                <a:latin typeface="Calibri"/>
              </a:endParaRPr>
            </a:p>
          </p:txBody>
        </p:sp>
        <p:sp>
          <p:nvSpPr>
            <p:cNvPr id="8" name="TextBox 8"/>
            <p:cNvSpPr txBox="1"/>
            <p:nvPr/>
          </p:nvSpPr>
          <p:spPr>
            <a:xfrm>
              <a:off x="0" y="-66675"/>
              <a:ext cx="262928" cy="327899"/>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9" name="Freeform 9"/>
          <p:cNvSpPr/>
          <p:nvPr/>
        </p:nvSpPr>
        <p:spPr>
          <a:xfrm>
            <a:off x="6729038" y="2699474"/>
            <a:ext cx="401195" cy="174520"/>
          </a:xfrm>
          <a:custGeom>
            <a:avLst/>
            <a:gdLst/>
            <a:ahLst/>
            <a:cxnLst/>
            <a:rect l="l" t="t" r="r" b="b"/>
            <a:pathLst>
              <a:path w="601792" h="261780">
                <a:moveTo>
                  <a:pt x="0" y="0"/>
                </a:moveTo>
                <a:lnTo>
                  <a:pt x="601793" y="0"/>
                </a:lnTo>
                <a:lnTo>
                  <a:pt x="601793" y="261779"/>
                </a:lnTo>
                <a:lnTo>
                  <a:pt x="0" y="26177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6596868" y="3594847"/>
            <a:ext cx="665536" cy="661223"/>
            <a:chOff x="0" y="0"/>
            <a:chExt cx="262928" cy="261224"/>
          </a:xfrm>
        </p:grpSpPr>
        <p:sp>
          <p:nvSpPr>
            <p:cNvPr id="11" name="Freeform 11"/>
            <p:cNvSpPr/>
            <p:nvPr/>
          </p:nvSpPr>
          <p:spPr>
            <a:xfrm>
              <a:off x="0" y="0"/>
              <a:ext cx="262928" cy="261224"/>
            </a:xfrm>
            <a:custGeom>
              <a:avLst/>
              <a:gdLst/>
              <a:ahLst/>
              <a:cxnLst/>
              <a:rect l="l" t="t" r="r" b="b"/>
              <a:pathLst>
                <a:path w="262928" h="261224">
                  <a:moveTo>
                    <a:pt x="0" y="0"/>
                  </a:moveTo>
                  <a:lnTo>
                    <a:pt x="262928" y="0"/>
                  </a:lnTo>
                  <a:lnTo>
                    <a:pt x="262928" y="261224"/>
                  </a:lnTo>
                  <a:lnTo>
                    <a:pt x="0" y="261224"/>
                  </a:lnTo>
                  <a:close/>
                </a:path>
              </a:pathLst>
            </a:custGeom>
            <a:solidFill>
              <a:srgbClr val="FF5757"/>
            </a:solidFill>
          </p:spPr>
          <p:txBody>
            <a:bodyPr/>
            <a:lstStyle/>
            <a:p>
              <a:pPr defTabSz="609630"/>
              <a:endParaRPr lang="en-US" sz="1200">
                <a:solidFill>
                  <a:prstClr val="black"/>
                </a:solidFill>
                <a:latin typeface="Calibri"/>
              </a:endParaRPr>
            </a:p>
          </p:txBody>
        </p:sp>
        <p:sp>
          <p:nvSpPr>
            <p:cNvPr id="12" name="TextBox 12"/>
            <p:cNvSpPr txBox="1"/>
            <p:nvPr/>
          </p:nvSpPr>
          <p:spPr>
            <a:xfrm>
              <a:off x="0" y="-66675"/>
              <a:ext cx="262928" cy="327899"/>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nvGrpSpPr>
          <p:cNvPr id="13" name="Group 13"/>
          <p:cNvGrpSpPr/>
          <p:nvPr/>
        </p:nvGrpSpPr>
        <p:grpSpPr>
          <a:xfrm>
            <a:off x="6596868" y="4695967"/>
            <a:ext cx="665536" cy="661223"/>
            <a:chOff x="0" y="0"/>
            <a:chExt cx="262928" cy="261224"/>
          </a:xfrm>
        </p:grpSpPr>
        <p:sp>
          <p:nvSpPr>
            <p:cNvPr id="14" name="Freeform 14"/>
            <p:cNvSpPr/>
            <p:nvPr/>
          </p:nvSpPr>
          <p:spPr>
            <a:xfrm>
              <a:off x="0" y="0"/>
              <a:ext cx="262928" cy="261224"/>
            </a:xfrm>
            <a:custGeom>
              <a:avLst/>
              <a:gdLst/>
              <a:ahLst/>
              <a:cxnLst/>
              <a:rect l="l" t="t" r="r" b="b"/>
              <a:pathLst>
                <a:path w="262928" h="261224">
                  <a:moveTo>
                    <a:pt x="0" y="0"/>
                  </a:moveTo>
                  <a:lnTo>
                    <a:pt x="262928" y="0"/>
                  </a:lnTo>
                  <a:lnTo>
                    <a:pt x="262928" y="261224"/>
                  </a:lnTo>
                  <a:lnTo>
                    <a:pt x="0" y="261224"/>
                  </a:lnTo>
                  <a:close/>
                </a:path>
              </a:pathLst>
            </a:custGeom>
            <a:solidFill>
              <a:srgbClr val="FF5757"/>
            </a:solidFill>
          </p:spPr>
          <p:txBody>
            <a:bodyPr/>
            <a:lstStyle/>
            <a:p>
              <a:pPr defTabSz="609630"/>
              <a:endParaRPr lang="en-US" sz="1200">
                <a:solidFill>
                  <a:prstClr val="black"/>
                </a:solidFill>
                <a:latin typeface="Calibri"/>
              </a:endParaRPr>
            </a:p>
          </p:txBody>
        </p:sp>
        <p:sp>
          <p:nvSpPr>
            <p:cNvPr id="15" name="TextBox 15"/>
            <p:cNvSpPr txBox="1"/>
            <p:nvPr/>
          </p:nvSpPr>
          <p:spPr>
            <a:xfrm>
              <a:off x="0" y="-66675"/>
              <a:ext cx="262928" cy="327899"/>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16" name="Freeform 16"/>
          <p:cNvSpPr/>
          <p:nvPr/>
        </p:nvSpPr>
        <p:spPr>
          <a:xfrm>
            <a:off x="6731505" y="4824146"/>
            <a:ext cx="396261" cy="404865"/>
          </a:xfrm>
          <a:custGeom>
            <a:avLst/>
            <a:gdLst/>
            <a:ahLst/>
            <a:cxnLst/>
            <a:rect l="l" t="t" r="r" b="b"/>
            <a:pathLst>
              <a:path w="594392" h="607297">
                <a:moveTo>
                  <a:pt x="0" y="0"/>
                </a:moveTo>
                <a:lnTo>
                  <a:pt x="594393" y="0"/>
                </a:lnTo>
                <a:lnTo>
                  <a:pt x="594393" y="607297"/>
                </a:lnTo>
                <a:lnTo>
                  <a:pt x="0" y="60729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6758157" y="3753979"/>
            <a:ext cx="342959" cy="342959"/>
          </a:xfrm>
          <a:custGeom>
            <a:avLst/>
            <a:gdLst/>
            <a:ahLst/>
            <a:cxnLst/>
            <a:rect l="l" t="t" r="r" b="b"/>
            <a:pathLst>
              <a:path w="514438" h="514438">
                <a:moveTo>
                  <a:pt x="0" y="0"/>
                </a:moveTo>
                <a:lnTo>
                  <a:pt x="514437" y="0"/>
                </a:lnTo>
                <a:lnTo>
                  <a:pt x="514437" y="514437"/>
                </a:lnTo>
                <a:lnTo>
                  <a:pt x="0" y="51443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8" name="TextBox 18"/>
          <p:cNvSpPr txBox="1"/>
          <p:nvPr/>
        </p:nvSpPr>
        <p:spPr>
          <a:xfrm>
            <a:off x="7464210" y="2686659"/>
            <a:ext cx="3924248" cy="304507"/>
          </a:xfrm>
          <a:prstGeom prst="rect">
            <a:avLst/>
          </a:prstGeom>
        </p:spPr>
        <p:txBody>
          <a:bodyPr lIns="0" tIns="0" rIns="0" bIns="0" rtlCol="0" anchor="t">
            <a:spAutoFit/>
          </a:bodyPr>
          <a:lstStyle/>
          <a:p>
            <a:pPr defTabSz="609630">
              <a:lnSpc>
                <a:spcPts val="2499"/>
              </a:lnSpc>
            </a:pPr>
            <a:r>
              <a:rPr lang="en-US" sz="1666" b="1">
                <a:solidFill>
                  <a:srgbClr val="000000"/>
                </a:solidFill>
                <a:latin typeface="Poppins Medium"/>
                <a:ea typeface="Poppins Medium"/>
                <a:cs typeface="Poppins Medium"/>
                <a:sym typeface="Poppins Medium"/>
              </a:rPr>
              <a:t>1-907-789-1235</a:t>
            </a:r>
          </a:p>
        </p:txBody>
      </p:sp>
      <p:sp>
        <p:nvSpPr>
          <p:cNvPr id="19" name="TextBox 19"/>
          <p:cNvSpPr txBox="1"/>
          <p:nvPr/>
        </p:nvSpPr>
        <p:spPr>
          <a:xfrm>
            <a:off x="7464211" y="2398972"/>
            <a:ext cx="2567975" cy="243656"/>
          </a:xfrm>
          <a:prstGeom prst="rect">
            <a:avLst/>
          </a:prstGeom>
        </p:spPr>
        <p:txBody>
          <a:bodyPr lIns="0" tIns="0" rIns="0" bIns="0" rtlCol="0" anchor="t">
            <a:spAutoFit/>
          </a:bodyPr>
          <a:lstStyle/>
          <a:p>
            <a:pPr defTabSz="609630">
              <a:lnSpc>
                <a:spcPts val="2000"/>
              </a:lnSpc>
            </a:pPr>
            <a:r>
              <a:rPr lang="en-US" sz="1333">
                <a:solidFill>
                  <a:srgbClr val="737373"/>
                </a:solidFill>
                <a:latin typeface="Poppins"/>
                <a:ea typeface="Poppins"/>
                <a:cs typeface="Poppins"/>
                <a:sym typeface="Poppins"/>
              </a:rPr>
              <a:t>Call</a:t>
            </a:r>
          </a:p>
        </p:txBody>
      </p:sp>
      <p:sp>
        <p:nvSpPr>
          <p:cNvPr id="20" name="TextBox 20"/>
          <p:cNvSpPr txBox="1"/>
          <p:nvPr/>
        </p:nvSpPr>
        <p:spPr>
          <a:xfrm>
            <a:off x="7464210" y="3823447"/>
            <a:ext cx="3924248" cy="304507"/>
          </a:xfrm>
          <a:prstGeom prst="rect">
            <a:avLst/>
          </a:prstGeom>
        </p:spPr>
        <p:txBody>
          <a:bodyPr lIns="0" tIns="0" rIns="0" bIns="0" rtlCol="0" anchor="t">
            <a:spAutoFit/>
          </a:bodyPr>
          <a:lstStyle/>
          <a:p>
            <a:pPr defTabSz="609630">
              <a:lnSpc>
                <a:spcPts val="2499"/>
              </a:lnSpc>
            </a:pPr>
            <a:r>
              <a:rPr lang="en-US" sz="1666" b="1">
                <a:solidFill>
                  <a:srgbClr val="000000"/>
                </a:solidFill>
                <a:latin typeface="Poppins Medium"/>
                <a:ea typeface="Poppins Medium"/>
                <a:cs typeface="Poppins Medium"/>
                <a:sym typeface="Poppins Medium"/>
              </a:rPr>
              <a:t>nlove@childhoodcollective.org</a:t>
            </a:r>
          </a:p>
        </p:txBody>
      </p:sp>
      <p:sp>
        <p:nvSpPr>
          <p:cNvPr id="21" name="TextBox 21"/>
          <p:cNvSpPr txBox="1"/>
          <p:nvPr/>
        </p:nvSpPr>
        <p:spPr>
          <a:xfrm>
            <a:off x="7464211" y="3537697"/>
            <a:ext cx="2567975" cy="243656"/>
          </a:xfrm>
          <a:prstGeom prst="rect">
            <a:avLst/>
          </a:prstGeom>
        </p:spPr>
        <p:txBody>
          <a:bodyPr lIns="0" tIns="0" rIns="0" bIns="0" rtlCol="0" anchor="t">
            <a:spAutoFit/>
          </a:bodyPr>
          <a:lstStyle/>
          <a:p>
            <a:pPr defTabSz="609630">
              <a:lnSpc>
                <a:spcPts val="2000"/>
              </a:lnSpc>
            </a:pPr>
            <a:r>
              <a:rPr lang="en-US" sz="1333">
                <a:solidFill>
                  <a:srgbClr val="737373"/>
                </a:solidFill>
                <a:latin typeface="Poppins"/>
                <a:ea typeface="Poppins"/>
                <a:cs typeface="Poppins"/>
                <a:sym typeface="Poppins"/>
              </a:rPr>
              <a:t>Email</a:t>
            </a:r>
          </a:p>
        </p:txBody>
      </p:sp>
      <p:sp>
        <p:nvSpPr>
          <p:cNvPr id="22" name="TextBox 22"/>
          <p:cNvSpPr txBox="1"/>
          <p:nvPr/>
        </p:nvSpPr>
        <p:spPr>
          <a:xfrm>
            <a:off x="7464211" y="4638816"/>
            <a:ext cx="3206319" cy="243656"/>
          </a:xfrm>
          <a:prstGeom prst="rect">
            <a:avLst/>
          </a:prstGeom>
        </p:spPr>
        <p:txBody>
          <a:bodyPr lIns="0" tIns="0" rIns="0" bIns="0" rtlCol="0" anchor="t">
            <a:spAutoFit/>
          </a:bodyPr>
          <a:lstStyle/>
          <a:p>
            <a:pPr defTabSz="609630">
              <a:lnSpc>
                <a:spcPts val="2000"/>
              </a:lnSpc>
            </a:pPr>
            <a:r>
              <a:rPr lang="en-US" sz="1333">
                <a:solidFill>
                  <a:srgbClr val="737373"/>
                </a:solidFill>
                <a:latin typeface="Poppins"/>
                <a:ea typeface="Poppins"/>
                <a:cs typeface="Poppins"/>
                <a:sym typeface="Poppins"/>
              </a:rPr>
              <a:t>Address</a:t>
            </a:r>
          </a:p>
        </p:txBody>
      </p:sp>
      <p:sp>
        <p:nvSpPr>
          <p:cNvPr id="23" name="TextBox 23"/>
          <p:cNvSpPr txBox="1"/>
          <p:nvPr/>
        </p:nvSpPr>
        <p:spPr>
          <a:xfrm>
            <a:off x="7464210" y="4943617"/>
            <a:ext cx="3924248" cy="580223"/>
          </a:xfrm>
          <a:prstGeom prst="rect">
            <a:avLst/>
          </a:prstGeom>
        </p:spPr>
        <p:txBody>
          <a:bodyPr lIns="0" tIns="0" rIns="0" bIns="0" rtlCol="0" anchor="t">
            <a:spAutoFit/>
          </a:bodyPr>
          <a:lstStyle/>
          <a:p>
            <a:pPr defTabSz="609630">
              <a:lnSpc>
                <a:spcPts val="2333"/>
              </a:lnSpc>
            </a:pPr>
            <a:r>
              <a:rPr lang="en-US" sz="1666" b="1">
                <a:solidFill>
                  <a:srgbClr val="000000"/>
                </a:solidFill>
                <a:latin typeface="Poppins Medium"/>
                <a:ea typeface="Poppins Medium"/>
                <a:cs typeface="Poppins Medium"/>
                <a:sym typeface="Poppins Medium"/>
              </a:rPr>
              <a:t>3200 Hospital Dr., Ste. 204</a:t>
            </a:r>
          </a:p>
          <a:p>
            <a:pPr defTabSz="609630">
              <a:lnSpc>
                <a:spcPts val="2333"/>
              </a:lnSpc>
            </a:pPr>
            <a:r>
              <a:rPr lang="en-US" sz="1666" b="1">
                <a:solidFill>
                  <a:srgbClr val="000000"/>
                </a:solidFill>
                <a:latin typeface="Poppins Medium"/>
                <a:ea typeface="Poppins Medium"/>
                <a:cs typeface="Poppins Medium"/>
                <a:sym typeface="Poppins Medium"/>
              </a:rPr>
              <a:t>Juneau, AK 99801</a:t>
            </a:r>
          </a:p>
        </p:txBody>
      </p:sp>
      <p:grpSp>
        <p:nvGrpSpPr>
          <p:cNvPr id="24" name="Group 24"/>
          <p:cNvGrpSpPr/>
          <p:nvPr/>
        </p:nvGrpSpPr>
        <p:grpSpPr>
          <a:xfrm>
            <a:off x="803542" y="1170270"/>
            <a:ext cx="4517462" cy="451746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extLst>
                  <a:ext uri="{28A0092B-C50C-407E-A947-70E740481C1C}">
                    <a14:useLocalDpi xmlns:a14="http://schemas.microsoft.com/office/drawing/2010/main"/>
                  </a:ext>
                </a:extLst>
              </a:blip>
              <a:stretch>
                <a:fillRect t="-3606" b="-3606"/>
              </a:stretch>
            </a:blipFill>
          </p:spPr>
          <p:txBody>
            <a:bodyPr/>
            <a:lstStyle/>
            <a:p>
              <a:pPr defTabSz="609630"/>
              <a:endParaRPr lang="en-US" sz="1200">
                <a:solidFill>
                  <a:prstClr val="black"/>
                </a:solidFill>
                <a:latin typeface="Calibri"/>
              </a:endParaRPr>
            </a:p>
          </p:txBody>
        </p:sp>
      </p:grpSp>
      <p:sp>
        <p:nvSpPr>
          <p:cNvPr id="26" name="TextBox 26"/>
          <p:cNvSpPr txBox="1"/>
          <p:nvPr/>
        </p:nvSpPr>
        <p:spPr>
          <a:xfrm>
            <a:off x="7464210" y="4071117"/>
            <a:ext cx="3924248" cy="304507"/>
          </a:xfrm>
          <a:prstGeom prst="rect">
            <a:avLst/>
          </a:prstGeom>
        </p:spPr>
        <p:txBody>
          <a:bodyPr lIns="0" tIns="0" rIns="0" bIns="0" rtlCol="0" anchor="t">
            <a:spAutoFit/>
          </a:bodyPr>
          <a:lstStyle/>
          <a:p>
            <a:pPr defTabSz="609630">
              <a:lnSpc>
                <a:spcPts val="2499"/>
              </a:lnSpc>
            </a:pPr>
            <a:r>
              <a:rPr lang="en-US" sz="1666" b="1">
                <a:solidFill>
                  <a:srgbClr val="000000"/>
                </a:solidFill>
                <a:latin typeface="Poppins Medium"/>
                <a:ea typeface="Poppins Medium"/>
                <a:cs typeface="Poppins Medium"/>
                <a:sym typeface="Poppins Medium"/>
              </a:rPr>
              <a:t>info@childhoodcollective.org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53617" y="1577075"/>
            <a:ext cx="5127171" cy="3727500"/>
          </a:xfrm>
        </p:spPr>
        <p:txBody>
          <a:bodyPr>
            <a:noAutofit/>
          </a:bodyPr>
          <a:lstStyle/>
          <a:p>
            <a:pPr algn="ctr"/>
            <a:r>
              <a:rPr lang="en-US" sz="6000" dirty="0">
                <a:solidFill>
                  <a:srgbClr val="02698C"/>
                </a:solidFill>
                <a:latin typeface="Source Sans Pro SemiBold" panose="020B0503030403020204" pitchFamily="34" charset="0"/>
                <a:ea typeface="Source Sans Pro SemiBold" panose="020B0503030403020204" pitchFamily="34" charset="0"/>
              </a:rPr>
              <a:t>Welcome!</a:t>
            </a:r>
            <a:br>
              <a:rPr lang="en-US" sz="6000" dirty="0">
                <a:solidFill>
                  <a:srgbClr val="02698C"/>
                </a:solidFill>
                <a:latin typeface="Source Sans Pro SemiBold" panose="020B0503030403020204" pitchFamily="34" charset="0"/>
                <a:ea typeface="Source Sans Pro SemiBold" panose="020B0503030403020204" pitchFamily="34" charset="0"/>
              </a:rPr>
            </a:br>
            <a:r>
              <a:rPr lang="en-US" dirty="0">
                <a:solidFill>
                  <a:srgbClr val="02698C"/>
                </a:solidFill>
                <a:latin typeface="Source Sans Pro SemiBold" panose="020B0503030403020204" pitchFamily="34" charset="0"/>
                <a:ea typeface="Source Sans Pro SemiBold" panose="020B0503030403020204" pitchFamily="34" charset="0"/>
              </a:rPr>
              <a:t>Lindsey Kato</a:t>
            </a:r>
            <a:br>
              <a:rPr lang="en-US" sz="6000" dirty="0">
                <a:solidFill>
                  <a:srgbClr val="02698C"/>
                </a:solidFill>
                <a:latin typeface="Source Sans Pro SemiBold" panose="020B0503030403020204" pitchFamily="34" charset="0"/>
                <a:ea typeface="Source Sans Pro SemiBold" panose="020B0503030403020204" pitchFamily="34" charset="0"/>
              </a:rPr>
            </a:br>
            <a:r>
              <a:rPr lang="en-US" sz="3200" dirty="0">
                <a:solidFill>
                  <a:srgbClr val="02698C"/>
                </a:solidFill>
                <a:latin typeface="Source Sans Pro SemiBold" panose="020B0503030403020204" pitchFamily="34" charset="0"/>
                <a:ea typeface="Source Sans Pro SemiBold" panose="020B0503030403020204" pitchFamily="34" charset="0"/>
              </a:rPr>
              <a:t>State of Alaska </a:t>
            </a:r>
            <a:br>
              <a:rPr lang="en-US" sz="3200" dirty="0">
                <a:solidFill>
                  <a:srgbClr val="02698C"/>
                </a:solidFill>
                <a:latin typeface="Source Sans Pro SemiBold" panose="020B0503030403020204" pitchFamily="34" charset="0"/>
                <a:ea typeface="Source Sans Pro SemiBold" panose="020B0503030403020204" pitchFamily="34" charset="0"/>
              </a:rPr>
            </a:br>
            <a:r>
              <a:rPr lang="en-US" sz="2400" dirty="0">
                <a:solidFill>
                  <a:srgbClr val="02698C"/>
                </a:solidFill>
                <a:latin typeface="Source Sans Pro SemiBold" panose="020B0503030403020204" pitchFamily="34" charset="0"/>
                <a:ea typeface="Source Sans Pro SemiBold" panose="020B0503030403020204" pitchFamily="34" charset="0"/>
              </a:rPr>
              <a:t>Department of Health and Social Services</a:t>
            </a:r>
            <a:br>
              <a:rPr lang="en-US" sz="2400" dirty="0">
                <a:solidFill>
                  <a:srgbClr val="02698C"/>
                </a:solidFill>
                <a:latin typeface="Source Sans Pro SemiBold" panose="020B0503030403020204" pitchFamily="34" charset="0"/>
                <a:ea typeface="Source Sans Pro SemiBold" panose="020B0503030403020204" pitchFamily="34" charset="0"/>
              </a:rPr>
            </a:br>
            <a:r>
              <a:rPr lang="en-US" sz="2400" dirty="0">
                <a:solidFill>
                  <a:srgbClr val="02698C"/>
                </a:solidFill>
                <a:latin typeface="Source Sans Pro SemiBold" panose="020B0503030403020204" pitchFamily="34" charset="0"/>
                <a:ea typeface="Source Sans Pro SemiBold" panose="020B0503030403020204" pitchFamily="34" charset="0"/>
              </a:rPr>
              <a:t>Division of Public Health</a:t>
            </a:r>
            <a:endParaRPr lang="en-US" sz="7200" dirty="0">
              <a:latin typeface="Source Sans Pro SemiBold" panose="020B0503030403020204" pitchFamily="34" charset="0"/>
              <a:ea typeface="Source Sans Pro SemiBold" panose="020B0503030403020204" pitchFamily="34" charset="0"/>
            </a:endParaRPr>
          </a:p>
        </p:txBody>
      </p:sp>
      <p:sp>
        <p:nvSpPr>
          <p:cNvPr id="6" name="Title 1">
            <a:extLst>
              <a:ext uri="{FF2B5EF4-FFF2-40B4-BE49-F238E27FC236}">
                <a16:creationId xmlns:a16="http://schemas.microsoft.com/office/drawing/2014/main" id="{F71BD786-4EFD-292E-6ABE-E6F93597B072}"/>
              </a:ext>
            </a:extLst>
          </p:cNvPr>
          <p:cNvSpPr txBox="1">
            <a:spLocks/>
          </p:cNvSpPr>
          <p:nvPr/>
        </p:nvSpPr>
        <p:spPr>
          <a:xfrm>
            <a:off x="6237859" y="5111592"/>
            <a:ext cx="5127171" cy="662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dirty="0">
                <a:solidFill>
                  <a:srgbClr val="02698C"/>
                </a:solidFill>
                <a:latin typeface="Source Sans Pro SemiBold" panose="020B0503030403020204" pitchFamily="34" charset="0"/>
                <a:ea typeface="Source Sans Pro SemiBold" panose="020B0503030403020204" pitchFamily="34" charset="0"/>
              </a:rPr>
              <a:t>Juneau sunset amongst the beautiful snow: Ella Nadine Photo</a:t>
            </a:r>
            <a:endParaRPr lang="en-US" sz="1200" b="1" dirty="0">
              <a:latin typeface="Source Sans Pro SemiBold" panose="020B0503030403020204" pitchFamily="34" charset="0"/>
              <a:ea typeface="Source Sans Pro SemiBold" panose="020B0503030403020204" pitchFamily="34" charset="0"/>
            </a:endParaRPr>
          </a:p>
        </p:txBody>
      </p:sp>
      <p:pic>
        <p:nvPicPr>
          <p:cNvPr id="3" name="Picture 2">
            <a:extLst>
              <a:ext uri="{FF2B5EF4-FFF2-40B4-BE49-F238E27FC236}">
                <a16:creationId xmlns:a16="http://schemas.microsoft.com/office/drawing/2014/main" id="{2CC391F4-1A9B-7F4B-ADE8-2EDD725E1ADF}"/>
              </a:ext>
            </a:extLst>
          </p:cNvPr>
          <p:cNvPicPr>
            <a:picLocks noChangeAspect="1"/>
          </p:cNvPicPr>
          <p:nvPr/>
        </p:nvPicPr>
        <p:blipFill>
          <a:blip r:embed="rId3"/>
          <a:stretch>
            <a:fillRect/>
          </a:stretch>
        </p:blipFill>
        <p:spPr>
          <a:xfrm>
            <a:off x="5073554" y="1553425"/>
            <a:ext cx="7118446" cy="3727500"/>
          </a:xfrm>
          <a:prstGeom prst="rect">
            <a:avLst/>
          </a:prstGeom>
        </p:spPr>
      </p:pic>
    </p:spTree>
    <p:extLst>
      <p:ext uri="{BB962C8B-B14F-4D97-AF65-F5344CB8AC3E}">
        <p14:creationId xmlns:p14="http://schemas.microsoft.com/office/powerpoint/2010/main" val="102215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1999857"/>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Christy Doyon</a:t>
            </a: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1845564" y="4553318"/>
            <a:ext cx="8500872" cy="535605"/>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Juneau Alliance for Mental Health, Inc (JAMHI)</a:t>
            </a:r>
          </a:p>
        </p:txBody>
      </p:sp>
    </p:spTree>
    <p:extLst>
      <p:ext uri="{BB962C8B-B14F-4D97-AF65-F5344CB8AC3E}">
        <p14:creationId xmlns:p14="http://schemas.microsoft.com/office/powerpoint/2010/main" val="1484447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1DF86"/>
        </a:solidFill>
        <a:effectLst/>
      </p:bgPr>
    </p:bg>
    <p:spTree>
      <p:nvGrpSpPr>
        <p:cNvPr id="1" name=""/>
        <p:cNvGrpSpPr/>
        <p:nvPr/>
      </p:nvGrpSpPr>
      <p:grpSpPr>
        <a:xfrm>
          <a:off x="0" y="0"/>
          <a:ext cx="0" cy="0"/>
          <a:chOff x="0" y="0"/>
          <a:chExt cx="0" cy="0"/>
        </a:xfrm>
      </p:grpSpPr>
      <p:sp>
        <p:nvSpPr>
          <p:cNvPr id="2" name="AutoShape 2"/>
          <p:cNvSpPr/>
          <p:nvPr/>
        </p:nvSpPr>
        <p:spPr>
          <a:xfrm flipV="1">
            <a:off x="685800" y="5607395"/>
            <a:ext cx="10820465" cy="0"/>
          </a:xfrm>
          <a:prstGeom prst="line">
            <a:avLst/>
          </a:prstGeom>
          <a:ln w="19050" cap="flat">
            <a:solidFill>
              <a:srgbClr val="F7FDF2"/>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Freeform 3"/>
          <p:cNvSpPr/>
          <p:nvPr/>
        </p:nvSpPr>
        <p:spPr>
          <a:xfrm>
            <a:off x="4476750" y="-1957204"/>
            <a:ext cx="7029514" cy="7029514"/>
          </a:xfrm>
          <a:custGeom>
            <a:avLst/>
            <a:gdLst/>
            <a:ahLst/>
            <a:cxnLst/>
            <a:rect l="l" t="t" r="r" b="b"/>
            <a:pathLst>
              <a:path w="10544271" h="10544271">
                <a:moveTo>
                  <a:pt x="0" y="0"/>
                </a:moveTo>
                <a:lnTo>
                  <a:pt x="10544272" y="0"/>
                </a:lnTo>
                <a:lnTo>
                  <a:pt x="10544272" y="10544271"/>
                </a:lnTo>
                <a:lnTo>
                  <a:pt x="0" y="10544271"/>
                </a:lnTo>
                <a:lnTo>
                  <a:pt x="0" y="0"/>
                </a:lnTo>
                <a:close/>
              </a:path>
            </a:pathLst>
          </a:custGeom>
          <a:blipFill>
            <a:blip>
              <a:alphaModFix amt="40000"/>
              <a:extLst>
                <a:ext uri="{96DAC541-7B7A-43D3-8B79-37D633B846F1}">
                  <asvg:svgBlip xmlns:asvg="http://schemas.microsoft.com/office/drawing/2016/SVG/main" r:embed="rId2"/>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1252266" y="1312094"/>
            <a:ext cx="9687469" cy="3346619"/>
          </a:xfrm>
          <a:custGeom>
            <a:avLst/>
            <a:gdLst/>
            <a:ahLst/>
            <a:cxnLst/>
            <a:rect l="l" t="t" r="r" b="b"/>
            <a:pathLst>
              <a:path w="14531203" h="5019929">
                <a:moveTo>
                  <a:pt x="0" y="0"/>
                </a:moveTo>
                <a:lnTo>
                  <a:pt x="14531202" y="0"/>
                </a:lnTo>
                <a:lnTo>
                  <a:pt x="14531202" y="5019929"/>
                </a:lnTo>
                <a:lnTo>
                  <a:pt x="0" y="501992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7640509" y="5742883"/>
            <a:ext cx="4086736" cy="265714"/>
          </a:xfrm>
          <a:prstGeom prst="rect">
            <a:avLst/>
          </a:prstGeom>
        </p:spPr>
        <p:txBody>
          <a:bodyPr lIns="0" tIns="0" rIns="0" bIns="0" rtlCol="0" anchor="t">
            <a:spAutoFit/>
          </a:bodyPr>
          <a:lstStyle/>
          <a:p>
            <a:pPr defTabSz="609630">
              <a:lnSpc>
                <a:spcPts val="2239"/>
              </a:lnSpc>
              <a:spcBef>
                <a:spcPct val="0"/>
              </a:spcBef>
            </a:pPr>
            <a:r>
              <a:rPr lang="en-US" sz="1599" b="1">
                <a:solidFill>
                  <a:srgbClr val="38296D"/>
                </a:solidFill>
                <a:latin typeface="League Spartan"/>
                <a:ea typeface="League Spartan"/>
                <a:cs typeface="League Spartan"/>
                <a:sym typeface="League Spartan"/>
              </a:rPr>
              <a:t>ADDRESS:</a:t>
            </a:r>
          </a:p>
        </p:txBody>
      </p:sp>
      <p:sp>
        <p:nvSpPr>
          <p:cNvPr id="6" name="TextBox 6"/>
          <p:cNvSpPr txBox="1"/>
          <p:nvPr/>
        </p:nvSpPr>
        <p:spPr>
          <a:xfrm>
            <a:off x="7640509" y="5967730"/>
            <a:ext cx="4086736" cy="547842"/>
          </a:xfrm>
          <a:prstGeom prst="rect">
            <a:avLst/>
          </a:prstGeom>
        </p:spPr>
        <p:txBody>
          <a:bodyPr lIns="0" tIns="0" rIns="0" bIns="0" rtlCol="0" anchor="t">
            <a:spAutoFit/>
          </a:bodyPr>
          <a:lstStyle/>
          <a:p>
            <a:pPr defTabSz="609630">
              <a:lnSpc>
                <a:spcPts val="2239"/>
              </a:lnSpc>
            </a:pPr>
            <a:r>
              <a:rPr lang="en-US" sz="1599">
                <a:solidFill>
                  <a:srgbClr val="38296D"/>
                </a:solidFill>
                <a:latin typeface="League Spartan"/>
                <a:ea typeface="League Spartan"/>
                <a:cs typeface="League Spartan"/>
                <a:sym typeface="League Spartan"/>
              </a:rPr>
              <a:t>3406 Glacier Hwy., Juneau, AK 99801</a:t>
            </a:r>
          </a:p>
          <a:p>
            <a:pPr defTabSz="609630">
              <a:lnSpc>
                <a:spcPts val="2239"/>
              </a:lnSpc>
              <a:spcBef>
                <a:spcPct val="0"/>
              </a:spcBef>
            </a:pPr>
            <a:r>
              <a:rPr lang="en-US" sz="1599">
                <a:solidFill>
                  <a:srgbClr val="38296D"/>
                </a:solidFill>
                <a:latin typeface="League Spartan"/>
                <a:ea typeface="League Spartan"/>
                <a:cs typeface="League Spartan"/>
                <a:sym typeface="League Spartan"/>
              </a:rPr>
              <a:t>2705 Jordan Ave., Juneau, AK 99801</a:t>
            </a:r>
          </a:p>
        </p:txBody>
      </p:sp>
      <p:sp>
        <p:nvSpPr>
          <p:cNvPr id="7" name="TextBox 7"/>
          <p:cNvSpPr txBox="1"/>
          <p:nvPr/>
        </p:nvSpPr>
        <p:spPr>
          <a:xfrm>
            <a:off x="685800" y="5742883"/>
            <a:ext cx="2245964" cy="265714"/>
          </a:xfrm>
          <a:prstGeom prst="rect">
            <a:avLst/>
          </a:prstGeom>
        </p:spPr>
        <p:txBody>
          <a:bodyPr lIns="0" tIns="0" rIns="0" bIns="0" rtlCol="0" anchor="t">
            <a:spAutoFit/>
          </a:bodyPr>
          <a:lstStyle/>
          <a:p>
            <a:pPr defTabSz="609630">
              <a:lnSpc>
                <a:spcPts val="2239"/>
              </a:lnSpc>
            </a:pPr>
            <a:r>
              <a:rPr lang="en-US" sz="1599" b="1">
                <a:solidFill>
                  <a:srgbClr val="38296D"/>
                </a:solidFill>
                <a:latin typeface="League Spartan"/>
                <a:ea typeface="League Spartan"/>
                <a:cs typeface="League Spartan"/>
                <a:sym typeface="League Spartan"/>
              </a:rPr>
              <a:t>PHONE:</a:t>
            </a:r>
          </a:p>
        </p:txBody>
      </p:sp>
      <p:sp>
        <p:nvSpPr>
          <p:cNvPr id="8" name="TextBox 8"/>
          <p:cNvSpPr txBox="1"/>
          <p:nvPr/>
        </p:nvSpPr>
        <p:spPr>
          <a:xfrm>
            <a:off x="685800" y="5967730"/>
            <a:ext cx="2245964" cy="265714"/>
          </a:xfrm>
          <a:prstGeom prst="rect">
            <a:avLst/>
          </a:prstGeom>
        </p:spPr>
        <p:txBody>
          <a:bodyPr lIns="0" tIns="0" rIns="0" bIns="0" rtlCol="0" anchor="t">
            <a:spAutoFit/>
          </a:bodyPr>
          <a:lstStyle/>
          <a:p>
            <a:pPr defTabSz="609630">
              <a:lnSpc>
                <a:spcPts val="2239"/>
              </a:lnSpc>
            </a:pPr>
            <a:r>
              <a:rPr lang="en-US" sz="1599">
                <a:solidFill>
                  <a:srgbClr val="38296D"/>
                </a:solidFill>
                <a:latin typeface="League Spartan"/>
                <a:ea typeface="League Spartan"/>
                <a:cs typeface="League Spartan"/>
                <a:sym typeface="League Spartan"/>
              </a:rPr>
              <a:t>907-463-3303</a:t>
            </a:r>
          </a:p>
        </p:txBody>
      </p:sp>
      <p:sp>
        <p:nvSpPr>
          <p:cNvPr id="9" name="TextBox 9"/>
          <p:cNvSpPr txBox="1"/>
          <p:nvPr/>
        </p:nvSpPr>
        <p:spPr>
          <a:xfrm>
            <a:off x="3425367" y="5728970"/>
            <a:ext cx="3056785" cy="265714"/>
          </a:xfrm>
          <a:prstGeom prst="rect">
            <a:avLst/>
          </a:prstGeom>
        </p:spPr>
        <p:txBody>
          <a:bodyPr lIns="0" tIns="0" rIns="0" bIns="0" rtlCol="0" anchor="t">
            <a:spAutoFit/>
          </a:bodyPr>
          <a:lstStyle/>
          <a:p>
            <a:pPr defTabSz="609630">
              <a:lnSpc>
                <a:spcPts val="2239"/>
              </a:lnSpc>
              <a:spcBef>
                <a:spcPct val="0"/>
              </a:spcBef>
            </a:pPr>
            <a:r>
              <a:rPr lang="en-US" sz="1599" b="1">
                <a:solidFill>
                  <a:srgbClr val="38296D"/>
                </a:solidFill>
                <a:latin typeface="League Spartan"/>
                <a:ea typeface="League Spartan"/>
                <a:cs typeface="League Spartan"/>
                <a:sym typeface="League Spartan"/>
              </a:rPr>
              <a:t>WEBSITE:</a:t>
            </a:r>
          </a:p>
        </p:txBody>
      </p:sp>
      <p:sp>
        <p:nvSpPr>
          <p:cNvPr id="10" name="TextBox 10"/>
          <p:cNvSpPr txBox="1"/>
          <p:nvPr/>
        </p:nvSpPr>
        <p:spPr>
          <a:xfrm>
            <a:off x="3425367" y="5967730"/>
            <a:ext cx="3721539" cy="265714"/>
          </a:xfrm>
          <a:prstGeom prst="rect">
            <a:avLst/>
          </a:prstGeom>
        </p:spPr>
        <p:txBody>
          <a:bodyPr lIns="0" tIns="0" rIns="0" bIns="0" rtlCol="0" anchor="t">
            <a:spAutoFit/>
          </a:bodyPr>
          <a:lstStyle/>
          <a:p>
            <a:pPr defTabSz="609630">
              <a:lnSpc>
                <a:spcPts val="2239"/>
              </a:lnSpc>
            </a:pPr>
            <a:r>
              <a:rPr lang="en-US" sz="1599">
                <a:solidFill>
                  <a:srgbClr val="38296D"/>
                </a:solidFill>
                <a:latin typeface="League Spartan"/>
                <a:ea typeface="League Spartan"/>
                <a:cs typeface="League Spartan"/>
                <a:sym typeface="League Spartan"/>
              </a:rPr>
              <a:t>www.jamhihealthandwellness.org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8296D"/>
        </a:solidFill>
        <a:effectLst/>
      </p:bgPr>
    </p:bg>
    <p:spTree>
      <p:nvGrpSpPr>
        <p:cNvPr id="1" name=""/>
        <p:cNvGrpSpPr/>
        <p:nvPr/>
      </p:nvGrpSpPr>
      <p:grpSpPr>
        <a:xfrm>
          <a:off x="0" y="0"/>
          <a:ext cx="0" cy="0"/>
          <a:chOff x="0" y="0"/>
          <a:chExt cx="0" cy="0"/>
        </a:xfrm>
      </p:grpSpPr>
      <p:sp>
        <p:nvSpPr>
          <p:cNvPr id="2" name="AutoShape 2"/>
          <p:cNvSpPr/>
          <p:nvPr/>
        </p:nvSpPr>
        <p:spPr>
          <a:xfrm>
            <a:off x="702419" y="2533623"/>
            <a:ext cx="10820400" cy="0"/>
          </a:xfrm>
          <a:prstGeom prst="line">
            <a:avLst/>
          </a:prstGeom>
          <a:ln w="19050" cap="flat">
            <a:solidFill>
              <a:srgbClr val="A1DF86"/>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3" name="Group 3"/>
          <p:cNvGrpSpPr/>
          <p:nvPr/>
        </p:nvGrpSpPr>
        <p:grpSpPr>
          <a:xfrm>
            <a:off x="702419" y="2709914"/>
            <a:ext cx="5035938" cy="3957885"/>
            <a:chOff x="0" y="0"/>
            <a:chExt cx="1989506" cy="1563609"/>
          </a:xfrm>
        </p:grpSpPr>
        <p:sp>
          <p:nvSpPr>
            <p:cNvPr id="4" name="Freeform 4"/>
            <p:cNvSpPr/>
            <p:nvPr/>
          </p:nvSpPr>
          <p:spPr>
            <a:xfrm>
              <a:off x="0" y="0"/>
              <a:ext cx="1989506" cy="1563609"/>
            </a:xfrm>
            <a:custGeom>
              <a:avLst/>
              <a:gdLst/>
              <a:ahLst/>
              <a:cxnLst/>
              <a:rect l="l" t="t" r="r" b="b"/>
              <a:pathLst>
                <a:path w="1989506" h="1563609">
                  <a:moveTo>
                    <a:pt x="0" y="0"/>
                  </a:moveTo>
                  <a:lnTo>
                    <a:pt x="1989506" y="0"/>
                  </a:lnTo>
                  <a:lnTo>
                    <a:pt x="1989506" y="1563609"/>
                  </a:lnTo>
                  <a:lnTo>
                    <a:pt x="0" y="1563609"/>
                  </a:lnTo>
                  <a:close/>
                </a:path>
              </a:pathLst>
            </a:custGeom>
            <a:solidFill>
              <a:srgbClr val="3CB54D"/>
            </a:solidFill>
          </p:spPr>
          <p:txBody>
            <a:bodyPr/>
            <a:lstStyle/>
            <a:p>
              <a:pPr defTabSz="609630"/>
              <a:endParaRPr lang="en-US" sz="1200">
                <a:solidFill>
                  <a:prstClr val="black"/>
                </a:solidFill>
                <a:latin typeface="Calibri"/>
              </a:endParaRPr>
            </a:p>
          </p:txBody>
        </p:sp>
        <p:sp>
          <p:nvSpPr>
            <p:cNvPr id="5" name="TextBox 5"/>
            <p:cNvSpPr txBox="1"/>
            <p:nvPr/>
          </p:nvSpPr>
          <p:spPr>
            <a:xfrm>
              <a:off x="0" y="-28575"/>
              <a:ext cx="1989506" cy="1592184"/>
            </a:xfrm>
            <a:prstGeom prst="rect">
              <a:avLst/>
            </a:prstGeom>
          </p:spPr>
          <p:txBody>
            <a:bodyPr lIns="33867" tIns="33867" rIns="33867" bIns="33867" rtlCol="0" anchor="ctr"/>
            <a:lstStyle/>
            <a:p>
              <a:pPr algn="ctr" defTabSz="609630">
                <a:lnSpc>
                  <a:spcPts val="1869"/>
                </a:lnSpc>
              </a:pPr>
              <a:endParaRPr sz="1200">
                <a:solidFill>
                  <a:prstClr val="black"/>
                </a:solidFill>
                <a:latin typeface="Calibri"/>
              </a:endParaRPr>
            </a:p>
          </p:txBody>
        </p:sp>
      </p:grpSp>
      <p:sp>
        <p:nvSpPr>
          <p:cNvPr id="6" name="TextBox 6"/>
          <p:cNvSpPr txBox="1"/>
          <p:nvPr/>
        </p:nvSpPr>
        <p:spPr>
          <a:xfrm>
            <a:off x="2147287" y="1784324"/>
            <a:ext cx="2349755" cy="322268"/>
          </a:xfrm>
          <a:prstGeom prst="rect">
            <a:avLst/>
          </a:prstGeom>
        </p:spPr>
        <p:txBody>
          <a:bodyPr lIns="0" tIns="0" rIns="0" bIns="0" rtlCol="0" anchor="t">
            <a:spAutoFit/>
          </a:bodyPr>
          <a:lstStyle/>
          <a:p>
            <a:pPr algn="ctr" defTabSz="609630">
              <a:lnSpc>
                <a:spcPts val="2559"/>
              </a:lnSpc>
              <a:spcBef>
                <a:spcPct val="0"/>
              </a:spcBef>
            </a:pPr>
            <a:r>
              <a:rPr lang="en-US" sz="2133" b="1" spc="-63">
                <a:solidFill>
                  <a:srgbClr val="E6EFE2"/>
                </a:solidFill>
                <a:latin typeface="League Spartan"/>
                <a:ea typeface="League Spartan"/>
                <a:cs typeface="League Spartan"/>
                <a:sym typeface="League Spartan"/>
              </a:rPr>
              <a:t>Primary Care Services</a:t>
            </a:r>
          </a:p>
        </p:txBody>
      </p:sp>
      <p:sp>
        <p:nvSpPr>
          <p:cNvPr id="7" name="TextBox 7"/>
          <p:cNvSpPr txBox="1"/>
          <p:nvPr/>
        </p:nvSpPr>
        <p:spPr>
          <a:xfrm>
            <a:off x="7448977" y="1784324"/>
            <a:ext cx="2349755" cy="655692"/>
          </a:xfrm>
          <a:prstGeom prst="rect">
            <a:avLst/>
          </a:prstGeom>
        </p:spPr>
        <p:txBody>
          <a:bodyPr lIns="0" tIns="0" rIns="0" bIns="0" rtlCol="0" anchor="t">
            <a:spAutoFit/>
          </a:bodyPr>
          <a:lstStyle/>
          <a:p>
            <a:pPr algn="ctr" defTabSz="609630">
              <a:lnSpc>
                <a:spcPts val="2559"/>
              </a:lnSpc>
              <a:spcBef>
                <a:spcPct val="0"/>
              </a:spcBef>
            </a:pPr>
            <a:r>
              <a:rPr lang="en-US" sz="2133" b="1" spc="-63">
                <a:solidFill>
                  <a:srgbClr val="E6EFE2"/>
                </a:solidFill>
                <a:latin typeface="League Spartan"/>
                <a:ea typeface="League Spartan"/>
                <a:cs typeface="League Spartan"/>
                <a:sym typeface="League Spartan"/>
              </a:rPr>
              <a:t>Behavioral Health Services</a:t>
            </a:r>
          </a:p>
        </p:txBody>
      </p:sp>
      <p:sp>
        <p:nvSpPr>
          <p:cNvPr id="8" name="TextBox 8"/>
          <p:cNvSpPr txBox="1"/>
          <p:nvPr/>
        </p:nvSpPr>
        <p:spPr>
          <a:xfrm>
            <a:off x="8384689" y="5725899"/>
            <a:ext cx="2349755" cy="655692"/>
          </a:xfrm>
          <a:prstGeom prst="rect">
            <a:avLst/>
          </a:prstGeom>
        </p:spPr>
        <p:txBody>
          <a:bodyPr lIns="0" tIns="0" rIns="0" bIns="0" rtlCol="0" anchor="t">
            <a:spAutoFit/>
          </a:bodyPr>
          <a:lstStyle/>
          <a:p>
            <a:pPr defTabSz="609630">
              <a:lnSpc>
                <a:spcPts val="2559"/>
              </a:lnSpc>
            </a:pPr>
            <a:r>
              <a:rPr lang="en-US" sz="2133" b="1" spc="-63">
                <a:solidFill>
                  <a:srgbClr val="E6EFE2"/>
                </a:solidFill>
                <a:latin typeface="League Spartan"/>
                <a:ea typeface="League Spartan"/>
                <a:cs typeface="League Spartan"/>
                <a:sym typeface="League Spartan"/>
              </a:rPr>
              <a:t>Marketing</a:t>
            </a:r>
          </a:p>
          <a:p>
            <a:pPr defTabSz="609630">
              <a:lnSpc>
                <a:spcPts val="2559"/>
              </a:lnSpc>
              <a:spcBef>
                <a:spcPct val="0"/>
              </a:spcBef>
            </a:pPr>
            <a:r>
              <a:rPr lang="en-US" sz="2133" b="1" spc="-63">
                <a:solidFill>
                  <a:srgbClr val="E6EFE2"/>
                </a:solidFill>
                <a:latin typeface="League Spartan"/>
                <a:ea typeface="League Spartan"/>
                <a:cs typeface="League Spartan"/>
                <a:sym typeface="League Spartan"/>
              </a:rPr>
              <a:t>Channel</a:t>
            </a:r>
          </a:p>
        </p:txBody>
      </p:sp>
      <p:sp>
        <p:nvSpPr>
          <p:cNvPr id="9" name="TextBox 9"/>
          <p:cNvSpPr txBox="1"/>
          <p:nvPr/>
        </p:nvSpPr>
        <p:spPr>
          <a:xfrm>
            <a:off x="10372928" y="6252949"/>
            <a:ext cx="723033" cy="243656"/>
          </a:xfrm>
          <a:prstGeom prst="rect">
            <a:avLst/>
          </a:prstGeom>
        </p:spPr>
        <p:txBody>
          <a:bodyPr lIns="0" tIns="0" rIns="0" bIns="0" rtlCol="0" anchor="t">
            <a:spAutoFit/>
          </a:bodyPr>
          <a:lstStyle/>
          <a:p>
            <a:pPr defTabSz="609630">
              <a:lnSpc>
                <a:spcPts val="1919"/>
              </a:lnSpc>
            </a:pPr>
            <a:r>
              <a:rPr lang="en-US" sz="1600" spc="-48">
                <a:solidFill>
                  <a:srgbClr val="E6EFE2"/>
                </a:solidFill>
                <a:latin typeface="League Spartan"/>
                <a:ea typeface="League Spartan"/>
                <a:cs typeface="League Spartan"/>
                <a:sym typeface="League Spartan"/>
              </a:rPr>
              <a:t>03</a:t>
            </a:r>
          </a:p>
        </p:txBody>
      </p:sp>
      <p:sp>
        <p:nvSpPr>
          <p:cNvPr id="10" name="TextBox 10"/>
          <p:cNvSpPr txBox="1"/>
          <p:nvPr/>
        </p:nvSpPr>
        <p:spPr>
          <a:xfrm>
            <a:off x="8262338" y="2798826"/>
            <a:ext cx="723033" cy="243656"/>
          </a:xfrm>
          <a:prstGeom prst="rect">
            <a:avLst/>
          </a:prstGeom>
        </p:spPr>
        <p:txBody>
          <a:bodyPr lIns="0" tIns="0" rIns="0" bIns="0" rtlCol="0" anchor="t">
            <a:spAutoFit/>
          </a:bodyPr>
          <a:lstStyle/>
          <a:p>
            <a:pPr defTabSz="609630">
              <a:lnSpc>
                <a:spcPts val="1919"/>
              </a:lnSpc>
            </a:pPr>
            <a:r>
              <a:rPr lang="en-US" sz="1600" spc="-48">
                <a:solidFill>
                  <a:srgbClr val="E6EFE2"/>
                </a:solidFill>
                <a:latin typeface="League Spartan"/>
                <a:ea typeface="League Spartan"/>
                <a:cs typeface="League Spartan"/>
                <a:sym typeface="League Spartan"/>
              </a:rPr>
              <a:t>08</a:t>
            </a:r>
          </a:p>
        </p:txBody>
      </p:sp>
      <p:sp>
        <p:nvSpPr>
          <p:cNvPr id="11" name="TextBox 11"/>
          <p:cNvSpPr txBox="1"/>
          <p:nvPr/>
        </p:nvSpPr>
        <p:spPr>
          <a:xfrm>
            <a:off x="464215" y="768350"/>
            <a:ext cx="11296807" cy="584071"/>
          </a:xfrm>
          <a:prstGeom prst="rect">
            <a:avLst/>
          </a:prstGeom>
        </p:spPr>
        <p:txBody>
          <a:bodyPr lIns="0" tIns="0" rIns="0" bIns="0" rtlCol="0" anchor="t">
            <a:spAutoFit/>
          </a:bodyPr>
          <a:lstStyle/>
          <a:p>
            <a:pPr defTabSz="609630">
              <a:lnSpc>
                <a:spcPts val="4467"/>
              </a:lnSpc>
            </a:pPr>
            <a:r>
              <a:rPr lang="en-US" sz="4467">
                <a:solidFill>
                  <a:srgbClr val="E6EFE2"/>
                </a:solidFill>
                <a:latin typeface="League Spartan"/>
                <a:ea typeface="League Spartan"/>
                <a:cs typeface="League Spartan"/>
                <a:sym typeface="League Spartan"/>
              </a:rPr>
              <a:t>Integrated Behavioral Health Services</a:t>
            </a:r>
          </a:p>
        </p:txBody>
      </p:sp>
      <p:grpSp>
        <p:nvGrpSpPr>
          <p:cNvPr id="12" name="Group 12"/>
          <p:cNvGrpSpPr/>
          <p:nvPr/>
        </p:nvGrpSpPr>
        <p:grpSpPr>
          <a:xfrm>
            <a:off x="5866720" y="2709914"/>
            <a:ext cx="6148585" cy="3957885"/>
            <a:chOff x="0" y="0"/>
            <a:chExt cx="2429071" cy="1563609"/>
          </a:xfrm>
        </p:grpSpPr>
        <p:sp>
          <p:nvSpPr>
            <p:cNvPr id="13" name="Freeform 13"/>
            <p:cNvSpPr/>
            <p:nvPr/>
          </p:nvSpPr>
          <p:spPr>
            <a:xfrm>
              <a:off x="0" y="0"/>
              <a:ext cx="2429071" cy="1563609"/>
            </a:xfrm>
            <a:custGeom>
              <a:avLst/>
              <a:gdLst/>
              <a:ahLst/>
              <a:cxnLst/>
              <a:rect l="l" t="t" r="r" b="b"/>
              <a:pathLst>
                <a:path w="2429071" h="1563609">
                  <a:moveTo>
                    <a:pt x="0" y="0"/>
                  </a:moveTo>
                  <a:lnTo>
                    <a:pt x="2429071" y="0"/>
                  </a:lnTo>
                  <a:lnTo>
                    <a:pt x="2429071" y="1563609"/>
                  </a:lnTo>
                  <a:lnTo>
                    <a:pt x="0" y="1563609"/>
                  </a:lnTo>
                  <a:close/>
                </a:path>
              </a:pathLst>
            </a:custGeom>
            <a:solidFill>
              <a:srgbClr val="3CB54D"/>
            </a:solidFill>
          </p:spPr>
          <p:txBody>
            <a:bodyPr/>
            <a:lstStyle/>
            <a:p>
              <a:pPr defTabSz="609630"/>
              <a:endParaRPr lang="en-US" sz="1200">
                <a:solidFill>
                  <a:prstClr val="black"/>
                </a:solidFill>
                <a:latin typeface="Calibri"/>
              </a:endParaRPr>
            </a:p>
          </p:txBody>
        </p:sp>
        <p:sp>
          <p:nvSpPr>
            <p:cNvPr id="14" name="TextBox 14"/>
            <p:cNvSpPr txBox="1"/>
            <p:nvPr/>
          </p:nvSpPr>
          <p:spPr>
            <a:xfrm>
              <a:off x="0" y="-28575"/>
              <a:ext cx="2429071" cy="1592184"/>
            </a:xfrm>
            <a:prstGeom prst="rect">
              <a:avLst/>
            </a:prstGeom>
          </p:spPr>
          <p:txBody>
            <a:bodyPr lIns="33867" tIns="33867" rIns="33867" bIns="33867" rtlCol="0" anchor="ctr"/>
            <a:lstStyle/>
            <a:p>
              <a:pPr algn="ctr" defTabSz="609630">
                <a:lnSpc>
                  <a:spcPts val="1869"/>
                </a:lnSpc>
              </a:pPr>
              <a:endParaRPr sz="1200">
                <a:solidFill>
                  <a:prstClr val="black"/>
                </a:solidFill>
                <a:latin typeface="Calibri"/>
              </a:endParaRPr>
            </a:p>
          </p:txBody>
        </p:sp>
      </p:grpSp>
      <p:sp>
        <p:nvSpPr>
          <p:cNvPr id="15" name="TextBox 15"/>
          <p:cNvSpPr txBox="1"/>
          <p:nvPr/>
        </p:nvSpPr>
        <p:spPr>
          <a:xfrm>
            <a:off x="786440" y="2754376"/>
            <a:ext cx="4728387" cy="3781933"/>
          </a:xfrm>
          <a:prstGeom prst="rect">
            <a:avLst/>
          </a:prstGeom>
        </p:spPr>
        <p:txBody>
          <a:bodyPr lIns="0" tIns="0" rIns="0" bIns="0" rtlCol="0" anchor="t">
            <a:spAutoFit/>
          </a:bodyPr>
          <a:lstStyle/>
          <a:p>
            <a:pPr algn="ctr" defTabSz="609630">
              <a:lnSpc>
                <a:spcPts val="3267"/>
              </a:lnSpc>
              <a:spcBef>
                <a:spcPct val="0"/>
              </a:spcBef>
            </a:pPr>
            <a:r>
              <a:rPr lang="en-US" sz="2333" b="1">
                <a:solidFill>
                  <a:srgbClr val="E6EFE2"/>
                </a:solidFill>
                <a:latin typeface="League Spartan"/>
                <a:ea typeface="League Spartan"/>
                <a:cs typeface="League Spartan"/>
                <a:sym typeface="League Spartan"/>
              </a:rPr>
              <a:t>Child Wellness Visits</a:t>
            </a:r>
          </a:p>
          <a:p>
            <a:pPr algn="ctr" defTabSz="609630">
              <a:lnSpc>
                <a:spcPts val="3267"/>
              </a:lnSpc>
              <a:spcBef>
                <a:spcPct val="0"/>
              </a:spcBef>
            </a:pPr>
            <a:r>
              <a:rPr lang="en-US" sz="2333" b="1">
                <a:solidFill>
                  <a:srgbClr val="E6EFE2"/>
                </a:solidFill>
                <a:latin typeface="League Spartan"/>
                <a:ea typeface="League Spartan"/>
                <a:cs typeface="League Spartan"/>
                <a:sym typeface="League Spartan"/>
              </a:rPr>
              <a:t>Family Planning Services</a:t>
            </a:r>
          </a:p>
          <a:p>
            <a:pPr algn="ctr" defTabSz="609630">
              <a:lnSpc>
                <a:spcPts val="3267"/>
              </a:lnSpc>
              <a:spcBef>
                <a:spcPct val="0"/>
              </a:spcBef>
            </a:pPr>
            <a:r>
              <a:rPr lang="en-US" sz="2333" b="1">
                <a:solidFill>
                  <a:srgbClr val="E6EFE2"/>
                </a:solidFill>
                <a:latin typeface="League Spartan"/>
                <a:ea typeface="League Spartan"/>
                <a:cs typeface="League Spartan"/>
                <a:sym typeface="League Spartan"/>
              </a:rPr>
              <a:t>Health Education &amp; Coaching</a:t>
            </a:r>
          </a:p>
          <a:p>
            <a:pPr algn="ctr" defTabSz="609630">
              <a:lnSpc>
                <a:spcPts val="3267"/>
              </a:lnSpc>
              <a:spcBef>
                <a:spcPct val="0"/>
              </a:spcBef>
            </a:pPr>
            <a:r>
              <a:rPr lang="en-US" sz="2333" b="1">
                <a:solidFill>
                  <a:srgbClr val="E6EFE2"/>
                </a:solidFill>
                <a:latin typeface="League Spartan"/>
                <a:ea typeface="League Spartan"/>
                <a:cs typeface="League Spartan"/>
                <a:sym typeface="League Spartan"/>
              </a:rPr>
              <a:t>Health Screenings</a:t>
            </a:r>
          </a:p>
          <a:p>
            <a:pPr algn="ctr" defTabSz="609630">
              <a:lnSpc>
                <a:spcPts val="3267"/>
              </a:lnSpc>
              <a:spcBef>
                <a:spcPct val="0"/>
              </a:spcBef>
            </a:pPr>
            <a:r>
              <a:rPr lang="en-US" sz="2333" b="1">
                <a:solidFill>
                  <a:srgbClr val="E6EFE2"/>
                </a:solidFill>
                <a:latin typeface="League Spartan"/>
                <a:ea typeface="League Spartan"/>
                <a:cs typeface="League Spartan"/>
                <a:sym typeface="League Spartan"/>
              </a:rPr>
              <a:t>Pregnancy &amp; Birth Care</a:t>
            </a:r>
          </a:p>
          <a:p>
            <a:pPr algn="ctr" defTabSz="609630">
              <a:lnSpc>
                <a:spcPts val="3267"/>
              </a:lnSpc>
              <a:spcBef>
                <a:spcPct val="0"/>
              </a:spcBef>
            </a:pPr>
            <a:r>
              <a:rPr lang="en-US" sz="2333" b="1">
                <a:solidFill>
                  <a:srgbClr val="E6EFE2"/>
                </a:solidFill>
                <a:latin typeface="League Spartan"/>
                <a:ea typeface="League Spartan"/>
                <a:cs typeface="League Spartan"/>
                <a:sym typeface="League Spartan"/>
              </a:rPr>
              <a:t>Preventive Dental Care</a:t>
            </a:r>
          </a:p>
          <a:p>
            <a:pPr algn="ctr" defTabSz="609630">
              <a:lnSpc>
                <a:spcPts val="3267"/>
              </a:lnSpc>
              <a:spcBef>
                <a:spcPct val="0"/>
              </a:spcBef>
            </a:pPr>
            <a:r>
              <a:rPr lang="en-US" sz="2333" b="1">
                <a:solidFill>
                  <a:srgbClr val="E6EFE2"/>
                </a:solidFill>
                <a:latin typeface="League Spartan"/>
                <a:ea typeface="League Spartan"/>
                <a:cs typeface="League Spartan"/>
                <a:sym typeface="League Spartan"/>
              </a:rPr>
              <a:t>Primary Medical Care</a:t>
            </a:r>
          </a:p>
          <a:p>
            <a:pPr algn="ctr" defTabSz="609630">
              <a:lnSpc>
                <a:spcPts val="3267"/>
              </a:lnSpc>
              <a:spcBef>
                <a:spcPct val="0"/>
              </a:spcBef>
            </a:pPr>
            <a:r>
              <a:rPr lang="en-US" sz="2333" b="1">
                <a:solidFill>
                  <a:srgbClr val="E6EFE2"/>
                </a:solidFill>
                <a:latin typeface="League Spartan"/>
                <a:ea typeface="League Spartan"/>
                <a:cs typeface="League Spartan"/>
                <a:sym typeface="League Spartan"/>
              </a:rPr>
              <a:t>Vaccines &amp; Immunizations</a:t>
            </a:r>
          </a:p>
          <a:p>
            <a:pPr algn="ctr" defTabSz="609630">
              <a:lnSpc>
                <a:spcPts val="3267"/>
              </a:lnSpc>
              <a:spcBef>
                <a:spcPct val="0"/>
              </a:spcBef>
            </a:pPr>
            <a:r>
              <a:rPr lang="en-US" sz="2333" b="1">
                <a:solidFill>
                  <a:srgbClr val="E6EFE2"/>
                </a:solidFill>
                <a:latin typeface="League Spartan"/>
                <a:ea typeface="League Spartan"/>
                <a:cs typeface="League Spartan"/>
                <a:sym typeface="League Spartan"/>
              </a:rPr>
              <a:t>Women’s Health Services</a:t>
            </a:r>
          </a:p>
        </p:txBody>
      </p:sp>
      <p:sp>
        <p:nvSpPr>
          <p:cNvPr id="16" name="TextBox 16"/>
          <p:cNvSpPr txBox="1"/>
          <p:nvPr/>
        </p:nvSpPr>
        <p:spPr>
          <a:xfrm>
            <a:off x="5866720" y="2730644"/>
            <a:ext cx="6046764" cy="3950505"/>
          </a:xfrm>
          <a:prstGeom prst="rect">
            <a:avLst/>
          </a:prstGeom>
        </p:spPr>
        <p:txBody>
          <a:bodyPr lIns="0" tIns="0" rIns="0" bIns="0" rtlCol="0" anchor="t">
            <a:spAutoFit/>
          </a:bodyPr>
          <a:lstStyle/>
          <a:p>
            <a:pPr algn="ctr" defTabSz="609630">
              <a:lnSpc>
                <a:spcPts val="3079"/>
              </a:lnSpc>
            </a:pPr>
            <a:r>
              <a:rPr lang="en-US" sz="2199">
                <a:solidFill>
                  <a:srgbClr val="E6EFE2"/>
                </a:solidFill>
                <a:latin typeface="League Spartan"/>
                <a:ea typeface="League Spartan"/>
                <a:cs typeface="League Spartan"/>
                <a:sym typeface="League Spartan"/>
              </a:rPr>
              <a:t> -Psychotherapy: </a:t>
            </a:r>
          </a:p>
          <a:p>
            <a:pPr algn="ctr" defTabSz="609630">
              <a:lnSpc>
                <a:spcPts val="3079"/>
              </a:lnSpc>
            </a:pPr>
            <a:r>
              <a:rPr lang="en-US" sz="2199">
                <a:solidFill>
                  <a:srgbClr val="E6EFE2"/>
                </a:solidFill>
                <a:latin typeface="League Spartan"/>
                <a:ea typeface="League Spartan"/>
                <a:cs typeface="League Spartan"/>
                <a:sym typeface="League Spartan"/>
              </a:rPr>
              <a:t>Individual and Groups</a:t>
            </a:r>
          </a:p>
          <a:p>
            <a:pPr algn="ctr" defTabSz="609630">
              <a:lnSpc>
                <a:spcPts val="3079"/>
              </a:lnSpc>
            </a:pPr>
            <a:r>
              <a:rPr lang="en-US" sz="2199">
                <a:solidFill>
                  <a:srgbClr val="E6EFE2"/>
                </a:solidFill>
                <a:latin typeface="League Spartan"/>
                <a:ea typeface="League Spartan"/>
                <a:cs typeface="League Spartan"/>
                <a:sym typeface="League Spartan"/>
              </a:rPr>
              <a:t>-Case Management</a:t>
            </a:r>
          </a:p>
          <a:p>
            <a:pPr algn="ctr" defTabSz="609630">
              <a:lnSpc>
                <a:spcPts val="3079"/>
              </a:lnSpc>
            </a:pPr>
            <a:r>
              <a:rPr lang="en-US" sz="2199">
                <a:solidFill>
                  <a:srgbClr val="E6EFE2"/>
                </a:solidFill>
                <a:latin typeface="League Spartan"/>
                <a:ea typeface="League Spartan"/>
                <a:cs typeface="League Spartan"/>
                <a:sym typeface="League Spartan"/>
              </a:rPr>
              <a:t>-Substance Use Services: </a:t>
            </a:r>
          </a:p>
          <a:p>
            <a:pPr algn="ctr" defTabSz="609630">
              <a:lnSpc>
                <a:spcPts val="3079"/>
              </a:lnSpc>
            </a:pPr>
            <a:r>
              <a:rPr lang="en-US" sz="2199">
                <a:solidFill>
                  <a:srgbClr val="E6EFE2"/>
                </a:solidFill>
                <a:latin typeface="League Spartan"/>
                <a:ea typeface="League Spartan"/>
                <a:cs typeface="League Spartan"/>
                <a:sym typeface="League Spartan"/>
              </a:rPr>
              <a:t>ASAM Level 0.5, 1.0, and 2.1</a:t>
            </a:r>
          </a:p>
          <a:p>
            <a:pPr algn="ctr" defTabSz="609630">
              <a:lnSpc>
                <a:spcPts val="3079"/>
              </a:lnSpc>
            </a:pPr>
            <a:r>
              <a:rPr lang="en-US" sz="2199">
                <a:solidFill>
                  <a:srgbClr val="E6EFE2"/>
                </a:solidFill>
                <a:latin typeface="League Spartan"/>
                <a:ea typeface="League Spartan"/>
                <a:cs typeface="League Spartan"/>
                <a:sym typeface="League Spartan"/>
              </a:rPr>
              <a:t>-Medication Management and Medication-Assisted Treatment  </a:t>
            </a:r>
          </a:p>
          <a:p>
            <a:pPr algn="ctr" defTabSz="609630">
              <a:lnSpc>
                <a:spcPts val="3079"/>
              </a:lnSpc>
            </a:pPr>
            <a:r>
              <a:rPr lang="en-US" sz="2199">
                <a:solidFill>
                  <a:srgbClr val="E6EFE2"/>
                </a:solidFill>
                <a:latin typeface="League Spartan"/>
                <a:ea typeface="League Spartan"/>
                <a:cs typeface="League Spartan"/>
                <a:sym typeface="League Spartan"/>
              </a:rPr>
              <a:t>-24/7 Emergency Services</a:t>
            </a:r>
          </a:p>
          <a:p>
            <a:pPr algn="ctr" defTabSz="609630">
              <a:lnSpc>
                <a:spcPts val="3079"/>
              </a:lnSpc>
            </a:pPr>
            <a:r>
              <a:rPr lang="en-US" sz="2199">
                <a:solidFill>
                  <a:srgbClr val="E6EFE2"/>
                </a:solidFill>
                <a:latin typeface="League Spartan"/>
                <a:ea typeface="League Spartan"/>
                <a:cs typeface="League Spartan"/>
                <a:sym typeface="League Spartan"/>
              </a:rPr>
              <a:t>-JASAP</a:t>
            </a:r>
          </a:p>
          <a:p>
            <a:pPr algn="ctr" defTabSz="609630">
              <a:lnSpc>
                <a:spcPts val="3079"/>
              </a:lnSpc>
              <a:spcBef>
                <a:spcPct val="0"/>
              </a:spcBef>
            </a:pPr>
            <a:r>
              <a:rPr lang="en-US" sz="2199">
                <a:solidFill>
                  <a:srgbClr val="E6EFE2"/>
                </a:solidFill>
                <a:latin typeface="League Spartan"/>
                <a:ea typeface="League Spartan"/>
                <a:cs typeface="League Spartan"/>
                <a:sym typeface="League Spartan"/>
              </a:rPr>
              <a:t>-Community Health Supportive Services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FDF2"/>
        </a:solidFill>
        <a:effectLst/>
      </p:bgPr>
    </p:bg>
    <p:spTree>
      <p:nvGrpSpPr>
        <p:cNvPr id="1" name=""/>
        <p:cNvGrpSpPr/>
        <p:nvPr/>
      </p:nvGrpSpPr>
      <p:grpSpPr>
        <a:xfrm>
          <a:off x="0" y="0"/>
          <a:ext cx="0" cy="0"/>
          <a:chOff x="0" y="0"/>
          <a:chExt cx="0" cy="0"/>
        </a:xfrm>
      </p:grpSpPr>
      <p:sp>
        <p:nvSpPr>
          <p:cNvPr id="2" name="AutoShape 2"/>
          <p:cNvSpPr/>
          <p:nvPr/>
        </p:nvSpPr>
        <p:spPr>
          <a:xfrm>
            <a:off x="590240" y="2290349"/>
            <a:ext cx="5660536" cy="12700"/>
          </a:xfrm>
          <a:prstGeom prst="line">
            <a:avLst/>
          </a:prstGeom>
          <a:ln w="19050" cap="flat">
            <a:solidFill>
              <a:srgbClr val="A1DF8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AutoShape 3"/>
          <p:cNvSpPr/>
          <p:nvPr/>
        </p:nvSpPr>
        <p:spPr>
          <a:xfrm flipV="1">
            <a:off x="6250796" y="2296700"/>
            <a:ext cx="4209657" cy="6350"/>
          </a:xfrm>
          <a:prstGeom prst="line">
            <a:avLst/>
          </a:prstGeom>
          <a:ln w="19050" cap="flat">
            <a:solidFill>
              <a:srgbClr val="A1DF8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9838225" y="147814"/>
            <a:ext cx="2011302" cy="2011302"/>
          </a:xfrm>
          <a:custGeom>
            <a:avLst/>
            <a:gdLst/>
            <a:ahLst/>
            <a:cxnLst/>
            <a:rect l="l" t="t" r="r" b="b"/>
            <a:pathLst>
              <a:path w="3016953" h="3016953">
                <a:moveTo>
                  <a:pt x="0" y="0"/>
                </a:moveTo>
                <a:lnTo>
                  <a:pt x="3016952" y="0"/>
                </a:lnTo>
                <a:lnTo>
                  <a:pt x="3016952" y="3016953"/>
                </a:lnTo>
                <a:lnTo>
                  <a:pt x="0" y="3016953"/>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685800" y="717550"/>
            <a:ext cx="8807757" cy="948978"/>
          </a:xfrm>
          <a:prstGeom prst="rect">
            <a:avLst/>
          </a:prstGeom>
        </p:spPr>
        <p:txBody>
          <a:bodyPr lIns="0" tIns="0" rIns="0" bIns="0" rtlCol="0" anchor="t">
            <a:spAutoFit/>
          </a:bodyPr>
          <a:lstStyle/>
          <a:p>
            <a:pPr defTabSz="609630">
              <a:lnSpc>
                <a:spcPts val="7436"/>
              </a:lnSpc>
            </a:pPr>
            <a:r>
              <a:rPr lang="en-US" sz="6466" b="1">
                <a:solidFill>
                  <a:srgbClr val="38296D"/>
                </a:solidFill>
                <a:latin typeface="League Spartan"/>
                <a:ea typeface="League Spartan"/>
                <a:cs typeface="League Spartan"/>
                <a:sym typeface="League Spartan"/>
              </a:rPr>
              <a:t>...and JAMHI Family</a:t>
            </a:r>
          </a:p>
        </p:txBody>
      </p:sp>
      <p:sp>
        <p:nvSpPr>
          <p:cNvPr id="6" name="TextBox 6"/>
          <p:cNvSpPr txBox="1"/>
          <p:nvPr/>
        </p:nvSpPr>
        <p:spPr>
          <a:xfrm>
            <a:off x="590230" y="2423700"/>
            <a:ext cx="4277921" cy="1263166"/>
          </a:xfrm>
          <a:prstGeom prst="rect">
            <a:avLst/>
          </a:prstGeom>
        </p:spPr>
        <p:txBody>
          <a:bodyPr lIns="0" tIns="0" rIns="0" bIns="0" rtlCol="0" anchor="t">
            <a:spAutoFit/>
          </a:bodyPr>
          <a:lstStyle/>
          <a:p>
            <a:pPr algn="ctr" defTabSz="609630">
              <a:lnSpc>
                <a:spcPts val="2520"/>
              </a:lnSpc>
              <a:spcBef>
                <a:spcPct val="0"/>
              </a:spcBef>
            </a:pPr>
            <a:r>
              <a:rPr lang="en-US">
                <a:solidFill>
                  <a:srgbClr val="38296D"/>
                </a:solidFill>
                <a:latin typeface="League Spartan"/>
                <a:ea typeface="League Spartan"/>
                <a:cs typeface="League Spartan"/>
                <a:sym typeface="League Spartan"/>
              </a:rPr>
              <a:t>JAMHI Family provides individual and group psychotherapy to children and adolescents, as well as family therapy services to our youth clients.</a:t>
            </a:r>
          </a:p>
        </p:txBody>
      </p:sp>
      <p:sp>
        <p:nvSpPr>
          <p:cNvPr id="7" name="TextBox 7"/>
          <p:cNvSpPr txBox="1"/>
          <p:nvPr/>
        </p:nvSpPr>
        <p:spPr>
          <a:xfrm>
            <a:off x="5691000" y="2423699"/>
            <a:ext cx="6021004" cy="1583767"/>
          </a:xfrm>
          <a:prstGeom prst="rect">
            <a:avLst/>
          </a:prstGeom>
        </p:spPr>
        <p:txBody>
          <a:bodyPr lIns="0" tIns="0" rIns="0" bIns="0" rtlCol="0" anchor="t">
            <a:spAutoFit/>
          </a:bodyPr>
          <a:lstStyle/>
          <a:p>
            <a:pPr defTabSz="609630">
              <a:lnSpc>
                <a:spcPts val="2519"/>
              </a:lnSpc>
            </a:pPr>
            <a:r>
              <a:rPr lang="en-US">
                <a:solidFill>
                  <a:srgbClr val="38296D"/>
                </a:solidFill>
                <a:latin typeface="League Spartan"/>
                <a:ea typeface="League Spartan"/>
                <a:cs typeface="League Spartan"/>
                <a:sym typeface="League Spartan"/>
              </a:rPr>
              <a:t>Some of the treatment modalities utilized by JAMHI Family clinicians include:</a:t>
            </a:r>
          </a:p>
          <a:p>
            <a:pPr marL="388639" lvl="1" indent="-194320" defTabSz="609630">
              <a:lnSpc>
                <a:spcPts val="2519"/>
              </a:lnSpc>
              <a:buFont typeface="Arial"/>
              <a:buChar char="•"/>
            </a:pPr>
            <a:r>
              <a:rPr lang="en-US">
                <a:solidFill>
                  <a:srgbClr val="38296D"/>
                </a:solidFill>
                <a:latin typeface="League Spartan"/>
                <a:ea typeface="League Spartan"/>
                <a:cs typeface="League Spartan"/>
                <a:sym typeface="League Spartan"/>
              </a:rPr>
              <a:t>Play Therapy</a:t>
            </a:r>
          </a:p>
          <a:p>
            <a:pPr marL="388639" lvl="1" indent="-194320" defTabSz="609630">
              <a:lnSpc>
                <a:spcPts val="2519"/>
              </a:lnSpc>
              <a:buFont typeface="Arial"/>
              <a:buChar char="•"/>
            </a:pPr>
            <a:r>
              <a:rPr lang="en-US">
                <a:solidFill>
                  <a:srgbClr val="38296D"/>
                </a:solidFill>
                <a:latin typeface="League Spartan"/>
                <a:ea typeface="League Spartan"/>
                <a:cs typeface="League Spartan"/>
                <a:sym typeface="League Spartan"/>
              </a:rPr>
              <a:t>Trauma-Focused Cognitive Behavioral Therapy</a:t>
            </a:r>
          </a:p>
          <a:p>
            <a:pPr marL="388639" lvl="1" indent="-194320" defTabSz="609630">
              <a:lnSpc>
                <a:spcPts val="2519"/>
              </a:lnSpc>
              <a:spcBef>
                <a:spcPct val="0"/>
              </a:spcBef>
              <a:buFont typeface="Arial"/>
              <a:buChar char="•"/>
            </a:pPr>
            <a:r>
              <a:rPr lang="en-US">
                <a:solidFill>
                  <a:srgbClr val="38296D"/>
                </a:solidFill>
                <a:latin typeface="League Spartan"/>
                <a:ea typeface="League Spartan"/>
                <a:cs typeface="League Spartan"/>
                <a:sym typeface="League Spartan"/>
              </a:rPr>
              <a:t>Trauma and Grief Component Therapy for Adolescents </a:t>
            </a:r>
          </a:p>
        </p:txBody>
      </p:sp>
      <p:sp>
        <p:nvSpPr>
          <p:cNvPr id="8" name="TextBox 8"/>
          <p:cNvSpPr txBox="1"/>
          <p:nvPr/>
        </p:nvSpPr>
        <p:spPr>
          <a:xfrm>
            <a:off x="590240" y="4752880"/>
            <a:ext cx="4277921" cy="621965"/>
          </a:xfrm>
          <a:prstGeom prst="rect">
            <a:avLst/>
          </a:prstGeom>
        </p:spPr>
        <p:txBody>
          <a:bodyPr lIns="0" tIns="0" rIns="0" bIns="0" rtlCol="0" anchor="t">
            <a:spAutoFit/>
          </a:bodyPr>
          <a:lstStyle/>
          <a:p>
            <a:pPr algn="ctr" defTabSz="609630">
              <a:lnSpc>
                <a:spcPts val="2520"/>
              </a:lnSpc>
              <a:spcBef>
                <a:spcPct val="0"/>
              </a:spcBef>
            </a:pPr>
            <a:r>
              <a:rPr lang="en-US">
                <a:solidFill>
                  <a:srgbClr val="38296D"/>
                </a:solidFill>
                <a:latin typeface="League Spartan"/>
                <a:ea typeface="League Spartan"/>
                <a:cs typeface="League Spartan"/>
                <a:sym typeface="League Spartan"/>
              </a:rPr>
              <a:t>JAMHI Family also provides case management services to our clients.</a:t>
            </a:r>
          </a:p>
        </p:txBody>
      </p:sp>
      <p:sp>
        <p:nvSpPr>
          <p:cNvPr id="9" name="TextBox 9"/>
          <p:cNvSpPr txBox="1"/>
          <p:nvPr/>
        </p:nvSpPr>
        <p:spPr>
          <a:xfrm>
            <a:off x="5691000" y="4735100"/>
            <a:ext cx="6158527" cy="1904367"/>
          </a:xfrm>
          <a:prstGeom prst="rect">
            <a:avLst/>
          </a:prstGeom>
        </p:spPr>
        <p:txBody>
          <a:bodyPr lIns="0" tIns="0" rIns="0" bIns="0" rtlCol="0" anchor="t">
            <a:spAutoFit/>
          </a:bodyPr>
          <a:lstStyle/>
          <a:p>
            <a:pPr defTabSz="609630">
              <a:lnSpc>
                <a:spcPts val="2519"/>
              </a:lnSpc>
            </a:pPr>
            <a:r>
              <a:rPr lang="en-US">
                <a:solidFill>
                  <a:srgbClr val="38296D"/>
                </a:solidFill>
                <a:latin typeface="League Spartan"/>
                <a:ea typeface="League Spartan"/>
                <a:cs typeface="League Spartan"/>
                <a:sym typeface="League Spartan"/>
              </a:rPr>
              <a:t>Services offered by JAMHI Family case managers include:</a:t>
            </a:r>
          </a:p>
          <a:p>
            <a:pPr marL="388639" lvl="1" indent="-194320" defTabSz="609630">
              <a:lnSpc>
                <a:spcPts val="2519"/>
              </a:lnSpc>
              <a:buFont typeface="Arial"/>
              <a:buChar char="•"/>
            </a:pPr>
            <a:r>
              <a:rPr lang="en-US">
                <a:solidFill>
                  <a:srgbClr val="38296D"/>
                </a:solidFill>
                <a:latin typeface="League Spartan"/>
                <a:ea typeface="League Spartan"/>
                <a:cs typeface="League Spartan"/>
                <a:sym typeface="League Spartan"/>
              </a:rPr>
              <a:t>Connection to community resources</a:t>
            </a:r>
          </a:p>
          <a:p>
            <a:pPr marL="388639" lvl="1" indent="-194320" defTabSz="609630">
              <a:lnSpc>
                <a:spcPts val="2519"/>
              </a:lnSpc>
              <a:buFont typeface="Arial"/>
              <a:buChar char="•"/>
            </a:pPr>
            <a:r>
              <a:rPr lang="en-US">
                <a:solidFill>
                  <a:srgbClr val="38296D"/>
                </a:solidFill>
                <a:latin typeface="League Spartan"/>
                <a:ea typeface="League Spartan"/>
                <a:cs typeface="League Spartan"/>
                <a:sym typeface="League Spartan"/>
              </a:rPr>
              <a:t>School supports, such as IEP advocacy</a:t>
            </a:r>
          </a:p>
          <a:p>
            <a:pPr marL="388639" lvl="1" indent="-194320" defTabSz="609630">
              <a:lnSpc>
                <a:spcPts val="2519"/>
              </a:lnSpc>
              <a:buFont typeface="Arial"/>
              <a:buChar char="•"/>
            </a:pPr>
            <a:r>
              <a:rPr lang="en-US">
                <a:solidFill>
                  <a:srgbClr val="38296D"/>
                </a:solidFill>
                <a:latin typeface="League Spartan"/>
                <a:ea typeface="League Spartan"/>
                <a:cs typeface="League Spartan"/>
                <a:sym typeface="League Spartan"/>
              </a:rPr>
              <a:t>Skill Building and parenting classes</a:t>
            </a:r>
          </a:p>
          <a:p>
            <a:pPr marL="388639" lvl="1" indent="-194320" defTabSz="609630">
              <a:lnSpc>
                <a:spcPts val="2519"/>
              </a:lnSpc>
              <a:buFont typeface="Arial"/>
              <a:buChar char="•"/>
            </a:pPr>
            <a:r>
              <a:rPr lang="en-US">
                <a:solidFill>
                  <a:srgbClr val="38296D"/>
                </a:solidFill>
                <a:latin typeface="League Spartan"/>
                <a:ea typeface="League Spartan"/>
                <a:cs typeface="League Spartan"/>
                <a:sym typeface="League Spartan"/>
              </a:rPr>
              <a:t>Peer Support</a:t>
            </a:r>
          </a:p>
          <a:p>
            <a:pPr defTabSz="609630">
              <a:lnSpc>
                <a:spcPts val="2519"/>
              </a:lnSpc>
              <a:spcBef>
                <a:spcPct val="0"/>
              </a:spcBef>
            </a:pPr>
            <a:endParaRPr lang="en-US">
              <a:solidFill>
                <a:srgbClr val="38296D"/>
              </a:solidFill>
              <a:latin typeface="League Spartan"/>
              <a:ea typeface="League Spartan"/>
              <a:cs typeface="League Spartan"/>
              <a:sym typeface="League Spartan"/>
            </a:endParaRPr>
          </a:p>
        </p:txBody>
      </p:sp>
      <p:sp>
        <p:nvSpPr>
          <p:cNvPr id="10" name="AutoShape 10"/>
          <p:cNvSpPr/>
          <p:nvPr/>
        </p:nvSpPr>
        <p:spPr>
          <a:xfrm>
            <a:off x="590251" y="4619530"/>
            <a:ext cx="3963905" cy="6350"/>
          </a:xfrm>
          <a:prstGeom prst="line">
            <a:avLst/>
          </a:prstGeom>
          <a:ln w="19050" cap="flat">
            <a:solidFill>
              <a:srgbClr val="A1DF8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1" name="AutoShape 11"/>
          <p:cNvSpPr/>
          <p:nvPr/>
        </p:nvSpPr>
        <p:spPr>
          <a:xfrm>
            <a:off x="4554156" y="4625880"/>
            <a:ext cx="5906287" cy="6350"/>
          </a:xfrm>
          <a:prstGeom prst="line">
            <a:avLst/>
          </a:prstGeom>
          <a:ln w="19050" cap="flat">
            <a:solidFill>
              <a:srgbClr val="A1DF86"/>
            </a:solidFill>
            <a:prstDash val="solid"/>
            <a:headEnd type="none" w="sm" len="sm"/>
            <a:tailEnd type="none" w="sm" len="sm"/>
          </a:ln>
        </p:spPr>
        <p:txBody>
          <a:bodyPr/>
          <a:lstStyle/>
          <a:p>
            <a:pPr defTabSz="609630"/>
            <a:endParaRPr lang="en-US" sz="1200">
              <a:solidFill>
                <a:prstClr val="black"/>
              </a:solidFill>
              <a:latin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FDF2"/>
        </a:solidFill>
        <a:effectLst/>
      </p:bgPr>
    </p:bg>
    <p:spTree>
      <p:nvGrpSpPr>
        <p:cNvPr id="1" name=""/>
        <p:cNvGrpSpPr/>
        <p:nvPr/>
      </p:nvGrpSpPr>
      <p:grpSpPr>
        <a:xfrm>
          <a:off x="0" y="0"/>
          <a:ext cx="0" cy="0"/>
          <a:chOff x="0" y="0"/>
          <a:chExt cx="0" cy="0"/>
        </a:xfrm>
      </p:grpSpPr>
      <p:sp>
        <p:nvSpPr>
          <p:cNvPr id="2" name="AutoShape 2"/>
          <p:cNvSpPr/>
          <p:nvPr/>
        </p:nvSpPr>
        <p:spPr>
          <a:xfrm>
            <a:off x="685800" y="5521771"/>
            <a:ext cx="10820400" cy="0"/>
          </a:xfrm>
          <a:prstGeom prst="line">
            <a:avLst/>
          </a:prstGeom>
          <a:ln w="19050" cap="flat">
            <a:solidFill>
              <a:srgbClr val="A1DF8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TextBox 3"/>
          <p:cNvSpPr txBox="1"/>
          <p:nvPr/>
        </p:nvSpPr>
        <p:spPr>
          <a:xfrm>
            <a:off x="2698443" y="600575"/>
            <a:ext cx="8807757" cy="948978"/>
          </a:xfrm>
          <a:prstGeom prst="rect">
            <a:avLst/>
          </a:prstGeom>
        </p:spPr>
        <p:txBody>
          <a:bodyPr lIns="0" tIns="0" rIns="0" bIns="0" rtlCol="0" anchor="t">
            <a:spAutoFit/>
          </a:bodyPr>
          <a:lstStyle/>
          <a:p>
            <a:pPr defTabSz="609630">
              <a:lnSpc>
                <a:spcPts val="7436"/>
              </a:lnSpc>
            </a:pPr>
            <a:r>
              <a:rPr lang="en-US" sz="6466" b="1">
                <a:solidFill>
                  <a:srgbClr val="38296D"/>
                </a:solidFill>
                <a:latin typeface="League Spartan"/>
                <a:ea typeface="League Spartan"/>
                <a:cs typeface="League Spartan"/>
                <a:sym typeface="League Spartan"/>
              </a:rPr>
              <a:t>JAMHI Family</a:t>
            </a:r>
          </a:p>
        </p:txBody>
      </p:sp>
      <p:sp>
        <p:nvSpPr>
          <p:cNvPr id="4" name="TextBox 4"/>
          <p:cNvSpPr txBox="1"/>
          <p:nvPr/>
        </p:nvSpPr>
        <p:spPr>
          <a:xfrm>
            <a:off x="685800" y="2723537"/>
            <a:ext cx="4902612" cy="2512354"/>
          </a:xfrm>
          <a:prstGeom prst="rect">
            <a:avLst/>
          </a:prstGeom>
        </p:spPr>
        <p:txBody>
          <a:bodyPr lIns="0" tIns="0" rIns="0" bIns="0" rtlCol="0" anchor="t">
            <a:spAutoFit/>
          </a:bodyPr>
          <a:lstStyle/>
          <a:p>
            <a:pPr algn="ctr" defTabSz="609630">
              <a:lnSpc>
                <a:spcPts val="3266"/>
              </a:lnSpc>
            </a:pPr>
            <a:r>
              <a:rPr lang="en-US" sz="2333">
                <a:solidFill>
                  <a:srgbClr val="38296D"/>
                </a:solidFill>
                <a:latin typeface="League Spartan"/>
                <a:ea typeface="League Spartan"/>
                <a:cs typeface="League Spartan"/>
                <a:sym typeface="League Spartan"/>
              </a:rPr>
              <a:t>Who we serve:</a:t>
            </a:r>
          </a:p>
          <a:p>
            <a:pPr algn="ctr" defTabSz="609630">
              <a:lnSpc>
                <a:spcPts val="3266"/>
              </a:lnSpc>
            </a:pPr>
            <a:r>
              <a:rPr lang="en-US" sz="2333">
                <a:solidFill>
                  <a:srgbClr val="38296D"/>
                </a:solidFill>
                <a:latin typeface="League Spartan"/>
                <a:ea typeface="League Spartan"/>
                <a:cs typeface="League Spartan"/>
                <a:sym typeface="League Spartan"/>
              </a:rPr>
              <a:t>Children and adolescents age 5 to 18 years old, (and their families), who have emotional disturbances and severe emotional disturbances</a:t>
            </a:r>
          </a:p>
          <a:p>
            <a:pPr algn="ctr" defTabSz="609630">
              <a:lnSpc>
                <a:spcPts val="3266"/>
              </a:lnSpc>
              <a:spcBef>
                <a:spcPct val="0"/>
              </a:spcBef>
            </a:pPr>
            <a:endParaRPr lang="en-US" sz="2333">
              <a:solidFill>
                <a:srgbClr val="38296D"/>
              </a:solidFill>
              <a:latin typeface="League Spartan"/>
              <a:ea typeface="League Spartan"/>
              <a:cs typeface="League Spartan"/>
              <a:sym typeface="League Spartan"/>
            </a:endParaRPr>
          </a:p>
        </p:txBody>
      </p:sp>
      <p:sp>
        <p:nvSpPr>
          <p:cNvPr id="5" name="TextBox 5"/>
          <p:cNvSpPr txBox="1"/>
          <p:nvPr/>
        </p:nvSpPr>
        <p:spPr>
          <a:xfrm>
            <a:off x="6333582" y="2723538"/>
            <a:ext cx="3830167" cy="2089162"/>
          </a:xfrm>
          <a:prstGeom prst="rect">
            <a:avLst/>
          </a:prstGeom>
        </p:spPr>
        <p:txBody>
          <a:bodyPr lIns="0" tIns="0" rIns="0" bIns="0" rtlCol="0" anchor="t">
            <a:spAutoFit/>
          </a:bodyPr>
          <a:lstStyle/>
          <a:p>
            <a:pPr algn="ctr" defTabSz="609630">
              <a:lnSpc>
                <a:spcPts val="3266"/>
              </a:lnSpc>
              <a:spcBef>
                <a:spcPct val="0"/>
              </a:spcBef>
            </a:pPr>
            <a:r>
              <a:rPr lang="en-US" sz="2333">
                <a:solidFill>
                  <a:srgbClr val="38296D"/>
                </a:solidFill>
                <a:latin typeface="League Spartan"/>
                <a:ea typeface="League Spartan"/>
                <a:cs typeface="League Spartan"/>
                <a:sym typeface="League Spartan"/>
              </a:rPr>
              <a:t>JAMHI Family referrals primarily come from OCS, school counselors, primary care and psych providers, DJJ, and parents/guardians.</a:t>
            </a:r>
          </a:p>
        </p:txBody>
      </p:sp>
      <p:sp>
        <p:nvSpPr>
          <p:cNvPr id="6" name="AutoShape 6"/>
          <p:cNvSpPr/>
          <p:nvPr/>
        </p:nvSpPr>
        <p:spPr>
          <a:xfrm>
            <a:off x="685800" y="2431437"/>
            <a:ext cx="10820400" cy="0"/>
          </a:xfrm>
          <a:prstGeom prst="line">
            <a:avLst/>
          </a:prstGeom>
          <a:ln w="19050" cap="flat">
            <a:solidFill>
              <a:srgbClr val="A1DF8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Freeform 7"/>
          <p:cNvSpPr/>
          <p:nvPr/>
        </p:nvSpPr>
        <p:spPr>
          <a:xfrm>
            <a:off x="9572254" y="147814"/>
            <a:ext cx="2277273" cy="2277273"/>
          </a:xfrm>
          <a:custGeom>
            <a:avLst/>
            <a:gdLst/>
            <a:ahLst/>
            <a:cxnLst/>
            <a:rect l="l" t="t" r="r" b="b"/>
            <a:pathLst>
              <a:path w="3415910" h="3415910">
                <a:moveTo>
                  <a:pt x="0" y="0"/>
                </a:moveTo>
                <a:lnTo>
                  <a:pt x="3415909" y="0"/>
                </a:lnTo>
                <a:lnTo>
                  <a:pt x="3415909" y="3415910"/>
                </a:lnTo>
                <a:lnTo>
                  <a:pt x="0" y="341591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8296D"/>
        </a:solidFill>
        <a:effectLst/>
      </p:bgPr>
    </p:bg>
    <p:spTree>
      <p:nvGrpSpPr>
        <p:cNvPr id="1" name=""/>
        <p:cNvGrpSpPr/>
        <p:nvPr/>
      </p:nvGrpSpPr>
      <p:grpSpPr>
        <a:xfrm>
          <a:off x="0" y="0"/>
          <a:ext cx="0" cy="0"/>
          <a:chOff x="0" y="0"/>
          <a:chExt cx="0" cy="0"/>
        </a:xfrm>
      </p:grpSpPr>
      <p:sp>
        <p:nvSpPr>
          <p:cNvPr id="2" name="Freeform 2"/>
          <p:cNvSpPr/>
          <p:nvPr/>
        </p:nvSpPr>
        <p:spPr>
          <a:xfrm>
            <a:off x="4563271" y="-2609077"/>
            <a:ext cx="7519547" cy="7519547"/>
          </a:xfrm>
          <a:custGeom>
            <a:avLst/>
            <a:gdLst/>
            <a:ahLst/>
            <a:cxnLst/>
            <a:rect l="l" t="t" r="r" b="b"/>
            <a:pathLst>
              <a:path w="11279321" h="11279321">
                <a:moveTo>
                  <a:pt x="0" y="0"/>
                </a:moveTo>
                <a:lnTo>
                  <a:pt x="11279321" y="0"/>
                </a:lnTo>
                <a:lnTo>
                  <a:pt x="11279321" y="11279321"/>
                </a:lnTo>
                <a:lnTo>
                  <a:pt x="0" y="11279321"/>
                </a:lnTo>
                <a:lnTo>
                  <a:pt x="0" y="0"/>
                </a:lnTo>
                <a:close/>
              </a:path>
            </a:pathLst>
          </a:custGeom>
          <a:blipFill>
            <a:blip>
              <a:extLst>
                <a:ext uri="{96DAC541-7B7A-43D3-8B79-37D633B846F1}">
                  <asvg:svgBlip xmlns:asvg="http://schemas.microsoft.com/office/drawing/2016/SVG/main" r:embed="rId2"/>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AutoShape 3"/>
          <p:cNvSpPr/>
          <p:nvPr/>
        </p:nvSpPr>
        <p:spPr>
          <a:xfrm>
            <a:off x="685800" y="6165850"/>
            <a:ext cx="10820400" cy="0"/>
          </a:xfrm>
          <a:prstGeom prst="line">
            <a:avLst/>
          </a:prstGeom>
          <a:ln w="19050" cap="flat">
            <a:solidFill>
              <a:srgbClr val="A1DF8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4" name="Freeform 4"/>
          <p:cNvSpPr/>
          <p:nvPr/>
        </p:nvSpPr>
        <p:spPr>
          <a:xfrm>
            <a:off x="8645836" y="3073251"/>
            <a:ext cx="2860364" cy="2860364"/>
          </a:xfrm>
          <a:custGeom>
            <a:avLst/>
            <a:gdLst/>
            <a:ahLst/>
            <a:cxnLst/>
            <a:rect l="l" t="t" r="r" b="b"/>
            <a:pathLst>
              <a:path w="4290546" h="4290546">
                <a:moveTo>
                  <a:pt x="0" y="0"/>
                </a:moveTo>
                <a:lnTo>
                  <a:pt x="4290546" y="0"/>
                </a:lnTo>
                <a:lnTo>
                  <a:pt x="4290546" y="4290546"/>
                </a:lnTo>
                <a:lnTo>
                  <a:pt x="0" y="429054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685800" y="4935870"/>
            <a:ext cx="8583371" cy="897682"/>
          </a:xfrm>
          <a:prstGeom prst="rect">
            <a:avLst/>
          </a:prstGeom>
        </p:spPr>
        <p:txBody>
          <a:bodyPr lIns="0" tIns="0" rIns="0" bIns="0" rtlCol="0" anchor="t">
            <a:spAutoFit/>
          </a:bodyPr>
          <a:lstStyle/>
          <a:p>
            <a:pPr defTabSz="609630">
              <a:lnSpc>
                <a:spcPts val="6976"/>
              </a:lnSpc>
              <a:spcBef>
                <a:spcPct val="0"/>
              </a:spcBef>
            </a:pPr>
            <a:r>
              <a:rPr lang="en-US" sz="6066" b="1">
                <a:solidFill>
                  <a:srgbClr val="E6EFE2"/>
                </a:solidFill>
                <a:latin typeface="League Spartan"/>
                <a:ea typeface="League Spartan"/>
                <a:cs typeface="League Spartan"/>
                <a:sym typeface="League Spartan"/>
              </a:rPr>
              <a:t>Any questions?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0FDE596-E4DE-8C33-7268-11559A0066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16A38E-37D9-255A-C117-022BF7CF566B}"/>
              </a:ext>
            </a:extLst>
          </p:cNvPr>
          <p:cNvSpPr>
            <a:spLocks noGrp="1"/>
          </p:cNvSpPr>
          <p:nvPr>
            <p:ph type="title"/>
          </p:nvPr>
        </p:nvSpPr>
        <p:spPr>
          <a:xfrm>
            <a:off x="425562" y="1969545"/>
            <a:ext cx="11340875"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Niamh Dardis</a:t>
            </a:r>
          </a:p>
        </p:txBody>
      </p:sp>
      <p:sp>
        <p:nvSpPr>
          <p:cNvPr id="3" name="Content Placeholder 2">
            <a:extLst>
              <a:ext uri="{FF2B5EF4-FFF2-40B4-BE49-F238E27FC236}">
                <a16:creationId xmlns:a16="http://schemas.microsoft.com/office/drawing/2014/main" id="{670E6C5C-90A8-5A4E-7A03-CCBD74A6D47E}"/>
              </a:ext>
            </a:extLst>
          </p:cNvPr>
          <p:cNvSpPr>
            <a:spLocks noGrp="1"/>
          </p:cNvSpPr>
          <p:nvPr>
            <p:ph idx="1"/>
          </p:nvPr>
        </p:nvSpPr>
        <p:spPr>
          <a:xfrm>
            <a:off x="1845564" y="4548233"/>
            <a:ext cx="8500872" cy="535517"/>
          </a:xfrm>
        </p:spPr>
        <p:txBody>
          <a:bodyPr/>
          <a:lstStyle/>
          <a:p>
            <a:pPr marL="0" indent="0" algn="ctr">
              <a:buNone/>
            </a:pPr>
            <a:r>
              <a:rPr lang="en-US" dirty="0">
                <a:latin typeface="Source Sans Pro" panose="020B0503030403020204" pitchFamily="34" charset="0"/>
                <a:ea typeface="Source Sans Pro" panose="020B0503030403020204" pitchFamily="34" charset="0"/>
              </a:rPr>
              <a:t>Infant Learning Program, REACH </a:t>
            </a:r>
          </a:p>
        </p:txBody>
      </p:sp>
    </p:spTree>
    <p:extLst>
      <p:ext uri="{BB962C8B-B14F-4D97-AF65-F5344CB8AC3E}">
        <p14:creationId xmlns:p14="http://schemas.microsoft.com/office/powerpoint/2010/main" val="3031385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E4257-9FA6-0EC8-6EE4-941B8AAE40D9}"/>
              </a:ext>
            </a:extLst>
          </p:cNvPr>
          <p:cNvSpPr>
            <a:spLocks noGrp="1"/>
          </p:cNvSpPr>
          <p:nvPr>
            <p:ph type="title"/>
          </p:nvPr>
        </p:nvSpPr>
        <p:spPr/>
        <p:txBody>
          <a:bodyPr/>
          <a:lstStyle/>
          <a:p>
            <a:r>
              <a:rPr lang="en-US" i="1" u="sng" dirty="0">
                <a:solidFill>
                  <a:schemeClr val="accent1"/>
                </a:solidFill>
              </a:rPr>
              <a:t>AK ILP Network</a:t>
            </a:r>
          </a:p>
        </p:txBody>
      </p:sp>
      <p:sp>
        <p:nvSpPr>
          <p:cNvPr id="5" name="Content Placeholder 4">
            <a:extLst>
              <a:ext uri="{FF2B5EF4-FFF2-40B4-BE49-F238E27FC236}">
                <a16:creationId xmlns:a16="http://schemas.microsoft.com/office/drawing/2014/main" id="{59CC9965-456F-D212-51A1-66826411BFFD}"/>
              </a:ext>
            </a:extLst>
          </p:cNvPr>
          <p:cNvSpPr>
            <a:spLocks noGrp="1"/>
          </p:cNvSpPr>
          <p:nvPr>
            <p:ph sz="half" idx="1"/>
          </p:nvPr>
        </p:nvSpPr>
        <p:spPr>
          <a:xfrm>
            <a:off x="838200" y="1825625"/>
            <a:ext cx="4038597" cy="4351338"/>
          </a:xfrm>
        </p:spPr>
        <p:txBody>
          <a:bodyPr vert="horz" lIns="91440" tIns="45720" rIns="91440" bIns="45720" rtlCol="0" anchor="t">
            <a:normAutofit/>
          </a:bodyPr>
          <a:lstStyle/>
          <a:p>
            <a:pPr marL="0" indent="0">
              <a:buNone/>
            </a:pPr>
            <a:r>
              <a:rPr lang="en-US" dirty="0">
                <a:solidFill>
                  <a:schemeClr val="accent1"/>
                </a:solidFill>
              </a:rPr>
              <a:t> ILP Grantees provide services throughout the state</a:t>
            </a:r>
          </a:p>
          <a:p>
            <a:pPr marL="0" indent="0">
              <a:buNone/>
            </a:pPr>
            <a:endParaRPr lang="en-US" dirty="0">
              <a:solidFill>
                <a:schemeClr val="accent1"/>
              </a:solidFill>
            </a:endParaRPr>
          </a:p>
          <a:p>
            <a:pPr marL="0" indent="0">
              <a:buNone/>
            </a:pPr>
            <a:r>
              <a:rPr lang="en-US" dirty="0">
                <a:solidFill>
                  <a:schemeClr val="accent1"/>
                </a:solidFill>
              </a:rPr>
              <a:t>15 Regional contracted providers</a:t>
            </a:r>
          </a:p>
          <a:p>
            <a:pPr marL="0" indent="0">
              <a:buNone/>
            </a:pPr>
            <a:endParaRPr lang="en-US" dirty="0">
              <a:solidFill>
                <a:schemeClr val="accent1"/>
              </a:solidFill>
            </a:endParaRPr>
          </a:p>
          <a:p>
            <a:pPr marL="0" indent="0">
              <a:buNone/>
            </a:pPr>
            <a:r>
              <a:rPr lang="en-US" dirty="0">
                <a:solidFill>
                  <a:schemeClr val="accent1"/>
                </a:solidFill>
              </a:rPr>
              <a:t>1800+ families served each year</a:t>
            </a:r>
          </a:p>
        </p:txBody>
      </p:sp>
      <p:pic>
        <p:nvPicPr>
          <p:cNvPr id="7" name="Picture 6">
            <a:extLst>
              <a:ext uri="{FF2B5EF4-FFF2-40B4-BE49-F238E27FC236}">
                <a16:creationId xmlns:a16="http://schemas.microsoft.com/office/drawing/2014/main" id="{E8CC3928-93C0-56B4-EBCF-871CF66FD88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876799" y="410341"/>
            <a:ext cx="6901544" cy="6082534"/>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250320D3-3ED9-E382-7ABA-3FDAF06BC00B}"/>
              </a:ext>
            </a:extLst>
          </p:cNvPr>
          <p:cNvSpPr/>
          <p:nvPr/>
        </p:nvSpPr>
        <p:spPr>
          <a:xfrm>
            <a:off x="4876798" y="1027906"/>
            <a:ext cx="903515" cy="797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5E3265DD-6D2C-839B-4702-E251B69C955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220200" y="420633"/>
            <a:ext cx="2558143" cy="2649552"/>
          </a:xfrm>
          <a:prstGeom prst="rect">
            <a:avLst/>
          </a:prstGeom>
        </p:spPr>
      </p:pic>
    </p:spTree>
    <p:extLst>
      <p:ext uri="{BB962C8B-B14F-4D97-AF65-F5344CB8AC3E}">
        <p14:creationId xmlns:p14="http://schemas.microsoft.com/office/powerpoint/2010/main" val="1408615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BD920-BEF1-E0D7-61B1-858A8BAAF9A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8B4D9C2-A2DE-722C-3634-F7383FED951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577" y="3564801"/>
            <a:ext cx="12192000" cy="3293199"/>
          </a:xfrm>
          <a:prstGeom prst="rect">
            <a:avLst/>
          </a:prstGeom>
        </p:spPr>
      </p:pic>
      <p:sp>
        <p:nvSpPr>
          <p:cNvPr id="3" name="Rectangle 2">
            <a:extLst>
              <a:ext uri="{FF2B5EF4-FFF2-40B4-BE49-F238E27FC236}">
                <a16:creationId xmlns:a16="http://schemas.microsoft.com/office/drawing/2014/main" id="{64BD1554-7E64-58B3-69EA-F4E9FC13E9F8}"/>
              </a:ext>
            </a:extLst>
          </p:cNvPr>
          <p:cNvSpPr/>
          <p:nvPr/>
        </p:nvSpPr>
        <p:spPr>
          <a:xfrm>
            <a:off x="-3577" y="3566101"/>
            <a:ext cx="12192000" cy="3291899"/>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8FFE36E-C562-8B47-66F5-8116C49DE9A1}"/>
              </a:ext>
            </a:extLst>
          </p:cNvPr>
          <p:cNvSpPr/>
          <p:nvPr/>
        </p:nvSpPr>
        <p:spPr>
          <a:xfrm>
            <a:off x="0" y="-1"/>
            <a:ext cx="12192000" cy="1150643"/>
          </a:xfrm>
          <a:prstGeom prst="rect">
            <a:avLst/>
          </a:prstGeom>
          <a:gradFill flip="none" rotWithShape="1">
            <a:gsLst>
              <a:gs pos="0">
                <a:srgbClr val="FFBF00"/>
              </a:gs>
              <a:gs pos="88000">
                <a:schemeClr val="bg1"/>
              </a:gs>
              <a:gs pos="55000">
                <a:srgbClr val="FFBF00">
                  <a:tint val="44500"/>
                  <a:satMod val="160000"/>
                </a:srgbClr>
              </a:gs>
              <a:gs pos="67000">
                <a:srgbClr val="FFBF0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4E136E9A-557D-2494-3E3E-4E1796FD5D17}"/>
              </a:ext>
            </a:extLst>
          </p:cNvPr>
          <p:cNvSpPr txBox="1"/>
          <p:nvPr/>
        </p:nvSpPr>
        <p:spPr>
          <a:xfrm>
            <a:off x="478970" y="1290858"/>
            <a:ext cx="3138220" cy="480131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Increase the ILP budget by $5.72M from general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to align Part C ILP eligibility  with Part B special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to avoid delay in services for AK children with developmental delay between 25%-50%;</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to invest earlier in life for the sake of substantial impact and savings across the lifespan</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A39345D7-2A3E-D612-8276-936BD282BC80}"/>
              </a:ext>
            </a:extLst>
          </p:cNvPr>
          <p:cNvSpPr txBox="1"/>
          <p:nvPr/>
        </p:nvSpPr>
        <p:spPr>
          <a:xfrm>
            <a:off x="8358877" y="3003995"/>
            <a:ext cx="33541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46% of children who receive ILP services achieve age-typical development (don’t need special ed support in K-12).</a:t>
            </a:r>
          </a:p>
        </p:txBody>
      </p:sp>
      <p:sp>
        <p:nvSpPr>
          <p:cNvPr id="6" name="TextBox 5">
            <a:extLst>
              <a:ext uri="{FF2B5EF4-FFF2-40B4-BE49-F238E27FC236}">
                <a16:creationId xmlns:a16="http://schemas.microsoft.com/office/drawing/2014/main" id="{3CBC5E41-C7DD-FEAF-3D4A-2F822C38004B}"/>
              </a:ext>
            </a:extLst>
          </p:cNvPr>
          <p:cNvSpPr txBox="1"/>
          <p:nvPr/>
        </p:nvSpPr>
        <p:spPr>
          <a:xfrm>
            <a:off x="4415347" y="1257626"/>
            <a:ext cx="3354153"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Change the eligibility threshold in the ILP statute from 50% to 25% delay – Alaska currently has the most restrictive eligibility criteria in the nation.</a:t>
            </a:r>
          </a:p>
        </p:txBody>
      </p:sp>
      <p:sp>
        <p:nvSpPr>
          <p:cNvPr id="8" name="TextBox 7">
            <a:extLst>
              <a:ext uri="{FF2B5EF4-FFF2-40B4-BE49-F238E27FC236}">
                <a16:creationId xmlns:a16="http://schemas.microsoft.com/office/drawing/2014/main" id="{01A056F4-4221-FAF0-A0B3-614A002C5B97}"/>
              </a:ext>
            </a:extLst>
          </p:cNvPr>
          <p:cNvSpPr txBox="1"/>
          <p:nvPr/>
        </p:nvSpPr>
        <p:spPr>
          <a:xfrm>
            <a:off x="4415347" y="2364472"/>
            <a:ext cx="3354153" cy="175432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Regularly update the list of eligible conditions and develop supporting workflows to make it easier to use.</a:t>
            </a:r>
          </a:p>
        </p:txBody>
      </p:sp>
      <p:sp>
        <p:nvSpPr>
          <p:cNvPr id="9" name="TextBox 8">
            <a:extLst>
              <a:ext uri="{FF2B5EF4-FFF2-40B4-BE49-F238E27FC236}">
                <a16:creationId xmlns:a16="http://schemas.microsoft.com/office/drawing/2014/main" id="{0FCA37FE-769B-C448-43B8-FB2C10E1542A}"/>
              </a:ext>
            </a:extLst>
          </p:cNvPr>
          <p:cNvSpPr txBox="1"/>
          <p:nvPr/>
        </p:nvSpPr>
        <p:spPr>
          <a:xfrm>
            <a:off x="4415347" y="3755571"/>
            <a:ext cx="3354152" cy="258532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Make supporting changes to the Medicaid statute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add new ILP provider type and reimburse for all ILP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allow the IFSP as an authorizing document for Medicaid coverage</a:t>
            </a:r>
          </a:p>
        </p:txBody>
      </p:sp>
      <p:sp>
        <p:nvSpPr>
          <p:cNvPr id="11" name="TextBox 10">
            <a:extLst>
              <a:ext uri="{FF2B5EF4-FFF2-40B4-BE49-F238E27FC236}">
                <a16:creationId xmlns:a16="http://schemas.microsoft.com/office/drawing/2014/main" id="{77BC6BFD-F913-4F20-9940-41493E58E1CE}"/>
              </a:ext>
            </a:extLst>
          </p:cNvPr>
          <p:cNvSpPr txBox="1"/>
          <p:nvPr/>
        </p:nvSpPr>
        <p:spPr>
          <a:xfrm>
            <a:off x="8386092" y="1977606"/>
            <a:ext cx="33541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ILP recipients have improved health outcomes and cost the state less in future services.</a:t>
            </a:r>
          </a:p>
        </p:txBody>
      </p:sp>
      <p:sp>
        <p:nvSpPr>
          <p:cNvPr id="14" name="TextBox 13">
            <a:extLst>
              <a:ext uri="{FF2B5EF4-FFF2-40B4-BE49-F238E27FC236}">
                <a16:creationId xmlns:a16="http://schemas.microsoft.com/office/drawing/2014/main" id="{497D94BE-5AF6-597D-13F5-A32C1A07CF14}"/>
              </a:ext>
            </a:extLst>
          </p:cNvPr>
          <p:cNvSpPr txBox="1"/>
          <p:nvPr/>
        </p:nvSpPr>
        <p:spPr>
          <a:xfrm>
            <a:off x="8358877" y="4296420"/>
            <a:ext cx="335415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Increased funding, improved rates and supports that make billing easier allow for more effective and sustainable ILP services for AK children.</a:t>
            </a:r>
          </a:p>
        </p:txBody>
      </p:sp>
      <p:sp>
        <p:nvSpPr>
          <p:cNvPr id="15" name="TextBox 14">
            <a:extLst>
              <a:ext uri="{FF2B5EF4-FFF2-40B4-BE49-F238E27FC236}">
                <a16:creationId xmlns:a16="http://schemas.microsoft.com/office/drawing/2014/main" id="{504BC794-B5AC-0F8E-8788-C7F7ADC5E582}"/>
              </a:ext>
            </a:extLst>
          </p:cNvPr>
          <p:cNvSpPr txBox="1"/>
          <p:nvPr/>
        </p:nvSpPr>
        <p:spPr>
          <a:xfrm rot="21255270">
            <a:off x="335729" y="562786"/>
            <a:ext cx="1864613" cy="40011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82"/>
                </a:solidFill>
                <a:effectLst/>
                <a:uLnTx/>
                <a:uFillTx/>
                <a:latin typeface="Aptos" panose="02110004020202020204"/>
                <a:ea typeface="+mn-ea"/>
                <a:cs typeface="+mn-cs"/>
              </a:rPr>
              <a:t>The Basic Idea</a:t>
            </a:r>
          </a:p>
        </p:txBody>
      </p:sp>
      <p:sp>
        <p:nvSpPr>
          <p:cNvPr id="16" name="TextBox 15">
            <a:extLst>
              <a:ext uri="{FF2B5EF4-FFF2-40B4-BE49-F238E27FC236}">
                <a16:creationId xmlns:a16="http://schemas.microsoft.com/office/drawing/2014/main" id="{3EFF72DF-3FDA-F487-26C6-65AE6A32E7DE}"/>
              </a:ext>
            </a:extLst>
          </p:cNvPr>
          <p:cNvSpPr txBox="1"/>
          <p:nvPr/>
        </p:nvSpPr>
        <p:spPr>
          <a:xfrm rot="21255270">
            <a:off x="4326468" y="519181"/>
            <a:ext cx="22157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82"/>
                </a:solidFill>
                <a:effectLst/>
                <a:uLnTx/>
                <a:uFillTx/>
                <a:latin typeface="Aptos" panose="02110004020202020204"/>
                <a:ea typeface="+mn-ea"/>
                <a:cs typeface="+mn-cs"/>
              </a:rPr>
              <a:t>Specific Changes</a:t>
            </a:r>
          </a:p>
        </p:txBody>
      </p:sp>
      <p:sp>
        <p:nvSpPr>
          <p:cNvPr id="17" name="TextBox 16">
            <a:extLst>
              <a:ext uri="{FF2B5EF4-FFF2-40B4-BE49-F238E27FC236}">
                <a16:creationId xmlns:a16="http://schemas.microsoft.com/office/drawing/2014/main" id="{4D684FE4-6539-3CF9-FCD4-E258AF90CB3D}"/>
              </a:ext>
            </a:extLst>
          </p:cNvPr>
          <p:cNvSpPr txBox="1"/>
          <p:nvPr/>
        </p:nvSpPr>
        <p:spPr>
          <a:xfrm rot="21255270">
            <a:off x="8277374" y="551409"/>
            <a:ext cx="25497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82"/>
                </a:solidFill>
                <a:effectLst/>
                <a:uLnTx/>
                <a:uFillTx/>
                <a:latin typeface="Aptos" panose="02110004020202020204"/>
                <a:ea typeface="+mn-ea"/>
                <a:cs typeface="+mn-cs"/>
              </a:rPr>
              <a:t>Expected Outcomes</a:t>
            </a:r>
          </a:p>
        </p:txBody>
      </p:sp>
      <p:sp>
        <p:nvSpPr>
          <p:cNvPr id="21" name="TextBox 20">
            <a:extLst>
              <a:ext uri="{FF2B5EF4-FFF2-40B4-BE49-F238E27FC236}">
                <a16:creationId xmlns:a16="http://schemas.microsoft.com/office/drawing/2014/main" id="{4F3F7E2F-B1BC-5EE1-B4A2-BF5D7D2307CD}"/>
              </a:ext>
            </a:extLst>
          </p:cNvPr>
          <p:cNvSpPr txBox="1"/>
          <p:nvPr/>
        </p:nvSpPr>
        <p:spPr>
          <a:xfrm>
            <a:off x="8386092" y="1253702"/>
            <a:ext cx="335415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77%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more children receiving services</a:t>
            </a:r>
          </a:p>
        </p:txBody>
      </p:sp>
    </p:spTree>
    <p:extLst>
      <p:ext uri="{BB962C8B-B14F-4D97-AF65-F5344CB8AC3E}">
        <p14:creationId xmlns:p14="http://schemas.microsoft.com/office/powerpoint/2010/main" val="1220033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63A9E2-6218-E1AD-CAC7-78A2DB411A1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577" y="3564801"/>
            <a:ext cx="12192000" cy="3293199"/>
          </a:xfrm>
          <a:prstGeom prst="rect">
            <a:avLst/>
          </a:prstGeom>
        </p:spPr>
      </p:pic>
      <p:sp>
        <p:nvSpPr>
          <p:cNvPr id="7" name="Rectangle 6">
            <a:extLst>
              <a:ext uri="{FF2B5EF4-FFF2-40B4-BE49-F238E27FC236}">
                <a16:creationId xmlns:a16="http://schemas.microsoft.com/office/drawing/2014/main" id="{2DFA8A63-A8A5-2028-FC53-806D52084E46}"/>
              </a:ext>
            </a:extLst>
          </p:cNvPr>
          <p:cNvSpPr/>
          <p:nvPr/>
        </p:nvSpPr>
        <p:spPr>
          <a:xfrm>
            <a:off x="-3577" y="3566101"/>
            <a:ext cx="12192000" cy="3291899"/>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14FBCDA2-B5E8-D2C6-D8D9-EB91B3976FB7}"/>
              </a:ext>
            </a:extLst>
          </p:cNvPr>
          <p:cNvSpPr/>
          <p:nvPr/>
        </p:nvSpPr>
        <p:spPr>
          <a:xfrm>
            <a:off x="0" y="-1"/>
            <a:ext cx="12192000" cy="1150643"/>
          </a:xfrm>
          <a:prstGeom prst="rect">
            <a:avLst/>
          </a:prstGeom>
          <a:gradFill flip="none" rotWithShape="1">
            <a:gsLst>
              <a:gs pos="0">
                <a:srgbClr val="FFBF00"/>
              </a:gs>
              <a:gs pos="88000">
                <a:schemeClr val="bg1"/>
              </a:gs>
              <a:gs pos="55000">
                <a:srgbClr val="FFBF00">
                  <a:tint val="44500"/>
                  <a:satMod val="160000"/>
                </a:srgbClr>
              </a:gs>
              <a:gs pos="67000">
                <a:srgbClr val="FFBF0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C92709B-8639-62AF-8F30-7D9EF39DCD56}"/>
              </a:ext>
            </a:extLst>
          </p:cNvPr>
          <p:cNvPicPr>
            <a:picLocks noChangeAspect="1"/>
          </p:cNvPicPr>
          <p:nvPr/>
        </p:nvPicPr>
        <p:blipFill>
          <a:blip r:embed="rId3"/>
          <a:stretch>
            <a:fillRect/>
          </a:stretch>
        </p:blipFill>
        <p:spPr>
          <a:xfrm>
            <a:off x="315450" y="513297"/>
            <a:ext cx="11561100" cy="5831405"/>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D67E2E35-A793-D235-E1AD-303BD1FCB058}"/>
              </a:ext>
            </a:extLst>
          </p:cNvPr>
          <p:cNvSpPr txBox="1"/>
          <p:nvPr/>
        </p:nvSpPr>
        <p:spPr>
          <a:xfrm>
            <a:off x="1284514" y="6098481"/>
            <a:ext cx="411042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Percent of children in ILP that achieve age typical development by age 3.</a:t>
            </a:r>
          </a:p>
        </p:txBody>
      </p:sp>
    </p:spTree>
    <p:extLst>
      <p:ext uri="{BB962C8B-B14F-4D97-AF65-F5344CB8AC3E}">
        <p14:creationId xmlns:p14="http://schemas.microsoft.com/office/powerpoint/2010/main" val="308867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5F6E329-D57C-2766-AE21-016C6B4809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62AFA-EA09-9AB5-3CA3-8A4AABEE1D61}"/>
              </a:ext>
            </a:extLst>
          </p:cNvPr>
          <p:cNvSpPr>
            <a:spLocks noGrp="1"/>
          </p:cNvSpPr>
          <p:nvPr>
            <p:ph type="title"/>
          </p:nvPr>
        </p:nvSpPr>
        <p:spPr>
          <a:xfrm>
            <a:off x="838200" y="2031881"/>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Introductions</a:t>
            </a:r>
          </a:p>
        </p:txBody>
      </p:sp>
      <p:sp>
        <p:nvSpPr>
          <p:cNvPr id="3" name="Content Placeholder 2">
            <a:extLst>
              <a:ext uri="{FF2B5EF4-FFF2-40B4-BE49-F238E27FC236}">
                <a16:creationId xmlns:a16="http://schemas.microsoft.com/office/drawing/2014/main" id="{3EDDC404-C8CA-E6A4-3AC1-4E4A42873EE2}"/>
              </a:ext>
            </a:extLst>
          </p:cNvPr>
          <p:cNvSpPr>
            <a:spLocks noGrp="1"/>
          </p:cNvSpPr>
          <p:nvPr>
            <p:ph idx="1"/>
          </p:nvPr>
        </p:nvSpPr>
        <p:spPr>
          <a:xfrm>
            <a:off x="1845564" y="4000500"/>
            <a:ext cx="8500872" cy="1078397"/>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Name, Role, Agency</a:t>
            </a:r>
          </a:p>
          <a:p>
            <a:pPr marL="0" indent="0" algn="ctr">
              <a:buNone/>
            </a:pPr>
            <a:r>
              <a:rPr lang="en-US" dirty="0">
                <a:latin typeface="Source Sans Pro" panose="020B0503030403020204" pitchFamily="34" charset="0"/>
                <a:ea typeface="Source Sans Pro" panose="020B0503030403020204" pitchFamily="34" charset="0"/>
              </a:rPr>
              <a:t>Online: Name, Community, Role, Agency</a:t>
            </a:r>
          </a:p>
        </p:txBody>
      </p:sp>
    </p:spTree>
    <p:extLst>
      <p:ext uri="{BB962C8B-B14F-4D97-AF65-F5344CB8AC3E}">
        <p14:creationId xmlns:p14="http://schemas.microsoft.com/office/powerpoint/2010/main" val="1158692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915B1-8CD2-5118-9636-913DC9670A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ABE4AF3-FA04-5159-9E54-AB2501417E2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577" y="3564801"/>
            <a:ext cx="12192000" cy="3293199"/>
          </a:xfrm>
          <a:prstGeom prst="rect">
            <a:avLst/>
          </a:prstGeom>
        </p:spPr>
      </p:pic>
      <p:sp>
        <p:nvSpPr>
          <p:cNvPr id="3" name="Rectangle 2">
            <a:extLst>
              <a:ext uri="{FF2B5EF4-FFF2-40B4-BE49-F238E27FC236}">
                <a16:creationId xmlns:a16="http://schemas.microsoft.com/office/drawing/2014/main" id="{681BE0C5-FA21-C5F1-68B1-81DD42E487A6}"/>
              </a:ext>
            </a:extLst>
          </p:cNvPr>
          <p:cNvSpPr/>
          <p:nvPr/>
        </p:nvSpPr>
        <p:spPr>
          <a:xfrm>
            <a:off x="-3577" y="3566101"/>
            <a:ext cx="12192000" cy="3291899"/>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163618B5-F54C-0F5B-74E3-A64ADF490C7D}"/>
              </a:ext>
            </a:extLst>
          </p:cNvPr>
          <p:cNvSpPr/>
          <p:nvPr/>
        </p:nvSpPr>
        <p:spPr>
          <a:xfrm>
            <a:off x="0" y="-1"/>
            <a:ext cx="12192000" cy="1501564"/>
          </a:xfrm>
          <a:prstGeom prst="rect">
            <a:avLst/>
          </a:prstGeom>
          <a:gradFill flip="none" rotWithShape="1">
            <a:gsLst>
              <a:gs pos="0">
                <a:srgbClr val="FFBF00"/>
              </a:gs>
              <a:gs pos="88000">
                <a:schemeClr val="bg1"/>
              </a:gs>
              <a:gs pos="55000">
                <a:srgbClr val="FFBF00">
                  <a:tint val="44500"/>
                  <a:satMod val="160000"/>
                </a:srgbClr>
              </a:gs>
              <a:gs pos="67000">
                <a:srgbClr val="FFBF0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E2841">
                    <a:lumMod val="76000"/>
                    <a:lumOff val="24000"/>
                  </a:srgbClr>
                </a:solidFill>
                <a:effectLst/>
                <a:uLnTx/>
                <a:uFillTx/>
                <a:latin typeface="Aptos Display"/>
                <a:ea typeface="+mn-ea"/>
                <a:cs typeface="+mn-cs"/>
              </a:rPr>
              <a:t>Take-Away: Invest in the People of Alaska</a:t>
            </a:r>
            <a:r>
              <a:rPr kumimoji="0" lang="en-US" sz="4400" b="0" i="0" u="none" strike="noStrike" kern="1200" cap="none" spc="0" normalizeH="0" baseline="0" noProof="0" dirty="0">
                <a:ln>
                  <a:noFill/>
                </a:ln>
                <a:solidFill>
                  <a:srgbClr val="0E2841">
                    <a:lumMod val="76000"/>
                    <a:lumOff val="24000"/>
                  </a:srgbClr>
                </a:solidFill>
                <a:effectLst/>
                <a:uLnTx/>
                <a:uFillTx/>
                <a:latin typeface="Aptos Display"/>
                <a:ea typeface="Aptos Display"/>
                <a:cs typeface="Aptos Display"/>
              </a:rPr>
              <a:t>​</a:t>
            </a:r>
            <a:endParaRPr kumimoji="0" lang="en-US" sz="1800" b="0" i="0" u="none" strike="noStrike" kern="1200" cap="none" spc="0" normalizeH="0" baseline="0" noProof="0" dirty="0">
              <a:ln>
                <a:noFill/>
              </a:ln>
              <a:solidFill>
                <a:srgbClr val="0E2841">
                  <a:lumMod val="76000"/>
                  <a:lumOff val="24000"/>
                </a:srgbClr>
              </a:solidFill>
              <a:effectLst/>
              <a:uLnTx/>
              <a:uFillTx/>
              <a:latin typeface="Aptos" panose="02110004020202020204"/>
              <a:ea typeface="+mn-ea"/>
              <a:cs typeface="+mn-cs"/>
            </a:endParaRPr>
          </a:p>
        </p:txBody>
      </p:sp>
      <p:sp>
        <p:nvSpPr>
          <p:cNvPr id="7" name="Title 1">
            <a:extLst>
              <a:ext uri="{FF2B5EF4-FFF2-40B4-BE49-F238E27FC236}">
                <a16:creationId xmlns:a16="http://schemas.microsoft.com/office/drawing/2014/main" id="{700B3212-A1B6-3623-8371-971558185A6A}"/>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156082"/>
              </a:solidFill>
              <a:effectLst/>
              <a:uLnTx/>
              <a:uFillTx/>
              <a:latin typeface="Aptos Display" panose="02110004020202020204"/>
              <a:ea typeface="+mj-ea"/>
              <a:cs typeface="+mj-cs"/>
            </a:endParaRPr>
          </a:p>
        </p:txBody>
      </p:sp>
      <p:sp>
        <p:nvSpPr>
          <p:cNvPr id="10" name="Content Placeholder 2">
            <a:extLst>
              <a:ext uri="{FF2B5EF4-FFF2-40B4-BE49-F238E27FC236}">
                <a16:creationId xmlns:a16="http://schemas.microsoft.com/office/drawing/2014/main" id="{2D24959C-5177-2131-AB69-0E5DAF5E5CD4}"/>
              </a:ext>
            </a:extLst>
          </p:cNvPr>
          <p:cNvSpPr>
            <a:spLocks noGrp="1"/>
          </p:cNvSpPr>
          <p:nvPr/>
        </p:nvSpPr>
        <p:spPr>
          <a:xfrm>
            <a:off x="838200" y="1825624"/>
            <a:ext cx="6251778" cy="480377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
              <a:buChar char="•"/>
              <a:tabLst/>
              <a:defRPr/>
            </a:pPr>
            <a:r>
              <a:rPr kumimoji="0" lang="en-US" sz="2800" b="0" i="0" u="none" strike="noStrike" kern="1200" cap="none" spc="0" normalizeH="0" baseline="0" noProof="0" dirty="0">
                <a:ln>
                  <a:noFill/>
                </a:ln>
                <a:solidFill>
                  <a:srgbClr val="156082"/>
                </a:solidFill>
                <a:effectLst/>
                <a:uLnTx/>
                <a:uFillTx/>
                <a:latin typeface="Aptos"/>
                <a:ea typeface="Arial"/>
                <a:cs typeface="Arial"/>
              </a:rPr>
              <a:t>Approve expanded eligibility and additional $5.7M funding for AK ILP.​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56082"/>
              </a:solidFill>
              <a:effectLst/>
              <a:uLnTx/>
              <a:uFillTx/>
              <a:latin typeface="Aptos"/>
              <a:ea typeface="Arial"/>
              <a:cs typeface="Arial"/>
            </a:endParaRPr>
          </a:p>
          <a:p>
            <a:pPr marL="228600" marR="0" lvl="0" indent="-228600" algn="l" defTabSz="914400" rtl="0" eaLnBrk="1" fontAlgn="auto" latinLnBrk="0" hangingPunct="1">
              <a:lnSpc>
                <a:spcPct val="90000"/>
              </a:lnSpc>
              <a:spcBef>
                <a:spcPts val="1000"/>
              </a:spcBef>
              <a:spcAft>
                <a:spcPts val="0"/>
              </a:spcAft>
              <a:buClrTx/>
              <a:buSzTx/>
              <a:buFont typeface=""/>
              <a:buChar char="•"/>
              <a:tabLst/>
              <a:defRPr/>
            </a:pPr>
            <a:r>
              <a:rPr kumimoji="0" lang="en-US" sz="2800" b="0" i="0" u="none" strike="noStrike" kern="1200" cap="none" spc="0" normalizeH="0" baseline="0" noProof="0" dirty="0">
                <a:ln>
                  <a:noFill/>
                </a:ln>
                <a:solidFill>
                  <a:srgbClr val="156082"/>
                </a:solidFill>
                <a:effectLst/>
                <a:uLnTx/>
                <a:uFillTx/>
                <a:latin typeface="Aptos"/>
                <a:ea typeface="Arial"/>
                <a:cs typeface="Arial"/>
              </a:rPr>
              <a:t>Ensure all Alaskan children have equitable access to early intervention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56082"/>
              </a:solidFill>
              <a:effectLst/>
              <a:uLnTx/>
              <a:uFillTx/>
              <a:latin typeface="Aptos"/>
              <a:ea typeface="Arial"/>
              <a:cs typeface="Arial"/>
            </a:endParaRPr>
          </a:p>
          <a:p>
            <a:pPr marL="228600" marR="0" lvl="0" indent="-228600" algn="l" defTabSz="914400" rtl="0" eaLnBrk="1" fontAlgn="auto" latinLnBrk="0" hangingPunct="1">
              <a:lnSpc>
                <a:spcPct val="90000"/>
              </a:lnSpc>
              <a:spcBef>
                <a:spcPts val="1000"/>
              </a:spcBef>
              <a:spcAft>
                <a:spcPts val="0"/>
              </a:spcAft>
              <a:buClrTx/>
              <a:buSzTx/>
              <a:buFont typeface=""/>
              <a:buChar char="•"/>
              <a:tabLst/>
              <a:defRPr/>
            </a:pPr>
            <a:r>
              <a:rPr kumimoji="0" lang="en-US" sz="2800" b="0" i="0" u="none" strike="noStrike" kern="1200" cap="none" spc="0" normalizeH="0" baseline="0" noProof="0" dirty="0">
                <a:ln>
                  <a:noFill/>
                </a:ln>
                <a:solidFill>
                  <a:srgbClr val="156082"/>
                </a:solidFill>
                <a:effectLst/>
                <a:uLnTx/>
                <a:uFillTx/>
                <a:latin typeface="Aptos"/>
                <a:ea typeface="Arial"/>
                <a:cs typeface="Arial"/>
              </a:rPr>
              <a:t>ROI: Early intervention saves up to $229K per child just in special education costs. Annual cost savings up to $34.9M</a:t>
            </a:r>
            <a:endParaRPr kumimoji="0" lang="en-US" sz="2800" b="0" i="0" u="none" strike="noStrike" kern="1200" cap="none" spc="0" normalizeH="0" baseline="0" noProof="0" dirty="0">
              <a:ln>
                <a:noFill/>
              </a:ln>
              <a:solidFill>
                <a:srgbClr val="156082"/>
              </a:solidFill>
              <a:effectLst/>
              <a:uLnTx/>
              <a:uFillTx/>
              <a:latin typeface="Aptos" panose="02110004020202020204"/>
              <a:ea typeface="+mn-ea"/>
              <a:cs typeface="+mn-cs"/>
            </a:endParaRPr>
          </a:p>
        </p:txBody>
      </p:sp>
      <p:pic>
        <p:nvPicPr>
          <p:cNvPr id="25" name="Picture 24">
            <a:extLst>
              <a:ext uri="{FF2B5EF4-FFF2-40B4-BE49-F238E27FC236}">
                <a16:creationId xmlns:a16="http://schemas.microsoft.com/office/drawing/2014/main" id="{3CFB3E7A-F3F8-FF72-43D8-10DA7B1B0A5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360688" y="2870504"/>
            <a:ext cx="4931576" cy="4067706"/>
          </a:xfrm>
          <a:prstGeom prst="ellipse">
            <a:avLst/>
          </a:prstGeom>
          <a:ln>
            <a:noFill/>
          </a:ln>
          <a:effectLst>
            <a:softEdge rad="112500"/>
          </a:effectLst>
        </p:spPr>
      </p:pic>
    </p:spTree>
    <p:extLst>
      <p:ext uri="{BB962C8B-B14F-4D97-AF65-F5344CB8AC3E}">
        <p14:creationId xmlns:p14="http://schemas.microsoft.com/office/powerpoint/2010/main" val="13557936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D702EB8-9D3B-D006-D453-7BCE300EA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F57F7-138B-601B-9CB7-5493EDE75DE1}"/>
              </a:ext>
            </a:extLst>
          </p:cNvPr>
          <p:cNvSpPr>
            <a:spLocks noGrp="1"/>
          </p:cNvSpPr>
          <p:nvPr>
            <p:ph type="title"/>
          </p:nvPr>
        </p:nvSpPr>
        <p:spPr>
          <a:xfrm>
            <a:off x="425562" y="1969545"/>
            <a:ext cx="11340875"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Dr. Amy Dressel</a:t>
            </a:r>
          </a:p>
        </p:txBody>
      </p:sp>
      <p:sp>
        <p:nvSpPr>
          <p:cNvPr id="3" name="Content Placeholder 2">
            <a:extLst>
              <a:ext uri="{FF2B5EF4-FFF2-40B4-BE49-F238E27FC236}">
                <a16:creationId xmlns:a16="http://schemas.microsoft.com/office/drawing/2014/main" id="{275FC6D8-31BA-2918-B4E9-8726C380AC9A}"/>
              </a:ext>
            </a:extLst>
          </p:cNvPr>
          <p:cNvSpPr>
            <a:spLocks noGrp="1"/>
          </p:cNvSpPr>
          <p:nvPr>
            <p:ph idx="1"/>
          </p:nvPr>
        </p:nvSpPr>
        <p:spPr>
          <a:xfrm>
            <a:off x="1845564" y="4548233"/>
            <a:ext cx="8500872" cy="535517"/>
          </a:xfrm>
        </p:spPr>
        <p:txBody>
          <a:bodyPr/>
          <a:lstStyle/>
          <a:p>
            <a:pPr marL="0" indent="0" algn="ctr">
              <a:buNone/>
            </a:pPr>
            <a:r>
              <a:rPr lang="en-US" dirty="0">
                <a:latin typeface="Source Sans Pro" panose="020B0503030403020204" pitchFamily="34" charset="0"/>
                <a:ea typeface="Source Sans Pro" panose="020B0503030403020204" pitchFamily="34" charset="0"/>
              </a:rPr>
              <a:t>Bartlett Glacier Pediatrics </a:t>
            </a:r>
          </a:p>
        </p:txBody>
      </p:sp>
    </p:spTree>
    <p:extLst>
      <p:ext uri="{BB962C8B-B14F-4D97-AF65-F5344CB8AC3E}">
        <p14:creationId xmlns:p14="http://schemas.microsoft.com/office/powerpoint/2010/main" val="3500303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343D58A-81A3-942F-F844-BA9E39306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05503-6160-3BE1-6C7D-5E21692AE052}"/>
              </a:ext>
            </a:extLst>
          </p:cNvPr>
          <p:cNvSpPr>
            <a:spLocks noGrp="1"/>
          </p:cNvSpPr>
          <p:nvPr>
            <p:ph type="title"/>
          </p:nvPr>
        </p:nvSpPr>
        <p:spPr>
          <a:xfrm>
            <a:off x="964975"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Heidi Richardson-Mazon</a:t>
            </a:r>
          </a:p>
        </p:txBody>
      </p:sp>
      <p:sp>
        <p:nvSpPr>
          <p:cNvPr id="3" name="Content Placeholder 2">
            <a:extLst>
              <a:ext uri="{FF2B5EF4-FFF2-40B4-BE49-F238E27FC236}">
                <a16:creationId xmlns:a16="http://schemas.microsoft.com/office/drawing/2014/main" id="{06DE6ACA-B5DC-DA80-6C04-7BDCBC19C687}"/>
              </a:ext>
            </a:extLst>
          </p:cNvPr>
          <p:cNvSpPr>
            <a:spLocks noGrp="1"/>
          </p:cNvSpPr>
          <p:nvPr>
            <p:ph idx="1"/>
          </p:nvPr>
        </p:nvSpPr>
        <p:spPr>
          <a:xfrm>
            <a:off x="1123950" y="4522833"/>
            <a:ext cx="9944100" cy="697535"/>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SEARHC Home Visiting</a:t>
            </a:r>
          </a:p>
        </p:txBody>
      </p:sp>
    </p:spTree>
    <p:extLst>
      <p:ext uri="{BB962C8B-B14F-4D97-AF65-F5344CB8AC3E}">
        <p14:creationId xmlns:p14="http://schemas.microsoft.com/office/powerpoint/2010/main" val="601113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FDD1B48-2CBE-1868-90CE-D60BB58581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40D47-984C-0613-983C-73F6B7506AFB}"/>
              </a:ext>
            </a:extLst>
          </p:cNvPr>
          <p:cNvSpPr>
            <a:spLocks noGrp="1"/>
          </p:cNvSpPr>
          <p:nvPr>
            <p:ph type="title"/>
          </p:nvPr>
        </p:nvSpPr>
        <p:spPr>
          <a:xfrm>
            <a:off x="3890433" y="4756355"/>
            <a:ext cx="4152899" cy="1325563"/>
          </a:xfrm>
        </p:spPr>
        <p:txBody>
          <a:bodyPr/>
          <a:lstStyle/>
          <a:p>
            <a:r>
              <a:rPr lang="en-US" b="1" dirty="0">
                <a:latin typeface="Source Sans Pro SemiBold" panose="020B0503030403020204" pitchFamily="34" charset="0"/>
                <a:ea typeface="Source Sans Pro SemiBold" panose="020B0503030403020204" pitchFamily="34" charset="0"/>
              </a:rPr>
              <a:t>HOME VISITING </a:t>
            </a:r>
          </a:p>
        </p:txBody>
      </p:sp>
      <p:pic>
        <p:nvPicPr>
          <p:cNvPr id="4" name="Content Placeholder 3">
            <a:extLst>
              <a:ext uri="{FF2B5EF4-FFF2-40B4-BE49-F238E27FC236}">
                <a16:creationId xmlns:a16="http://schemas.microsoft.com/office/drawing/2014/main" id="{514C7EFA-4C89-D0B3-9877-BA063162FE4C}"/>
              </a:ext>
            </a:extLst>
          </p:cNvPr>
          <p:cNvPicPr>
            <a:picLocks noGrp="1" noChangeAspect="1"/>
          </p:cNvPicPr>
          <p:nvPr>
            <p:ph idx="1"/>
          </p:nvPr>
        </p:nvPicPr>
        <p:blipFill>
          <a:blip r:embed="rId4"/>
          <a:stretch>
            <a:fillRect/>
          </a:stretch>
        </p:blipFill>
        <p:spPr>
          <a:xfrm>
            <a:off x="1692410" y="2101645"/>
            <a:ext cx="8807180" cy="2654710"/>
          </a:xfrm>
          <a:prstGeom prst="rect">
            <a:avLst/>
          </a:prstGeom>
        </p:spPr>
      </p:pic>
    </p:spTree>
    <p:extLst>
      <p:ext uri="{BB962C8B-B14F-4D97-AF65-F5344CB8AC3E}">
        <p14:creationId xmlns:p14="http://schemas.microsoft.com/office/powerpoint/2010/main" val="586305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10CF32E-678E-889B-7032-7185BF51CA69}"/>
              </a:ext>
            </a:extLst>
          </p:cNvPr>
          <p:cNvSpPr/>
          <p:nvPr/>
        </p:nvSpPr>
        <p:spPr>
          <a:xfrm>
            <a:off x="370390" y="300942"/>
            <a:ext cx="2453833" cy="6261904"/>
          </a:xfrm>
          <a:prstGeom prst="rect">
            <a:avLst/>
          </a:prstGeom>
          <a:solidFill>
            <a:srgbClr val="FFF5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Content Placeholder 10" descr="A blue and purple ovals on a black background&#10;&#10;Description automatically generated">
            <a:extLst>
              <a:ext uri="{FF2B5EF4-FFF2-40B4-BE49-F238E27FC236}">
                <a16:creationId xmlns:a16="http://schemas.microsoft.com/office/drawing/2014/main" id="{DE4DC5CA-0645-0A7C-9D3D-86F2F0D54EF9}"/>
              </a:ext>
            </a:extLst>
          </p:cNvPr>
          <p:cNvPicPr>
            <a:picLocks noGrp="1" noChangeAspect="1"/>
          </p:cNvPicPr>
          <p:nvPr>
            <p:ph idx="1"/>
          </p:nvPr>
        </p:nvPicPr>
        <p:blipFill>
          <a:blip r:embed="rId3"/>
          <a:stretch>
            <a:fillRect/>
          </a:stretch>
        </p:blipFill>
        <p:spPr>
          <a:xfrm>
            <a:off x="649111" y="514144"/>
            <a:ext cx="1896388" cy="3620377"/>
          </a:xfrm>
        </p:spPr>
      </p:pic>
      <p:sp>
        <p:nvSpPr>
          <p:cNvPr id="14" name="TextBox 13">
            <a:extLst>
              <a:ext uri="{FF2B5EF4-FFF2-40B4-BE49-F238E27FC236}">
                <a16:creationId xmlns:a16="http://schemas.microsoft.com/office/drawing/2014/main" id="{666CAD92-3461-F2B0-6EC3-C5F0B7229057}"/>
              </a:ext>
            </a:extLst>
          </p:cNvPr>
          <p:cNvSpPr txBox="1"/>
          <p:nvPr/>
        </p:nvSpPr>
        <p:spPr>
          <a:xfrm>
            <a:off x="2982569" y="1923068"/>
            <a:ext cx="8666836" cy="1985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Help Me Grow Alaska is an agency dedicated to promoting healthy child development across Alaska by providing support and information to individuals and organizations who care for and about children, youth, and adults ages prenatal-26. Whether you are a parent, provider, teacher, or other caregiver with questions or concerns about a child in your life, we are here to help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Our call center is staffed with Family Support Specialists, individuals with experience in, and an understanding of, child development, social services, and resources available in Alaska and beyond. They are available to listen to concerns, help organize a path forward, and get families connected to the most available and appropriate service across Alaska.</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100" b="0" i="0" u="none" strike="noStrike" kern="1200" cap="none" spc="0" normalizeH="0" baseline="0" noProof="0" dirty="0">
              <a:ln>
                <a:noFill/>
              </a:ln>
              <a:solidFill>
                <a:srgbClr val="000000"/>
              </a:solidFill>
              <a:effectLst/>
              <a:uLnTx/>
              <a:uFillTx/>
              <a:latin typeface="YACgEbc43jc 0"/>
              <a:ea typeface="+mn-ea"/>
              <a:cs typeface="+mn-cs"/>
            </a:endParaRPr>
          </a:p>
        </p:txBody>
      </p:sp>
      <p:pic>
        <p:nvPicPr>
          <p:cNvPr id="16" name="Picture 15" descr="A person holding a baby&#10;&#10;Description automatically generated">
            <a:extLst>
              <a:ext uri="{FF2B5EF4-FFF2-40B4-BE49-F238E27FC236}">
                <a16:creationId xmlns:a16="http://schemas.microsoft.com/office/drawing/2014/main" id="{2AF12524-B506-1D66-8DB7-0D9B92B056B3}"/>
              </a:ext>
            </a:extLst>
          </p:cNvPr>
          <p:cNvPicPr>
            <a:picLocks noChangeAspect="1"/>
          </p:cNvPicPr>
          <p:nvPr/>
        </p:nvPicPr>
        <p:blipFill>
          <a:blip r:embed="rId4"/>
          <a:stretch>
            <a:fillRect/>
          </a:stretch>
        </p:blipFill>
        <p:spPr>
          <a:xfrm rot="500243">
            <a:off x="6898026" y="4558766"/>
            <a:ext cx="987597" cy="1355854"/>
          </a:xfrm>
          <a:prstGeom prst="rect">
            <a:avLst/>
          </a:prstGeom>
        </p:spPr>
      </p:pic>
      <p:pic>
        <p:nvPicPr>
          <p:cNvPr id="18" name="Picture 17">
            <a:extLst>
              <a:ext uri="{FF2B5EF4-FFF2-40B4-BE49-F238E27FC236}">
                <a16:creationId xmlns:a16="http://schemas.microsoft.com/office/drawing/2014/main" id="{395BF390-E8AC-1958-BDAB-40ED062B80BB}"/>
              </a:ext>
            </a:extLst>
          </p:cNvPr>
          <p:cNvPicPr>
            <a:picLocks noChangeAspect="1"/>
          </p:cNvPicPr>
          <p:nvPr/>
        </p:nvPicPr>
        <p:blipFill>
          <a:blip r:embed="rId5"/>
          <a:stretch>
            <a:fillRect/>
          </a:stretch>
        </p:blipFill>
        <p:spPr>
          <a:xfrm rot="20362657">
            <a:off x="8603889" y="4800989"/>
            <a:ext cx="1762611" cy="1382191"/>
          </a:xfrm>
          <a:prstGeom prst="rect">
            <a:avLst/>
          </a:prstGeom>
        </p:spPr>
      </p:pic>
      <p:pic>
        <p:nvPicPr>
          <p:cNvPr id="20" name="Picture 19">
            <a:extLst>
              <a:ext uri="{FF2B5EF4-FFF2-40B4-BE49-F238E27FC236}">
                <a16:creationId xmlns:a16="http://schemas.microsoft.com/office/drawing/2014/main" id="{DD5B2CD8-BEF1-DC37-8B3E-E566B5825B8B}"/>
              </a:ext>
            </a:extLst>
          </p:cNvPr>
          <p:cNvPicPr>
            <a:picLocks noChangeAspect="1"/>
          </p:cNvPicPr>
          <p:nvPr/>
        </p:nvPicPr>
        <p:blipFill>
          <a:blip r:embed="rId6"/>
          <a:stretch>
            <a:fillRect/>
          </a:stretch>
        </p:blipFill>
        <p:spPr>
          <a:xfrm rot="650395">
            <a:off x="3063354" y="4175001"/>
            <a:ext cx="1662135" cy="2150998"/>
          </a:xfrm>
          <a:prstGeom prst="rect">
            <a:avLst/>
          </a:prstGeom>
        </p:spPr>
      </p:pic>
      <p:pic>
        <p:nvPicPr>
          <p:cNvPr id="22" name="Picture 21">
            <a:extLst>
              <a:ext uri="{FF2B5EF4-FFF2-40B4-BE49-F238E27FC236}">
                <a16:creationId xmlns:a16="http://schemas.microsoft.com/office/drawing/2014/main" id="{280DB822-B578-607C-A3B1-CBFA669A42F7}"/>
              </a:ext>
            </a:extLst>
          </p:cNvPr>
          <p:cNvPicPr>
            <a:picLocks noChangeAspect="1"/>
          </p:cNvPicPr>
          <p:nvPr/>
        </p:nvPicPr>
        <p:blipFill>
          <a:blip r:embed="rId7"/>
          <a:stretch>
            <a:fillRect/>
          </a:stretch>
        </p:blipFill>
        <p:spPr>
          <a:xfrm rot="20929692">
            <a:off x="5410881" y="4753547"/>
            <a:ext cx="618031" cy="1545075"/>
          </a:xfrm>
          <a:prstGeom prst="rect">
            <a:avLst/>
          </a:prstGeom>
        </p:spPr>
      </p:pic>
      <p:pic>
        <p:nvPicPr>
          <p:cNvPr id="24" name="Picture 23" descr="A book cover with a fox and a bear&#10;&#10;Description automatically generated">
            <a:extLst>
              <a:ext uri="{FF2B5EF4-FFF2-40B4-BE49-F238E27FC236}">
                <a16:creationId xmlns:a16="http://schemas.microsoft.com/office/drawing/2014/main" id="{0ACEB139-8BCD-A3B8-1877-851BD26A0ABE}"/>
              </a:ext>
            </a:extLst>
          </p:cNvPr>
          <p:cNvPicPr>
            <a:picLocks noChangeAspect="1"/>
          </p:cNvPicPr>
          <p:nvPr/>
        </p:nvPicPr>
        <p:blipFill>
          <a:blip r:embed="rId8"/>
          <a:stretch>
            <a:fillRect/>
          </a:stretch>
        </p:blipFill>
        <p:spPr>
          <a:xfrm>
            <a:off x="8676698" y="533233"/>
            <a:ext cx="1499297" cy="1252873"/>
          </a:xfrm>
          <a:prstGeom prst="rect">
            <a:avLst/>
          </a:prstGeom>
        </p:spPr>
      </p:pic>
      <p:pic>
        <p:nvPicPr>
          <p:cNvPr id="28" name="Picture 27" descr="A book cover with a bear&#10;&#10;Description automatically generated">
            <a:extLst>
              <a:ext uri="{FF2B5EF4-FFF2-40B4-BE49-F238E27FC236}">
                <a16:creationId xmlns:a16="http://schemas.microsoft.com/office/drawing/2014/main" id="{8E803D7C-FDA7-958A-1375-E2159E346E17}"/>
              </a:ext>
            </a:extLst>
          </p:cNvPr>
          <p:cNvPicPr>
            <a:picLocks noChangeAspect="1"/>
          </p:cNvPicPr>
          <p:nvPr/>
        </p:nvPicPr>
        <p:blipFill>
          <a:blip r:embed="rId9"/>
          <a:stretch>
            <a:fillRect/>
          </a:stretch>
        </p:blipFill>
        <p:spPr>
          <a:xfrm>
            <a:off x="4599818" y="603402"/>
            <a:ext cx="1355458" cy="1182704"/>
          </a:xfrm>
          <a:prstGeom prst="rect">
            <a:avLst/>
          </a:prstGeom>
        </p:spPr>
      </p:pic>
      <p:pic>
        <p:nvPicPr>
          <p:cNvPr id="30" name="Picture 29" descr="A book cover of a bear&#10;&#10;Description automatically generated">
            <a:extLst>
              <a:ext uri="{FF2B5EF4-FFF2-40B4-BE49-F238E27FC236}">
                <a16:creationId xmlns:a16="http://schemas.microsoft.com/office/drawing/2014/main" id="{2A76A481-3FB9-2AFD-6DE1-874F9E1F9C23}"/>
              </a:ext>
            </a:extLst>
          </p:cNvPr>
          <p:cNvPicPr>
            <a:picLocks noChangeAspect="1"/>
          </p:cNvPicPr>
          <p:nvPr/>
        </p:nvPicPr>
        <p:blipFill>
          <a:blip r:embed="rId10"/>
          <a:stretch>
            <a:fillRect/>
          </a:stretch>
        </p:blipFill>
        <p:spPr>
          <a:xfrm>
            <a:off x="6570760" y="557563"/>
            <a:ext cx="1490454" cy="1252873"/>
          </a:xfrm>
          <a:prstGeom prst="rect">
            <a:avLst/>
          </a:prstGeom>
        </p:spPr>
      </p:pic>
      <p:pic>
        <p:nvPicPr>
          <p:cNvPr id="32" name="Picture 31">
            <a:extLst>
              <a:ext uri="{FF2B5EF4-FFF2-40B4-BE49-F238E27FC236}">
                <a16:creationId xmlns:a16="http://schemas.microsoft.com/office/drawing/2014/main" id="{C74BD5F3-2705-35DE-9FC9-82D0E3E1C03B}"/>
              </a:ext>
            </a:extLst>
          </p:cNvPr>
          <p:cNvPicPr>
            <a:picLocks noChangeAspect="1"/>
          </p:cNvPicPr>
          <p:nvPr/>
        </p:nvPicPr>
        <p:blipFill>
          <a:blip r:embed="rId11"/>
          <a:stretch>
            <a:fillRect/>
          </a:stretch>
        </p:blipFill>
        <p:spPr>
          <a:xfrm rot="1029747">
            <a:off x="10453823" y="4545231"/>
            <a:ext cx="1155875" cy="731268"/>
          </a:xfrm>
          <a:prstGeom prst="rect">
            <a:avLst/>
          </a:prstGeom>
        </p:spPr>
      </p:pic>
      <p:pic>
        <p:nvPicPr>
          <p:cNvPr id="35" name="Picture 34">
            <a:extLst>
              <a:ext uri="{FF2B5EF4-FFF2-40B4-BE49-F238E27FC236}">
                <a16:creationId xmlns:a16="http://schemas.microsoft.com/office/drawing/2014/main" id="{FF1E905A-FC77-C17C-9D48-F26A7E3038F2}"/>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100000"/>
                    </a14:imgEffect>
                  </a14:imgLayer>
                </a14:imgProps>
              </a:ext>
            </a:extLst>
          </a:blip>
          <a:stretch>
            <a:fillRect/>
          </a:stretch>
        </p:blipFill>
        <p:spPr>
          <a:xfrm>
            <a:off x="1121574" y="5399662"/>
            <a:ext cx="956146" cy="944194"/>
          </a:xfrm>
          <a:prstGeom prst="rect">
            <a:avLst/>
          </a:prstGeom>
        </p:spPr>
      </p:pic>
      <p:sp>
        <p:nvSpPr>
          <p:cNvPr id="37" name="TextBox 36">
            <a:extLst>
              <a:ext uri="{FF2B5EF4-FFF2-40B4-BE49-F238E27FC236}">
                <a16:creationId xmlns:a16="http://schemas.microsoft.com/office/drawing/2014/main" id="{9ADF1D09-6C79-5991-1776-533A088091FC}"/>
              </a:ext>
            </a:extLst>
          </p:cNvPr>
          <p:cNvSpPr txBox="1"/>
          <p:nvPr/>
        </p:nvSpPr>
        <p:spPr>
          <a:xfrm>
            <a:off x="370390" y="4613310"/>
            <a:ext cx="245383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To order materials scan the QR code or 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a2p2.org/help-me-grow-</a:t>
            </a:r>
            <a:r>
              <a:rPr kumimoji="0" lang="en-US" sz="1400" b="0" i="0" u="none" strike="noStrike" kern="1200" cap="none" spc="0" normalizeH="0" baseline="0" noProof="0" dirty="0" err="1">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alaska</a:t>
            </a: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t>
            </a:r>
            <a:endParaRPr kumimoji="0" lang="en-US" sz="12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endParaRPr>
          </a:p>
        </p:txBody>
      </p:sp>
    </p:spTree>
    <p:extLst>
      <p:ext uri="{BB962C8B-B14F-4D97-AF65-F5344CB8AC3E}">
        <p14:creationId xmlns:p14="http://schemas.microsoft.com/office/powerpoint/2010/main" val="1189708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A5439-F752-50C2-8548-FD08A2D9B16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3324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392FB14-D48D-AD61-CE3A-CCF605FB283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142A94-6120-26E9-F3DD-C6CDC39A4E6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7E90BF1-73D3-4BD1-A552-E9352AB84CFE}"/>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568244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71292CB-B91F-62C4-BC6A-9C2F777E19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32D8C-2BDC-06EA-7B2D-0A4C2B438747}"/>
              </a:ext>
            </a:extLst>
          </p:cNvPr>
          <p:cNvSpPr>
            <a:spLocks noGrp="1"/>
          </p:cNvSpPr>
          <p:nvPr>
            <p:ph type="title"/>
          </p:nvPr>
        </p:nvSpPr>
        <p:spPr>
          <a:xfrm>
            <a:off x="934812" y="1282023"/>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Thank you for joining! </a:t>
            </a:r>
          </a:p>
        </p:txBody>
      </p:sp>
      <p:sp>
        <p:nvSpPr>
          <p:cNvPr id="3" name="Content Placeholder 2">
            <a:extLst>
              <a:ext uri="{FF2B5EF4-FFF2-40B4-BE49-F238E27FC236}">
                <a16:creationId xmlns:a16="http://schemas.microsoft.com/office/drawing/2014/main" id="{40CFF7E5-282C-3929-4741-45E421339DF2}"/>
              </a:ext>
            </a:extLst>
          </p:cNvPr>
          <p:cNvSpPr>
            <a:spLocks noGrp="1"/>
          </p:cNvSpPr>
          <p:nvPr>
            <p:ph idx="1"/>
          </p:nvPr>
        </p:nvSpPr>
        <p:spPr>
          <a:xfrm>
            <a:off x="741588" y="2379193"/>
            <a:ext cx="10975131" cy="3361207"/>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Special thanks to the State of Alaska Department of Health for hosting the February Partnership Meeting</a:t>
            </a:r>
          </a:p>
          <a:p>
            <a:pPr marL="0" indent="0" algn="ctr">
              <a:buNone/>
            </a:pPr>
            <a:r>
              <a:rPr lang="en-US" dirty="0"/>
              <a:t>To the providers and colleagues who presented: Thank you so much for all your meaningful connections, impactful partnerships, and for actively listening to your community to support their needs.  Your actions, hopes, and continued partnerships are an inspiration to many!</a:t>
            </a:r>
          </a:p>
          <a:p>
            <a:pPr marL="0" indent="0" algn="ctr">
              <a:buNone/>
            </a:pPr>
            <a:r>
              <a:rPr lang="en-US" dirty="0">
                <a:latin typeface="Source Sans Pro" panose="020B0503030403020204" pitchFamily="34" charset="0"/>
                <a:ea typeface="Source Sans Pro" panose="020B0503030403020204" pitchFamily="34" charset="0"/>
              </a:rPr>
              <a:t>Thank you! </a:t>
            </a:r>
          </a:p>
          <a:p>
            <a:pPr marL="0" indent="0" algn="ctr">
              <a:buNone/>
            </a:pP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66330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4E66942-B3C8-B0FF-137F-366E896A7A25}"/>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1F98620-6A5C-0CCE-9A85-F020F474A12D}"/>
              </a:ext>
            </a:extLst>
          </p:cNvPr>
          <p:cNvPicPr>
            <a:picLocks noGrp="1" noChangeAspect="1"/>
          </p:cNvPicPr>
          <p:nvPr>
            <p:ph idx="1"/>
          </p:nvPr>
        </p:nvPicPr>
        <p:blipFill>
          <a:blip r:embed="rId4">
            <a:extLst>
              <a:ext uri="{28A0092B-C50C-407E-A947-70E740481C1C}">
                <a14:useLocalDpi xmlns:a14="http://schemas.microsoft.com/office/drawing/2010/main"/>
              </a:ext>
            </a:extLst>
          </a:blip>
          <a:srcRect/>
          <a:stretch>
            <a:fillRect/>
          </a:stretch>
        </p:blipFill>
        <p:spPr>
          <a:xfrm>
            <a:off x="416443" y="354562"/>
            <a:ext cx="6683439" cy="4001538"/>
          </a:xfrm>
          <a:prstGeom prst="rect">
            <a:avLst/>
          </a:prstGeom>
        </p:spPr>
      </p:pic>
      <p:pic>
        <p:nvPicPr>
          <p:cNvPr id="6" name="Picture 5">
            <a:extLst>
              <a:ext uri="{FF2B5EF4-FFF2-40B4-BE49-F238E27FC236}">
                <a16:creationId xmlns:a16="http://schemas.microsoft.com/office/drawing/2014/main" id="{F15F1AB8-1144-B8C7-BC56-564EC3F86A74}"/>
              </a:ext>
            </a:extLst>
          </p:cNvPr>
          <p:cNvPicPr>
            <a:picLocks noChangeAspect="1"/>
          </p:cNvPicPr>
          <p:nvPr/>
        </p:nvPicPr>
        <p:blipFill>
          <a:blip r:embed="rId5"/>
          <a:stretch>
            <a:fillRect/>
          </a:stretch>
        </p:blipFill>
        <p:spPr>
          <a:xfrm>
            <a:off x="4324667" y="4102100"/>
            <a:ext cx="7470717" cy="2490239"/>
          </a:xfrm>
          <a:prstGeom prst="rect">
            <a:avLst/>
          </a:prstGeom>
        </p:spPr>
      </p:pic>
      <p:pic>
        <p:nvPicPr>
          <p:cNvPr id="3074" name="Picture 2">
            <a:extLst>
              <a:ext uri="{FF2B5EF4-FFF2-40B4-BE49-F238E27FC236}">
                <a16:creationId xmlns:a16="http://schemas.microsoft.com/office/drawing/2014/main" id="{F552756E-42A3-7E21-9B46-6B0F30D320A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61100" y="2438400"/>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288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BD77DD0-0316-9CB1-1EDA-D11FA0E03725}"/>
              </a:ext>
            </a:extLst>
          </p:cNvPr>
          <p:cNvSpPr>
            <a:spLocks noGrp="1"/>
          </p:cNvSpPr>
          <p:nvPr>
            <p:ph idx="1"/>
          </p:nvPr>
        </p:nvSpPr>
        <p:spPr>
          <a:xfrm>
            <a:off x="1189264" y="1266766"/>
            <a:ext cx="9813471" cy="596308"/>
          </a:xfrm>
          <a:effectLst>
            <a:glow>
              <a:schemeClr val="accent1"/>
            </a:glow>
            <a:outerShdw blurRad="50800" dist="50800" dir="5400000" sx="1000" sy="1000" algn="ctr" rotWithShape="0">
              <a:srgbClr val="000000">
                <a:alpha val="43137"/>
              </a:srgbClr>
            </a:outerShdw>
          </a:effectLst>
        </p:spPr>
        <p:txBody>
          <a:bodyPr>
            <a:normAutofit fontScale="92500"/>
          </a:bodyPr>
          <a:lstStyle/>
          <a:p>
            <a:pPr marL="0" indent="0" algn="ctr">
              <a:buNone/>
            </a:pPr>
            <a:r>
              <a:rPr lang="en-US" sz="3600" dirty="0">
                <a:solidFill>
                  <a:srgbClr val="FFCC4B"/>
                </a:solidFill>
                <a:effectLst>
                  <a:outerShdw blurRad="50800" dist="38100" dir="5400000" algn="t" rotWithShape="0">
                    <a:prstClr val="black">
                      <a:alpha val="40000"/>
                    </a:prstClr>
                  </a:outerShdw>
                </a:effectLst>
                <a:latin typeface="Source Sans Pro" panose="020B0503030403020204" pitchFamily="34" charset="0"/>
                <a:ea typeface="Source Sans Pro" panose="020B0503030403020204" pitchFamily="34" charset="0"/>
              </a:rPr>
              <a:t>Thank you for joining this months Partnership Meeting!</a:t>
            </a:r>
          </a:p>
        </p:txBody>
      </p:sp>
      <p:sp>
        <p:nvSpPr>
          <p:cNvPr id="9" name="Rectangle 8">
            <a:extLst>
              <a:ext uri="{FF2B5EF4-FFF2-40B4-BE49-F238E27FC236}">
                <a16:creationId xmlns:a16="http://schemas.microsoft.com/office/drawing/2014/main" id="{A6947CB8-50E2-7A5F-285B-CCF2C15C3AC2}"/>
              </a:ext>
            </a:extLst>
          </p:cNvPr>
          <p:cNvSpPr/>
          <p:nvPr/>
        </p:nvSpPr>
        <p:spPr>
          <a:xfrm>
            <a:off x="1756252" y="2144992"/>
            <a:ext cx="3973342" cy="3474413"/>
          </a:xfrm>
          <a:prstGeom prst="rect">
            <a:avLst/>
          </a:prstGeom>
          <a:solidFill>
            <a:srgbClr val="CCE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1B1F2"/>
              </a:solidFill>
            </a:endParaRPr>
          </a:p>
        </p:txBody>
      </p:sp>
      <p:pic>
        <p:nvPicPr>
          <p:cNvPr id="10" name="Picture 9">
            <a:extLst>
              <a:ext uri="{FF2B5EF4-FFF2-40B4-BE49-F238E27FC236}">
                <a16:creationId xmlns:a16="http://schemas.microsoft.com/office/drawing/2014/main" id="{FE8BE6DE-9424-6504-9146-A095233AA84F}"/>
              </a:ext>
            </a:extLst>
          </p:cNvPr>
          <p:cNvPicPr>
            <a:picLocks noChangeAspect="1"/>
          </p:cNvPicPr>
          <p:nvPr/>
        </p:nvPicPr>
        <p:blipFill>
          <a:blip r:embed="rId3"/>
          <a:stretch>
            <a:fillRect/>
          </a:stretch>
        </p:blipFill>
        <p:spPr>
          <a:xfrm>
            <a:off x="3113121" y="4186154"/>
            <a:ext cx="1259605" cy="1259605"/>
          </a:xfrm>
          <a:prstGeom prst="rect">
            <a:avLst/>
          </a:prstGeom>
        </p:spPr>
      </p:pic>
      <p:sp>
        <p:nvSpPr>
          <p:cNvPr id="11" name="TextBox 10">
            <a:extLst>
              <a:ext uri="{FF2B5EF4-FFF2-40B4-BE49-F238E27FC236}">
                <a16:creationId xmlns:a16="http://schemas.microsoft.com/office/drawing/2014/main" id="{82CC23DD-89C7-3910-BE70-BF9BA08B54C3}"/>
              </a:ext>
            </a:extLst>
          </p:cNvPr>
          <p:cNvSpPr txBox="1"/>
          <p:nvPr/>
        </p:nvSpPr>
        <p:spPr>
          <a:xfrm>
            <a:off x="1905799" y="2426909"/>
            <a:ext cx="3674248" cy="1477328"/>
          </a:xfrm>
          <a:prstGeom prst="rect">
            <a:avLst/>
          </a:prstGeom>
          <a:noFill/>
        </p:spPr>
        <p:txBody>
          <a:bodyPr wrap="square" rtlCol="0">
            <a:spAutoFit/>
          </a:bodyPr>
          <a:lstStyle/>
          <a:p>
            <a:pPr algn="ctr"/>
            <a:r>
              <a:rPr lang="en-US" dirty="0">
                <a:solidFill>
                  <a:srgbClr val="02698C"/>
                </a:solidFill>
                <a:effectLst/>
                <a:latin typeface="Source Sans Pro" panose="020B0503030403020204" pitchFamily="34" charset="0"/>
                <a:ea typeface="Source Sans Pro" panose="020B0503030403020204" pitchFamily="34" charset="0"/>
              </a:rPr>
              <a:t>Partnership Meeting resources and presentations from recent meetings are available on the </a:t>
            </a:r>
          </a:p>
          <a:p>
            <a:pPr algn="ctr"/>
            <a:r>
              <a:rPr lang="en-US" dirty="0">
                <a:solidFill>
                  <a:srgbClr val="02698C"/>
                </a:solidFill>
                <a:effectLst/>
                <a:latin typeface="Source Sans Pro" panose="020B0503030403020204" pitchFamily="34" charset="0"/>
                <a:ea typeface="Source Sans Pro" panose="020B0503030403020204" pitchFamily="34" charset="0"/>
              </a:rPr>
              <a:t>All Alaska Pediatric Partnership (A2P2) website a2p2.org</a:t>
            </a:r>
          </a:p>
        </p:txBody>
      </p:sp>
      <p:sp>
        <p:nvSpPr>
          <p:cNvPr id="12" name="Rectangle 11">
            <a:extLst>
              <a:ext uri="{FF2B5EF4-FFF2-40B4-BE49-F238E27FC236}">
                <a16:creationId xmlns:a16="http://schemas.microsoft.com/office/drawing/2014/main" id="{FB6512BB-D2D8-862A-8EB1-CF959E1BB975}"/>
              </a:ext>
            </a:extLst>
          </p:cNvPr>
          <p:cNvSpPr/>
          <p:nvPr/>
        </p:nvSpPr>
        <p:spPr>
          <a:xfrm>
            <a:off x="6528153" y="2144991"/>
            <a:ext cx="3907594" cy="3474413"/>
          </a:xfrm>
          <a:prstGeom prst="rect">
            <a:avLst/>
          </a:prstGeom>
          <a:solidFill>
            <a:srgbClr val="CCE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5FF1070-5D39-A211-AA00-E39A39247C80}"/>
              </a:ext>
            </a:extLst>
          </p:cNvPr>
          <p:cNvPicPr>
            <a:picLocks noChangeAspect="1"/>
          </p:cNvPicPr>
          <p:nvPr/>
        </p:nvPicPr>
        <p:blipFill>
          <a:blip r:embed="rId4"/>
          <a:stretch>
            <a:fillRect/>
          </a:stretch>
        </p:blipFill>
        <p:spPr>
          <a:xfrm>
            <a:off x="7852147" y="4186153"/>
            <a:ext cx="1259605" cy="1259605"/>
          </a:xfrm>
          <a:prstGeom prst="rect">
            <a:avLst/>
          </a:prstGeom>
        </p:spPr>
      </p:pic>
      <p:sp>
        <p:nvSpPr>
          <p:cNvPr id="14" name="TextBox 13">
            <a:extLst>
              <a:ext uri="{FF2B5EF4-FFF2-40B4-BE49-F238E27FC236}">
                <a16:creationId xmlns:a16="http://schemas.microsoft.com/office/drawing/2014/main" id="{4FD390D6-E4A8-290B-1F2C-2A0B16FD1C75}"/>
              </a:ext>
            </a:extLst>
          </p:cNvPr>
          <p:cNvSpPr txBox="1"/>
          <p:nvPr/>
        </p:nvSpPr>
        <p:spPr>
          <a:xfrm>
            <a:off x="7055966" y="2251894"/>
            <a:ext cx="2851965" cy="1785104"/>
          </a:xfrm>
          <a:prstGeom prst="rect">
            <a:avLst/>
          </a:prstGeom>
          <a:noFill/>
        </p:spPr>
        <p:txBody>
          <a:bodyPr wrap="square" rtlCol="0">
            <a:spAutoFit/>
          </a:bodyPr>
          <a:lstStyle/>
          <a:p>
            <a:pPr algn="ctr"/>
            <a:r>
              <a:rPr lang="en-US" sz="2000" dirty="0">
                <a:solidFill>
                  <a:srgbClr val="02698C"/>
                </a:solidFill>
                <a:latin typeface="Source Sans Pro" panose="020B0503030403020204" pitchFamily="34" charset="0"/>
                <a:ea typeface="Source Sans Pro" panose="020B0503030403020204" pitchFamily="34" charset="0"/>
              </a:rPr>
              <a:t>Stay informed!</a:t>
            </a:r>
          </a:p>
          <a:p>
            <a:pPr algn="ctr"/>
            <a:endParaRPr lang="en-US" dirty="0">
              <a:solidFill>
                <a:srgbClr val="02698C"/>
              </a:solidFill>
              <a:latin typeface="Source Sans Pro" panose="020B0503030403020204" pitchFamily="34" charset="0"/>
              <a:ea typeface="Source Sans Pro" panose="020B0503030403020204" pitchFamily="34" charset="0"/>
            </a:endParaRPr>
          </a:p>
          <a:p>
            <a:pPr algn="ctr"/>
            <a:r>
              <a:rPr lang="en-US" dirty="0">
                <a:solidFill>
                  <a:srgbClr val="02698C"/>
                </a:solidFill>
                <a:latin typeface="Source Sans Pro" panose="020B0503030403020204" pitchFamily="34" charset="0"/>
                <a:ea typeface="Source Sans Pro" panose="020B0503030403020204" pitchFamily="34" charset="0"/>
              </a:rPr>
              <a:t>Scan the QR code and sign up to the All Alaska Pediatric Partnership’s mailing list.</a:t>
            </a:r>
          </a:p>
        </p:txBody>
      </p:sp>
    </p:spTree>
    <p:extLst>
      <p:ext uri="{BB962C8B-B14F-4D97-AF65-F5344CB8AC3E}">
        <p14:creationId xmlns:p14="http://schemas.microsoft.com/office/powerpoint/2010/main" val="139626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9C6609-AF25-9D1C-CF00-A2D483634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9A4CE-DC3F-A2F7-29C5-F0130B241BDB}"/>
              </a:ext>
            </a:extLst>
          </p:cNvPr>
          <p:cNvSpPr>
            <a:spLocks noGrp="1"/>
          </p:cNvSpPr>
          <p:nvPr>
            <p:ph type="title"/>
          </p:nvPr>
        </p:nvSpPr>
        <p:spPr>
          <a:xfrm>
            <a:off x="838200" y="2031881"/>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Announcements</a:t>
            </a:r>
          </a:p>
        </p:txBody>
      </p:sp>
      <p:sp>
        <p:nvSpPr>
          <p:cNvPr id="3" name="Content Placeholder 2">
            <a:extLst>
              <a:ext uri="{FF2B5EF4-FFF2-40B4-BE49-F238E27FC236}">
                <a16:creationId xmlns:a16="http://schemas.microsoft.com/office/drawing/2014/main" id="{604258E2-7112-7AE9-586C-DF79C3548531}"/>
              </a:ext>
            </a:extLst>
          </p:cNvPr>
          <p:cNvSpPr>
            <a:spLocks noGrp="1"/>
          </p:cNvSpPr>
          <p:nvPr>
            <p:ph idx="1"/>
          </p:nvPr>
        </p:nvSpPr>
        <p:spPr>
          <a:xfrm>
            <a:off x="1845564" y="4546600"/>
            <a:ext cx="8500872" cy="532297"/>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Tamar Ben-Yosef, All Alaska Pediatric Partnership</a:t>
            </a:r>
          </a:p>
        </p:txBody>
      </p:sp>
    </p:spTree>
    <p:extLst>
      <p:ext uri="{BB962C8B-B14F-4D97-AF65-F5344CB8AC3E}">
        <p14:creationId xmlns:p14="http://schemas.microsoft.com/office/powerpoint/2010/main" val="2046015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89C40-DAA0-02BA-51B6-96658284F86A}"/>
              </a:ext>
            </a:extLst>
          </p:cNvPr>
          <p:cNvSpPr>
            <a:spLocks noGrp="1"/>
          </p:cNvSpPr>
          <p:nvPr>
            <p:ph type="title"/>
          </p:nvPr>
        </p:nvSpPr>
        <p:spPr/>
        <p:txBody>
          <a:bodyPr/>
          <a:lstStyle/>
          <a:p>
            <a:endParaRPr lang="en-US" b="1">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7976EF5F-92F1-65A5-90FE-D76BF910CDB6}"/>
              </a:ext>
            </a:extLst>
          </p:cNvPr>
          <p:cNvSpPr>
            <a:spLocks noGrp="1"/>
          </p:cNvSpPr>
          <p:nvPr>
            <p:ph idx="1"/>
          </p:nvPr>
        </p:nvSpPr>
        <p:spPr/>
        <p:txBody>
          <a:bodyPr/>
          <a:lstStyle/>
          <a:p>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54052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583B9-D397-085D-8596-71F3120F3C56}"/>
              </a:ext>
            </a:extLst>
          </p:cNvPr>
          <p:cNvSpPr>
            <a:spLocks noGrp="1"/>
          </p:cNvSpPr>
          <p:nvPr>
            <p:ph type="title"/>
          </p:nvPr>
        </p:nvSpPr>
        <p:spPr/>
        <p:txBody>
          <a:bodyPr/>
          <a:lstStyle/>
          <a:p>
            <a:endParaRPr lang="en-US" b="1" dirty="0">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286FB29E-EE89-2990-0ABB-537A50806558}"/>
              </a:ext>
            </a:extLst>
          </p:cNvPr>
          <p:cNvSpPr>
            <a:spLocks noGrp="1"/>
          </p:cNvSpPr>
          <p:nvPr>
            <p:ph idx="1"/>
          </p:nvPr>
        </p:nvSpPr>
        <p:spPr/>
        <p:txBody>
          <a:bodyPr/>
          <a:lstStyle/>
          <a:p>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242636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ECDC154-D187-47DF-E4BC-3529BD758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923829-F540-1CC0-32AA-3478839A1391}"/>
              </a:ext>
            </a:extLst>
          </p:cNvPr>
          <p:cNvSpPr>
            <a:spLocks noGrp="1"/>
          </p:cNvSpPr>
          <p:nvPr>
            <p:ph type="title"/>
          </p:nvPr>
        </p:nvSpPr>
        <p:spPr/>
        <p:txBody>
          <a:bodyPr/>
          <a:lstStyle/>
          <a:p>
            <a:endParaRPr lang="en-US" b="1">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B78F204B-041A-BDAD-8D2F-9EED653396F6}"/>
              </a:ext>
            </a:extLst>
          </p:cNvPr>
          <p:cNvSpPr>
            <a:spLocks noGrp="1"/>
          </p:cNvSpPr>
          <p:nvPr>
            <p:ph idx="1"/>
          </p:nvPr>
        </p:nvSpPr>
        <p:spPr/>
        <p:txBody>
          <a:bodyPr/>
          <a:lstStyle/>
          <a:p>
            <a:endParaRPr lang="en-US">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470444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FC864-E5FE-566C-6AC9-AEECE38CDB9F}"/>
              </a:ext>
            </a:extLst>
          </p:cNvPr>
          <p:cNvSpPr>
            <a:spLocks noGrp="1"/>
          </p:cNvSpPr>
          <p:nvPr>
            <p:ph type="title"/>
          </p:nvPr>
        </p:nvSpPr>
        <p:spPr>
          <a:xfrm>
            <a:off x="838200" y="510407"/>
            <a:ext cx="10515600" cy="1325563"/>
          </a:xfrm>
        </p:spPr>
        <p:txBody>
          <a:bodyPr/>
          <a:lstStyle/>
          <a:p>
            <a:endParaRPr lang="en-US" b="1" dirty="0">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242F0E5F-336D-1D58-9369-1BFB82968CEB}"/>
              </a:ext>
            </a:extLst>
          </p:cNvPr>
          <p:cNvSpPr>
            <a:spLocks noGrp="1"/>
          </p:cNvSpPr>
          <p:nvPr>
            <p:ph idx="1"/>
          </p:nvPr>
        </p:nvSpPr>
        <p:spPr>
          <a:xfrm>
            <a:off x="838200" y="1970907"/>
            <a:ext cx="10515600" cy="4351338"/>
          </a:xfrm>
        </p:spPr>
        <p:txBody>
          <a:bodyPr/>
          <a:lstStyle/>
          <a:p>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9091263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0552-DEFE-984E-AD45-57B1C95D340F}"/>
              </a:ext>
            </a:extLst>
          </p:cNvPr>
          <p:cNvSpPr>
            <a:spLocks noGrp="1"/>
          </p:cNvSpPr>
          <p:nvPr>
            <p:ph type="title"/>
          </p:nvPr>
        </p:nvSpPr>
        <p:spPr/>
        <p:txBody>
          <a:bodyPr/>
          <a:lstStyle/>
          <a:p>
            <a:endParaRPr lang="en-US" b="1" dirty="0">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B96E53F1-CA28-8DF9-9B88-18881FA3FA0B}"/>
              </a:ext>
            </a:extLst>
          </p:cNvPr>
          <p:cNvSpPr>
            <a:spLocks noGrp="1"/>
          </p:cNvSpPr>
          <p:nvPr>
            <p:ph idx="1"/>
          </p:nvPr>
        </p:nvSpPr>
        <p:spPr/>
        <p:txBody>
          <a:bodyPr/>
          <a:lstStyle/>
          <a:p>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983980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BFB284D-B778-AF32-F6E0-C3FD9E5C90CB}"/>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C412B2-D75C-6F9B-AF29-AB0AB36C039A}"/>
              </a:ext>
            </a:extLst>
          </p:cNvPr>
          <p:cNvPicPr>
            <a:picLocks noGrp="1" noChangeAspect="1"/>
          </p:cNvPicPr>
          <p:nvPr>
            <p:ph idx="1"/>
          </p:nvPr>
        </p:nvPicPr>
        <p:blipFill>
          <a:blip r:embed="rId4">
            <a:extLst>
              <a:ext uri="{28A0092B-C50C-407E-A947-70E740481C1C}">
                <a14:useLocalDpi xmlns:a14="http://schemas.microsoft.com/office/drawing/2010/main"/>
              </a:ext>
            </a:extLst>
          </a:blip>
          <a:srcRect/>
          <a:stretch>
            <a:fillRect/>
          </a:stretch>
        </p:blipFill>
        <p:spPr>
          <a:xfrm>
            <a:off x="416444" y="354562"/>
            <a:ext cx="6289156" cy="3765471"/>
          </a:xfrm>
          <a:prstGeom prst="rect">
            <a:avLst/>
          </a:prstGeom>
        </p:spPr>
      </p:pic>
      <p:pic>
        <p:nvPicPr>
          <p:cNvPr id="6" name="Picture 5">
            <a:extLst>
              <a:ext uri="{FF2B5EF4-FFF2-40B4-BE49-F238E27FC236}">
                <a16:creationId xmlns:a16="http://schemas.microsoft.com/office/drawing/2014/main" id="{747D954C-E7AD-0E69-0FEE-7ED09136D37E}"/>
              </a:ext>
            </a:extLst>
          </p:cNvPr>
          <p:cNvPicPr>
            <a:picLocks noChangeAspect="1"/>
          </p:cNvPicPr>
          <p:nvPr/>
        </p:nvPicPr>
        <p:blipFill>
          <a:blip r:embed="rId5"/>
          <a:stretch>
            <a:fillRect/>
          </a:stretch>
        </p:blipFill>
        <p:spPr>
          <a:xfrm>
            <a:off x="378344" y="4263053"/>
            <a:ext cx="6413240" cy="2137747"/>
          </a:xfrm>
          <a:prstGeom prst="rect">
            <a:avLst/>
          </a:prstGeom>
        </p:spPr>
      </p:pic>
      <p:sp>
        <p:nvSpPr>
          <p:cNvPr id="7" name="Title 1">
            <a:extLst>
              <a:ext uri="{FF2B5EF4-FFF2-40B4-BE49-F238E27FC236}">
                <a16:creationId xmlns:a16="http://schemas.microsoft.com/office/drawing/2014/main" id="{13FE6419-2DAA-D6FA-9C9A-7EAEC168EF3C}"/>
              </a:ext>
            </a:extLst>
          </p:cNvPr>
          <p:cNvSpPr txBox="1">
            <a:spLocks/>
          </p:cNvSpPr>
          <p:nvPr/>
        </p:nvSpPr>
        <p:spPr>
          <a:xfrm>
            <a:off x="6791584" y="1657350"/>
            <a:ext cx="4983972" cy="3543300"/>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2698C"/>
                </a:solidFill>
              </a:rPr>
              <a:t>For 30 years, A2P2 has brought together private, public, and tribal partners to improve the health and wellbeing of Alaska’s children. From shaping the state’s first pediatric subspecialty clinics to leading efforts in provider education, early childhood systems, and family support through Help Me Grow Alaska, our work is built on collaboration and care.</a:t>
            </a:r>
            <a:br>
              <a:rPr lang="en-US" sz="2400" b="1" dirty="0">
                <a:solidFill>
                  <a:srgbClr val="02698C"/>
                </a:solidFill>
              </a:rPr>
            </a:br>
            <a:r>
              <a:rPr lang="en-US" sz="2400" b="1" dirty="0">
                <a:solidFill>
                  <a:srgbClr val="02698C"/>
                </a:solidFill>
              </a:rPr>
              <a:t>As we celebrate this legacy, we invite you to help carry it forward. Your gift supports A2P2's work on behalf of Alaska’s children, families, and the communities they are part of.</a:t>
            </a:r>
            <a:br>
              <a:rPr lang="en-US" sz="1200" dirty="0">
                <a:solidFill>
                  <a:schemeClr val="tx2">
                    <a:lumMod val="90000"/>
                    <a:lumOff val="10000"/>
                  </a:schemeClr>
                </a:solidFill>
              </a:rPr>
            </a:br>
            <a:endParaRPr lang="en-US" sz="1200" dirty="0">
              <a:solidFill>
                <a:schemeClr val="tx2">
                  <a:lumMod val="90000"/>
                  <a:lumOff val="10000"/>
                </a:schemeClr>
              </a:solidFill>
            </a:endParaRPr>
          </a:p>
        </p:txBody>
      </p:sp>
      <p:pic>
        <p:nvPicPr>
          <p:cNvPr id="3074" name="Picture 2">
            <a:extLst>
              <a:ext uri="{FF2B5EF4-FFF2-40B4-BE49-F238E27FC236}">
                <a16:creationId xmlns:a16="http://schemas.microsoft.com/office/drawing/2014/main" id="{11E343DB-C235-FCF6-9799-1097CAFA8C3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54532" y="2358832"/>
            <a:ext cx="651068" cy="65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216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AA337-CBFF-3A69-B9A0-456DFEA619D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CC5C684-D73E-5E70-3C83-4614FAB89EA5}"/>
              </a:ext>
            </a:extLst>
          </p:cNvPr>
          <p:cNvSpPr/>
          <p:nvPr/>
        </p:nvSpPr>
        <p:spPr>
          <a:xfrm>
            <a:off x="-55033" y="6574625"/>
            <a:ext cx="12375865" cy="349363"/>
          </a:xfrm>
          <a:prstGeom prst="rect">
            <a:avLst/>
          </a:prstGeom>
          <a:solidFill>
            <a:srgbClr val="253F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1B16F6E-5E3A-3E1F-172D-EA33D2702FC3}"/>
              </a:ext>
            </a:extLst>
          </p:cNvPr>
          <p:cNvSpPr txBox="1"/>
          <p:nvPr/>
        </p:nvSpPr>
        <p:spPr>
          <a:xfrm>
            <a:off x="712518" y="2902082"/>
            <a:ext cx="10937175" cy="2554545"/>
          </a:xfrm>
          <a:prstGeom prst="rect">
            <a:avLst/>
          </a:prstGeom>
          <a:noFill/>
        </p:spPr>
        <p:txBody>
          <a:bodyPr wrap="square" rtlCol="0">
            <a:spAutoFit/>
          </a:bodyPr>
          <a:lstStyle/>
          <a:p>
            <a:pPr algn="ctr"/>
            <a:r>
              <a:rPr lang="en-US" sz="1600" dirty="0"/>
              <a:t>Are you a professional working with young children not currently able to access Infant and Early Childhood Mental Health (IECMH) Consultation, including Family, Friend and Neighbor care, home visiting, early intervention, medical or social service providers?</a:t>
            </a:r>
          </a:p>
          <a:p>
            <a:pPr algn="ctr"/>
            <a:endParaRPr lang="en-US" sz="1600" dirty="0"/>
          </a:p>
          <a:p>
            <a:pPr algn="ctr"/>
            <a:r>
              <a:rPr lang="en-US" sz="1600" dirty="0"/>
              <a:t>Growing Minds offers support for providers in nurturing young children’s social and emotional development and to enhance the quality of care for children from birth through five years old across settings. This is a non-emergency service for providers to receive guidance on their practice or to ask questions about a specific concern in their professional setting.</a:t>
            </a:r>
          </a:p>
          <a:p>
            <a:pPr algn="ctr"/>
            <a:endParaRPr lang="en-US" sz="1600" dirty="0"/>
          </a:p>
          <a:p>
            <a:pPr algn="ctr"/>
            <a:r>
              <a:rPr lang="en-US" sz="1600" b="1" dirty="0"/>
              <a:t>Call 1-833-HMG-ALASKA (1-833-464-2527) today and ask to be connected with Growing Minds!</a:t>
            </a:r>
          </a:p>
          <a:p>
            <a:pPr algn="ctr"/>
            <a:r>
              <a:rPr lang="en-US" sz="1600" dirty="0"/>
              <a:t> or visit </a:t>
            </a:r>
            <a:r>
              <a:rPr lang="en-US" sz="1600" u="sng" dirty="0" err="1"/>
              <a:t>helpmegrowak.org</a:t>
            </a:r>
            <a:r>
              <a:rPr lang="en-US" sz="1600" u="sng" dirty="0"/>
              <a:t>/growing-minds</a:t>
            </a:r>
          </a:p>
        </p:txBody>
      </p:sp>
      <p:pic>
        <p:nvPicPr>
          <p:cNvPr id="4" name="Picture 3" descr="Logo&#10;&#10;Description automatically generated">
            <a:extLst>
              <a:ext uri="{FF2B5EF4-FFF2-40B4-BE49-F238E27FC236}">
                <a16:creationId xmlns:a16="http://schemas.microsoft.com/office/drawing/2014/main" id="{181D8920-E8B5-E34E-A974-6EF848E04E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83086" y="6051218"/>
            <a:ext cx="1607439" cy="443431"/>
          </a:xfrm>
          <a:prstGeom prst="rect">
            <a:avLst/>
          </a:prstGeom>
        </p:spPr>
      </p:pic>
      <p:pic>
        <p:nvPicPr>
          <p:cNvPr id="7" name="Picture 6" descr="A logo for a company&#10;&#10;AI-generated content may be incorrect.">
            <a:extLst>
              <a:ext uri="{FF2B5EF4-FFF2-40B4-BE49-F238E27FC236}">
                <a16:creationId xmlns:a16="http://schemas.microsoft.com/office/drawing/2014/main" id="{8E512F65-5EFC-13CD-EE4A-9B2BB1E4D6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25095" y="472153"/>
            <a:ext cx="6123423" cy="2429929"/>
          </a:xfrm>
          <a:prstGeom prst="rect">
            <a:avLst/>
          </a:prstGeom>
        </p:spPr>
      </p:pic>
      <p:sp>
        <p:nvSpPr>
          <p:cNvPr id="9" name="Rectangle 8">
            <a:extLst>
              <a:ext uri="{FF2B5EF4-FFF2-40B4-BE49-F238E27FC236}">
                <a16:creationId xmlns:a16="http://schemas.microsoft.com/office/drawing/2014/main" id="{D51CA578-E2C1-5189-FFDA-EF949D3F63C5}"/>
              </a:ext>
            </a:extLst>
          </p:cNvPr>
          <p:cNvSpPr/>
          <p:nvPr/>
        </p:nvSpPr>
        <p:spPr>
          <a:xfrm rot="20701677">
            <a:off x="-45818" y="535190"/>
            <a:ext cx="5402787" cy="78127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7298E50-94BB-9C94-79DA-92B425A66277}"/>
              </a:ext>
            </a:extLst>
          </p:cNvPr>
          <p:cNvSpPr>
            <a:spLocks noGrp="1"/>
          </p:cNvSpPr>
          <p:nvPr>
            <p:ph type="ctrTitle"/>
          </p:nvPr>
        </p:nvSpPr>
        <p:spPr>
          <a:xfrm rot="20681998">
            <a:off x="-395265" y="601104"/>
            <a:ext cx="6116454" cy="702442"/>
          </a:xfrm>
        </p:spPr>
        <p:txBody>
          <a:bodyPr>
            <a:noAutofit/>
          </a:bodyPr>
          <a:lstStyle/>
          <a:p>
            <a:pPr algn="ctr"/>
            <a:r>
              <a:rPr lang="en-US" sz="4600" dirty="0">
                <a:solidFill>
                  <a:srgbClr val="FF0000"/>
                </a:solidFill>
                <a:latin typeface="High Tower Text" panose="02040502050506030303" pitchFamily="18" charset="77"/>
                <a:ea typeface="ADLaM Display" panose="02010000000000000000" pitchFamily="2" charset="77"/>
                <a:cs typeface="ADLaM Display" panose="02010000000000000000" pitchFamily="2" charset="77"/>
              </a:rPr>
              <a:t>NEW PROGRAM!!!</a:t>
            </a:r>
          </a:p>
        </p:txBody>
      </p:sp>
      <p:sp>
        <p:nvSpPr>
          <p:cNvPr id="8" name="TextBox 7">
            <a:extLst>
              <a:ext uri="{FF2B5EF4-FFF2-40B4-BE49-F238E27FC236}">
                <a16:creationId xmlns:a16="http://schemas.microsoft.com/office/drawing/2014/main" id="{526DDB07-DCF8-9639-AE70-362BAD99B258}"/>
              </a:ext>
            </a:extLst>
          </p:cNvPr>
          <p:cNvSpPr txBox="1"/>
          <p:nvPr/>
        </p:nvSpPr>
        <p:spPr>
          <a:xfrm>
            <a:off x="2600741" y="5641634"/>
            <a:ext cx="6990518" cy="369332"/>
          </a:xfrm>
          <a:prstGeom prst="rect">
            <a:avLst/>
          </a:prstGeom>
          <a:noFill/>
        </p:spPr>
        <p:txBody>
          <a:bodyPr wrap="square" rtlCol="0">
            <a:spAutoFit/>
          </a:bodyPr>
          <a:lstStyle/>
          <a:p>
            <a:pPr algn="ctr"/>
            <a:r>
              <a:rPr lang="en-US" sz="900" i="1" dirty="0"/>
              <a:t>The Health Resources and Services Administration (HRSA), Department of Health and Human Services (HHS) provided financial support for this publication. The award totaled $3,057,637.00 and contents may not reflect the policies of HRSA, HHS, or the U.S. Government.</a:t>
            </a:r>
            <a:endParaRPr lang="en-US" sz="900" i="1" u="sng" dirty="0"/>
          </a:p>
        </p:txBody>
      </p:sp>
      <p:pic>
        <p:nvPicPr>
          <p:cNvPr id="10" name="Picture 9" descr="A logo of a dog and a star&#10;&#10;AI-generated content may be incorrect.">
            <a:extLst>
              <a:ext uri="{FF2B5EF4-FFF2-40B4-BE49-F238E27FC236}">
                <a16:creationId xmlns:a16="http://schemas.microsoft.com/office/drawing/2014/main" id="{A755F93C-1D76-E27D-F8FA-EEFA804C5B31}"/>
              </a:ext>
            </a:extLst>
          </p:cNvPr>
          <p:cNvPicPr>
            <a:picLocks noChangeAspect="1"/>
          </p:cNvPicPr>
          <p:nvPr/>
        </p:nvPicPr>
        <p:blipFill>
          <a:blip r:embed="rId4"/>
          <a:stretch>
            <a:fillRect/>
          </a:stretch>
        </p:blipFill>
        <p:spPr>
          <a:xfrm>
            <a:off x="5638800" y="6074419"/>
            <a:ext cx="859000" cy="398085"/>
          </a:xfrm>
          <a:prstGeom prst="rect">
            <a:avLst/>
          </a:prstGeom>
        </p:spPr>
      </p:pic>
      <p:pic>
        <p:nvPicPr>
          <p:cNvPr id="12" name="Picture 11" descr="A blue and white logo&#10;&#10;AI-generated content may be incorrect.">
            <a:extLst>
              <a:ext uri="{FF2B5EF4-FFF2-40B4-BE49-F238E27FC236}">
                <a16:creationId xmlns:a16="http://schemas.microsoft.com/office/drawing/2014/main" id="{E71E09A8-99FE-A403-8900-9AF236AE8F8C}"/>
              </a:ext>
            </a:extLst>
          </p:cNvPr>
          <p:cNvPicPr>
            <a:picLocks noChangeAspect="1"/>
          </p:cNvPicPr>
          <p:nvPr/>
        </p:nvPicPr>
        <p:blipFill>
          <a:blip r:embed="rId5"/>
          <a:stretch>
            <a:fillRect/>
          </a:stretch>
        </p:blipFill>
        <p:spPr>
          <a:xfrm>
            <a:off x="3781613" y="6074419"/>
            <a:ext cx="1143482" cy="420230"/>
          </a:xfrm>
          <a:prstGeom prst="rect">
            <a:avLst/>
          </a:prstGeom>
        </p:spPr>
      </p:pic>
    </p:spTree>
    <p:extLst>
      <p:ext uri="{BB962C8B-B14F-4D97-AF65-F5344CB8AC3E}">
        <p14:creationId xmlns:p14="http://schemas.microsoft.com/office/powerpoint/2010/main" val="330508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06C86E7-365F-70F5-A804-843D5D3D901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EB77D-AB42-0DEC-4501-A1A19969DA2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54F21E0-456D-F21D-7886-E3027AD7F3CD}"/>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29603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1994945"/>
            <a:ext cx="10515600" cy="1325563"/>
          </a:xfrm>
        </p:spPr>
        <p:txBody>
          <a:bodyPr>
            <a:normAutofit/>
          </a:bodyPr>
          <a:lstStyle/>
          <a:p>
            <a:pPr algn="ctr"/>
            <a:r>
              <a:rPr lang="en-US" sz="6000" b="1" dirty="0">
                <a:latin typeface="Source Sans Pro SemiBold" panose="020B0503030403020204" pitchFamily="34" charset="0"/>
                <a:ea typeface="Source Sans Pro SemiBold" panose="020B0503030403020204" pitchFamily="34" charset="0"/>
              </a:rPr>
              <a:t>Lindsey Kato</a:t>
            </a: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673100" y="4591441"/>
            <a:ext cx="10845800" cy="575273"/>
          </a:xfrm>
        </p:spPr>
        <p:txBody>
          <a:bodyPr>
            <a:normAutofit fontScale="85000" lnSpcReduction="10000"/>
          </a:bodyPr>
          <a:lstStyle/>
          <a:p>
            <a:pPr marL="0" indent="0" algn="ctr">
              <a:buNone/>
            </a:pPr>
            <a:r>
              <a:rPr lang="en-US" dirty="0">
                <a:latin typeface="Source Sans Pro" panose="020B0503030403020204" pitchFamily="34" charset="0"/>
                <a:ea typeface="Source Sans Pro" panose="020B0503030403020204" pitchFamily="34" charset="0"/>
              </a:rPr>
              <a:t>State of Alaska Department of Health &amp; Social Services, Division of Public Health</a:t>
            </a:r>
          </a:p>
        </p:txBody>
      </p:sp>
    </p:spTree>
    <p:extLst>
      <p:ext uri="{BB962C8B-B14F-4D97-AF65-F5344CB8AC3E}">
        <p14:creationId xmlns:p14="http://schemas.microsoft.com/office/powerpoint/2010/main" val="350074448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8824</TotalTime>
  <Words>3034</Words>
  <Application>Microsoft Macintosh PowerPoint</Application>
  <PresentationFormat>Widescreen</PresentationFormat>
  <Paragraphs>327</Paragraphs>
  <Slides>54</Slides>
  <Notes>13</Notes>
  <HiddenSlides>5</HiddenSlides>
  <MMClips>0</MMClips>
  <ScaleCrop>false</ScaleCrop>
  <HeadingPairs>
    <vt:vector size="6" baseType="variant">
      <vt:variant>
        <vt:lpstr>Fonts Used</vt:lpstr>
      </vt:variant>
      <vt:variant>
        <vt:i4>26</vt:i4>
      </vt:variant>
      <vt:variant>
        <vt:lpstr>Theme</vt:lpstr>
      </vt:variant>
      <vt:variant>
        <vt:i4>4</vt:i4>
      </vt:variant>
      <vt:variant>
        <vt:lpstr>Slide Titles</vt:lpstr>
      </vt:variant>
      <vt:variant>
        <vt:i4>54</vt:i4>
      </vt:variant>
    </vt:vector>
  </HeadingPairs>
  <TitlesOfParts>
    <vt:vector size="84" baseType="lpstr">
      <vt:lpstr>ADLaM Display</vt:lpstr>
      <vt:lpstr>Aptos</vt:lpstr>
      <vt:lpstr>Aptos Display</vt:lpstr>
      <vt:lpstr>Arial</vt:lpstr>
      <vt:lpstr>Calibri</vt:lpstr>
      <vt:lpstr>Calibri Light</vt:lpstr>
      <vt:lpstr>Canva Sans</vt:lpstr>
      <vt:lpstr>Canva Sans Bold</vt:lpstr>
      <vt:lpstr>High Tower Text</vt:lpstr>
      <vt:lpstr>League Spartan</vt:lpstr>
      <vt:lpstr>Montserrat</vt:lpstr>
      <vt:lpstr>Montserrat Bold</vt:lpstr>
      <vt:lpstr>Montserrat Semi-Bold</vt:lpstr>
      <vt:lpstr>Poppins</vt:lpstr>
      <vt:lpstr>Poppins Bold</vt:lpstr>
      <vt:lpstr>Poppins Medium</vt:lpstr>
      <vt:lpstr>Source Sans Pro</vt:lpstr>
      <vt:lpstr>Source Sans Pro ExtraLight</vt:lpstr>
      <vt:lpstr>Source Sans Pro Light</vt:lpstr>
      <vt:lpstr>Source Sans Pro SemiBold</vt:lpstr>
      <vt:lpstr>Tisa Offc Serif Pro</vt:lpstr>
      <vt:lpstr>Umba Soft Bold</vt:lpstr>
      <vt:lpstr>Univers Light</vt:lpstr>
      <vt:lpstr>Verdana</vt:lpstr>
      <vt:lpstr>Wingdings</vt:lpstr>
      <vt:lpstr>YACgEbc43jc 0</vt:lpstr>
      <vt:lpstr>1_Office Theme</vt:lpstr>
      <vt:lpstr>Office Theme</vt:lpstr>
      <vt:lpstr>2_Office Theme</vt:lpstr>
      <vt:lpstr>Custom</vt:lpstr>
      <vt:lpstr>February Partnership Meeting</vt:lpstr>
      <vt:lpstr>Agenda</vt:lpstr>
      <vt:lpstr>Welcome! Lindsey Kato State of Alaska  Department of Health and Social Services Division of Public Health</vt:lpstr>
      <vt:lpstr>Introductions</vt:lpstr>
      <vt:lpstr>Announcements</vt:lpstr>
      <vt:lpstr>PowerPoint Presentation</vt:lpstr>
      <vt:lpstr>NEW PROGRAM!!!</vt:lpstr>
      <vt:lpstr>PowerPoint Presentation</vt:lpstr>
      <vt:lpstr>Lindsey Kato</vt:lpstr>
      <vt:lpstr>Renee Escamilla</vt:lpstr>
      <vt:lpstr>Alaska Emergency Medical Services for Children</vt:lpstr>
      <vt:lpstr>What is EMSC?</vt:lpstr>
      <vt:lpstr>What is Pediatric Readiness?    https://emscimprovement.center/domains/pediatric-readiness/</vt:lpstr>
      <vt:lpstr>Why EMSC Matters in Alaska</vt:lpstr>
      <vt:lpstr>What Alaska EMSC is Doing</vt:lpstr>
      <vt:lpstr>EMSC Needs Your Help    1 of 2</vt:lpstr>
      <vt:lpstr>EMSC Needs Your Help    2 of 2</vt:lpstr>
      <vt:lpstr>Thank you!</vt:lpstr>
      <vt:lpstr>Nikki Love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Christy Doyon</vt:lpstr>
      <vt:lpstr>PowerPoint Presentation</vt:lpstr>
      <vt:lpstr>PowerPoint Presentation</vt:lpstr>
      <vt:lpstr>PowerPoint Presentation</vt:lpstr>
      <vt:lpstr>PowerPoint Presentation</vt:lpstr>
      <vt:lpstr>PowerPoint Presentation</vt:lpstr>
      <vt:lpstr>Niamh Dardis</vt:lpstr>
      <vt:lpstr>AK ILP Network</vt:lpstr>
      <vt:lpstr>PowerPoint Presentation</vt:lpstr>
      <vt:lpstr>PowerPoint Presentation</vt:lpstr>
      <vt:lpstr>PowerPoint Presentation</vt:lpstr>
      <vt:lpstr>Dr. Amy Dressel</vt:lpstr>
      <vt:lpstr>Heidi Richardson-Mazon</vt:lpstr>
      <vt:lpstr>HOME VISITING </vt:lpstr>
      <vt:lpstr>PowerPoint Presentation</vt:lpstr>
      <vt:lpstr>PowerPoint Presentation</vt:lpstr>
      <vt:lpstr>PowerPoint Presentation</vt:lpstr>
      <vt:lpstr>Thank you for joining!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 Ben-Yosef</dc:creator>
  <cp:lastModifiedBy>Donna Reisinger</cp:lastModifiedBy>
  <cp:revision>122</cp:revision>
  <dcterms:created xsi:type="dcterms:W3CDTF">2019-07-24T03:45:12Z</dcterms:created>
  <dcterms:modified xsi:type="dcterms:W3CDTF">2026-04-06T19:37:52Z</dcterms:modified>
</cp:coreProperties>
</file>