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107.jpg" ContentType="image/jpeg"/>
  <Override PartName="/ppt/media/image108.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0" r:id="rId3"/>
    <p:sldMasterId id="2147483686" r:id="rId4"/>
    <p:sldMasterId id="2147483707" r:id="rId5"/>
    <p:sldMasterId id="2147483720" r:id="rId6"/>
    <p:sldMasterId id="2147483737" r:id="rId7"/>
    <p:sldMasterId id="2147483749" r:id="rId8"/>
  </p:sldMasterIdLst>
  <p:notesMasterIdLst>
    <p:notesMasterId r:id="rId90"/>
  </p:notesMasterIdLst>
  <p:sldIdLst>
    <p:sldId id="301" r:id="rId9"/>
    <p:sldId id="298" r:id="rId10"/>
    <p:sldId id="297" r:id="rId11"/>
    <p:sldId id="2145707036" r:id="rId12"/>
    <p:sldId id="2577" r:id="rId13"/>
    <p:sldId id="2578" r:id="rId14"/>
    <p:sldId id="2145707042" r:id="rId15"/>
    <p:sldId id="306" r:id="rId16"/>
    <p:sldId id="2145707037" r:id="rId17"/>
    <p:sldId id="2145707060" r:id="rId18"/>
    <p:sldId id="338" r:id="rId19"/>
    <p:sldId id="341" r:id="rId20"/>
    <p:sldId id="359" r:id="rId21"/>
    <p:sldId id="373" r:id="rId22"/>
    <p:sldId id="410" r:id="rId23"/>
    <p:sldId id="369" r:id="rId24"/>
    <p:sldId id="378" r:id="rId25"/>
    <p:sldId id="412" r:id="rId26"/>
    <p:sldId id="311" r:id="rId27"/>
    <p:sldId id="2145707050" r:id="rId28"/>
    <p:sldId id="2145707051" r:id="rId29"/>
    <p:sldId id="2145707052" r:id="rId30"/>
    <p:sldId id="2145707053" r:id="rId31"/>
    <p:sldId id="2145707054" r:id="rId32"/>
    <p:sldId id="2145707055" r:id="rId33"/>
    <p:sldId id="2145707056" r:id="rId34"/>
    <p:sldId id="2145707057" r:id="rId35"/>
    <p:sldId id="2145707058" r:id="rId36"/>
    <p:sldId id="2145707059" r:id="rId37"/>
    <p:sldId id="2145707032" r:id="rId38"/>
    <p:sldId id="256" r:id="rId39"/>
    <p:sldId id="257" r:id="rId40"/>
    <p:sldId id="258" r:id="rId41"/>
    <p:sldId id="259" r:id="rId42"/>
    <p:sldId id="260" r:id="rId43"/>
    <p:sldId id="261" r:id="rId44"/>
    <p:sldId id="305" r:id="rId45"/>
    <p:sldId id="2145707044" r:id="rId46"/>
    <p:sldId id="2145707045" r:id="rId47"/>
    <p:sldId id="2145707046" r:id="rId48"/>
    <p:sldId id="2145707047" r:id="rId49"/>
    <p:sldId id="2145707048" r:id="rId50"/>
    <p:sldId id="2145707049" r:id="rId51"/>
    <p:sldId id="262" r:id="rId52"/>
    <p:sldId id="263" r:id="rId53"/>
    <p:sldId id="264" r:id="rId54"/>
    <p:sldId id="265" r:id="rId55"/>
    <p:sldId id="266" r:id="rId56"/>
    <p:sldId id="267" r:id="rId57"/>
    <p:sldId id="268" r:id="rId58"/>
    <p:sldId id="269" r:id="rId59"/>
    <p:sldId id="270" r:id="rId60"/>
    <p:sldId id="2145707038" r:id="rId61"/>
    <p:sldId id="2145706888" r:id="rId62"/>
    <p:sldId id="498" r:id="rId63"/>
    <p:sldId id="307" r:id="rId64"/>
    <p:sldId id="2145706866" r:id="rId65"/>
    <p:sldId id="492" r:id="rId66"/>
    <p:sldId id="2145706892" r:id="rId67"/>
    <p:sldId id="310" r:id="rId68"/>
    <p:sldId id="2145706891" r:id="rId69"/>
    <p:sldId id="322" r:id="rId70"/>
    <p:sldId id="323" r:id="rId71"/>
    <p:sldId id="586" r:id="rId72"/>
    <p:sldId id="2145707069" r:id="rId73"/>
    <p:sldId id="2145707043" r:id="rId74"/>
    <p:sldId id="2145707061" r:id="rId75"/>
    <p:sldId id="2145707062" r:id="rId76"/>
    <p:sldId id="2145707063" r:id="rId77"/>
    <p:sldId id="2145707064" r:id="rId78"/>
    <p:sldId id="2145707065" r:id="rId79"/>
    <p:sldId id="2145707066" r:id="rId80"/>
    <p:sldId id="2145707067" r:id="rId81"/>
    <p:sldId id="580" r:id="rId82"/>
    <p:sldId id="476" r:id="rId83"/>
    <p:sldId id="2145707070" r:id="rId84"/>
    <p:sldId id="2579" r:id="rId85"/>
    <p:sldId id="2145707068" r:id="rId86"/>
    <p:sldId id="603" r:id="rId87"/>
    <p:sldId id="2580" r:id="rId88"/>
    <p:sldId id="290"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698C"/>
    <a:srgbClr val="D7F2FE"/>
    <a:srgbClr val="FFCC4B"/>
    <a:srgbClr val="1E84A7"/>
    <a:srgbClr val="FFF5C5"/>
    <a:srgbClr val="00D865"/>
    <a:srgbClr val="0EB0E7"/>
    <a:srgbClr val="01B1F2"/>
    <a:srgbClr val="CCEDF5"/>
    <a:srgbClr val="66CA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51"/>
    <p:restoredTop sz="83409"/>
  </p:normalViewPr>
  <p:slideViewPr>
    <p:cSldViewPr snapToGrid="0" snapToObjects="1">
      <p:cViewPr varScale="1">
        <p:scale>
          <a:sx n="128" d="100"/>
          <a:sy n="128" d="100"/>
        </p:scale>
        <p:origin x="115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90" Type="http://schemas.openxmlformats.org/officeDocument/2006/relationships/notesMaster" Target="notesMasters/notesMaster1.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s>
</file>

<file path=ppt/diagrams/_rels/data1.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svg"/><Relationship Id="rId1" Type="http://schemas.openxmlformats.org/officeDocument/2006/relationships/image" Target="../media/image109.svg"/><Relationship Id="rId4" Type="http://schemas.openxmlformats.org/officeDocument/2006/relationships/image" Target="../media/image11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svg"/><Relationship Id="rId1" Type="http://schemas.openxmlformats.org/officeDocument/2006/relationships/image" Target="../media/image109.svg"/><Relationship Id="rId4" Type="http://schemas.openxmlformats.org/officeDocument/2006/relationships/image" Target="../media/image11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E88C2D-70E3-4252-BE04-B5CCD15AB9DE}" type="doc">
      <dgm:prSet loTypeId="urn:microsoft.com/office/officeart/2018/5/layout/IconLeaf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5BE1FFA-ED7C-4E9A-8ECD-6DD9D5340B48}">
      <dgm:prSet/>
      <dgm:spPr/>
      <dgm:t>
        <a:bodyPr/>
        <a:lstStyle/>
        <a:p>
          <a:pPr>
            <a:lnSpc>
              <a:spcPct val="100000"/>
            </a:lnSpc>
            <a:defRPr cap="all"/>
          </a:pPr>
          <a:r>
            <a:rPr lang="en-US" b="1" dirty="0"/>
            <a:t>Referral Received</a:t>
          </a:r>
        </a:p>
        <a:p>
          <a:pPr>
            <a:lnSpc>
              <a:spcPct val="100000"/>
            </a:lnSpc>
            <a:defRPr cap="all"/>
          </a:pPr>
          <a:r>
            <a:rPr lang="en-US" dirty="0"/>
            <a:t>Provider calls HMG-AK or submits the online form</a:t>
          </a:r>
        </a:p>
      </dgm:t>
    </dgm:pt>
    <dgm:pt modelId="{220F7EE4-4B8B-4C37-9717-5A706A1E7EC0}" type="parTrans" cxnId="{8F44B034-308D-45E5-9935-29A85320A565}">
      <dgm:prSet/>
      <dgm:spPr/>
      <dgm:t>
        <a:bodyPr/>
        <a:lstStyle/>
        <a:p>
          <a:endParaRPr lang="en-US"/>
        </a:p>
      </dgm:t>
    </dgm:pt>
    <dgm:pt modelId="{9D7B3D04-B591-485C-BA3B-08D496EEC8D5}" type="sibTrans" cxnId="{8F44B034-308D-45E5-9935-29A85320A565}">
      <dgm:prSet/>
      <dgm:spPr/>
      <dgm:t>
        <a:bodyPr/>
        <a:lstStyle/>
        <a:p>
          <a:endParaRPr lang="en-US"/>
        </a:p>
      </dgm:t>
    </dgm:pt>
    <dgm:pt modelId="{0E48BFCB-8A4B-43B1-A568-F2E2C847540D}">
      <dgm:prSet/>
      <dgm:spPr/>
      <dgm:t>
        <a:bodyPr/>
        <a:lstStyle/>
        <a:p>
          <a:pPr>
            <a:lnSpc>
              <a:spcPct val="100000"/>
            </a:lnSpc>
            <a:defRPr cap="all"/>
          </a:pPr>
          <a:r>
            <a:rPr lang="en-US" dirty="0"/>
            <a:t> </a:t>
          </a:r>
          <a:r>
            <a:rPr lang="en-US" b="1" dirty="0"/>
            <a:t>Eligibility screening</a:t>
          </a:r>
        </a:p>
        <a:p>
          <a:pPr>
            <a:lnSpc>
              <a:spcPct val="100000"/>
            </a:lnSpc>
            <a:defRPr cap="all"/>
          </a:pPr>
          <a:r>
            <a:rPr lang="en-US" dirty="0"/>
            <a:t>Family Support Specialist calls to review eligibility criteria</a:t>
          </a:r>
        </a:p>
      </dgm:t>
    </dgm:pt>
    <dgm:pt modelId="{207D0AC5-B6DA-4DDF-8503-EC82F5E0542E}" type="parTrans" cxnId="{9182966E-7A0E-48F8-B78B-947D6668153B}">
      <dgm:prSet/>
      <dgm:spPr/>
      <dgm:t>
        <a:bodyPr/>
        <a:lstStyle/>
        <a:p>
          <a:endParaRPr lang="en-US"/>
        </a:p>
      </dgm:t>
    </dgm:pt>
    <dgm:pt modelId="{DE5DF8C4-28B7-4FD9-8AA0-627AC5F0D9E7}" type="sibTrans" cxnId="{9182966E-7A0E-48F8-B78B-947D6668153B}">
      <dgm:prSet/>
      <dgm:spPr/>
      <dgm:t>
        <a:bodyPr/>
        <a:lstStyle/>
        <a:p>
          <a:endParaRPr lang="en-US"/>
        </a:p>
      </dgm:t>
    </dgm:pt>
    <dgm:pt modelId="{2CDDA5CF-F2E4-445E-8393-CBD823ABA95F}">
      <dgm:prSet/>
      <dgm:spPr/>
      <dgm:t>
        <a:bodyPr/>
        <a:lstStyle/>
        <a:p>
          <a:pPr>
            <a:lnSpc>
              <a:spcPct val="100000"/>
            </a:lnSpc>
            <a:defRPr cap="all"/>
          </a:pPr>
          <a:r>
            <a:rPr lang="en-US" dirty="0"/>
            <a:t> </a:t>
          </a:r>
          <a:r>
            <a:rPr lang="en-US" b="1" dirty="0"/>
            <a:t>Match to Consultant</a:t>
          </a:r>
        </a:p>
        <a:p>
          <a:pPr>
            <a:lnSpc>
              <a:spcPct val="100000"/>
            </a:lnSpc>
            <a:defRPr cap="all"/>
          </a:pPr>
          <a:r>
            <a:rPr lang="en-US" dirty="0"/>
            <a:t>HMG-AK Sends case information to </a:t>
          </a:r>
          <a:r>
            <a:rPr lang="en-US" dirty="0" err="1"/>
            <a:t>iecmh</a:t>
          </a:r>
          <a:r>
            <a:rPr lang="en-US" dirty="0"/>
            <a:t> consultant for intake</a:t>
          </a:r>
        </a:p>
      </dgm:t>
    </dgm:pt>
    <dgm:pt modelId="{37C2F969-30BD-4FA3-8F4D-EED2C0048C6D}" type="parTrans" cxnId="{6FF8A5D4-B609-4F8A-BD5D-A30FEF9913A1}">
      <dgm:prSet/>
      <dgm:spPr/>
      <dgm:t>
        <a:bodyPr/>
        <a:lstStyle/>
        <a:p>
          <a:endParaRPr lang="en-US"/>
        </a:p>
      </dgm:t>
    </dgm:pt>
    <dgm:pt modelId="{630A46A4-F274-4B26-A39D-5648FF1C42D3}" type="sibTrans" cxnId="{6FF8A5D4-B609-4F8A-BD5D-A30FEF9913A1}">
      <dgm:prSet/>
      <dgm:spPr/>
      <dgm:t>
        <a:bodyPr/>
        <a:lstStyle/>
        <a:p>
          <a:endParaRPr lang="en-US"/>
        </a:p>
      </dgm:t>
    </dgm:pt>
    <dgm:pt modelId="{713455EE-41C6-4AAB-9101-27D6F8A4E71F}">
      <dgm:prSet/>
      <dgm:spPr/>
      <dgm:t>
        <a:bodyPr/>
        <a:lstStyle/>
        <a:p>
          <a:pPr>
            <a:lnSpc>
              <a:spcPct val="100000"/>
            </a:lnSpc>
            <a:defRPr cap="all"/>
          </a:pPr>
          <a:r>
            <a:rPr lang="en-US" b="1" dirty="0"/>
            <a:t>Next Steps Email Sent</a:t>
          </a:r>
        </a:p>
        <a:p>
          <a:pPr>
            <a:lnSpc>
              <a:spcPct val="100000"/>
            </a:lnSpc>
            <a:defRPr cap="all"/>
          </a:pPr>
          <a:r>
            <a:rPr lang="en-US" dirty="0"/>
            <a:t>provider will receive an email outlining next steps and what to expect</a:t>
          </a:r>
        </a:p>
      </dgm:t>
    </dgm:pt>
    <dgm:pt modelId="{F1407E8E-94FB-44F3-BF8F-F7C31764F952}" type="parTrans" cxnId="{011714DA-DF58-4A2F-8C85-7616D5D5FC53}">
      <dgm:prSet/>
      <dgm:spPr/>
      <dgm:t>
        <a:bodyPr/>
        <a:lstStyle/>
        <a:p>
          <a:endParaRPr lang="en-US"/>
        </a:p>
      </dgm:t>
    </dgm:pt>
    <dgm:pt modelId="{F8C50A72-876A-40B5-A470-292A508344D4}" type="sibTrans" cxnId="{011714DA-DF58-4A2F-8C85-7616D5D5FC53}">
      <dgm:prSet/>
      <dgm:spPr/>
      <dgm:t>
        <a:bodyPr/>
        <a:lstStyle/>
        <a:p>
          <a:endParaRPr lang="en-US"/>
        </a:p>
      </dgm:t>
    </dgm:pt>
    <dgm:pt modelId="{A50EA197-8BA9-49F7-8949-9C8895E463DA}" type="pres">
      <dgm:prSet presAssocID="{A9E88C2D-70E3-4252-BE04-B5CCD15AB9DE}" presName="root" presStyleCnt="0">
        <dgm:presLayoutVars>
          <dgm:dir/>
          <dgm:resizeHandles val="exact"/>
        </dgm:presLayoutVars>
      </dgm:prSet>
      <dgm:spPr/>
    </dgm:pt>
    <dgm:pt modelId="{8B44154F-5D8E-4583-89C5-BF4C0E268D19}" type="pres">
      <dgm:prSet presAssocID="{C5BE1FFA-ED7C-4E9A-8ECD-6DD9D5340B48}" presName="compNode" presStyleCnt="0"/>
      <dgm:spPr/>
    </dgm:pt>
    <dgm:pt modelId="{D67759F9-DC89-4889-AB90-8FF116FCF86B}" type="pres">
      <dgm:prSet presAssocID="{C5BE1FFA-ED7C-4E9A-8ECD-6DD9D5340B48}" presName="iconBgRect" presStyleLbl="bgShp" presStyleIdx="0" presStyleCnt="4"/>
      <dgm:spPr>
        <a:prstGeom prst="round2DiagRect">
          <a:avLst>
            <a:gd name="adj1" fmla="val 29727"/>
            <a:gd name="adj2" fmla="val 0"/>
          </a:avLst>
        </a:prstGeom>
      </dgm:spPr>
    </dgm:pt>
    <dgm:pt modelId="{02EB2972-43BF-43E9-847D-F6D8955EDE3C}" type="pres">
      <dgm:prSet presAssocID="{C5BE1FFA-ED7C-4E9A-8ECD-6DD9D5340B48}"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Receiver"/>
        </a:ext>
      </dgm:extLst>
    </dgm:pt>
    <dgm:pt modelId="{B908E5E0-CF28-4E0B-AAB1-EE65414691EE}" type="pres">
      <dgm:prSet presAssocID="{C5BE1FFA-ED7C-4E9A-8ECD-6DD9D5340B48}" presName="spaceRect" presStyleCnt="0"/>
      <dgm:spPr/>
    </dgm:pt>
    <dgm:pt modelId="{21841475-F478-4B02-AE71-21C8F14094C4}" type="pres">
      <dgm:prSet presAssocID="{C5BE1FFA-ED7C-4E9A-8ECD-6DD9D5340B48}" presName="textRect" presStyleLbl="revTx" presStyleIdx="0" presStyleCnt="4">
        <dgm:presLayoutVars>
          <dgm:chMax val="1"/>
          <dgm:chPref val="1"/>
        </dgm:presLayoutVars>
      </dgm:prSet>
      <dgm:spPr/>
    </dgm:pt>
    <dgm:pt modelId="{17345FEA-47EF-4F05-B230-3FF549D84EEA}" type="pres">
      <dgm:prSet presAssocID="{9D7B3D04-B591-485C-BA3B-08D496EEC8D5}" presName="sibTrans" presStyleCnt="0"/>
      <dgm:spPr/>
    </dgm:pt>
    <dgm:pt modelId="{2BF536A4-E7F3-460A-866B-03EBB3E7DCB5}" type="pres">
      <dgm:prSet presAssocID="{0E48BFCB-8A4B-43B1-A568-F2E2C847540D}" presName="compNode" presStyleCnt="0"/>
      <dgm:spPr/>
    </dgm:pt>
    <dgm:pt modelId="{1E101187-E423-4528-A364-850E68247E44}" type="pres">
      <dgm:prSet presAssocID="{0E48BFCB-8A4B-43B1-A568-F2E2C847540D}" presName="iconBgRect" presStyleLbl="bgShp" presStyleIdx="1" presStyleCnt="4"/>
      <dgm:spPr>
        <a:prstGeom prst="round2DiagRect">
          <a:avLst>
            <a:gd name="adj1" fmla="val 29727"/>
            <a:gd name="adj2" fmla="val 0"/>
          </a:avLst>
        </a:prstGeom>
      </dgm:spPr>
    </dgm:pt>
    <dgm:pt modelId="{607849DD-741E-4D39-B16D-14088C3BA452}" type="pres">
      <dgm:prSet presAssocID="{0E48BFCB-8A4B-43B1-A568-F2E2C847540D}"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ll center"/>
        </a:ext>
      </dgm:extLst>
    </dgm:pt>
    <dgm:pt modelId="{D5FC57E2-479D-4FB3-B80B-D8F8D2278C54}" type="pres">
      <dgm:prSet presAssocID="{0E48BFCB-8A4B-43B1-A568-F2E2C847540D}" presName="spaceRect" presStyleCnt="0"/>
      <dgm:spPr/>
    </dgm:pt>
    <dgm:pt modelId="{E89AD00A-730F-4C71-A3A5-22F9FD46FC36}" type="pres">
      <dgm:prSet presAssocID="{0E48BFCB-8A4B-43B1-A568-F2E2C847540D}" presName="textRect" presStyleLbl="revTx" presStyleIdx="1" presStyleCnt="4">
        <dgm:presLayoutVars>
          <dgm:chMax val="1"/>
          <dgm:chPref val="1"/>
        </dgm:presLayoutVars>
      </dgm:prSet>
      <dgm:spPr/>
    </dgm:pt>
    <dgm:pt modelId="{B9386D9A-962F-47E2-BB83-083A789A7E73}" type="pres">
      <dgm:prSet presAssocID="{DE5DF8C4-28B7-4FD9-8AA0-627AC5F0D9E7}" presName="sibTrans" presStyleCnt="0"/>
      <dgm:spPr/>
    </dgm:pt>
    <dgm:pt modelId="{7AFDE08D-61BD-4A10-A819-F2E8902E2312}" type="pres">
      <dgm:prSet presAssocID="{2CDDA5CF-F2E4-445E-8393-CBD823ABA95F}" presName="compNode" presStyleCnt="0"/>
      <dgm:spPr/>
    </dgm:pt>
    <dgm:pt modelId="{2CD0EE64-300A-4C0A-93D9-D85B4BBD1B49}" type="pres">
      <dgm:prSet presAssocID="{2CDDA5CF-F2E4-445E-8393-CBD823ABA95F}" presName="iconBgRect" presStyleLbl="bgShp" presStyleIdx="2" presStyleCnt="4"/>
      <dgm:spPr>
        <a:prstGeom prst="round2DiagRect">
          <a:avLst>
            <a:gd name="adj1" fmla="val 29727"/>
            <a:gd name="adj2" fmla="val 0"/>
          </a:avLst>
        </a:prstGeom>
      </dgm:spPr>
    </dgm:pt>
    <dgm:pt modelId="{8D7A5214-CD5C-4F24-83FE-EEC1CA0E6FCE}" type="pres">
      <dgm:prSet presAssocID="{2CDDA5CF-F2E4-445E-8393-CBD823ABA95F}" presName="iconRect" presStyleLbl="node1" presStyleIdx="2" presStyleCnt="4"/>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Vlog with solid fill"/>
        </a:ext>
      </dgm:extLst>
    </dgm:pt>
    <dgm:pt modelId="{47B2079C-D53A-4C85-835F-1227177D7A84}" type="pres">
      <dgm:prSet presAssocID="{2CDDA5CF-F2E4-445E-8393-CBD823ABA95F}" presName="spaceRect" presStyleCnt="0"/>
      <dgm:spPr/>
    </dgm:pt>
    <dgm:pt modelId="{7A61F8FC-7B6B-4B9B-88DF-421467A17481}" type="pres">
      <dgm:prSet presAssocID="{2CDDA5CF-F2E4-445E-8393-CBD823ABA95F}" presName="textRect" presStyleLbl="revTx" presStyleIdx="2" presStyleCnt="4">
        <dgm:presLayoutVars>
          <dgm:chMax val="1"/>
          <dgm:chPref val="1"/>
        </dgm:presLayoutVars>
      </dgm:prSet>
      <dgm:spPr/>
    </dgm:pt>
    <dgm:pt modelId="{9B9BB0C5-F263-4F5C-B734-F3EB8CCA4EF8}" type="pres">
      <dgm:prSet presAssocID="{630A46A4-F274-4B26-A39D-5648FF1C42D3}" presName="sibTrans" presStyleCnt="0"/>
      <dgm:spPr/>
    </dgm:pt>
    <dgm:pt modelId="{D12BB9A7-447F-47AE-8F6C-E69E03E47039}" type="pres">
      <dgm:prSet presAssocID="{713455EE-41C6-4AAB-9101-27D6F8A4E71F}" presName="compNode" presStyleCnt="0"/>
      <dgm:spPr/>
    </dgm:pt>
    <dgm:pt modelId="{1029F9CB-EC13-41D7-B1BB-92BFF78FB89B}" type="pres">
      <dgm:prSet presAssocID="{713455EE-41C6-4AAB-9101-27D6F8A4E71F}" presName="iconBgRect" presStyleLbl="bgShp" presStyleIdx="3" presStyleCnt="4"/>
      <dgm:spPr>
        <a:prstGeom prst="round2DiagRect">
          <a:avLst>
            <a:gd name="adj1" fmla="val 29727"/>
            <a:gd name="adj2" fmla="val 0"/>
          </a:avLst>
        </a:prstGeom>
      </dgm:spPr>
    </dgm:pt>
    <dgm:pt modelId="{D5E953DF-6C72-4F7E-8587-816A279A5819}" type="pres">
      <dgm:prSet presAssocID="{713455EE-41C6-4AAB-9101-27D6F8A4E71F}" presName="iconRect" presStyleLbl="node1" presStyleIdx="3" presStyleCnt="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Email with solid fill"/>
        </a:ext>
      </dgm:extLst>
    </dgm:pt>
    <dgm:pt modelId="{69E30AF6-2A7B-4F53-9A4D-59199D4D58A9}" type="pres">
      <dgm:prSet presAssocID="{713455EE-41C6-4AAB-9101-27D6F8A4E71F}" presName="spaceRect" presStyleCnt="0"/>
      <dgm:spPr/>
    </dgm:pt>
    <dgm:pt modelId="{1F7981F3-24D5-4AA6-92DE-5DBF87AA5E92}" type="pres">
      <dgm:prSet presAssocID="{713455EE-41C6-4AAB-9101-27D6F8A4E71F}" presName="textRect" presStyleLbl="revTx" presStyleIdx="3" presStyleCnt="4">
        <dgm:presLayoutVars>
          <dgm:chMax val="1"/>
          <dgm:chPref val="1"/>
        </dgm:presLayoutVars>
      </dgm:prSet>
      <dgm:spPr/>
    </dgm:pt>
  </dgm:ptLst>
  <dgm:cxnLst>
    <dgm:cxn modelId="{D93D542C-A2C4-4343-AC69-1D0B52D0992F}" type="presOf" srcId="{713455EE-41C6-4AAB-9101-27D6F8A4E71F}" destId="{1F7981F3-24D5-4AA6-92DE-5DBF87AA5E92}" srcOrd="0" destOrd="0" presId="urn:microsoft.com/office/officeart/2018/5/layout/IconLeafLabelList"/>
    <dgm:cxn modelId="{8F44B034-308D-45E5-9935-29A85320A565}" srcId="{A9E88C2D-70E3-4252-BE04-B5CCD15AB9DE}" destId="{C5BE1FFA-ED7C-4E9A-8ECD-6DD9D5340B48}" srcOrd="0" destOrd="0" parTransId="{220F7EE4-4B8B-4C37-9717-5A706A1E7EC0}" sibTransId="{9D7B3D04-B591-485C-BA3B-08D496EEC8D5}"/>
    <dgm:cxn modelId="{9182966E-7A0E-48F8-B78B-947D6668153B}" srcId="{A9E88C2D-70E3-4252-BE04-B5CCD15AB9DE}" destId="{0E48BFCB-8A4B-43B1-A568-F2E2C847540D}" srcOrd="1" destOrd="0" parTransId="{207D0AC5-B6DA-4DDF-8503-EC82F5E0542E}" sibTransId="{DE5DF8C4-28B7-4FD9-8AA0-627AC5F0D9E7}"/>
    <dgm:cxn modelId="{0C29369C-2EC1-4A24-BFA8-8D72BAFD724E}" type="presOf" srcId="{A9E88C2D-70E3-4252-BE04-B5CCD15AB9DE}" destId="{A50EA197-8BA9-49F7-8949-9C8895E463DA}" srcOrd="0" destOrd="0" presId="urn:microsoft.com/office/officeart/2018/5/layout/IconLeafLabelList"/>
    <dgm:cxn modelId="{8B8272B0-1BBA-474C-890F-1E27ECEF1143}" type="presOf" srcId="{2CDDA5CF-F2E4-445E-8393-CBD823ABA95F}" destId="{7A61F8FC-7B6B-4B9B-88DF-421467A17481}" srcOrd="0" destOrd="0" presId="urn:microsoft.com/office/officeart/2018/5/layout/IconLeafLabelList"/>
    <dgm:cxn modelId="{1348BFD0-3725-4724-80DA-2D85F60532D1}" type="presOf" srcId="{0E48BFCB-8A4B-43B1-A568-F2E2C847540D}" destId="{E89AD00A-730F-4C71-A3A5-22F9FD46FC36}" srcOrd="0" destOrd="0" presId="urn:microsoft.com/office/officeart/2018/5/layout/IconLeafLabelList"/>
    <dgm:cxn modelId="{6FF8A5D4-B609-4F8A-BD5D-A30FEF9913A1}" srcId="{A9E88C2D-70E3-4252-BE04-B5CCD15AB9DE}" destId="{2CDDA5CF-F2E4-445E-8393-CBD823ABA95F}" srcOrd="2" destOrd="0" parTransId="{37C2F969-30BD-4FA3-8F4D-EED2C0048C6D}" sibTransId="{630A46A4-F274-4B26-A39D-5648FF1C42D3}"/>
    <dgm:cxn modelId="{3C2471D8-9D39-4D06-A2B4-4D4A348AAE0C}" type="presOf" srcId="{C5BE1FFA-ED7C-4E9A-8ECD-6DD9D5340B48}" destId="{21841475-F478-4B02-AE71-21C8F14094C4}" srcOrd="0" destOrd="0" presId="urn:microsoft.com/office/officeart/2018/5/layout/IconLeafLabelList"/>
    <dgm:cxn modelId="{011714DA-DF58-4A2F-8C85-7616D5D5FC53}" srcId="{A9E88C2D-70E3-4252-BE04-B5CCD15AB9DE}" destId="{713455EE-41C6-4AAB-9101-27D6F8A4E71F}" srcOrd="3" destOrd="0" parTransId="{F1407E8E-94FB-44F3-BF8F-F7C31764F952}" sibTransId="{F8C50A72-876A-40B5-A470-292A508344D4}"/>
    <dgm:cxn modelId="{A9258F82-515E-40DF-9FBA-A02D12AB342B}" type="presParOf" srcId="{A50EA197-8BA9-49F7-8949-9C8895E463DA}" destId="{8B44154F-5D8E-4583-89C5-BF4C0E268D19}" srcOrd="0" destOrd="0" presId="urn:microsoft.com/office/officeart/2018/5/layout/IconLeafLabelList"/>
    <dgm:cxn modelId="{987E92F0-1674-4F9E-AE01-816104C4A848}" type="presParOf" srcId="{8B44154F-5D8E-4583-89C5-BF4C0E268D19}" destId="{D67759F9-DC89-4889-AB90-8FF116FCF86B}" srcOrd="0" destOrd="0" presId="urn:microsoft.com/office/officeart/2018/5/layout/IconLeafLabelList"/>
    <dgm:cxn modelId="{C92E7524-A0A2-4088-BDAC-62FCD310924E}" type="presParOf" srcId="{8B44154F-5D8E-4583-89C5-BF4C0E268D19}" destId="{02EB2972-43BF-43E9-847D-F6D8955EDE3C}" srcOrd="1" destOrd="0" presId="urn:microsoft.com/office/officeart/2018/5/layout/IconLeafLabelList"/>
    <dgm:cxn modelId="{3D6FF844-12F5-4CCB-8952-4C0B860BE133}" type="presParOf" srcId="{8B44154F-5D8E-4583-89C5-BF4C0E268D19}" destId="{B908E5E0-CF28-4E0B-AAB1-EE65414691EE}" srcOrd="2" destOrd="0" presId="urn:microsoft.com/office/officeart/2018/5/layout/IconLeafLabelList"/>
    <dgm:cxn modelId="{C01FA6D2-2ED0-4E37-A1F1-977846731D33}" type="presParOf" srcId="{8B44154F-5D8E-4583-89C5-BF4C0E268D19}" destId="{21841475-F478-4B02-AE71-21C8F14094C4}" srcOrd="3" destOrd="0" presId="urn:microsoft.com/office/officeart/2018/5/layout/IconLeafLabelList"/>
    <dgm:cxn modelId="{84A212BC-8517-4EC6-B954-B1BBB94819FC}" type="presParOf" srcId="{A50EA197-8BA9-49F7-8949-9C8895E463DA}" destId="{17345FEA-47EF-4F05-B230-3FF549D84EEA}" srcOrd="1" destOrd="0" presId="urn:microsoft.com/office/officeart/2018/5/layout/IconLeafLabelList"/>
    <dgm:cxn modelId="{E6AD877A-D100-4015-A006-1BF4A9680B46}" type="presParOf" srcId="{A50EA197-8BA9-49F7-8949-9C8895E463DA}" destId="{2BF536A4-E7F3-460A-866B-03EBB3E7DCB5}" srcOrd="2" destOrd="0" presId="urn:microsoft.com/office/officeart/2018/5/layout/IconLeafLabelList"/>
    <dgm:cxn modelId="{F583FD7C-30DC-4331-9392-48A8D3B7F8E0}" type="presParOf" srcId="{2BF536A4-E7F3-460A-866B-03EBB3E7DCB5}" destId="{1E101187-E423-4528-A364-850E68247E44}" srcOrd="0" destOrd="0" presId="urn:microsoft.com/office/officeart/2018/5/layout/IconLeafLabelList"/>
    <dgm:cxn modelId="{97EE4D3C-F043-42D3-A3D9-F03E89484CEF}" type="presParOf" srcId="{2BF536A4-E7F3-460A-866B-03EBB3E7DCB5}" destId="{607849DD-741E-4D39-B16D-14088C3BA452}" srcOrd="1" destOrd="0" presId="urn:microsoft.com/office/officeart/2018/5/layout/IconLeafLabelList"/>
    <dgm:cxn modelId="{D0F7141F-27D5-495C-8870-D87A7873F45D}" type="presParOf" srcId="{2BF536A4-E7F3-460A-866B-03EBB3E7DCB5}" destId="{D5FC57E2-479D-4FB3-B80B-D8F8D2278C54}" srcOrd="2" destOrd="0" presId="urn:microsoft.com/office/officeart/2018/5/layout/IconLeafLabelList"/>
    <dgm:cxn modelId="{E6008855-5AD9-489E-B9DA-96D21C334605}" type="presParOf" srcId="{2BF536A4-E7F3-460A-866B-03EBB3E7DCB5}" destId="{E89AD00A-730F-4C71-A3A5-22F9FD46FC36}" srcOrd="3" destOrd="0" presId="urn:microsoft.com/office/officeart/2018/5/layout/IconLeafLabelList"/>
    <dgm:cxn modelId="{01ABA2F8-FDA6-408E-B9FD-A9B08738C279}" type="presParOf" srcId="{A50EA197-8BA9-49F7-8949-9C8895E463DA}" destId="{B9386D9A-962F-47E2-BB83-083A789A7E73}" srcOrd="3" destOrd="0" presId="urn:microsoft.com/office/officeart/2018/5/layout/IconLeafLabelList"/>
    <dgm:cxn modelId="{994B6C01-ECA8-4716-A623-63114F714F3D}" type="presParOf" srcId="{A50EA197-8BA9-49F7-8949-9C8895E463DA}" destId="{7AFDE08D-61BD-4A10-A819-F2E8902E2312}" srcOrd="4" destOrd="0" presId="urn:microsoft.com/office/officeart/2018/5/layout/IconLeafLabelList"/>
    <dgm:cxn modelId="{E45E2287-9B35-419D-88FB-D2DEAF3FD95B}" type="presParOf" srcId="{7AFDE08D-61BD-4A10-A819-F2E8902E2312}" destId="{2CD0EE64-300A-4C0A-93D9-D85B4BBD1B49}" srcOrd="0" destOrd="0" presId="urn:microsoft.com/office/officeart/2018/5/layout/IconLeafLabelList"/>
    <dgm:cxn modelId="{EC27C538-B982-43D1-A3EB-DB9FADB12384}" type="presParOf" srcId="{7AFDE08D-61BD-4A10-A819-F2E8902E2312}" destId="{8D7A5214-CD5C-4F24-83FE-EEC1CA0E6FCE}" srcOrd="1" destOrd="0" presId="urn:microsoft.com/office/officeart/2018/5/layout/IconLeafLabelList"/>
    <dgm:cxn modelId="{A1EEE107-E4EB-42F0-A889-42A4209F350C}" type="presParOf" srcId="{7AFDE08D-61BD-4A10-A819-F2E8902E2312}" destId="{47B2079C-D53A-4C85-835F-1227177D7A84}" srcOrd="2" destOrd="0" presId="urn:microsoft.com/office/officeart/2018/5/layout/IconLeafLabelList"/>
    <dgm:cxn modelId="{345379E6-74E8-4447-B662-4C98DAC67DCA}" type="presParOf" srcId="{7AFDE08D-61BD-4A10-A819-F2E8902E2312}" destId="{7A61F8FC-7B6B-4B9B-88DF-421467A17481}" srcOrd="3" destOrd="0" presId="urn:microsoft.com/office/officeart/2018/5/layout/IconLeafLabelList"/>
    <dgm:cxn modelId="{5C9D9021-F72F-40F5-BC40-6B3802EB6D8A}" type="presParOf" srcId="{A50EA197-8BA9-49F7-8949-9C8895E463DA}" destId="{9B9BB0C5-F263-4F5C-B734-F3EB8CCA4EF8}" srcOrd="5" destOrd="0" presId="urn:microsoft.com/office/officeart/2018/5/layout/IconLeafLabelList"/>
    <dgm:cxn modelId="{0094CA73-00FA-432D-8316-BAC287763146}" type="presParOf" srcId="{A50EA197-8BA9-49F7-8949-9C8895E463DA}" destId="{D12BB9A7-447F-47AE-8F6C-E69E03E47039}" srcOrd="6" destOrd="0" presId="urn:microsoft.com/office/officeart/2018/5/layout/IconLeafLabelList"/>
    <dgm:cxn modelId="{FAF8B88E-EB3D-46F1-9511-4DAE057BD035}" type="presParOf" srcId="{D12BB9A7-447F-47AE-8F6C-E69E03E47039}" destId="{1029F9CB-EC13-41D7-B1BB-92BFF78FB89B}" srcOrd="0" destOrd="0" presId="urn:microsoft.com/office/officeart/2018/5/layout/IconLeafLabelList"/>
    <dgm:cxn modelId="{A260D1A6-6539-47B9-B9F4-16CC19CE632C}" type="presParOf" srcId="{D12BB9A7-447F-47AE-8F6C-E69E03E47039}" destId="{D5E953DF-6C72-4F7E-8587-816A279A5819}" srcOrd="1" destOrd="0" presId="urn:microsoft.com/office/officeart/2018/5/layout/IconLeafLabelList"/>
    <dgm:cxn modelId="{B24B756D-9DB3-4FF0-A68F-19A642BC2463}" type="presParOf" srcId="{D12BB9A7-447F-47AE-8F6C-E69E03E47039}" destId="{69E30AF6-2A7B-4F53-9A4D-59199D4D58A9}" srcOrd="2" destOrd="0" presId="urn:microsoft.com/office/officeart/2018/5/layout/IconLeafLabelList"/>
    <dgm:cxn modelId="{6999040A-3D28-4F7A-9FBC-E21FD6C3426B}" type="presParOf" srcId="{D12BB9A7-447F-47AE-8F6C-E69E03E47039}" destId="{1F7981F3-24D5-4AA6-92DE-5DBF87AA5E92}"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7759F9-DC89-4889-AB90-8FF116FCF86B}">
      <dsp:nvSpPr>
        <dsp:cNvPr id="0" name=""/>
        <dsp:cNvSpPr/>
      </dsp:nvSpPr>
      <dsp:spPr>
        <a:xfrm>
          <a:off x="649345" y="88987"/>
          <a:ext cx="1249962" cy="1249962"/>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EB2972-43BF-43E9-847D-F6D8955EDE3C}">
      <dsp:nvSpPr>
        <dsp:cNvPr id="0" name=""/>
        <dsp:cNvSpPr/>
      </dsp:nvSpPr>
      <dsp:spPr>
        <a:xfrm>
          <a:off x="915731" y="355372"/>
          <a:ext cx="717191" cy="71719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841475-F478-4B02-AE71-21C8F14094C4}">
      <dsp:nvSpPr>
        <dsp:cNvPr id="0" name=""/>
        <dsp:cNvSpPr/>
      </dsp:nvSpPr>
      <dsp:spPr>
        <a:xfrm>
          <a:off x="249767" y="1728281"/>
          <a:ext cx="2049118"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Referral Received</a:t>
          </a:r>
        </a:p>
        <a:p>
          <a:pPr marL="0" lvl="0" indent="0" algn="ctr" defTabSz="488950">
            <a:lnSpc>
              <a:spcPct val="100000"/>
            </a:lnSpc>
            <a:spcBef>
              <a:spcPct val="0"/>
            </a:spcBef>
            <a:spcAft>
              <a:spcPct val="35000"/>
            </a:spcAft>
            <a:buNone/>
            <a:defRPr cap="all"/>
          </a:pPr>
          <a:r>
            <a:rPr lang="en-US" sz="1100" kern="1200" dirty="0"/>
            <a:t>Provider calls HMG-AK or submits the online form</a:t>
          </a:r>
        </a:p>
      </dsp:txBody>
      <dsp:txXfrm>
        <a:off x="249767" y="1728281"/>
        <a:ext cx="2049118" cy="742500"/>
      </dsp:txXfrm>
    </dsp:sp>
    <dsp:sp modelId="{1E101187-E423-4528-A364-850E68247E44}">
      <dsp:nvSpPr>
        <dsp:cNvPr id="0" name=""/>
        <dsp:cNvSpPr/>
      </dsp:nvSpPr>
      <dsp:spPr>
        <a:xfrm>
          <a:off x="3057060" y="88987"/>
          <a:ext cx="1249962" cy="1249962"/>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7849DD-741E-4D39-B16D-14088C3BA452}">
      <dsp:nvSpPr>
        <dsp:cNvPr id="0" name=""/>
        <dsp:cNvSpPr/>
      </dsp:nvSpPr>
      <dsp:spPr>
        <a:xfrm>
          <a:off x="3323445" y="355372"/>
          <a:ext cx="717191" cy="71719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9AD00A-730F-4C71-A3A5-22F9FD46FC36}">
      <dsp:nvSpPr>
        <dsp:cNvPr id="0" name=""/>
        <dsp:cNvSpPr/>
      </dsp:nvSpPr>
      <dsp:spPr>
        <a:xfrm>
          <a:off x="2657481" y="1728281"/>
          <a:ext cx="2049118"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 </a:t>
          </a:r>
          <a:r>
            <a:rPr lang="en-US" sz="1100" b="1" kern="1200" dirty="0"/>
            <a:t>Eligibility screening</a:t>
          </a:r>
        </a:p>
        <a:p>
          <a:pPr marL="0" lvl="0" indent="0" algn="ctr" defTabSz="488950">
            <a:lnSpc>
              <a:spcPct val="100000"/>
            </a:lnSpc>
            <a:spcBef>
              <a:spcPct val="0"/>
            </a:spcBef>
            <a:spcAft>
              <a:spcPct val="35000"/>
            </a:spcAft>
            <a:buNone/>
            <a:defRPr cap="all"/>
          </a:pPr>
          <a:r>
            <a:rPr lang="en-US" sz="1100" kern="1200" dirty="0"/>
            <a:t>Family Support Specialist calls to review eligibility criteria</a:t>
          </a:r>
        </a:p>
      </dsp:txBody>
      <dsp:txXfrm>
        <a:off x="2657481" y="1728281"/>
        <a:ext cx="2049118" cy="742500"/>
      </dsp:txXfrm>
    </dsp:sp>
    <dsp:sp modelId="{2CD0EE64-300A-4C0A-93D9-D85B4BBD1B49}">
      <dsp:nvSpPr>
        <dsp:cNvPr id="0" name=""/>
        <dsp:cNvSpPr/>
      </dsp:nvSpPr>
      <dsp:spPr>
        <a:xfrm>
          <a:off x="5464774" y="88987"/>
          <a:ext cx="1249962" cy="1249962"/>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7A5214-CD5C-4F24-83FE-EEC1CA0E6FCE}">
      <dsp:nvSpPr>
        <dsp:cNvPr id="0" name=""/>
        <dsp:cNvSpPr/>
      </dsp:nvSpPr>
      <dsp:spPr>
        <a:xfrm>
          <a:off x="5731159" y="355372"/>
          <a:ext cx="717191" cy="717191"/>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61F8FC-7B6B-4B9B-88DF-421467A17481}">
      <dsp:nvSpPr>
        <dsp:cNvPr id="0" name=""/>
        <dsp:cNvSpPr/>
      </dsp:nvSpPr>
      <dsp:spPr>
        <a:xfrm>
          <a:off x="5065196" y="1728281"/>
          <a:ext cx="2049118"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 </a:t>
          </a:r>
          <a:r>
            <a:rPr lang="en-US" sz="1100" b="1" kern="1200" dirty="0"/>
            <a:t>Match to Consultant</a:t>
          </a:r>
        </a:p>
        <a:p>
          <a:pPr marL="0" lvl="0" indent="0" algn="ctr" defTabSz="488950">
            <a:lnSpc>
              <a:spcPct val="100000"/>
            </a:lnSpc>
            <a:spcBef>
              <a:spcPct val="0"/>
            </a:spcBef>
            <a:spcAft>
              <a:spcPct val="35000"/>
            </a:spcAft>
            <a:buNone/>
            <a:defRPr cap="all"/>
          </a:pPr>
          <a:r>
            <a:rPr lang="en-US" sz="1100" kern="1200" dirty="0"/>
            <a:t>HMG-AK Sends case information to </a:t>
          </a:r>
          <a:r>
            <a:rPr lang="en-US" sz="1100" kern="1200" dirty="0" err="1"/>
            <a:t>iecmh</a:t>
          </a:r>
          <a:r>
            <a:rPr lang="en-US" sz="1100" kern="1200" dirty="0"/>
            <a:t> consultant for intake</a:t>
          </a:r>
        </a:p>
      </dsp:txBody>
      <dsp:txXfrm>
        <a:off x="5065196" y="1728281"/>
        <a:ext cx="2049118" cy="742500"/>
      </dsp:txXfrm>
    </dsp:sp>
    <dsp:sp modelId="{1029F9CB-EC13-41D7-B1BB-92BFF78FB89B}">
      <dsp:nvSpPr>
        <dsp:cNvPr id="0" name=""/>
        <dsp:cNvSpPr/>
      </dsp:nvSpPr>
      <dsp:spPr>
        <a:xfrm>
          <a:off x="7872488" y="88987"/>
          <a:ext cx="1249962" cy="1249962"/>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E953DF-6C72-4F7E-8587-816A279A5819}">
      <dsp:nvSpPr>
        <dsp:cNvPr id="0" name=""/>
        <dsp:cNvSpPr/>
      </dsp:nvSpPr>
      <dsp:spPr>
        <a:xfrm>
          <a:off x="8138874" y="355372"/>
          <a:ext cx="717191" cy="717191"/>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7981F3-24D5-4AA6-92DE-5DBF87AA5E92}">
      <dsp:nvSpPr>
        <dsp:cNvPr id="0" name=""/>
        <dsp:cNvSpPr/>
      </dsp:nvSpPr>
      <dsp:spPr>
        <a:xfrm>
          <a:off x="7472910" y="1728281"/>
          <a:ext cx="2049118"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Next Steps Email Sent</a:t>
          </a:r>
        </a:p>
        <a:p>
          <a:pPr marL="0" lvl="0" indent="0" algn="ctr" defTabSz="488950">
            <a:lnSpc>
              <a:spcPct val="100000"/>
            </a:lnSpc>
            <a:spcBef>
              <a:spcPct val="0"/>
            </a:spcBef>
            <a:spcAft>
              <a:spcPct val="35000"/>
            </a:spcAft>
            <a:buNone/>
            <a:defRPr cap="all"/>
          </a:pPr>
          <a:r>
            <a:rPr lang="en-US" sz="1100" kern="1200" dirty="0"/>
            <a:t>provider will receive an email outlining next steps and what to expect</a:t>
          </a:r>
        </a:p>
      </dsp:txBody>
      <dsp:txXfrm>
        <a:off x="7472910" y="1728281"/>
        <a:ext cx="2049118" cy="7425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AEA66E-2186-4E40-B405-22C60CEE680E}" type="datetimeFigureOut">
              <a:rPr lang="en-US" smtClean="0"/>
              <a:t>4/6/26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B20E59-5F87-D146-AEDD-655231ADBADB}" type="slidenum">
              <a:rPr lang="en-US" smtClean="0"/>
              <a:t>‹#›</a:t>
            </a:fld>
            <a:endParaRPr lang="en-US"/>
          </a:p>
        </p:txBody>
      </p:sp>
    </p:spTree>
    <p:extLst>
      <p:ext uri="{BB962C8B-B14F-4D97-AF65-F5344CB8AC3E}">
        <p14:creationId xmlns:p14="http://schemas.microsoft.com/office/powerpoint/2010/main" val="2177955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20E59-5F87-D146-AEDD-655231ADBADB}" type="slidenum">
              <a:rPr lang="en-US" smtClean="0"/>
              <a:t>1</a:t>
            </a:fld>
            <a:endParaRPr lang="en-US"/>
          </a:p>
        </p:txBody>
      </p:sp>
    </p:spTree>
    <p:extLst>
      <p:ext uri="{BB962C8B-B14F-4D97-AF65-F5344CB8AC3E}">
        <p14:creationId xmlns:p14="http://schemas.microsoft.com/office/powerpoint/2010/main" val="514344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5CBF1-2F43-4E50-83A4-48C6359C30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A598B6-48BC-78D9-6E54-8724C86818E5}"/>
              </a:ext>
            </a:extLst>
          </p:cNvPr>
          <p:cNvSpPr>
            <a:spLocks noGrp="1" noRot="1" noChangeAspect="1"/>
          </p:cNvSpPr>
          <p:nvPr>
            <p:ph type="sldImg"/>
          </p:nvPr>
        </p:nvSpPr>
        <p:spPr>
          <a:xfrm>
            <a:off x="641350" y="1162050"/>
            <a:ext cx="5575300" cy="3136900"/>
          </a:xfrm>
        </p:spPr>
      </p:sp>
      <p:sp>
        <p:nvSpPr>
          <p:cNvPr id="3" name="Notes Placeholder 2">
            <a:extLst>
              <a:ext uri="{FF2B5EF4-FFF2-40B4-BE49-F238E27FC236}">
                <a16:creationId xmlns:a16="http://schemas.microsoft.com/office/drawing/2014/main" id="{EE333D4B-F228-DFC5-C50B-1C5C19BDBB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804833-892E-E4EF-F8A9-81859B7D30E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59726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DE7ED-7651-9BDB-5027-A368046DE2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F47B6B-F795-BDA4-8A85-5D6F033FBC72}"/>
              </a:ext>
            </a:extLst>
          </p:cNvPr>
          <p:cNvSpPr>
            <a:spLocks noGrp="1" noRot="1" noChangeAspect="1"/>
          </p:cNvSpPr>
          <p:nvPr>
            <p:ph type="sldImg"/>
          </p:nvPr>
        </p:nvSpPr>
        <p:spPr>
          <a:xfrm>
            <a:off x="641350" y="1162050"/>
            <a:ext cx="5575300" cy="3136900"/>
          </a:xfrm>
        </p:spPr>
      </p:sp>
      <p:sp>
        <p:nvSpPr>
          <p:cNvPr id="3" name="Notes Placeholder 2">
            <a:extLst>
              <a:ext uri="{FF2B5EF4-FFF2-40B4-BE49-F238E27FC236}">
                <a16:creationId xmlns:a16="http://schemas.microsoft.com/office/drawing/2014/main" id="{C86A5C28-83C1-1530-DF25-5B5C1A91E8F4}"/>
              </a:ext>
            </a:extLst>
          </p:cNvPr>
          <p:cNvSpPr>
            <a:spLocks noGrp="1"/>
          </p:cNvSpPr>
          <p:nvPr>
            <p:ph type="body" idx="1"/>
          </p:nvPr>
        </p:nvSpPr>
        <p:spPr/>
        <p:txBody>
          <a:bodyPr/>
          <a:lstStyle/>
          <a:p>
            <a:r>
              <a:rPr lang="en-US" dirty="0"/>
              <a:t>We know that low vaccination rates are a risk factor for measles outbreaks. Here is a map showing coverage for kindergarteners for 2024-25. This shows 2-dose MMR coverage for kindergarteners in 2024-25. </a:t>
            </a:r>
          </a:p>
          <a:p>
            <a:endParaRPr lang="en-US" dirty="0"/>
          </a:p>
          <a:p>
            <a:r>
              <a:rPr lang="en-US" dirty="0"/>
              <a:t>Alaska’s coverage is 81.2 – the second lowest of all states.  To note, 95% coverage is the goal for herd immunity and to prevent outbreaks. </a:t>
            </a:r>
          </a:p>
          <a:p>
            <a:endParaRPr lang="en-US" dirty="0"/>
          </a:p>
          <a:p>
            <a:endParaRPr lang="en-US" dirty="0"/>
          </a:p>
        </p:txBody>
      </p:sp>
      <p:sp>
        <p:nvSpPr>
          <p:cNvPr id="4" name="Slide Number Placeholder 3">
            <a:extLst>
              <a:ext uri="{FF2B5EF4-FFF2-40B4-BE49-F238E27FC236}">
                <a16:creationId xmlns:a16="http://schemas.microsoft.com/office/drawing/2014/main" id="{EBEA7EC3-B0B2-071C-79AE-88AF805D562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65747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EFB22-B517-FFEF-7598-F6439E42B0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755F7B-32AA-1060-DD14-F766CF1DE0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83E734-74D4-A579-8359-0980014974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DA387C-D03B-0B71-374F-304A964B8775}"/>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5623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83BBC-B155-BB5F-391C-63F170DA4A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44B49F-596B-152E-CB48-8C62B37E84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6E81F9-80BA-9F8B-209E-DB389C322A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4E34CC-7FF9-4E28-A366-E0247BCF932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6472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7A06E-5664-09B5-4824-01AA743D39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529E4A-F533-B315-EE8C-91F08D83F0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D37561-78DB-1E68-5584-C1959F7439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EC1458-A27C-85D6-C278-99524BB8177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7583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75CA8-FBD8-6B12-AC3A-D85C30EFB9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B96A16-6148-8961-1A57-0B5CE10E2B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1766EA-D05F-5415-D47D-62864FCB13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7D453B-D06B-5E9A-3253-003FE6F17D4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1486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25189-2C86-1305-2337-DA17A5A27C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74D1B4-BE28-AABB-25D3-6931A6A2D5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9C6143-F710-3466-89C4-277685181F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FFFA9D-7FDD-CDC3-553E-747FD8C06DC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025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C032D-C570-CF07-0E91-4E4CD13C42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5C96D5-36D2-83E2-ABAC-356C8F7FFC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22FE98-1FA9-960D-E791-821A72A531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B91B70-A8EE-A138-03B9-E0A7DF12C46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4017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278C5-1DEE-5555-1C2B-AD6F981DC3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CF8ADE-C762-5924-510F-7CF2FD1339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ECA828-67C0-E924-F420-8382E5451C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C9FC6D-2594-BF9F-85CB-3F8683CC4E52}"/>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7188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DC7AC-BC39-42B4-1E17-36D4CFAD7F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4EACBB-C38F-72F7-B984-860172ADFD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3A409C-51D2-8DAA-FF45-D36A6074CE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CF8DD1-3E15-4FEE-004F-D47F309AA8F0}"/>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8270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20E59-5F87-D146-AEDD-655231ADBADB}" type="slidenum">
              <a:rPr lang="en-US" smtClean="0"/>
              <a:t>2</a:t>
            </a:fld>
            <a:endParaRPr lang="en-US"/>
          </a:p>
        </p:txBody>
      </p:sp>
    </p:spTree>
    <p:extLst>
      <p:ext uri="{BB962C8B-B14F-4D97-AF65-F5344CB8AC3E}">
        <p14:creationId xmlns:p14="http://schemas.microsoft.com/office/powerpoint/2010/main" val="706627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18481-7BE9-DF4D-8E77-2514B8CC2A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C33CC3-A817-2754-98FE-33B0F07683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0C2D07-C401-0A06-EC5F-24D77B56AF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D62C1B-7100-60AB-F395-E3A6A5BD487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1387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D634B-2C04-BBC7-5DEC-DB33AE2772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B2BC8-6BF7-7122-50D2-7E184BB4BB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9B2274-21B2-89DF-936E-1BC808AC7D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490421-DEE1-7643-C453-DE72A97CB28B}"/>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0818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9BCD7-79BA-6F41-BF90-54CFC5D3030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061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FY24 HRSA offered supplemental funding to expand PAL-PAK into a new area. Alaska decided to offer services to school personnel after consultation between the Healthy Schools Collaborative at the State of Alaska, a partnership of the Department of Education and Early Learning (DEED) and the Division of Public Health, and SCH psychiatry and the University of Washington School Mental Health Assessment, Research, and Training (UW SMART).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Specific content and consultation was developed for rural itinerant school counselors, school nurses and social worker</a:t>
            </a:r>
            <a:r>
              <a:rPr lang="en-US" dirty="0"/>
              <a:t> in some of Alaska’s most remote locations only accessible by plane or boat.</a:t>
            </a:r>
            <a:r>
              <a:rPr lang="en-US" sz="1200" kern="1200" dirty="0">
                <a:solidFill>
                  <a:schemeClr val="tx1"/>
                </a:solidFill>
                <a:effectLst/>
                <a:latin typeface="+mn-lt"/>
                <a:ea typeface="+mn-ea"/>
                <a:cs typeface="+mn-cs"/>
              </a:rPr>
              <a:t> This was an opportunity for providers who often have few educational opportunities available to them because of their remote location to gather and learn together.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FY 25 it was decided to open webinars up to be available to any school nurse, counselors, and school social workers across Alaska, as there was such a positive response about the topics covered.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Topics covered have included school avoidance, psychotropic medications, mental health emergencies, behavioral management strategies, managing self-harm behaviors to name a few.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5C7C7-6401-4A0D-90BE-9025F9107F2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7484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16FC23-D8A0-E640-AE9D-165BF1807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108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5F513-7846-BC43-B08C-3805372DFE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3542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20E59-5F87-D146-AEDD-655231ADBADB}" type="slidenum">
              <a:rPr lang="en-US" smtClean="0"/>
              <a:t>65</a:t>
            </a:fld>
            <a:endParaRPr lang="en-US"/>
          </a:p>
        </p:txBody>
      </p:sp>
    </p:spTree>
    <p:extLst>
      <p:ext uri="{BB962C8B-B14F-4D97-AF65-F5344CB8AC3E}">
        <p14:creationId xmlns:p14="http://schemas.microsoft.com/office/powerpoint/2010/main" val="175843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20E59-5F87-D146-AEDD-655231ADBADB}" type="slidenum">
              <a:rPr lang="en-US" smtClean="0"/>
              <a:t>75</a:t>
            </a:fld>
            <a:endParaRPr lang="en-US"/>
          </a:p>
        </p:txBody>
      </p:sp>
    </p:spTree>
    <p:extLst>
      <p:ext uri="{BB962C8B-B14F-4D97-AF65-F5344CB8AC3E}">
        <p14:creationId xmlns:p14="http://schemas.microsoft.com/office/powerpoint/2010/main" val="3275383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B1EC3-D9F0-F85B-1EBF-7B6198DC24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01EE98-7ABF-AD37-8480-CE7557C066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808755-3321-1F69-43C6-6BD1BD7F06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C6B1A0-C249-201C-C24C-38B11BB1318B}"/>
              </a:ext>
            </a:extLst>
          </p:cNvPr>
          <p:cNvSpPr>
            <a:spLocks noGrp="1"/>
          </p:cNvSpPr>
          <p:nvPr>
            <p:ph type="sldNum" sz="quarter" idx="5"/>
          </p:nvPr>
        </p:nvSpPr>
        <p:spPr/>
        <p:txBody>
          <a:bodyPr/>
          <a:lstStyle/>
          <a:p>
            <a:fld id="{AEB20E59-5F87-D146-AEDD-655231ADBADB}" type="slidenum">
              <a:rPr lang="en-US" smtClean="0"/>
              <a:t>78</a:t>
            </a:fld>
            <a:endParaRPr lang="en-US"/>
          </a:p>
        </p:txBody>
      </p:sp>
    </p:spTree>
    <p:extLst>
      <p:ext uri="{BB962C8B-B14F-4D97-AF65-F5344CB8AC3E}">
        <p14:creationId xmlns:p14="http://schemas.microsoft.com/office/powerpoint/2010/main" val="2710308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8BC47-5916-BF94-E935-E77FC12C2B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C47E7-36D5-763F-B0F8-6A007CF97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CB6F08-F71C-AE1D-89A9-F6E23F0860BF}"/>
              </a:ext>
            </a:extLst>
          </p:cNvPr>
          <p:cNvSpPr>
            <a:spLocks noGrp="1"/>
          </p:cNvSpPr>
          <p:nvPr>
            <p:ph type="body" idx="1"/>
          </p:nvPr>
        </p:nvSpPr>
        <p:spPr/>
        <p:txBody>
          <a:bodyPr/>
          <a:lstStyle/>
          <a:p>
            <a:r>
              <a:rPr lang="en-US" dirty="0"/>
              <a:t>Put link in chat: https://</a:t>
            </a:r>
            <a:r>
              <a:rPr lang="en-US" dirty="0" err="1"/>
              <a:t>secure.givelively.org</a:t>
            </a:r>
            <a:r>
              <a:rPr lang="en-US" dirty="0"/>
              <a:t>/donate/all-</a:t>
            </a:r>
            <a:r>
              <a:rPr lang="en-US" dirty="0" err="1"/>
              <a:t>alaska</a:t>
            </a:r>
            <a:r>
              <a:rPr lang="en-US" dirty="0"/>
              <a:t>-pediatric-partnership/a2p2-30th-anniversary</a:t>
            </a:r>
          </a:p>
        </p:txBody>
      </p:sp>
      <p:sp>
        <p:nvSpPr>
          <p:cNvPr id="4" name="Slide Number Placeholder 3">
            <a:extLst>
              <a:ext uri="{FF2B5EF4-FFF2-40B4-BE49-F238E27FC236}">
                <a16:creationId xmlns:a16="http://schemas.microsoft.com/office/drawing/2014/main" id="{C29A74DB-FE54-C157-E428-051F8C0176A5}"/>
              </a:ext>
            </a:extLst>
          </p:cNvPr>
          <p:cNvSpPr>
            <a:spLocks noGrp="1"/>
          </p:cNvSpPr>
          <p:nvPr>
            <p:ph type="sldNum" sz="quarter" idx="5"/>
          </p:nvPr>
        </p:nvSpPr>
        <p:spPr/>
        <p:txBody>
          <a:bodyPr/>
          <a:lstStyle/>
          <a:p>
            <a:fld id="{AEB20E59-5F87-D146-AEDD-655231ADBADB}" type="slidenum">
              <a:rPr lang="en-US" smtClean="0"/>
              <a:t>80</a:t>
            </a:fld>
            <a:endParaRPr lang="en-US"/>
          </a:p>
        </p:txBody>
      </p:sp>
    </p:spTree>
    <p:extLst>
      <p:ext uri="{BB962C8B-B14F-4D97-AF65-F5344CB8AC3E}">
        <p14:creationId xmlns:p14="http://schemas.microsoft.com/office/powerpoint/2010/main" val="2326452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link in chat: https://</a:t>
            </a:r>
            <a:r>
              <a:rPr lang="en-US" dirty="0" err="1"/>
              <a:t>secure.givelively.org</a:t>
            </a:r>
            <a:r>
              <a:rPr lang="en-US" dirty="0"/>
              <a:t>/donate/all-</a:t>
            </a:r>
            <a:r>
              <a:rPr lang="en-US" dirty="0" err="1"/>
              <a:t>alaska</a:t>
            </a:r>
            <a:r>
              <a:rPr lang="en-US" dirty="0"/>
              <a:t>-pediatric-partnership/a2p2-30th-anniversary</a:t>
            </a:r>
          </a:p>
        </p:txBody>
      </p:sp>
      <p:sp>
        <p:nvSpPr>
          <p:cNvPr id="4" name="Slide Number Placeholder 3"/>
          <p:cNvSpPr>
            <a:spLocks noGrp="1"/>
          </p:cNvSpPr>
          <p:nvPr>
            <p:ph type="sldNum" sz="quarter" idx="5"/>
          </p:nvPr>
        </p:nvSpPr>
        <p:spPr/>
        <p:txBody>
          <a:bodyPr/>
          <a:lstStyle/>
          <a:p>
            <a:fld id="{AEB20E59-5F87-D146-AEDD-655231ADBADB}" type="slidenum">
              <a:rPr lang="en-US" smtClean="0"/>
              <a:t>5</a:t>
            </a:fld>
            <a:endParaRPr lang="en-US"/>
          </a:p>
        </p:txBody>
      </p:sp>
    </p:spTree>
    <p:extLst>
      <p:ext uri="{BB962C8B-B14F-4D97-AF65-F5344CB8AC3E}">
        <p14:creationId xmlns:p14="http://schemas.microsoft.com/office/powerpoint/2010/main" val="2683369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20E59-5F87-D146-AEDD-655231ADBADB}" type="slidenum">
              <a:rPr lang="en-US" smtClean="0"/>
              <a:t>7</a:t>
            </a:fld>
            <a:endParaRPr lang="en-US"/>
          </a:p>
        </p:txBody>
      </p:sp>
    </p:spTree>
    <p:extLst>
      <p:ext uri="{BB962C8B-B14F-4D97-AF65-F5344CB8AC3E}">
        <p14:creationId xmlns:p14="http://schemas.microsoft.com/office/powerpoint/2010/main" val="540393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20E59-5F87-D146-AEDD-655231ADBADB}" type="slidenum">
              <a:rPr lang="en-US" smtClean="0"/>
              <a:t>8</a:t>
            </a:fld>
            <a:endParaRPr lang="en-US"/>
          </a:p>
        </p:txBody>
      </p:sp>
    </p:spTree>
    <p:extLst>
      <p:ext uri="{BB962C8B-B14F-4D97-AF65-F5344CB8AC3E}">
        <p14:creationId xmlns:p14="http://schemas.microsoft.com/office/powerpoint/2010/main" val="1934405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24636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Specifically, 1 of 5 people who get measles will be hospitalized.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1585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11A08-D224-622A-F707-E9F39B56BB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CE8A47-CCB2-817D-A1D1-1019CCF2ED95}"/>
              </a:ext>
            </a:extLst>
          </p:cNvPr>
          <p:cNvSpPr>
            <a:spLocks noGrp="1" noRot="1" noChangeAspect="1"/>
          </p:cNvSpPr>
          <p:nvPr>
            <p:ph type="sldImg"/>
          </p:nvPr>
        </p:nvSpPr>
        <p:spPr>
          <a:xfrm>
            <a:off x="641350" y="1162050"/>
            <a:ext cx="5575300" cy="3136900"/>
          </a:xfrm>
        </p:spPr>
      </p:sp>
      <p:sp>
        <p:nvSpPr>
          <p:cNvPr id="3" name="Notes Placeholder 2">
            <a:extLst>
              <a:ext uri="{FF2B5EF4-FFF2-40B4-BE49-F238E27FC236}">
                <a16:creationId xmlns:a16="http://schemas.microsoft.com/office/drawing/2014/main" id="{03B5AD40-8425-50AF-27BD-1E1ACF1EDC0D}"/>
              </a:ext>
            </a:extLst>
          </p:cNvPr>
          <p:cNvSpPr>
            <a:spLocks noGrp="1"/>
          </p:cNvSpPr>
          <p:nvPr>
            <p:ph type="body" idx="1"/>
          </p:nvPr>
        </p:nvSpPr>
        <p:spPr/>
        <p:txBody>
          <a:bodyPr/>
          <a:lstStyle/>
          <a:p>
            <a:pPr marL="0" marR="0" lvl="0" indent="0">
              <a:lnSpc>
                <a:spcPct val="107000"/>
              </a:lnSpc>
              <a:spcAft>
                <a:spcPts val="800"/>
              </a:spcAft>
              <a:buSzPts val="1000"/>
              <a:buFont typeface="Symbol" panose="05050102010706020507" pitchFamily="18" charset="2"/>
              <a:buNone/>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After infection, individuals typically have </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lifelong immunity</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to measles.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Aft>
                <a:spcPts val="800"/>
              </a:spcAft>
              <a:buSzPts val="1000"/>
              <a:buFont typeface="Symbol" panose="05050102010706020507" pitchFamily="18" charset="2"/>
              <a:buNone/>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 </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MMR vaccine</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provides strong protection, with </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97% effectiveness</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after two doses.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Aft>
                <a:spcPts val="800"/>
              </a:spcAft>
              <a:buSzPts val="1000"/>
              <a:buFont typeface="Symbol" panose="05050102010706020507" pitchFamily="18" charset="2"/>
              <a:buNone/>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single dose</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of MMR is </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93%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effective.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Times New Roman" panose="02020603050405020304" pitchFamily="18" charset="0"/>
                <a:ea typeface="Times New Roman" panose="02020603050405020304" pitchFamily="18" charset="0"/>
              </a:rPr>
              <a:t>Vaccinated individuals are less likely to experience severe disease.</a:t>
            </a:r>
            <a:endParaRPr lang="en-US" dirty="0"/>
          </a:p>
        </p:txBody>
      </p:sp>
      <p:sp>
        <p:nvSpPr>
          <p:cNvPr id="4" name="Slide Number Placeholder 3">
            <a:extLst>
              <a:ext uri="{FF2B5EF4-FFF2-40B4-BE49-F238E27FC236}">
                <a16:creationId xmlns:a16="http://schemas.microsoft.com/office/drawing/2014/main" id="{C17D3582-F85C-3D11-22B0-C32A9810995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1232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C13D5-161A-E1B4-32F8-E0621889AE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1D7886-B99B-0CD1-5696-3745E6B8E2EF}"/>
              </a:ext>
            </a:extLst>
          </p:cNvPr>
          <p:cNvSpPr>
            <a:spLocks noGrp="1" noRot="1" noChangeAspect="1"/>
          </p:cNvSpPr>
          <p:nvPr>
            <p:ph type="sldImg"/>
          </p:nvPr>
        </p:nvSpPr>
        <p:spPr>
          <a:xfrm>
            <a:off x="641350" y="1162050"/>
            <a:ext cx="5575300" cy="3136900"/>
          </a:xfrm>
        </p:spPr>
      </p:sp>
      <p:sp>
        <p:nvSpPr>
          <p:cNvPr id="3" name="Notes Placeholder 2">
            <a:extLst>
              <a:ext uri="{FF2B5EF4-FFF2-40B4-BE49-F238E27FC236}">
                <a16:creationId xmlns:a16="http://schemas.microsoft.com/office/drawing/2014/main" id="{9E12F98F-497E-7F7D-554A-0028B0B9E1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DDBADD-0A66-0F24-5C5B-4B3479997D7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1619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jp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4.xml"/><Relationship Id="rId4" Type="http://schemas.openxmlformats.org/officeDocument/2006/relationships/image" Target="../media/image26.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24F5D-2228-824F-ACAA-2109C3F1D7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733332-B5F0-FF4D-8270-C553926264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A8D800-2367-8444-9CAD-F907B0B3C650}"/>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5" name="Footer Placeholder 4">
            <a:extLst>
              <a:ext uri="{FF2B5EF4-FFF2-40B4-BE49-F238E27FC236}">
                <a16:creationId xmlns:a16="http://schemas.microsoft.com/office/drawing/2014/main" id="{2A8CA7D9-EF65-DD42-B620-5D30D952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99569C-8FE7-604D-8DCC-5C77ECB0CD75}"/>
              </a:ext>
            </a:extLst>
          </p:cNvPr>
          <p:cNvSpPr>
            <a:spLocks noGrp="1"/>
          </p:cNvSpPr>
          <p:nvPr>
            <p:ph type="sldNum" sz="quarter" idx="12"/>
          </p:nvPr>
        </p:nvSpPr>
        <p:spPr/>
        <p:txBody>
          <a:bodyPr/>
          <a:lstStyle/>
          <a:p>
            <a:fld id="{801B0030-F696-B549-B432-11F3FD413B22}" type="slidenum">
              <a:rPr lang="en-US" altLang="en-US" smtClean="0"/>
              <a:pPr/>
              <a:t>‹#›</a:t>
            </a:fld>
            <a:endParaRPr lang="en-US" altLang="en-US"/>
          </a:p>
        </p:txBody>
      </p:sp>
    </p:spTree>
    <p:extLst>
      <p:ext uri="{BB962C8B-B14F-4D97-AF65-F5344CB8AC3E}">
        <p14:creationId xmlns:p14="http://schemas.microsoft.com/office/powerpoint/2010/main" val="3876525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358D3-CB15-3847-A846-F8EDDE5F03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985850-01E8-2049-A3CD-B19E59B510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1F2F6E-4069-1941-9FBF-ABE9B8F13283}"/>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5" name="Footer Placeholder 4">
            <a:extLst>
              <a:ext uri="{FF2B5EF4-FFF2-40B4-BE49-F238E27FC236}">
                <a16:creationId xmlns:a16="http://schemas.microsoft.com/office/drawing/2014/main" id="{65B8285F-D484-8B49-B1D8-0603EC953D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39F562-81CB-E945-B99D-BDC1CA757DE2}"/>
              </a:ext>
            </a:extLst>
          </p:cNvPr>
          <p:cNvSpPr>
            <a:spLocks noGrp="1"/>
          </p:cNvSpPr>
          <p:nvPr>
            <p:ph type="sldNum" sz="quarter" idx="12"/>
          </p:nvPr>
        </p:nvSpPr>
        <p:spPr/>
        <p:txBody>
          <a:bodyPr/>
          <a:lstStyle/>
          <a:p>
            <a:fld id="{B9390837-5B65-474A-88C8-3203F3890B31}" type="slidenum">
              <a:rPr lang="en-US" smtClean="0"/>
              <a:t>‹#›</a:t>
            </a:fld>
            <a:endParaRPr lang="en-US"/>
          </a:p>
        </p:txBody>
      </p:sp>
    </p:spTree>
    <p:extLst>
      <p:ext uri="{BB962C8B-B14F-4D97-AF65-F5344CB8AC3E}">
        <p14:creationId xmlns:p14="http://schemas.microsoft.com/office/powerpoint/2010/main" val="71553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6BFE98-FDF6-4645-8865-826471861B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A756EF-C100-E442-9455-66D060EE177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FDD005-5DDD-3B47-B4E7-4EE5712DD031}"/>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5" name="Footer Placeholder 4">
            <a:extLst>
              <a:ext uri="{FF2B5EF4-FFF2-40B4-BE49-F238E27FC236}">
                <a16:creationId xmlns:a16="http://schemas.microsoft.com/office/drawing/2014/main" id="{57870E88-A92E-8F45-A68A-94924DDFA0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34EF14-E7CD-1443-801E-C9311F3F80A6}"/>
              </a:ext>
            </a:extLst>
          </p:cNvPr>
          <p:cNvSpPr>
            <a:spLocks noGrp="1"/>
          </p:cNvSpPr>
          <p:nvPr>
            <p:ph type="sldNum" sz="quarter" idx="12"/>
          </p:nvPr>
        </p:nvSpPr>
        <p:spPr/>
        <p:txBody>
          <a:bodyPr/>
          <a:lstStyle/>
          <a:p>
            <a:fld id="{B9390837-5B65-474A-88C8-3203F3890B31}" type="slidenum">
              <a:rPr lang="en-US" smtClean="0"/>
              <a:t>‹#›</a:t>
            </a:fld>
            <a:endParaRPr lang="en-US"/>
          </a:p>
        </p:txBody>
      </p:sp>
    </p:spTree>
    <p:extLst>
      <p:ext uri="{BB962C8B-B14F-4D97-AF65-F5344CB8AC3E}">
        <p14:creationId xmlns:p14="http://schemas.microsoft.com/office/powerpoint/2010/main" val="3601947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4E9CD14-41D8-4440-8CB0-3585761FC1EF}"/>
              </a:ext>
            </a:extLst>
          </p:cNvPr>
          <p:cNvSpPr/>
          <p:nvPr/>
        </p:nvSpPr>
        <p:spPr>
          <a:xfrm>
            <a:off x="-22225" y="0"/>
            <a:ext cx="6019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6172200" y="365125"/>
            <a:ext cx="5183188" cy="1325563"/>
          </a:xfrm>
        </p:spPr>
        <p:txBody>
          <a:bodyPr/>
          <a:lstStyle/>
          <a:p>
            <a:r>
              <a:rPr lang="en-US"/>
              <a:t>Click to edit Master title style</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13"/>
          </p:nvPr>
        </p:nvSpPr>
        <p:spPr>
          <a:xfrm>
            <a:off x="396081" y="365125"/>
            <a:ext cx="5183188" cy="5824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CFECA401-0CD2-8E42-AE73-3FE8368D9FC0}"/>
              </a:ext>
            </a:extLst>
          </p:cNvPr>
          <p:cNvSpPr>
            <a:spLocks noGrp="1"/>
          </p:cNvSpPr>
          <p:nvPr>
            <p:ph type="dt" sz="half" idx="14"/>
          </p:nvPr>
        </p:nvSpPr>
        <p:spPr>
          <a:xfrm>
            <a:off x="8382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94A048D-0B21-684E-84D0-EBA8808FA13F}" type="datetimeFigureOut">
              <a:rPr lang="en-US" altLang="en-US"/>
              <a:pPr/>
              <a:t>4/6/26</a:t>
            </a:fld>
            <a:endParaRPr lang="en-US" altLang="en-US"/>
          </a:p>
        </p:txBody>
      </p:sp>
      <p:sp>
        <p:nvSpPr>
          <p:cNvPr id="9" name="Footer Placeholder 7">
            <a:extLst>
              <a:ext uri="{FF2B5EF4-FFF2-40B4-BE49-F238E27FC236}">
                <a16:creationId xmlns:a16="http://schemas.microsoft.com/office/drawing/2014/main" id="{ADB80790-D002-FB46-80C6-B29E7FBEA0FD}"/>
              </a:ext>
            </a:extLst>
          </p:cNvPr>
          <p:cNvSpPr>
            <a:spLocks noGrp="1"/>
          </p:cNvSpPr>
          <p:nvPr>
            <p:ph type="ftr" sz="quarter" idx="15"/>
          </p:nvPr>
        </p:nvSpPr>
        <p:spPr>
          <a:xfrm>
            <a:off x="4038600" y="6356350"/>
            <a:ext cx="4114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10" name="Slide Number Placeholder 8">
            <a:extLst>
              <a:ext uri="{FF2B5EF4-FFF2-40B4-BE49-F238E27FC236}">
                <a16:creationId xmlns:a16="http://schemas.microsoft.com/office/drawing/2014/main" id="{3EE6660E-708A-9942-944F-987442728457}"/>
              </a:ext>
            </a:extLst>
          </p:cNvPr>
          <p:cNvSpPr>
            <a:spLocks noGrp="1"/>
          </p:cNvSpPr>
          <p:nvPr>
            <p:ph type="sldNum" sz="quarter" idx="16"/>
          </p:nvPr>
        </p:nvSpPr>
        <p:spPr/>
        <p:txBody>
          <a:bodyPr/>
          <a:lstStyle>
            <a:lvl1pPr>
              <a:defRPr/>
            </a:lvl1pPr>
          </a:lstStyle>
          <a:p>
            <a:fld id="{94E6562D-0468-DB4C-AB77-1327857A5DF3}" type="slidenum">
              <a:rPr lang="en-US" altLang="en-US"/>
              <a:pPr/>
              <a:t>‹#›</a:t>
            </a:fld>
            <a:endParaRPr lang="en-US" altLang="en-US"/>
          </a:p>
        </p:txBody>
      </p:sp>
    </p:spTree>
    <p:extLst>
      <p:ext uri="{BB962C8B-B14F-4D97-AF65-F5344CB8AC3E}">
        <p14:creationId xmlns:p14="http://schemas.microsoft.com/office/powerpoint/2010/main" val="2702079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75C585-014C-BD4F-B268-4F34A86B204F}"/>
              </a:ext>
            </a:extLst>
          </p:cNvPr>
          <p:cNvSpPr/>
          <p:nvPr/>
        </p:nvSpPr>
        <p:spPr>
          <a:xfrm>
            <a:off x="11506200" y="0"/>
            <a:ext cx="685800" cy="6858000"/>
          </a:xfrm>
          <a:prstGeom prst="rect">
            <a:avLst/>
          </a:prstGeom>
          <a:solidFill>
            <a:schemeClr val="accent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6">
            <a:extLst>
              <a:ext uri="{FF2B5EF4-FFF2-40B4-BE49-F238E27FC236}">
                <a16:creationId xmlns:a16="http://schemas.microsoft.com/office/drawing/2014/main" id="{CC302CB9-4D42-044E-8B3E-6DAA66B3DD9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5400000">
            <a:off x="11170444" y="523082"/>
            <a:ext cx="1409700" cy="519112"/>
          </a:xfrm>
          <a:prstGeom prst="rect">
            <a:avLst/>
          </a:prstGeom>
          <a:noFill/>
          <a:ln>
            <a:noFill/>
          </a:ln>
          <a:extLst>
            <a:ext uri="{909E8E84-426E-40DD-AFC4-6F175D3DCCD1}">
              <a14:hiddenFill xmlns:a14="http://schemas.microsoft.com/office/drawing/2010/main">
                <a:solidFill>
                  <a:srgbClr val="FFFFFF">
                    <a:alpha val="74117"/>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325100" cy="43513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799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41DE0D6-EF1D-264D-B439-53EAF617B916}"/>
              </a:ext>
            </a:extLst>
          </p:cNvPr>
          <p:cNvSpPr>
            <a:spLocks noGrp="1"/>
          </p:cNvSpPr>
          <p:nvPr>
            <p:ph type="pic" sz="quarter" idx="12"/>
          </p:nvPr>
        </p:nvSpPr>
        <p:spPr>
          <a:xfrm>
            <a:off x="6477000" y="1093788"/>
            <a:ext cx="5715000" cy="5462587"/>
          </a:xfrm>
        </p:spPr>
        <p:txBody>
          <a:bodyPr/>
          <a:lstStyle/>
          <a:p>
            <a:r>
              <a:rPr lang="en-US"/>
              <a:t>Click icon to add picture</a:t>
            </a:r>
          </a:p>
        </p:txBody>
      </p:sp>
      <p:sp>
        <p:nvSpPr>
          <p:cNvPr id="2" name="Title 1"/>
          <p:cNvSpPr>
            <a:spLocks noGrp="1"/>
          </p:cNvSpPr>
          <p:nvPr>
            <p:ph type="ctrTitle" hasCustomPrompt="1"/>
          </p:nvPr>
        </p:nvSpPr>
        <p:spPr>
          <a:xfrm>
            <a:off x="966784" y="1093787"/>
            <a:ext cx="5510216" cy="1749426"/>
          </a:xfrm>
          <a:prstGeom prst="rect">
            <a:avLst/>
          </a:prstGeom>
        </p:spPr>
        <p:txBody>
          <a:bodyPr anchor="t" anchorCtr="0">
            <a:normAutofit/>
          </a:bodyPr>
          <a:lstStyle>
            <a:lvl1pPr algn="l">
              <a:defRPr sz="4800">
                <a:solidFill>
                  <a:schemeClr val="tx2"/>
                </a:solidFill>
              </a:defRPr>
            </a:lvl1pPr>
          </a:lstStyle>
          <a:p>
            <a:r>
              <a:rPr lang="en-US"/>
              <a:t>PowerPoint</a:t>
            </a:r>
            <a:br>
              <a:rPr lang="en-US"/>
            </a:br>
            <a:r>
              <a:rPr lang="en-US"/>
              <a:t>Title Example</a:t>
            </a:r>
          </a:p>
        </p:txBody>
      </p:sp>
      <p:sp>
        <p:nvSpPr>
          <p:cNvPr id="3" name="Subtitle 2"/>
          <p:cNvSpPr>
            <a:spLocks noGrp="1"/>
          </p:cNvSpPr>
          <p:nvPr>
            <p:ph type="subTitle" idx="1" hasCustomPrompt="1"/>
          </p:nvPr>
        </p:nvSpPr>
        <p:spPr>
          <a:xfrm>
            <a:off x="966784" y="2873371"/>
            <a:ext cx="5510216" cy="475692"/>
          </a:xfrm>
          <a:prstGeom prst="rect">
            <a:avLst/>
          </a:prstGeom>
        </p:spPr>
        <p:txBody>
          <a:bodyPr/>
          <a:lstStyle>
            <a:lvl1pPr marL="0" indent="0" algn="l">
              <a:buNone/>
              <a:defRPr sz="2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Secondary sub title example</a:t>
            </a:r>
          </a:p>
        </p:txBody>
      </p:sp>
      <p:sp>
        <p:nvSpPr>
          <p:cNvPr id="7" name="Rectangle 6">
            <a:extLst>
              <a:ext uri="{FF2B5EF4-FFF2-40B4-BE49-F238E27FC236}">
                <a16:creationId xmlns:a16="http://schemas.microsoft.com/office/drawing/2014/main" id="{A8971EAA-FECD-4C43-AF08-90B7C92D0CFC}"/>
              </a:ext>
            </a:extLst>
          </p:cNvPr>
          <p:cNvSpPr/>
          <p:nvPr userDrawn="1"/>
        </p:nvSpPr>
        <p:spPr>
          <a:xfrm>
            <a:off x="0" y="6556248"/>
            <a:ext cx="12192000" cy="30175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9E6C03C7-5453-F64B-9086-170789647E78}"/>
              </a:ext>
            </a:extLst>
          </p:cNvPr>
          <p:cNvSpPr>
            <a:spLocks noGrp="1"/>
          </p:cNvSpPr>
          <p:nvPr>
            <p:ph type="body" sz="quarter" idx="10" hasCustomPrompt="1"/>
          </p:nvPr>
        </p:nvSpPr>
        <p:spPr>
          <a:xfrm>
            <a:off x="966783" y="3469714"/>
            <a:ext cx="5510215" cy="462521"/>
          </a:xfrm>
          <a:prstGeom prst="rect">
            <a:avLst/>
          </a:prstGeom>
        </p:spPr>
        <p:txBody>
          <a:bodyPr>
            <a:normAutofit/>
          </a:bodyPr>
          <a:lstStyle>
            <a:lvl1pPr marL="0" indent="0" algn="l">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Presented by Lorem Ipsum</a:t>
            </a:r>
          </a:p>
        </p:txBody>
      </p:sp>
    </p:spTree>
    <p:extLst>
      <p:ext uri="{BB962C8B-B14F-4D97-AF65-F5344CB8AC3E}">
        <p14:creationId xmlns:p14="http://schemas.microsoft.com/office/powerpoint/2010/main" val="1071374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750" b="1" i="0">
                <a:solidFill>
                  <a:srgbClr val="005693"/>
                </a:solidFill>
                <a:latin typeface="Verdana"/>
                <a:cs typeface="Verdana"/>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75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4/6/26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23031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50" b="1" i="0">
                <a:solidFill>
                  <a:srgbClr val="005693"/>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sz="275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4/6/26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57630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50" b="1" i="0">
                <a:solidFill>
                  <a:srgbClr val="005693"/>
                </a:solidFill>
                <a:latin typeface="Verdana"/>
                <a:cs typeface="Verdan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4/6/26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59114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17" name="bg object 17"/>
          <p:cNvSpPr/>
          <p:nvPr/>
        </p:nvSpPr>
        <p:spPr>
          <a:xfrm>
            <a:off x="7038192" y="4858282"/>
            <a:ext cx="306705" cy="333375"/>
          </a:xfrm>
          <a:custGeom>
            <a:avLst/>
            <a:gdLst/>
            <a:ahLst/>
            <a:cxnLst/>
            <a:rect l="l" t="t" r="r" b="b"/>
            <a:pathLst>
              <a:path w="306704" h="333375">
                <a:moveTo>
                  <a:pt x="113351" y="0"/>
                </a:moveTo>
                <a:lnTo>
                  <a:pt x="102193" y="117490"/>
                </a:lnTo>
                <a:lnTo>
                  <a:pt x="0" y="168368"/>
                </a:lnTo>
                <a:lnTo>
                  <a:pt x="100639" y="215999"/>
                </a:lnTo>
                <a:lnTo>
                  <a:pt x="113351" y="332996"/>
                </a:lnTo>
                <a:lnTo>
                  <a:pt x="195981" y="252552"/>
                </a:lnTo>
                <a:lnTo>
                  <a:pt x="306155" y="268923"/>
                </a:lnTo>
                <a:lnTo>
                  <a:pt x="255306" y="166251"/>
                </a:lnTo>
                <a:lnTo>
                  <a:pt x="306155" y="73034"/>
                </a:lnTo>
                <a:lnTo>
                  <a:pt x="192803" y="89476"/>
                </a:lnTo>
                <a:lnTo>
                  <a:pt x="113351" y="0"/>
                </a:lnTo>
                <a:close/>
              </a:path>
            </a:pathLst>
          </a:custGeom>
          <a:solidFill>
            <a:srgbClr val="F5C40F"/>
          </a:solidFill>
        </p:spPr>
        <p:txBody>
          <a:bodyPr wrap="square" lIns="0" tIns="0" rIns="0" bIns="0" rtlCol="0"/>
          <a:lstStyle/>
          <a:p>
            <a:endParaRPr/>
          </a:p>
        </p:txBody>
      </p:sp>
      <p:sp>
        <p:nvSpPr>
          <p:cNvPr id="18" name="bg object 18"/>
          <p:cNvSpPr/>
          <p:nvPr/>
        </p:nvSpPr>
        <p:spPr>
          <a:xfrm>
            <a:off x="6494031" y="5479310"/>
            <a:ext cx="434975" cy="449580"/>
          </a:xfrm>
          <a:custGeom>
            <a:avLst/>
            <a:gdLst/>
            <a:ahLst/>
            <a:cxnLst/>
            <a:rect l="l" t="t" r="r" b="b"/>
            <a:pathLst>
              <a:path w="434975" h="449579">
                <a:moveTo>
                  <a:pt x="417531" y="0"/>
                </a:moveTo>
                <a:lnTo>
                  <a:pt x="94920" y="0"/>
                </a:lnTo>
                <a:lnTo>
                  <a:pt x="41801" y="14807"/>
                </a:lnTo>
                <a:lnTo>
                  <a:pt x="13835" y="47384"/>
                </a:lnTo>
                <a:lnTo>
                  <a:pt x="1132" y="94768"/>
                </a:lnTo>
                <a:lnTo>
                  <a:pt x="0" y="167588"/>
                </a:lnTo>
                <a:lnTo>
                  <a:pt x="1132" y="225017"/>
                </a:lnTo>
                <a:lnTo>
                  <a:pt x="15730" y="274363"/>
                </a:lnTo>
                <a:lnTo>
                  <a:pt x="45298" y="297748"/>
                </a:lnTo>
                <a:lnTo>
                  <a:pt x="74377" y="304754"/>
                </a:lnTo>
                <a:lnTo>
                  <a:pt x="87505" y="304960"/>
                </a:lnTo>
                <a:lnTo>
                  <a:pt x="244290" y="304960"/>
                </a:lnTo>
                <a:lnTo>
                  <a:pt x="261763" y="307939"/>
                </a:lnTo>
                <a:lnTo>
                  <a:pt x="269768" y="314493"/>
                </a:lnTo>
                <a:lnTo>
                  <a:pt x="271920" y="321048"/>
                </a:lnTo>
                <a:lnTo>
                  <a:pt x="271834" y="324027"/>
                </a:lnTo>
                <a:lnTo>
                  <a:pt x="271834" y="356317"/>
                </a:lnTo>
                <a:lnTo>
                  <a:pt x="267365" y="369432"/>
                </a:lnTo>
                <a:lnTo>
                  <a:pt x="257532" y="375051"/>
                </a:lnTo>
                <a:lnTo>
                  <a:pt x="247700" y="376202"/>
                </a:lnTo>
                <a:lnTo>
                  <a:pt x="243231" y="375913"/>
                </a:lnTo>
                <a:lnTo>
                  <a:pt x="66247" y="374855"/>
                </a:lnTo>
                <a:lnTo>
                  <a:pt x="40669" y="372125"/>
                </a:lnTo>
                <a:lnTo>
                  <a:pt x="19997" y="366119"/>
                </a:lnTo>
                <a:lnTo>
                  <a:pt x="6171" y="360113"/>
                </a:lnTo>
                <a:lnTo>
                  <a:pt x="1132" y="357383"/>
                </a:lnTo>
                <a:lnTo>
                  <a:pt x="14903" y="449505"/>
                </a:lnTo>
                <a:lnTo>
                  <a:pt x="345495" y="449505"/>
                </a:lnTo>
                <a:lnTo>
                  <a:pt x="395550" y="437808"/>
                </a:lnTo>
                <a:lnTo>
                  <a:pt x="430111" y="388603"/>
                </a:lnTo>
                <a:lnTo>
                  <a:pt x="434084" y="328855"/>
                </a:lnTo>
                <a:lnTo>
                  <a:pt x="434431" y="275421"/>
                </a:lnTo>
                <a:lnTo>
                  <a:pt x="431303" y="209133"/>
                </a:lnTo>
                <a:lnTo>
                  <a:pt x="414838" y="167638"/>
                </a:lnTo>
                <a:lnTo>
                  <a:pt x="354920" y="141230"/>
                </a:lnTo>
                <a:lnTo>
                  <a:pt x="288254" y="140238"/>
                </a:lnTo>
                <a:lnTo>
                  <a:pt x="242536" y="140163"/>
                </a:lnTo>
                <a:lnTo>
                  <a:pt x="202975" y="140833"/>
                </a:lnTo>
                <a:lnTo>
                  <a:pt x="179714" y="137723"/>
                </a:lnTo>
                <a:lnTo>
                  <a:pt x="169853" y="129848"/>
                </a:lnTo>
                <a:lnTo>
                  <a:pt x="167937" y="121775"/>
                </a:lnTo>
                <a:lnTo>
                  <a:pt x="168511" y="118069"/>
                </a:lnTo>
                <a:lnTo>
                  <a:pt x="168511" y="93181"/>
                </a:lnTo>
                <a:lnTo>
                  <a:pt x="174139" y="80739"/>
                </a:lnTo>
                <a:lnTo>
                  <a:pt x="186520" y="75048"/>
                </a:lnTo>
                <a:lnTo>
                  <a:pt x="198901" y="73526"/>
                </a:lnTo>
                <a:lnTo>
                  <a:pt x="362939" y="73592"/>
                </a:lnTo>
                <a:lnTo>
                  <a:pt x="388369" y="75908"/>
                </a:lnTo>
                <a:lnTo>
                  <a:pt x="410231" y="81005"/>
                </a:lnTo>
                <a:lnTo>
                  <a:pt x="425537" y="86101"/>
                </a:lnTo>
                <a:lnTo>
                  <a:pt x="431303" y="88417"/>
                </a:lnTo>
                <a:lnTo>
                  <a:pt x="428019" y="68794"/>
                </a:lnTo>
                <a:lnTo>
                  <a:pt x="423411" y="39046"/>
                </a:lnTo>
                <a:lnTo>
                  <a:pt x="417531" y="0"/>
                </a:lnTo>
                <a:close/>
              </a:path>
            </a:pathLst>
          </a:custGeom>
          <a:solidFill>
            <a:srgbClr val="1A5DAC"/>
          </a:solidFill>
        </p:spPr>
        <p:txBody>
          <a:bodyPr wrap="square" lIns="0" tIns="0" rIns="0" bIns="0" rtlCol="0"/>
          <a:lstStyle/>
          <a:p>
            <a:endParaRPr/>
          </a:p>
        </p:txBody>
      </p:sp>
      <p:sp>
        <p:nvSpPr>
          <p:cNvPr id="19" name="bg object 19"/>
          <p:cNvSpPr/>
          <p:nvPr/>
        </p:nvSpPr>
        <p:spPr>
          <a:xfrm>
            <a:off x="4571060" y="5599497"/>
            <a:ext cx="449580" cy="335915"/>
          </a:xfrm>
          <a:custGeom>
            <a:avLst/>
            <a:gdLst/>
            <a:ahLst/>
            <a:cxnLst/>
            <a:rect l="l" t="t" r="r" b="b"/>
            <a:pathLst>
              <a:path w="449579" h="335914">
                <a:moveTo>
                  <a:pt x="381956" y="0"/>
                </a:moveTo>
                <a:lnTo>
                  <a:pt x="67283" y="0"/>
                </a:lnTo>
                <a:lnTo>
                  <a:pt x="41125" y="5294"/>
                </a:lnTo>
                <a:lnTo>
                  <a:pt x="19735" y="19722"/>
                </a:lnTo>
                <a:lnTo>
                  <a:pt x="5298" y="41099"/>
                </a:lnTo>
                <a:lnTo>
                  <a:pt x="0" y="67241"/>
                </a:lnTo>
                <a:lnTo>
                  <a:pt x="0" y="268429"/>
                </a:lnTo>
                <a:lnTo>
                  <a:pt x="5298" y="294570"/>
                </a:lnTo>
                <a:lnTo>
                  <a:pt x="19735" y="315947"/>
                </a:lnTo>
                <a:lnTo>
                  <a:pt x="41125" y="330375"/>
                </a:lnTo>
                <a:lnTo>
                  <a:pt x="67283" y="335670"/>
                </a:lnTo>
                <a:lnTo>
                  <a:pt x="381956" y="335670"/>
                </a:lnTo>
                <a:lnTo>
                  <a:pt x="408114" y="330375"/>
                </a:lnTo>
                <a:lnTo>
                  <a:pt x="429512" y="315947"/>
                </a:lnTo>
                <a:lnTo>
                  <a:pt x="443958" y="294570"/>
                </a:lnTo>
                <a:lnTo>
                  <a:pt x="448831" y="270546"/>
                </a:lnTo>
                <a:lnTo>
                  <a:pt x="194449" y="270546"/>
                </a:lnTo>
                <a:lnTo>
                  <a:pt x="184047" y="268429"/>
                </a:lnTo>
                <a:lnTo>
                  <a:pt x="175363" y="262606"/>
                </a:lnTo>
                <a:lnTo>
                  <a:pt x="169541" y="254021"/>
                </a:lnTo>
                <a:lnTo>
                  <a:pt x="167400" y="243547"/>
                </a:lnTo>
                <a:lnTo>
                  <a:pt x="167400" y="93181"/>
                </a:lnTo>
                <a:lnTo>
                  <a:pt x="169541" y="82707"/>
                </a:lnTo>
                <a:lnTo>
                  <a:pt x="175363" y="74122"/>
                </a:lnTo>
                <a:lnTo>
                  <a:pt x="183966" y="68316"/>
                </a:lnTo>
                <a:lnTo>
                  <a:pt x="194449" y="66182"/>
                </a:lnTo>
                <a:lnTo>
                  <a:pt x="449046" y="66182"/>
                </a:lnTo>
                <a:lnTo>
                  <a:pt x="443958" y="41099"/>
                </a:lnTo>
                <a:lnTo>
                  <a:pt x="429512" y="19722"/>
                </a:lnTo>
                <a:lnTo>
                  <a:pt x="408114" y="5294"/>
                </a:lnTo>
                <a:lnTo>
                  <a:pt x="381956" y="0"/>
                </a:lnTo>
                <a:close/>
              </a:path>
              <a:path w="449579" h="335914">
                <a:moveTo>
                  <a:pt x="449046" y="66182"/>
                </a:moveTo>
                <a:lnTo>
                  <a:pt x="261189" y="66182"/>
                </a:lnTo>
                <a:lnTo>
                  <a:pt x="271661" y="68316"/>
                </a:lnTo>
                <a:lnTo>
                  <a:pt x="280239" y="74122"/>
                </a:lnTo>
                <a:lnTo>
                  <a:pt x="286037" y="82707"/>
                </a:lnTo>
                <a:lnTo>
                  <a:pt x="288167" y="93181"/>
                </a:lnTo>
                <a:lnTo>
                  <a:pt x="288167" y="243547"/>
                </a:lnTo>
                <a:lnTo>
                  <a:pt x="286037" y="254021"/>
                </a:lnTo>
                <a:lnTo>
                  <a:pt x="280239" y="262606"/>
                </a:lnTo>
                <a:lnTo>
                  <a:pt x="271579" y="268429"/>
                </a:lnTo>
                <a:lnTo>
                  <a:pt x="261189" y="270546"/>
                </a:lnTo>
                <a:lnTo>
                  <a:pt x="448831" y="270546"/>
                </a:lnTo>
                <a:lnTo>
                  <a:pt x="449261" y="268429"/>
                </a:lnTo>
                <a:lnTo>
                  <a:pt x="449261" y="67241"/>
                </a:lnTo>
                <a:lnTo>
                  <a:pt x="449046" y="66182"/>
                </a:lnTo>
                <a:close/>
              </a:path>
            </a:pathLst>
          </a:custGeom>
          <a:solidFill>
            <a:srgbClr val="1A5DAC"/>
          </a:solidFill>
        </p:spPr>
        <p:txBody>
          <a:bodyPr wrap="square" lIns="0" tIns="0" rIns="0" bIns="0" rtlCol="0"/>
          <a:lstStyle/>
          <a:p>
            <a:endParaRPr/>
          </a:p>
        </p:txBody>
      </p:sp>
      <p:sp>
        <p:nvSpPr>
          <p:cNvPr id="20" name="bg object 20"/>
          <p:cNvSpPr/>
          <p:nvPr/>
        </p:nvSpPr>
        <p:spPr>
          <a:xfrm>
            <a:off x="6181028" y="5101802"/>
            <a:ext cx="889000" cy="852805"/>
          </a:xfrm>
          <a:custGeom>
            <a:avLst/>
            <a:gdLst/>
            <a:ahLst/>
            <a:cxnLst/>
            <a:rect l="l" t="t" r="r" b="b"/>
            <a:pathLst>
              <a:path w="889000" h="852804">
                <a:moveTo>
                  <a:pt x="883083" y="0"/>
                </a:moveTo>
                <a:lnTo>
                  <a:pt x="879905" y="2116"/>
                </a:lnTo>
                <a:lnTo>
                  <a:pt x="859244" y="13527"/>
                </a:lnTo>
                <a:lnTo>
                  <a:pt x="838129" y="25411"/>
                </a:lnTo>
                <a:lnTo>
                  <a:pt x="779471" y="59415"/>
                </a:lnTo>
                <a:lnTo>
                  <a:pt x="743083" y="81180"/>
                </a:lnTo>
                <a:lnTo>
                  <a:pt x="702758" y="105881"/>
                </a:lnTo>
                <a:lnTo>
                  <a:pt x="659075" y="133341"/>
                </a:lnTo>
                <a:lnTo>
                  <a:pt x="612611" y="163382"/>
                </a:lnTo>
                <a:lnTo>
                  <a:pt x="563943" y="195826"/>
                </a:lnTo>
                <a:lnTo>
                  <a:pt x="513649" y="230496"/>
                </a:lnTo>
                <a:lnTo>
                  <a:pt x="462305" y="267211"/>
                </a:lnTo>
                <a:lnTo>
                  <a:pt x="410490" y="305796"/>
                </a:lnTo>
                <a:lnTo>
                  <a:pt x="358781" y="346072"/>
                </a:lnTo>
                <a:lnTo>
                  <a:pt x="307755" y="387860"/>
                </a:lnTo>
                <a:lnTo>
                  <a:pt x="257989" y="430982"/>
                </a:lnTo>
                <a:lnTo>
                  <a:pt x="217827" y="468085"/>
                </a:lnTo>
                <a:lnTo>
                  <a:pt x="129392" y="559440"/>
                </a:lnTo>
                <a:lnTo>
                  <a:pt x="40757" y="675117"/>
                </a:lnTo>
                <a:lnTo>
                  <a:pt x="0" y="785183"/>
                </a:lnTo>
                <a:lnTo>
                  <a:pt x="45734" y="845924"/>
                </a:lnTo>
                <a:lnTo>
                  <a:pt x="147383" y="852560"/>
                </a:lnTo>
                <a:lnTo>
                  <a:pt x="249231" y="834775"/>
                </a:lnTo>
                <a:lnTo>
                  <a:pt x="295561" y="822251"/>
                </a:lnTo>
                <a:lnTo>
                  <a:pt x="349986" y="802115"/>
                </a:lnTo>
                <a:lnTo>
                  <a:pt x="483386" y="748921"/>
                </a:lnTo>
                <a:lnTo>
                  <a:pt x="650951" y="673489"/>
                </a:lnTo>
                <a:lnTo>
                  <a:pt x="807869" y="586641"/>
                </a:lnTo>
                <a:lnTo>
                  <a:pt x="757863" y="602075"/>
                </a:lnTo>
                <a:lnTo>
                  <a:pt x="649768" y="656925"/>
                </a:lnTo>
                <a:lnTo>
                  <a:pt x="508395" y="720313"/>
                </a:lnTo>
                <a:lnTo>
                  <a:pt x="365479" y="769306"/>
                </a:lnTo>
                <a:lnTo>
                  <a:pt x="272938" y="790245"/>
                </a:lnTo>
                <a:lnTo>
                  <a:pt x="205616" y="799597"/>
                </a:lnTo>
                <a:lnTo>
                  <a:pt x="158609" y="799114"/>
                </a:lnTo>
                <a:lnTo>
                  <a:pt x="127016" y="790550"/>
                </a:lnTo>
                <a:lnTo>
                  <a:pt x="105936" y="775657"/>
                </a:lnTo>
                <a:lnTo>
                  <a:pt x="98466" y="765175"/>
                </a:lnTo>
                <a:lnTo>
                  <a:pt x="91096" y="731116"/>
                </a:lnTo>
                <a:lnTo>
                  <a:pt x="106383" y="669558"/>
                </a:lnTo>
                <a:lnTo>
                  <a:pt x="166884" y="576579"/>
                </a:lnTo>
                <a:lnTo>
                  <a:pt x="200626" y="537194"/>
                </a:lnTo>
                <a:lnTo>
                  <a:pt x="235594" y="498779"/>
                </a:lnTo>
                <a:lnTo>
                  <a:pt x="271620" y="461383"/>
                </a:lnTo>
                <a:lnTo>
                  <a:pt x="308531" y="425056"/>
                </a:lnTo>
                <a:lnTo>
                  <a:pt x="346159" y="389849"/>
                </a:lnTo>
                <a:lnTo>
                  <a:pt x="384332" y="355812"/>
                </a:lnTo>
                <a:lnTo>
                  <a:pt x="422881" y="322994"/>
                </a:lnTo>
                <a:lnTo>
                  <a:pt x="461634" y="291446"/>
                </a:lnTo>
                <a:lnTo>
                  <a:pt x="500423" y="261217"/>
                </a:lnTo>
                <a:lnTo>
                  <a:pt x="539075" y="232359"/>
                </a:lnTo>
                <a:lnTo>
                  <a:pt x="577422" y="204920"/>
                </a:lnTo>
                <a:lnTo>
                  <a:pt x="610036" y="181799"/>
                </a:lnTo>
                <a:lnTo>
                  <a:pt x="688540" y="127599"/>
                </a:lnTo>
                <a:lnTo>
                  <a:pt x="783928" y="65063"/>
                </a:lnTo>
                <a:lnTo>
                  <a:pt x="867193" y="16935"/>
                </a:lnTo>
                <a:lnTo>
                  <a:pt x="888380" y="6915"/>
                </a:lnTo>
                <a:lnTo>
                  <a:pt x="883083" y="0"/>
                </a:lnTo>
                <a:close/>
              </a:path>
            </a:pathLst>
          </a:custGeom>
          <a:solidFill>
            <a:srgbClr val="F5C40F"/>
          </a:solidFill>
        </p:spPr>
        <p:txBody>
          <a:bodyPr wrap="square" lIns="0" tIns="0" rIns="0" bIns="0" rtlCol="0"/>
          <a:lstStyle/>
          <a:p>
            <a:endParaRPr/>
          </a:p>
        </p:txBody>
      </p:sp>
      <p:sp>
        <p:nvSpPr>
          <p:cNvPr id="21" name="bg object 21"/>
          <p:cNvSpPr/>
          <p:nvPr/>
        </p:nvSpPr>
        <p:spPr>
          <a:xfrm>
            <a:off x="6952878" y="5522722"/>
            <a:ext cx="391795" cy="412750"/>
          </a:xfrm>
          <a:custGeom>
            <a:avLst/>
            <a:gdLst/>
            <a:ahLst/>
            <a:cxnLst/>
            <a:rect l="l" t="t" r="r" b="b"/>
            <a:pathLst>
              <a:path w="391795" h="412750">
                <a:moveTo>
                  <a:pt x="237861" y="0"/>
                </a:moveTo>
                <a:lnTo>
                  <a:pt x="72036" y="5299"/>
                </a:lnTo>
                <a:lnTo>
                  <a:pt x="72036" y="73599"/>
                </a:lnTo>
                <a:lnTo>
                  <a:pt x="0" y="73599"/>
                </a:lnTo>
                <a:lnTo>
                  <a:pt x="0" y="138187"/>
                </a:lnTo>
                <a:lnTo>
                  <a:pt x="70977" y="138187"/>
                </a:lnTo>
                <a:lnTo>
                  <a:pt x="70977" y="325085"/>
                </a:lnTo>
                <a:lnTo>
                  <a:pt x="73609" y="338735"/>
                </a:lnTo>
                <a:lnTo>
                  <a:pt x="85675" y="368765"/>
                </a:lnTo>
                <a:lnTo>
                  <a:pt x="113434" y="398795"/>
                </a:lnTo>
                <a:lnTo>
                  <a:pt x="163141" y="412445"/>
                </a:lnTo>
                <a:lnTo>
                  <a:pt x="381440" y="412445"/>
                </a:lnTo>
                <a:lnTo>
                  <a:pt x="382262" y="401765"/>
                </a:lnTo>
                <a:lnTo>
                  <a:pt x="384468" y="377435"/>
                </a:lnTo>
                <a:lnTo>
                  <a:pt x="387667" y="351021"/>
                </a:lnTo>
                <a:lnTo>
                  <a:pt x="391469" y="334089"/>
                </a:lnTo>
                <a:lnTo>
                  <a:pt x="387303" y="335826"/>
                </a:lnTo>
                <a:lnTo>
                  <a:pt x="375993" y="339646"/>
                </a:lnTo>
                <a:lnTo>
                  <a:pt x="359321" y="343467"/>
                </a:lnTo>
                <a:lnTo>
                  <a:pt x="339066" y="345203"/>
                </a:lnTo>
                <a:lnTo>
                  <a:pt x="264345" y="345203"/>
                </a:lnTo>
                <a:lnTo>
                  <a:pt x="260450" y="345064"/>
                </a:lnTo>
                <a:lnTo>
                  <a:pt x="251880" y="341698"/>
                </a:lnTo>
                <a:lnTo>
                  <a:pt x="243311" y="330688"/>
                </a:lnTo>
                <a:lnTo>
                  <a:pt x="239415" y="307613"/>
                </a:lnTo>
                <a:lnTo>
                  <a:pt x="239415" y="139775"/>
                </a:lnTo>
                <a:lnTo>
                  <a:pt x="371341" y="139775"/>
                </a:lnTo>
                <a:lnTo>
                  <a:pt x="371341" y="74657"/>
                </a:lnTo>
                <a:lnTo>
                  <a:pt x="236802" y="74657"/>
                </a:lnTo>
                <a:lnTo>
                  <a:pt x="237861" y="0"/>
                </a:lnTo>
                <a:close/>
              </a:path>
            </a:pathLst>
          </a:custGeom>
          <a:solidFill>
            <a:srgbClr val="1A5DAC"/>
          </a:solidFill>
        </p:spPr>
        <p:txBody>
          <a:bodyPr wrap="square" lIns="0" tIns="0" rIns="0" bIns="0" rtlCol="0"/>
          <a:lstStyle/>
          <a:p>
            <a:endParaRPr/>
          </a:p>
        </p:txBody>
      </p:sp>
      <p:sp>
        <p:nvSpPr>
          <p:cNvPr id="22" name="bg object 22"/>
          <p:cNvSpPr/>
          <p:nvPr/>
        </p:nvSpPr>
        <p:spPr>
          <a:xfrm>
            <a:off x="5435661" y="5522722"/>
            <a:ext cx="391795" cy="412750"/>
          </a:xfrm>
          <a:custGeom>
            <a:avLst/>
            <a:gdLst/>
            <a:ahLst/>
            <a:cxnLst/>
            <a:rect l="l" t="t" r="r" b="b"/>
            <a:pathLst>
              <a:path w="391795" h="412750">
                <a:moveTo>
                  <a:pt x="237861" y="0"/>
                </a:moveTo>
                <a:lnTo>
                  <a:pt x="72036" y="5299"/>
                </a:lnTo>
                <a:lnTo>
                  <a:pt x="72036" y="73599"/>
                </a:lnTo>
                <a:lnTo>
                  <a:pt x="0" y="73599"/>
                </a:lnTo>
                <a:lnTo>
                  <a:pt x="0" y="138187"/>
                </a:lnTo>
                <a:lnTo>
                  <a:pt x="70977" y="138187"/>
                </a:lnTo>
                <a:lnTo>
                  <a:pt x="70977" y="325085"/>
                </a:lnTo>
                <a:lnTo>
                  <a:pt x="73609" y="338735"/>
                </a:lnTo>
                <a:lnTo>
                  <a:pt x="85675" y="368765"/>
                </a:lnTo>
                <a:lnTo>
                  <a:pt x="113434" y="398795"/>
                </a:lnTo>
                <a:lnTo>
                  <a:pt x="163141" y="412445"/>
                </a:lnTo>
                <a:lnTo>
                  <a:pt x="381370" y="412445"/>
                </a:lnTo>
                <a:lnTo>
                  <a:pt x="382203" y="401765"/>
                </a:lnTo>
                <a:lnTo>
                  <a:pt x="384433" y="377435"/>
                </a:lnTo>
                <a:lnTo>
                  <a:pt x="387656" y="351021"/>
                </a:lnTo>
                <a:lnTo>
                  <a:pt x="391469" y="334089"/>
                </a:lnTo>
                <a:lnTo>
                  <a:pt x="387292" y="335826"/>
                </a:lnTo>
                <a:lnTo>
                  <a:pt x="375958" y="339646"/>
                </a:lnTo>
                <a:lnTo>
                  <a:pt x="359261" y="343467"/>
                </a:lnTo>
                <a:lnTo>
                  <a:pt x="338995" y="345203"/>
                </a:lnTo>
                <a:lnTo>
                  <a:pt x="264345" y="345203"/>
                </a:lnTo>
                <a:lnTo>
                  <a:pt x="260450" y="345064"/>
                </a:lnTo>
                <a:lnTo>
                  <a:pt x="251880" y="341698"/>
                </a:lnTo>
                <a:lnTo>
                  <a:pt x="243311" y="330688"/>
                </a:lnTo>
                <a:lnTo>
                  <a:pt x="239415" y="307613"/>
                </a:lnTo>
                <a:lnTo>
                  <a:pt x="239415" y="139775"/>
                </a:lnTo>
                <a:lnTo>
                  <a:pt x="371341" y="139775"/>
                </a:lnTo>
                <a:lnTo>
                  <a:pt x="371341" y="74657"/>
                </a:lnTo>
                <a:lnTo>
                  <a:pt x="236802" y="74657"/>
                </a:lnTo>
                <a:lnTo>
                  <a:pt x="237861" y="0"/>
                </a:lnTo>
                <a:close/>
              </a:path>
            </a:pathLst>
          </a:custGeom>
          <a:solidFill>
            <a:srgbClr val="1A5DAC"/>
          </a:solidFill>
        </p:spPr>
        <p:txBody>
          <a:bodyPr wrap="square" lIns="0" tIns="0" rIns="0" bIns="0" rtlCol="0"/>
          <a:lstStyle/>
          <a:p>
            <a:endParaRPr/>
          </a:p>
        </p:txBody>
      </p:sp>
      <p:sp>
        <p:nvSpPr>
          <p:cNvPr id="23" name="bg object 23"/>
          <p:cNvSpPr/>
          <p:nvPr/>
        </p:nvSpPr>
        <p:spPr>
          <a:xfrm>
            <a:off x="7369771" y="5595797"/>
            <a:ext cx="820419" cy="337185"/>
          </a:xfrm>
          <a:custGeom>
            <a:avLst/>
            <a:gdLst/>
            <a:ahLst/>
            <a:cxnLst/>
            <a:rect l="l" t="t" r="r" b="b"/>
            <a:pathLst>
              <a:path w="820420" h="337185">
                <a:moveTo>
                  <a:pt x="458774" y="336727"/>
                </a:moveTo>
                <a:lnTo>
                  <a:pt x="443445" y="297548"/>
                </a:lnTo>
                <a:lnTo>
                  <a:pt x="443039" y="272173"/>
                </a:lnTo>
                <a:lnTo>
                  <a:pt x="441642" y="185851"/>
                </a:lnTo>
                <a:lnTo>
                  <a:pt x="441553" y="180276"/>
                </a:lnTo>
                <a:lnTo>
                  <a:pt x="441515" y="177368"/>
                </a:lnTo>
                <a:lnTo>
                  <a:pt x="440563" y="118592"/>
                </a:lnTo>
                <a:lnTo>
                  <a:pt x="440436" y="111036"/>
                </a:lnTo>
                <a:lnTo>
                  <a:pt x="440385" y="107556"/>
                </a:lnTo>
                <a:lnTo>
                  <a:pt x="440270" y="100063"/>
                </a:lnTo>
                <a:lnTo>
                  <a:pt x="439648" y="84505"/>
                </a:lnTo>
                <a:lnTo>
                  <a:pt x="434721" y="66700"/>
                </a:lnTo>
                <a:lnTo>
                  <a:pt x="430187" y="50292"/>
                </a:lnTo>
                <a:lnTo>
                  <a:pt x="400456" y="16078"/>
                </a:lnTo>
                <a:lnTo>
                  <a:pt x="339064" y="533"/>
                </a:lnTo>
                <a:lnTo>
                  <a:pt x="274929" y="533"/>
                </a:lnTo>
                <a:lnTo>
                  <a:pt x="274929" y="177368"/>
                </a:lnTo>
                <a:lnTo>
                  <a:pt x="274929" y="255193"/>
                </a:lnTo>
                <a:lnTo>
                  <a:pt x="271297" y="265874"/>
                </a:lnTo>
                <a:lnTo>
                  <a:pt x="263283" y="270814"/>
                </a:lnTo>
                <a:lnTo>
                  <a:pt x="255270" y="272173"/>
                </a:lnTo>
                <a:lnTo>
                  <a:pt x="190373" y="272173"/>
                </a:lnTo>
                <a:lnTo>
                  <a:pt x="175895" y="269570"/>
                </a:lnTo>
                <a:lnTo>
                  <a:pt x="168681" y="263931"/>
                </a:lnTo>
                <a:lnTo>
                  <a:pt x="166128" y="258279"/>
                </a:lnTo>
                <a:lnTo>
                  <a:pt x="165823" y="255727"/>
                </a:lnTo>
                <a:lnTo>
                  <a:pt x="165823" y="195897"/>
                </a:lnTo>
                <a:lnTo>
                  <a:pt x="169799" y="185851"/>
                </a:lnTo>
                <a:lnTo>
                  <a:pt x="178536" y="180276"/>
                </a:lnTo>
                <a:lnTo>
                  <a:pt x="187274" y="177876"/>
                </a:lnTo>
                <a:lnTo>
                  <a:pt x="191249" y="177368"/>
                </a:lnTo>
                <a:lnTo>
                  <a:pt x="274929" y="177368"/>
                </a:lnTo>
                <a:lnTo>
                  <a:pt x="274929" y="533"/>
                </a:lnTo>
                <a:lnTo>
                  <a:pt x="27038" y="533"/>
                </a:lnTo>
                <a:lnTo>
                  <a:pt x="15392" y="81534"/>
                </a:lnTo>
                <a:lnTo>
                  <a:pt x="20726" y="79209"/>
                </a:lnTo>
                <a:lnTo>
                  <a:pt x="35433" y="74117"/>
                </a:lnTo>
                <a:lnTo>
                  <a:pt x="57607" y="69024"/>
                </a:lnTo>
                <a:lnTo>
                  <a:pt x="85305" y="66700"/>
                </a:lnTo>
                <a:lnTo>
                  <a:pt x="252691" y="66700"/>
                </a:lnTo>
                <a:lnTo>
                  <a:pt x="255993" y="67233"/>
                </a:lnTo>
                <a:lnTo>
                  <a:pt x="263283" y="69354"/>
                </a:lnTo>
                <a:lnTo>
                  <a:pt x="270560" y="73850"/>
                </a:lnTo>
                <a:lnTo>
                  <a:pt x="273875" y="81534"/>
                </a:lnTo>
                <a:lnTo>
                  <a:pt x="273875" y="93713"/>
                </a:lnTo>
                <a:lnTo>
                  <a:pt x="273418" y="96278"/>
                </a:lnTo>
                <a:lnTo>
                  <a:pt x="271030" y="101917"/>
                </a:lnTo>
                <a:lnTo>
                  <a:pt x="265176" y="107556"/>
                </a:lnTo>
                <a:lnTo>
                  <a:pt x="254317" y="110121"/>
                </a:lnTo>
                <a:lnTo>
                  <a:pt x="83185" y="110121"/>
                </a:lnTo>
                <a:lnTo>
                  <a:pt x="70192" y="111036"/>
                </a:lnTo>
                <a:lnTo>
                  <a:pt x="41592" y="118592"/>
                </a:lnTo>
                <a:lnTo>
                  <a:pt x="12992" y="140055"/>
                </a:lnTo>
                <a:lnTo>
                  <a:pt x="0" y="182664"/>
                </a:lnTo>
                <a:lnTo>
                  <a:pt x="0" y="255727"/>
                </a:lnTo>
                <a:lnTo>
                  <a:pt x="1079" y="267779"/>
                </a:lnTo>
                <a:lnTo>
                  <a:pt x="8280" y="294640"/>
                </a:lnTo>
                <a:lnTo>
                  <a:pt x="27495" y="322287"/>
                </a:lnTo>
                <a:lnTo>
                  <a:pt x="64617" y="336727"/>
                </a:lnTo>
                <a:lnTo>
                  <a:pt x="239141" y="336727"/>
                </a:lnTo>
                <a:lnTo>
                  <a:pt x="253720" y="333959"/>
                </a:lnTo>
                <a:lnTo>
                  <a:pt x="269849" y="325120"/>
                </a:lnTo>
                <a:lnTo>
                  <a:pt x="281851" y="306552"/>
                </a:lnTo>
                <a:lnTo>
                  <a:pt x="283438" y="309397"/>
                </a:lnTo>
                <a:lnTo>
                  <a:pt x="287007" y="316674"/>
                </a:lnTo>
                <a:lnTo>
                  <a:pt x="290766" y="326428"/>
                </a:lnTo>
                <a:lnTo>
                  <a:pt x="292938" y="336727"/>
                </a:lnTo>
                <a:lnTo>
                  <a:pt x="458774" y="336727"/>
                </a:lnTo>
                <a:close/>
              </a:path>
              <a:path w="820420" h="337185">
                <a:moveTo>
                  <a:pt x="820077" y="0"/>
                </a:moveTo>
                <a:lnTo>
                  <a:pt x="713092" y="0"/>
                </a:lnTo>
                <a:lnTo>
                  <a:pt x="683933" y="8026"/>
                </a:lnTo>
                <a:lnTo>
                  <a:pt x="664222" y="25679"/>
                </a:lnTo>
                <a:lnTo>
                  <a:pt x="653046" y="43332"/>
                </a:lnTo>
                <a:lnTo>
                  <a:pt x="649528" y="51358"/>
                </a:lnTo>
                <a:lnTo>
                  <a:pt x="646633" y="41846"/>
                </a:lnTo>
                <a:lnTo>
                  <a:pt x="645414" y="24549"/>
                </a:lnTo>
                <a:lnTo>
                  <a:pt x="645210" y="7950"/>
                </a:lnTo>
                <a:lnTo>
                  <a:pt x="645287" y="533"/>
                </a:lnTo>
                <a:lnTo>
                  <a:pt x="477342" y="533"/>
                </a:lnTo>
                <a:lnTo>
                  <a:pt x="487426" y="19977"/>
                </a:lnTo>
                <a:lnTo>
                  <a:pt x="492607" y="35407"/>
                </a:lnTo>
                <a:lnTo>
                  <a:pt x="494512" y="45567"/>
                </a:lnTo>
                <a:lnTo>
                  <a:pt x="494792" y="49237"/>
                </a:lnTo>
                <a:lnTo>
                  <a:pt x="494792" y="292785"/>
                </a:lnTo>
                <a:lnTo>
                  <a:pt x="492061" y="308737"/>
                </a:lnTo>
                <a:lnTo>
                  <a:pt x="486067" y="323100"/>
                </a:lnTo>
                <a:lnTo>
                  <a:pt x="480072" y="333286"/>
                </a:lnTo>
                <a:lnTo>
                  <a:pt x="477342" y="336727"/>
                </a:lnTo>
                <a:lnTo>
                  <a:pt x="679678" y="336727"/>
                </a:lnTo>
                <a:lnTo>
                  <a:pt x="667575" y="314007"/>
                </a:lnTo>
                <a:lnTo>
                  <a:pt x="662622" y="295503"/>
                </a:lnTo>
                <a:lnTo>
                  <a:pt x="661835" y="283044"/>
                </a:lnTo>
                <a:lnTo>
                  <a:pt x="662241" y="278498"/>
                </a:lnTo>
                <a:lnTo>
                  <a:pt x="662241" y="145072"/>
                </a:lnTo>
                <a:lnTo>
                  <a:pt x="671918" y="113728"/>
                </a:lnTo>
                <a:lnTo>
                  <a:pt x="693204" y="98475"/>
                </a:lnTo>
                <a:lnTo>
                  <a:pt x="714502" y="93548"/>
                </a:lnTo>
                <a:lnTo>
                  <a:pt x="724179" y="93179"/>
                </a:lnTo>
                <a:lnTo>
                  <a:pt x="753833" y="93179"/>
                </a:lnTo>
                <a:lnTo>
                  <a:pt x="784085" y="96240"/>
                </a:lnTo>
                <a:lnTo>
                  <a:pt x="804646" y="102971"/>
                </a:lnTo>
                <a:lnTo>
                  <a:pt x="816368" y="109715"/>
                </a:lnTo>
                <a:lnTo>
                  <a:pt x="820077" y="112776"/>
                </a:lnTo>
                <a:lnTo>
                  <a:pt x="820077" y="0"/>
                </a:lnTo>
                <a:close/>
              </a:path>
            </a:pathLst>
          </a:custGeom>
          <a:solidFill>
            <a:srgbClr val="1A5DAC"/>
          </a:solidFill>
        </p:spPr>
        <p:txBody>
          <a:bodyPr wrap="square" lIns="0" tIns="0" rIns="0" bIns="0" rtlCol="0"/>
          <a:lstStyle/>
          <a:p>
            <a:endParaRPr/>
          </a:p>
        </p:txBody>
      </p:sp>
      <p:sp>
        <p:nvSpPr>
          <p:cNvPr id="24" name="bg object 24"/>
          <p:cNvSpPr/>
          <p:nvPr/>
        </p:nvSpPr>
        <p:spPr>
          <a:xfrm>
            <a:off x="5075902" y="5595792"/>
            <a:ext cx="342900" cy="337185"/>
          </a:xfrm>
          <a:custGeom>
            <a:avLst/>
            <a:gdLst/>
            <a:ahLst/>
            <a:cxnLst/>
            <a:rect l="l" t="t" r="r" b="b"/>
            <a:pathLst>
              <a:path w="342900" h="337185">
                <a:moveTo>
                  <a:pt x="342809" y="0"/>
                </a:moveTo>
                <a:lnTo>
                  <a:pt x="235743" y="0"/>
                </a:lnTo>
                <a:lnTo>
                  <a:pt x="206594" y="8024"/>
                </a:lnTo>
                <a:lnTo>
                  <a:pt x="186880" y="25678"/>
                </a:lnTo>
                <a:lnTo>
                  <a:pt x="175707" y="43332"/>
                </a:lnTo>
                <a:lnTo>
                  <a:pt x="172181" y="51357"/>
                </a:lnTo>
                <a:lnTo>
                  <a:pt x="169076" y="41849"/>
                </a:lnTo>
                <a:lnTo>
                  <a:pt x="167891" y="24551"/>
                </a:lnTo>
                <a:lnTo>
                  <a:pt x="167791" y="7949"/>
                </a:lnTo>
                <a:lnTo>
                  <a:pt x="167944" y="529"/>
                </a:lnTo>
                <a:lnTo>
                  <a:pt x="0" y="529"/>
                </a:lnTo>
                <a:lnTo>
                  <a:pt x="10125" y="19975"/>
                </a:lnTo>
                <a:lnTo>
                  <a:pt x="15325" y="35402"/>
                </a:lnTo>
                <a:lnTo>
                  <a:pt x="17241" y="45568"/>
                </a:lnTo>
                <a:lnTo>
                  <a:pt x="17514" y="49233"/>
                </a:lnTo>
                <a:lnTo>
                  <a:pt x="17514" y="292788"/>
                </a:lnTo>
                <a:lnTo>
                  <a:pt x="14778" y="308736"/>
                </a:lnTo>
                <a:lnTo>
                  <a:pt x="8757" y="323096"/>
                </a:lnTo>
                <a:lnTo>
                  <a:pt x="2736" y="333287"/>
                </a:lnTo>
                <a:lnTo>
                  <a:pt x="0" y="336729"/>
                </a:lnTo>
                <a:lnTo>
                  <a:pt x="201843" y="336729"/>
                </a:lnTo>
                <a:lnTo>
                  <a:pt x="189971" y="314003"/>
                </a:lnTo>
                <a:lnTo>
                  <a:pt x="184990" y="295498"/>
                </a:lnTo>
                <a:lnTo>
                  <a:pt x="184076" y="283049"/>
                </a:lnTo>
                <a:lnTo>
                  <a:pt x="184399" y="278491"/>
                </a:lnTo>
                <a:lnTo>
                  <a:pt x="184399" y="145067"/>
                </a:lnTo>
                <a:lnTo>
                  <a:pt x="194165" y="113731"/>
                </a:lnTo>
                <a:lnTo>
                  <a:pt x="215650" y="98476"/>
                </a:lnTo>
                <a:lnTo>
                  <a:pt x="237135" y="93545"/>
                </a:lnTo>
                <a:lnTo>
                  <a:pt x="246901" y="93181"/>
                </a:lnTo>
                <a:lnTo>
                  <a:pt x="275998" y="93181"/>
                </a:lnTo>
                <a:lnTo>
                  <a:pt x="306579" y="96241"/>
                </a:lnTo>
                <a:lnTo>
                  <a:pt x="327307" y="102975"/>
                </a:lnTo>
                <a:lnTo>
                  <a:pt x="339083" y="109709"/>
                </a:lnTo>
                <a:lnTo>
                  <a:pt x="342809" y="112769"/>
                </a:lnTo>
                <a:lnTo>
                  <a:pt x="342809" y="0"/>
                </a:lnTo>
                <a:close/>
              </a:path>
            </a:pathLst>
          </a:custGeom>
          <a:solidFill>
            <a:srgbClr val="1A5DAC"/>
          </a:solidFill>
        </p:spPr>
        <p:txBody>
          <a:bodyPr wrap="square" lIns="0" tIns="0" rIns="0" bIns="0" rtlCol="0"/>
          <a:lstStyle/>
          <a:p>
            <a:endParaRPr/>
          </a:p>
        </p:txBody>
      </p:sp>
      <p:sp>
        <p:nvSpPr>
          <p:cNvPr id="25" name="bg object 25"/>
          <p:cNvSpPr/>
          <p:nvPr/>
        </p:nvSpPr>
        <p:spPr>
          <a:xfrm>
            <a:off x="5858345" y="5475617"/>
            <a:ext cx="462915" cy="459740"/>
          </a:xfrm>
          <a:custGeom>
            <a:avLst/>
            <a:gdLst/>
            <a:ahLst/>
            <a:cxnLst/>
            <a:rect l="l" t="t" r="r" b="b"/>
            <a:pathLst>
              <a:path w="462914" h="459739">
                <a:moveTo>
                  <a:pt x="445566" y="165709"/>
                </a:moveTo>
                <a:lnTo>
                  <a:pt x="430568" y="144551"/>
                </a:lnTo>
                <a:lnTo>
                  <a:pt x="405612" y="131495"/>
                </a:lnTo>
                <a:lnTo>
                  <a:pt x="380352" y="124688"/>
                </a:lnTo>
                <a:lnTo>
                  <a:pt x="364490" y="122301"/>
                </a:lnTo>
                <a:lnTo>
                  <a:pt x="363994" y="121767"/>
                </a:lnTo>
                <a:lnTo>
                  <a:pt x="220408" y="121767"/>
                </a:lnTo>
                <a:lnTo>
                  <a:pt x="205752" y="127342"/>
                </a:lnTo>
                <a:lnTo>
                  <a:pt x="194170" y="138582"/>
                </a:lnTo>
                <a:lnTo>
                  <a:pt x="186563" y="149618"/>
                </a:lnTo>
                <a:lnTo>
                  <a:pt x="183832" y="154597"/>
                </a:lnTo>
                <a:lnTo>
                  <a:pt x="183832" y="0"/>
                </a:lnTo>
                <a:lnTo>
                  <a:pt x="0" y="0"/>
                </a:lnTo>
                <a:lnTo>
                  <a:pt x="7366" y="15671"/>
                </a:lnTo>
                <a:lnTo>
                  <a:pt x="12687" y="32092"/>
                </a:lnTo>
                <a:lnTo>
                  <a:pt x="15925" y="45034"/>
                </a:lnTo>
                <a:lnTo>
                  <a:pt x="17018" y="50292"/>
                </a:lnTo>
                <a:lnTo>
                  <a:pt x="17018" y="411378"/>
                </a:lnTo>
                <a:lnTo>
                  <a:pt x="14122" y="428726"/>
                </a:lnTo>
                <a:lnTo>
                  <a:pt x="8293" y="444207"/>
                </a:lnTo>
                <a:lnTo>
                  <a:pt x="2578" y="455307"/>
                </a:lnTo>
                <a:lnTo>
                  <a:pt x="0" y="459562"/>
                </a:lnTo>
                <a:lnTo>
                  <a:pt x="201841" y="459562"/>
                </a:lnTo>
                <a:lnTo>
                  <a:pt x="193827" y="451370"/>
                </a:lnTo>
                <a:lnTo>
                  <a:pt x="188595" y="436994"/>
                </a:lnTo>
                <a:lnTo>
                  <a:pt x="185750" y="423303"/>
                </a:lnTo>
                <a:lnTo>
                  <a:pt x="184886" y="417207"/>
                </a:lnTo>
                <a:lnTo>
                  <a:pt x="184886" y="209651"/>
                </a:lnTo>
                <a:lnTo>
                  <a:pt x="188785" y="195287"/>
                </a:lnTo>
                <a:lnTo>
                  <a:pt x="197358" y="188480"/>
                </a:lnTo>
                <a:lnTo>
                  <a:pt x="205930" y="186423"/>
                </a:lnTo>
                <a:lnTo>
                  <a:pt x="272884" y="186359"/>
                </a:lnTo>
                <a:lnTo>
                  <a:pt x="289140" y="190246"/>
                </a:lnTo>
                <a:lnTo>
                  <a:pt x="296506" y="198805"/>
                </a:lnTo>
                <a:lnTo>
                  <a:pt x="298437" y="207352"/>
                </a:lnTo>
                <a:lnTo>
                  <a:pt x="298310" y="211239"/>
                </a:lnTo>
                <a:lnTo>
                  <a:pt x="298310" y="411378"/>
                </a:lnTo>
                <a:lnTo>
                  <a:pt x="294233" y="430301"/>
                </a:lnTo>
                <a:lnTo>
                  <a:pt x="288366" y="445592"/>
                </a:lnTo>
                <a:lnTo>
                  <a:pt x="283083" y="455828"/>
                </a:lnTo>
                <a:lnTo>
                  <a:pt x="280797" y="459562"/>
                </a:lnTo>
                <a:lnTo>
                  <a:pt x="325285" y="459562"/>
                </a:lnTo>
                <a:lnTo>
                  <a:pt x="311696" y="369189"/>
                </a:lnTo>
                <a:lnTo>
                  <a:pt x="356641" y="273126"/>
                </a:lnTo>
                <a:lnTo>
                  <a:pt x="415975" y="196811"/>
                </a:lnTo>
                <a:lnTo>
                  <a:pt x="445566" y="165709"/>
                </a:lnTo>
                <a:close/>
              </a:path>
              <a:path w="462914" h="459739">
                <a:moveTo>
                  <a:pt x="462508" y="279019"/>
                </a:moveTo>
                <a:lnTo>
                  <a:pt x="456768" y="284835"/>
                </a:lnTo>
                <a:lnTo>
                  <a:pt x="444373" y="301713"/>
                </a:lnTo>
                <a:lnTo>
                  <a:pt x="432574" y="328828"/>
                </a:lnTo>
                <a:lnTo>
                  <a:pt x="428612" y="365315"/>
                </a:lnTo>
                <a:lnTo>
                  <a:pt x="434809" y="386803"/>
                </a:lnTo>
                <a:lnTo>
                  <a:pt x="446354" y="401053"/>
                </a:lnTo>
                <a:lnTo>
                  <a:pt x="457517" y="408940"/>
                </a:lnTo>
                <a:lnTo>
                  <a:pt x="462508" y="411378"/>
                </a:lnTo>
                <a:lnTo>
                  <a:pt x="462508" y="279019"/>
                </a:lnTo>
                <a:close/>
              </a:path>
            </a:pathLst>
          </a:custGeom>
          <a:solidFill>
            <a:srgbClr val="1A5DAC"/>
          </a:solidFill>
        </p:spPr>
        <p:txBody>
          <a:bodyPr wrap="square" lIns="0" tIns="0" rIns="0" bIns="0" rtlCol="0"/>
          <a:lstStyle/>
          <a:p>
            <a:endParaRPr/>
          </a:p>
        </p:txBody>
      </p:sp>
      <p:sp>
        <p:nvSpPr>
          <p:cNvPr id="26" name="bg object 26"/>
          <p:cNvSpPr/>
          <p:nvPr/>
        </p:nvSpPr>
        <p:spPr>
          <a:xfrm>
            <a:off x="3990975" y="5476664"/>
            <a:ext cx="521334" cy="454025"/>
          </a:xfrm>
          <a:custGeom>
            <a:avLst/>
            <a:gdLst/>
            <a:ahLst/>
            <a:cxnLst/>
            <a:rect l="l" t="t" r="r" b="b"/>
            <a:pathLst>
              <a:path w="521335" h="454025">
                <a:moveTo>
                  <a:pt x="246336" y="0"/>
                </a:moveTo>
                <a:lnTo>
                  <a:pt x="0" y="0"/>
                </a:lnTo>
                <a:lnTo>
                  <a:pt x="10719" y="15336"/>
                </a:lnTo>
                <a:lnTo>
                  <a:pt x="16223" y="27397"/>
                </a:lnTo>
                <a:lnTo>
                  <a:pt x="18251" y="35289"/>
                </a:lnTo>
                <a:lnTo>
                  <a:pt x="18541" y="38119"/>
                </a:lnTo>
                <a:lnTo>
                  <a:pt x="19601" y="406087"/>
                </a:lnTo>
                <a:lnTo>
                  <a:pt x="16811" y="423586"/>
                </a:lnTo>
                <a:lnTo>
                  <a:pt x="11191" y="438849"/>
                </a:lnTo>
                <a:lnTo>
                  <a:pt x="5670" y="449645"/>
                </a:lnTo>
                <a:lnTo>
                  <a:pt x="3178" y="453739"/>
                </a:lnTo>
                <a:lnTo>
                  <a:pt x="111247" y="453739"/>
                </a:lnTo>
                <a:lnTo>
                  <a:pt x="101414" y="440486"/>
                </a:lnTo>
                <a:lnTo>
                  <a:pt x="97342" y="424750"/>
                </a:lnTo>
                <a:lnTo>
                  <a:pt x="96647" y="411597"/>
                </a:lnTo>
                <a:lnTo>
                  <a:pt x="96945" y="406087"/>
                </a:lnTo>
                <a:lnTo>
                  <a:pt x="96945" y="84184"/>
                </a:lnTo>
                <a:lnTo>
                  <a:pt x="281832" y="453739"/>
                </a:lnTo>
                <a:lnTo>
                  <a:pt x="506452" y="453739"/>
                </a:lnTo>
                <a:lnTo>
                  <a:pt x="506452" y="58766"/>
                </a:lnTo>
                <a:lnTo>
                  <a:pt x="508687" y="35197"/>
                </a:lnTo>
                <a:lnTo>
                  <a:pt x="513603" y="17933"/>
                </a:lnTo>
                <a:lnTo>
                  <a:pt x="518519" y="7319"/>
                </a:lnTo>
                <a:lnTo>
                  <a:pt x="520753" y="3704"/>
                </a:lnTo>
                <a:lnTo>
                  <a:pt x="413214" y="3704"/>
                </a:lnTo>
                <a:lnTo>
                  <a:pt x="423659" y="20572"/>
                </a:lnTo>
                <a:lnTo>
                  <a:pt x="428045" y="38581"/>
                </a:lnTo>
                <a:lnTo>
                  <a:pt x="428856" y="52917"/>
                </a:lnTo>
                <a:lnTo>
                  <a:pt x="428575" y="58766"/>
                </a:lnTo>
                <a:lnTo>
                  <a:pt x="428575" y="369026"/>
                </a:lnTo>
                <a:lnTo>
                  <a:pt x="246336" y="0"/>
                </a:lnTo>
                <a:close/>
              </a:path>
            </a:pathLst>
          </a:custGeom>
          <a:solidFill>
            <a:srgbClr val="1A5DAC"/>
          </a:solidFill>
        </p:spPr>
        <p:txBody>
          <a:bodyPr wrap="square" lIns="0" tIns="0" rIns="0" bIns="0" rtlCol="0"/>
          <a:lstStyle/>
          <a:p>
            <a:endParaRPr/>
          </a:p>
        </p:txBody>
      </p:sp>
      <p:pic>
        <p:nvPicPr>
          <p:cNvPr id="27" name="bg object 27"/>
          <p:cNvPicPr/>
          <p:nvPr/>
        </p:nvPicPr>
        <p:blipFill>
          <a:blip r:embed="rId3" cstate="print"/>
          <a:stretch>
            <a:fillRect/>
          </a:stretch>
        </p:blipFill>
        <p:spPr>
          <a:xfrm>
            <a:off x="4203412" y="6032589"/>
            <a:ext cx="103301" cy="94134"/>
          </a:xfrm>
          <a:prstGeom prst="rect">
            <a:avLst/>
          </a:prstGeom>
        </p:spPr>
      </p:pic>
      <p:pic>
        <p:nvPicPr>
          <p:cNvPr id="28" name="bg object 28"/>
          <p:cNvPicPr/>
          <p:nvPr/>
        </p:nvPicPr>
        <p:blipFill>
          <a:blip r:embed="rId4" cstate="print"/>
          <a:stretch>
            <a:fillRect/>
          </a:stretch>
        </p:blipFill>
        <p:spPr>
          <a:xfrm>
            <a:off x="3998391" y="6005584"/>
            <a:ext cx="113965" cy="120187"/>
          </a:xfrm>
          <a:prstGeom prst="rect">
            <a:avLst/>
          </a:prstGeom>
        </p:spPr>
      </p:pic>
      <p:pic>
        <p:nvPicPr>
          <p:cNvPr id="29" name="bg object 29"/>
          <p:cNvPicPr/>
          <p:nvPr/>
        </p:nvPicPr>
        <p:blipFill>
          <a:blip r:embed="rId5" cstate="print"/>
          <a:stretch>
            <a:fillRect/>
          </a:stretch>
        </p:blipFill>
        <p:spPr>
          <a:xfrm>
            <a:off x="4399422" y="6005584"/>
            <a:ext cx="98534" cy="120187"/>
          </a:xfrm>
          <a:prstGeom prst="rect">
            <a:avLst/>
          </a:prstGeom>
        </p:spPr>
      </p:pic>
      <p:pic>
        <p:nvPicPr>
          <p:cNvPr id="30" name="bg object 30"/>
          <p:cNvPicPr/>
          <p:nvPr/>
        </p:nvPicPr>
        <p:blipFill>
          <a:blip r:embed="rId6" cstate="print"/>
          <a:stretch>
            <a:fillRect/>
          </a:stretch>
        </p:blipFill>
        <p:spPr>
          <a:xfrm>
            <a:off x="6130178" y="6032589"/>
            <a:ext cx="103252" cy="94134"/>
          </a:xfrm>
          <a:prstGeom prst="rect">
            <a:avLst/>
          </a:prstGeom>
        </p:spPr>
      </p:pic>
      <p:pic>
        <p:nvPicPr>
          <p:cNvPr id="31" name="bg object 31"/>
          <p:cNvPicPr/>
          <p:nvPr/>
        </p:nvPicPr>
        <p:blipFill>
          <a:blip r:embed="rId7" cstate="print"/>
          <a:stretch>
            <a:fillRect/>
          </a:stretch>
        </p:blipFill>
        <p:spPr>
          <a:xfrm>
            <a:off x="7831230" y="6032589"/>
            <a:ext cx="103252" cy="94134"/>
          </a:xfrm>
          <a:prstGeom prst="rect">
            <a:avLst/>
          </a:prstGeom>
        </p:spPr>
      </p:pic>
      <p:pic>
        <p:nvPicPr>
          <p:cNvPr id="32" name="bg object 32"/>
          <p:cNvPicPr/>
          <p:nvPr/>
        </p:nvPicPr>
        <p:blipFill>
          <a:blip r:embed="rId8" cstate="print"/>
          <a:stretch>
            <a:fillRect/>
          </a:stretch>
        </p:blipFill>
        <p:spPr>
          <a:xfrm>
            <a:off x="6792350" y="6005584"/>
            <a:ext cx="99085" cy="120187"/>
          </a:xfrm>
          <a:prstGeom prst="rect">
            <a:avLst/>
          </a:prstGeom>
        </p:spPr>
      </p:pic>
      <p:pic>
        <p:nvPicPr>
          <p:cNvPr id="33" name="bg object 33"/>
          <p:cNvPicPr/>
          <p:nvPr/>
        </p:nvPicPr>
        <p:blipFill>
          <a:blip r:embed="rId9" cstate="print"/>
          <a:stretch>
            <a:fillRect/>
          </a:stretch>
        </p:blipFill>
        <p:spPr>
          <a:xfrm>
            <a:off x="4591194" y="6031271"/>
            <a:ext cx="106515" cy="97147"/>
          </a:xfrm>
          <a:prstGeom prst="rect">
            <a:avLst/>
          </a:prstGeom>
        </p:spPr>
      </p:pic>
      <p:pic>
        <p:nvPicPr>
          <p:cNvPr id="34" name="bg object 34"/>
          <p:cNvPicPr/>
          <p:nvPr/>
        </p:nvPicPr>
        <p:blipFill>
          <a:blip r:embed="rId10" cstate="print"/>
          <a:stretch>
            <a:fillRect/>
          </a:stretch>
        </p:blipFill>
        <p:spPr>
          <a:xfrm>
            <a:off x="5449927" y="6031271"/>
            <a:ext cx="105936" cy="97147"/>
          </a:xfrm>
          <a:prstGeom prst="rect">
            <a:avLst/>
          </a:prstGeom>
        </p:spPr>
      </p:pic>
      <p:pic>
        <p:nvPicPr>
          <p:cNvPr id="35" name="bg object 35"/>
          <p:cNvPicPr/>
          <p:nvPr/>
        </p:nvPicPr>
        <p:blipFill>
          <a:blip r:embed="rId11" cstate="print"/>
          <a:stretch>
            <a:fillRect/>
          </a:stretch>
        </p:blipFill>
        <p:spPr>
          <a:xfrm>
            <a:off x="6324536" y="6031271"/>
            <a:ext cx="106006" cy="97147"/>
          </a:xfrm>
          <a:prstGeom prst="rect">
            <a:avLst/>
          </a:prstGeom>
        </p:spPr>
      </p:pic>
      <p:pic>
        <p:nvPicPr>
          <p:cNvPr id="36" name="bg object 36"/>
          <p:cNvPicPr/>
          <p:nvPr/>
        </p:nvPicPr>
        <p:blipFill>
          <a:blip r:embed="rId12" cstate="print"/>
          <a:stretch>
            <a:fillRect/>
          </a:stretch>
        </p:blipFill>
        <p:spPr>
          <a:xfrm>
            <a:off x="4777656" y="6036823"/>
            <a:ext cx="108619" cy="87890"/>
          </a:xfrm>
          <a:prstGeom prst="rect">
            <a:avLst/>
          </a:prstGeom>
        </p:spPr>
      </p:pic>
      <p:sp>
        <p:nvSpPr>
          <p:cNvPr id="37" name="bg object 37"/>
          <p:cNvSpPr/>
          <p:nvPr/>
        </p:nvSpPr>
        <p:spPr>
          <a:xfrm>
            <a:off x="4972084" y="6036823"/>
            <a:ext cx="33655" cy="88265"/>
          </a:xfrm>
          <a:custGeom>
            <a:avLst/>
            <a:gdLst/>
            <a:ahLst/>
            <a:cxnLst/>
            <a:rect l="l" t="t" r="r" b="b"/>
            <a:pathLst>
              <a:path w="33654" h="88264">
                <a:moveTo>
                  <a:pt x="33405" y="0"/>
                </a:moveTo>
                <a:lnTo>
                  <a:pt x="0" y="0"/>
                </a:lnTo>
                <a:lnTo>
                  <a:pt x="0" y="87890"/>
                </a:lnTo>
                <a:lnTo>
                  <a:pt x="33405" y="87890"/>
                </a:lnTo>
                <a:lnTo>
                  <a:pt x="33405" y="0"/>
                </a:lnTo>
                <a:close/>
              </a:path>
            </a:pathLst>
          </a:custGeom>
          <a:solidFill>
            <a:srgbClr val="9A8D7E"/>
          </a:solidFill>
        </p:spPr>
        <p:txBody>
          <a:bodyPr wrap="square" lIns="0" tIns="0" rIns="0" bIns="0" rtlCol="0"/>
          <a:lstStyle/>
          <a:p>
            <a:endParaRPr/>
          </a:p>
        </p:txBody>
      </p:sp>
      <p:sp>
        <p:nvSpPr>
          <p:cNvPr id="38" name="bg object 38"/>
          <p:cNvSpPr/>
          <p:nvPr/>
        </p:nvSpPr>
        <p:spPr>
          <a:xfrm>
            <a:off x="5645415" y="6005584"/>
            <a:ext cx="33655" cy="119380"/>
          </a:xfrm>
          <a:custGeom>
            <a:avLst/>
            <a:gdLst/>
            <a:ahLst/>
            <a:cxnLst/>
            <a:rect l="l" t="t" r="r" b="b"/>
            <a:pathLst>
              <a:path w="33654" h="119379">
                <a:moveTo>
                  <a:pt x="33405" y="0"/>
                </a:moveTo>
                <a:lnTo>
                  <a:pt x="0" y="0"/>
                </a:lnTo>
                <a:lnTo>
                  <a:pt x="0" y="119129"/>
                </a:lnTo>
                <a:lnTo>
                  <a:pt x="33405" y="119129"/>
                </a:lnTo>
                <a:lnTo>
                  <a:pt x="33405" y="0"/>
                </a:lnTo>
                <a:close/>
              </a:path>
            </a:pathLst>
          </a:custGeom>
          <a:solidFill>
            <a:srgbClr val="9A8D7E"/>
          </a:solidFill>
        </p:spPr>
        <p:txBody>
          <a:bodyPr wrap="square" lIns="0" tIns="0" rIns="0" bIns="0" rtlCol="0"/>
          <a:lstStyle/>
          <a:p>
            <a:endParaRPr/>
          </a:p>
        </p:txBody>
      </p:sp>
      <p:sp>
        <p:nvSpPr>
          <p:cNvPr id="39" name="bg object 39"/>
          <p:cNvSpPr/>
          <p:nvPr/>
        </p:nvSpPr>
        <p:spPr>
          <a:xfrm>
            <a:off x="6521648" y="6005584"/>
            <a:ext cx="33020" cy="119380"/>
          </a:xfrm>
          <a:custGeom>
            <a:avLst/>
            <a:gdLst/>
            <a:ahLst/>
            <a:cxnLst/>
            <a:rect l="l" t="t" r="r" b="b"/>
            <a:pathLst>
              <a:path w="33020" h="119379">
                <a:moveTo>
                  <a:pt x="32840" y="0"/>
                </a:moveTo>
                <a:lnTo>
                  <a:pt x="0" y="0"/>
                </a:lnTo>
                <a:lnTo>
                  <a:pt x="0" y="119129"/>
                </a:lnTo>
                <a:lnTo>
                  <a:pt x="32840" y="119129"/>
                </a:lnTo>
                <a:lnTo>
                  <a:pt x="32840" y="0"/>
                </a:lnTo>
                <a:close/>
              </a:path>
            </a:pathLst>
          </a:custGeom>
          <a:solidFill>
            <a:srgbClr val="9A8D7E"/>
          </a:solidFill>
        </p:spPr>
        <p:txBody>
          <a:bodyPr wrap="square" lIns="0" tIns="0" rIns="0" bIns="0" rtlCol="0"/>
          <a:lstStyle/>
          <a:p>
            <a:endParaRPr/>
          </a:p>
        </p:txBody>
      </p:sp>
      <p:sp>
        <p:nvSpPr>
          <p:cNvPr id="40" name="bg object 40"/>
          <p:cNvSpPr/>
          <p:nvPr/>
        </p:nvSpPr>
        <p:spPr>
          <a:xfrm>
            <a:off x="4972084" y="6005584"/>
            <a:ext cx="33655" cy="17780"/>
          </a:xfrm>
          <a:custGeom>
            <a:avLst/>
            <a:gdLst/>
            <a:ahLst/>
            <a:cxnLst/>
            <a:rect l="l" t="t" r="r" b="b"/>
            <a:pathLst>
              <a:path w="33654" h="17779">
                <a:moveTo>
                  <a:pt x="33405" y="0"/>
                </a:moveTo>
                <a:lnTo>
                  <a:pt x="0" y="0"/>
                </a:lnTo>
                <a:lnTo>
                  <a:pt x="0" y="17471"/>
                </a:lnTo>
                <a:lnTo>
                  <a:pt x="33405" y="17471"/>
                </a:lnTo>
                <a:lnTo>
                  <a:pt x="33405" y="0"/>
                </a:lnTo>
                <a:close/>
              </a:path>
            </a:pathLst>
          </a:custGeom>
          <a:solidFill>
            <a:srgbClr val="9A8D7E"/>
          </a:solidFill>
        </p:spPr>
        <p:txBody>
          <a:bodyPr wrap="square" lIns="0" tIns="0" rIns="0" bIns="0" rtlCol="0"/>
          <a:lstStyle/>
          <a:p>
            <a:endParaRPr/>
          </a:p>
        </p:txBody>
      </p:sp>
      <p:pic>
        <p:nvPicPr>
          <p:cNvPr id="41" name="bg object 41"/>
          <p:cNvPicPr/>
          <p:nvPr/>
        </p:nvPicPr>
        <p:blipFill>
          <a:blip r:embed="rId13" cstate="print"/>
          <a:stretch>
            <a:fillRect/>
          </a:stretch>
        </p:blipFill>
        <p:spPr>
          <a:xfrm>
            <a:off x="5099208" y="6033118"/>
            <a:ext cx="103323" cy="94771"/>
          </a:xfrm>
          <a:prstGeom prst="rect">
            <a:avLst/>
          </a:prstGeom>
        </p:spPr>
      </p:pic>
      <p:pic>
        <p:nvPicPr>
          <p:cNvPr id="42" name="bg object 42"/>
          <p:cNvPicPr/>
          <p:nvPr/>
        </p:nvPicPr>
        <p:blipFill>
          <a:blip r:embed="rId14" cstate="print"/>
          <a:stretch>
            <a:fillRect/>
          </a:stretch>
        </p:blipFill>
        <p:spPr>
          <a:xfrm>
            <a:off x="5297379" y="6033118"/>
            <a:ext cx="65680" cy="92123"/>
          </a:xfrm>
          <a:prstGeom prst="rect">
            <a:avLst/>
          </a:prstGeom>
        </p:spPr>
      </p:pic>
      <p:sp>
        <p:nvSpPr>
          <p:cNvPr id="43" name="bg object 43"/>
          <p:cNvSpPr/>
          <p:nvPr/>
        </p:nvSpPr>
        <p:spPr>
          <a:xfrm>
            <a:off x="6640297" y="6011942"/>
            <a:ext cx="61594" cy="114300"/>
          </a:xfrm>
          <a:custGeom>
            <a:avLst/>
            <a:gdLst/>
            <a:ahLst/>
            <a:cxnLst/>
            <a:rect l="l" t="t" r="r" b="b"/>
            <a:pathLst>
              <a:path w="61595" h="114300">
                <a:moveTo>
                  <a:pt x="61442" y="24351"/>
                </a:moveTo>
                <a:lnTo>
                  <a:pt x="0" y="24351"/>
                </a:lnTo>
                <a:lnTo>
                  <a:pt x="0" y="38648"/>
                </a:lnTo>
                <a:lnTo>
                  <a:pt x="13771" y="38648"/>
                </a:lnTo>
                <a:lnTo>
                  <a:pt x="13893" y="90534"/>
                </a:lnTo>
                <a:lnTo>
                  <a:pt x="16839" y="103332"/>
                </a:lnTo>
                <a:lnTo>
                  <a:pt x="23588" y="110454"/>
                </a:lnTo>
                <a:lnTo>
                  <a:pt x="30337" y="113308"/>
                </a:lnTo>
                <a:lnTo>
                  <a:pt x="33405" y="113829"/>
                </a:lnTo>
                <a:lnTo>
                  <a:pt x="61442" y="112771"/>
                </a:lnTo>
                <a:lnTo>
                  <a:pt x="61442" y="98476"/>
                </a:lnTo>
                <a:lnTo>
                  <a:pt x="46611" y="98476"/>
                </a:lnTo>
                <a:lnTo>
                  <a:pt x="47671" y="90534"/>
                </a:lnTo>
                <a:lnTo>
                  <a:pt x="48230" y="38648"/>
                </a:lnTo>
                <a:lnTo>
                  <a:pt x="48236" y="38119"/>
                </a:lnTo>
                <a:lnTo>
                  <a:pt x="61442" y="38119"/>
                </a:lnTo>
                <a:lnTo>
                  <a:pt x="61442" y="24351"/>
                </a:lnTo>
                <a:close/>
              </a:path>
              <a:path w="61595" h="114300">
                <a:moveTo>
                  <a:pt x="61442" y="97946"/>
                </a:moveTo>
                <a:lnTo>
                  <a:pt x="52968" y="97946"/>
                </a:lnTo>
                <a:lnTo>
                  <a:pt x="46611" y="98476"/>
                </a:lnTo>
                <a:lnTo>
                  <a:pt x="61442" y="98476"/>
                </a:lnTo>
                <a:lnTo>
                  <a:pt x="61442" y="97946"/>
                </a:lnTo>
                <a:close/>
              </a:path>
              <a:path w="61595" h="114300">
                <a:moveTo>
                  <a:pt x="48730" y="0"/>
                </a:moveTo>
                <a:lnTo>
                  <a:pt x="13771" y="0"/>
                </a:lnTo>
                <a:lnTo>
                  <a:pt x="14336" y="24351"/>
                </a:lnTo>
                <a:lnTo>
                  <a:pt x="48730" y="24351"/>
                </a:lnTo>
                <a:lnTo>
                  <a:pt x="48730" y="0"/>
                </a:lnTo>
                <a:close/>
              </a:path>
            </a:pathLst>
          </a:custGeom>
          <a:solidFill>
            <a:srgbClr val="9A8D7E"/>
          </a:solidFill>
        </p:spPr>
        <p:txBody>
          <a:bodyPr wrap="square" lIns="0" tIns="0" rIns="0" bIns="0" rtlCol="0"/>
          <a:lstStyle/>
          <a:p>
            <a:endParaRPr/>
          </a:p>
        </p:txBody>
      </p:sp>
      <p:sp>
        <p:nvSpPr>
          <p:cNvPr id="44" name="bg object 44"/>
          <p:cNvSpPr/>
          <p:nvPr/>
        </p:nvSpPr>
        <p:spPr>
          <a:xfrm>
            <a:off x="7683909" y="6011942"/>
            <a:ext cx="61594" cy="114300"/>
          </a:xfrm>
          <a:custGeom>
            <a:avLst/>
            <a:gdLst/>
            <a:ahLst/>
            <a:cxnLst/>
            <a:rect l="l" t="t" r="r" b="b"/>
            <a:pathLst>
              <a:path w="61595" h="114300">
                <a:moveTo>
                  <a:pt x="48730" y="0"/>
                </a:moveTo>
                <a:lnTo>
                  <a:pt x="13771" y="0"/>
                </a:lnTo>
                <a:lnTo>
                  <a:pt x="14336" y="24351"/>
                </a:lnTo>
                <a:lnTo>
                  <a:pt x="0" y="24351"/>
                </a:lnTo>
                <a:lnTo>
                  <a:pt x="0" y="38648"/>
                </a:lnTo>
                <a:lnTo>
                  <a:pt x="13771" y="38648"/>
                </a:lnTo>
                <a:lnTo>
                  <a:pt x="13771" y="90004"/>
                </a:lnTo>
                <a:lnTo>
                  <a:pt x="16839" y="103332"/>
                </a:lnTo>
                <a:lnTo>
                  <a:pt x="23588" y="110454"/>
                </a:lnTo>
                <a:lnTo>
                  <a:pt x="30337" y="113308"/>
                </a:lnTo>
                <a:lnTo>
                  <a:pt x="33405" y="113829"/>
                </a:lnTo>
                <a:lnTo>
                  <a:pt x="61513" y="112771"/>
                </a:lnTo>
                <a:lnTo>
                  <a:pt x="61513" y="97946"/>
                </a:lnTo>
                <a:lnTo>
                  <a:pt x="53038" y="97946"/>
                </a:lnTo>
                <a:lnTo>
                  <a:pt x="46611" y="98476"/>
                </a:lnTo>
                <a:lnTo>
                  <a:pt x="47671" y="90534"/>
                </a:lnTo>
                <a:lnTo>
                  <a:pt x="48236" y="38119"/>
                </a:lnTo>
                <a:lnTo>
                  <a:pt x="61513" y="38119"/>
                </a:lnTo>
                <a:lnTo>
                  <a:pt x="61513" y="24351"/>
                </a:lnTo>
                <a:lnTo>
                  <a:pt x="48730" y="24351"/>
                </a:lnTo>
                <a:lnTo>
                  <a:pt x="48730" y="0"/>
                </a:lnTo>
                <a:close/>
              </a:path>
            </a:pathLst>
          </a:custGeom>
          <a:solidFill>
            <a:srgbClr val="9A8D7E"/>
          </a:solidFill>
        </p:spPr>
        <p:txBody>
          <a:bodyPr wrap="square" lIns="0" tIns="0" rIns="0" bIns="0" rtlCol="0"/>
          <a:lstStyle/>
          <a:p>
            <a:endParaRPr/>
          </a:p>
        </p:txBody>
      </p:sp>
      <p:sp>
        <p:nvSpPr>
          <p:cNvPr id="45" name="bg object 45"/>
          <p:cNvSpPr/>
          <p:nvPr/>
        </p:nvSpPr>
        <p:spPr>
          <a:xfrm>
            <a:off x="5912939" y="6070634"/>
            <a:ext cx="34290" cy="54610"/>
          </a:xfrm>
          <a:custGeom>
            <a:avLst/>
            <a:gdLst/>
            <a:ahLst/>
            <a:cxnLst/>
            <a:rect l="l" t="t" r="r" b="b"/>
            <a:pathLst>
              <a:path w="34289" h="54610">
                <a:moveTo>
                  <a:pt x="0" y="54587"/>
                </a:moveTo>
                <a:lnTo>
                  <a:pt x="33899" y="54587"/>
                </a:lnTo>
                <a:lnTo>
                  <a:pt x="33899" y="0"/>
                </a:lnTo>
                <a:lnTo>
                  <a:pt x="0" y="0"/>
                </a:lnTo>
                <a:lnTo>
                  <a:pt x="0" y="54587"/>
                </a:lnTo>
                <a:close/>
              </a:path>
            </a:pathLst>
          </a:custGeom>
          <a:solidFill>
            <a:srgbClr val="9A8D7E"/>
          </a:solidFill>
        </p:spPr>
        <p:txBody>
          <a:bodyPr wrap="square" lIns="0" tIns="0" rIns="0" bIns="0" rtlCol="0"/>
          <a:lstStyle/>
          <a:p>
            <a:endParaRPr/>
          </a:p>
        </p:txBody>
      </p:sp>
      <p:sp>
        <p:nvSpPr>
          <p:cNvPr id="46" name="bg object 46"/>
          <p:cNvSpPr/>
          <p:nvPr/>
        </p:nvSpPr>
        <p:spPr>
          <a:xfrm>
            <a:off x="5912929" y="6005893"/>
            <a:ext cx="123825" cy="119380"/>
          </a:xfrm>
          <a:custGeom>
            <a:avLst/>
            <a:gdLst/>
            <a:ahLst/>
            <a:cxnLst/>
            <a:rect l="l" t="t" r="r" b="b"/>
            <a:pathLst>
              <a:path w="123825" h="119379">
                <a:moveTo>
                  <a:pt x="123456" y="0"/>
                </a:moveTo>
                <a:lnTo>
                  <a:pt x="89560" y="0"/>
                </a:lnTo>
                <a:lnTo>
                  <a:pt x="89560" y="46977"/>
                </a:lnTo>
                <a:lnTo>
                  <a:pt x="33909" y="46977"/>
                </a:lnTo>
                <a:lnTo>
                  <a:pt x="33909" y="0"/>
                </a:lnTo>
                <a:lnTo>
                  <a:pt x="0" y="0"/>
                </a:lnTo>
                <a:lnTo>
                  <a:pt x="0" y="46977"/>
                </a:lnTo>
                <a:lnTo>
                  <a:pt x="0" y="64744"/>
                </a:lnTo>
                <a:lnTo>
                  <a:pt x="89560" y="64744"/>
                </a:lnTo>
                <a:lnTo>
                  <a:pt x="89560" y="119329"/>
                </a:lnTo>
                <a:lnTo>
                  <a:pt x="123456" y="119329"/>
                </a:lnTo>
                <a:lnTo>
                  <a:pt x="123456" y="64744"/>
                </a:lnTo>
                <a:lnTo>
                  <a:pt x="123456" y="46977"/>
                </a:lnTo>
                <a:lnTo>
                  <a:pt x="123456" y="0"/>
                </a:lnTo>
                <a:close/>
              </a:path>
            </a:pathLst>
          </a:custGeom>
          <a:solidFill>
            <a:srgbClr val="9A8D7E"/>
          </a:solidFill>
        </p:spPr>
        <p:txBody>
          <a:bodyPr wrap="square" lIns="0" tIns="0" rIns="0" bIns="0" rtlCol="0"/>
          <a:lstStyle/>
          <a:p>
            <a:endParaRPr/>
          </a:p>
        </p:txBody>
      </p:sp>
      <p:pic>
        <p:nvPicPr>
          <p:cNvPr id="47" name="bg object 47"/>
          <p:cNvPicPr/>
          <p:nvPr/>
        </p:nvPicPr>
        <p:blipFill>
          <a:blip r:embed="rId15" cstate="print"/>
          <a:stretch>
            <a:fillRect/>
          </a:stretch>
        </p:blipFill>
        <p:spPr>
          <a:xfrm>
            <a:off x="8028837" y="6035235"/>
            <a:ext cx="167873" cy="90007"/>
          </a:xfrm>
          <a:prstGeom prst="rect">
            <a:avLst/>
          </a:prstGeom>
        </p:spPr>
      </p:pic>
      <p:pic>
        <p:nvPicPr>
          <p:cNvPr id="48" name="bg object 48"/>
          <p:cNvPicPr/>
          <p:nvPr/>
        </p:nvPicPr>
        <p:blipFill>
          <a:blip r:embed="rId16" cstate="print"/>
          <a:stretch>
            <a:fillRect/>
          </a:stretch>
        </p:blipFill>
        <p:spPr>
          <a:xfrm>
            <a:off x="7508619" y="6033118"/>
            <a:ext cx="97955" cy="93778"/>
          </a:xfrm>
          <a:prstGeom prst="rect">
            <a:avLst/>
          </a:prstGeom>
        </p:spPr>
      </p:pic>
      <p:pic>
        <p:nvPicPr>
          <p:cNvPr id="49" name="bg object 49"/>
          <p:cNvPicPr/>
          <p:nvPr/>
        </p:nvPicPr>
        <p:blipFill>
          <a:blip r:embed="rId17" cstate="print"/>
          <a:stretch>
            <a:fillRect/>
          </a:stretch>
        </p:blipFill>
        <p:spPr>
          <a:xfrm>
            <a:off x="7318429" y="6036294"/>
            <a:ext cx="110173" cy="117009"/>
          </a:xfrm>
          <a:prstGeom prst="rect">
            <a:avLst/>
          </a:prstGeom>
        </p:spPr>
      </p:pic>
      <p:pic>
        <p:nvPicPr>
          <p:cNvPr id="50" name="bg object 50"/>
          <p:cNvPicPr/>
          <p:nvPr/>
        </p:nvPicPr>
        <p:blipFill>
          <a:blip r:embed="rId18" cstate="print"/>
          <a:stretch>
            <a:fillRect/>
          </a:stretch>
        </p:blipFill>
        <p:spPr>
          <a:xfrm>
            <a:off x="7116585" y="6004526"/>
            <a:ext cx="117703" cy="123571"/>
          </a:xfrm>
          <a:prstGeom prst="rect">
            <a:avLst/>
          </a:prstGeom>
        </p:spPr>
      </p:pic>
      <p:pic>
        <p:nvPicPr>
          <p:cNvPr id="51" name="bg object 51"/>
          <p:cNvPicPr/>
          <p:nvPr/>
        </p:nvPicPr>
        <p:blipFill>
          <a:blip r:embed="rId19" cstate="print"/>
          <a:stretch>
            <a:fillRect/>
          </a:stretch>
        </p:blipFill>
        <p:spPr>
          <a:xfrm>
            <a:off x="0" y="9525"/>
            <a:ext cx="12191999" cy="2667000"/>
          </a:xfrm>
          <a:prstGeom prst="rect">
            <a:avLst/>
          </a:prstGeom>
        </p:spPr>
      </p:pic>
      <p:pic>
        <p:nvPicPr>
          <p:cNvPr id="52" name="bg object 52"/>
          <p:cNvPicPr/>
          <p:nvPr/>
        </p:nvPicPr>
        <p:blipFill>
          <a:blip r:embed="rId20" cstate="print"/>
          <a:stretch>
            <a:fillRect/>
          </a:stretch>
        </p:blipFill>
        <p:spPr>
          <a:xfrm>
            <a:off x="2466974" y="1962150"/>
            <a:ext cx="7200900" cy="2552700"/>
          </a:xfrm>
          <a:prstGeom prst="rect">
            <a:avLst/>
          </a:prstGeom>
        </p:spPr>
      </p:pic>
      <p:sp>
        <p:nvSpPr>
          <p:cNvPr id="53" name="bg object 53"/>
          <p:cNvSpPr/>
          <p:nvPr/>
        </p:nvSpPr>
        <p:spPr>
          <a:xfrm>
            <a:off x="0" y="1962150"/>
            <a:ext cx="12194540" cy="2552700"/>
          </a:xfrm>
          <a:custGeom>
            <a:avLst/>
            <a:gdLst/>
            <a:ahLst/>
            <a:cxnLst/>
            <a:rect l="l" t="t" r="r" b="b"/>
            <a:pathLst>
              <a:path w="12194540" h="2552700">
                <a:moveTo>
                  <a:pt x="2466975" y="2552700"/>
                </a:moveTo>
                <a:lnTo>
                  <a:pt x="9667875" y="2552700"/>
                </a:lnTo>
                <a:lnTo>
                  <a:pt x="9667875" y="0"/>
                </a:lnTo>
                <a:lnTo>
                  <a:pt x="2466975" y="0"/>
                </a:lnTo>
                <a:lnTo>
                  <a:pt x="2466975" y="2552700"/>
                </a:lnTo>
                <a:close/>
              </a:path>
              <a:path w="12194540" h="2552700">
                <a:moveTo>
                  <a:pt x="2465705" y="714375"/>
                </a:moveTo>
                <a:lnTo>
                  <a:pt x="0" y="714375"/>
                </a:lnTo>
              </a:path>
              <a:path w="12194540" h="2552700">
                <a:moveTo>
                  <a:pt x="12194540" y="714375"/>
                </a:moveTo>
                <a:lnTo>
                  <a:pt x="9667875" y="714375"/>
                </a:lnTo>
              </a:path>
            </a:pathLst>
          </a:custGeom>
          <a:ln w="76200">
            <a:solidFill>
              <a:srgbClr val="FFFFFF"/>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750" b="1" i="0">
                <a:solidFill>
                  <a:srgbClr val="005693"/>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4/6/26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09294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4/6/26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97251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52560-83DC-6D4C-BD41-E1D050E11F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1F7CBF-2348-E541-938D-722CA72B5B5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E54B66-BA21-5644-8169-2A69253751ED}"/>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5" name="Footer Placeholder 4">
            <a:extLst>
              <a:ext uri="{FF2B5EF4-FFF2-40B4-BE49-F238E27FC236}">
                <a16:creationId xmlns:a16="http://schemas.microsoft.com/office/drawing/2014/main" id="{DCA53A91-49FE-9749-80D4-038B016E62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20B975-5404-4240-9699-6C2088366943}"/>
              </a:ext>
            </a:extLst>
          </p:cNvPr>
          <p:cNvSpPr>
            <a:spLocks noGrp="1"/>
          </p:cNvSpPr>
          <p:nvPr>
            <p:ph type="sldNum" sz="quarter" idx="12"/>
          </p:nvPr>
        </p:nvSpPr>
        <p:spPr/>
        <p:txBody>
          <a:bodyPr/>
          <a:lstStyle/>
          <a:p>
            <a:fld id="{207BDA2E-B25C-6744-AA68-71225938D1F8}" type="slidenum">
              <a:rPr lang="en-US" altLang="en-US" smtClean="0"/>
              <a:pPr/>
              <a:t>‹#›</a:t>
            </a:fld>
            <a:endParaRPr lang="en-US" altLang="en-US"/>
          </a:p>
        </p:txBody>
      </p:sp>
    </p:spTree>
    <p:extLst>
      <p:ext uri="{BB962C8B-B14F-4D97-AF65-F5344CB8AC3E}">
        <p14:creationId xmlns:p14="http://schemas.microsoft.com/office/powerpoint/2010/main" val="855982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533544"/>
          </a:xfrm>
          <a:prstGeom prst="rect">
            <a:avLst/>
          </a:prstGeom>
        </p:spPr>
        <p:txBody>
          <a:bodyPr wrap="square" lIns="0" tIns="0" rIns="0" bIns="0">
            <a:spAutoFit/>
          </a:bodyPr>
          <a:lstStyle>
            <a:lvl1pPr>
              <a:defRPr sz="3467" b="1" i="1">
                <a:solidFill>
                  <a:schemeClr val="bg1"/>
                </a:solidFill>
                <a:latin typeface="Arial"/>
                <a:cs typeface="Arial"/>
              </a:defRPr>
            </a:lvl1pPr>
          </a:lstStyle>
          <a:p>
            <a:endParaRPr/>
          </a:p>
        </p:txBody>
      </p:sp>
      <p:sp>
        <p:nvSpPr>
          <p:cNvPr id="3" name="Holder 3"/>
          <p:cNvSpPr>
            <a:spLocks noGrp="1"/>
          </p:cNvSpPr>
          <p:nvPr>
            <p:ph type="subTitle" idx="4"/>
          </p:nvPr>
        </p:nvSpPr>
        <p:spPr>
          <a:xfrm>
            <a:off x="1828800" y="3840481"/>
            <a:ext cx="8534400" cy="379656"/>
          </a:xfrm>
          <a:prstGeom prst="rect">
            <a:avLst/>
          </a:prstGeom>
        </p:spPr>
        <p:txBody>
          <a:bodyPr wrap="square" lIns="0" tIns="0" rIns="0" bIns="0">
            <a:spAutoFit/>
          </a:bodyPr>
          <a:lstStyle>
            <a:lvl1pPr>
              <a:defRPr sz="2467"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4/6/26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13289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808349" y="499243"/>
            <a:ext cx="8751645" cy="533544"/>
          </a:xfrm>
        </p:spPr>
        <p:txBody>
          <a:bodyPr lIns="0" tIns="0" rIns="0" bIns="0"/>
          <a:lstStyle>
            <a:lvl1pPr>
              <a:defRPr sz="3467" b="1" i="1">
                <a:solidFill>
                  <a:schemeClr val="bg1"/>
                </a:solidFill>
                <a:latin typeface="Arial"/>
                <a:cs typeface="Arial"/>
              </a:defRPr>
            </a:lvl1pPr>
          </a:lstStyle>
          <a:p>
            <a:endParaRPr/>
          </a:p>
        </p:txBody>
      </p:sp>
      <p:sp>
        <p:nvSpPr>
          <p:cNvPr id="3" name="Holder 3"/>
          <p:cNvSpPr>
            <a:spLocks noGrp="1"/>
          </p:cNvSpPr>
          <p:nvPr>
            <p:ph type="body" idx="1"/>
          </p:nvPr>
        </p:nvSpPr>
        <p:spPr>
          <a:xfrm>
            <a:off x="1090015" y="2887775"/>
            <a:ext cx="10518987" cy="379656"/>
          </a:xfrm>
        </p:spPr>
        <p:txBody>
          <a:bodyPr lIns="0" tIns="0" rIns="0" bIns="0"/>
          <a:lstStyle>
            <a:lvl1pPr>
              <a:defRPr sz="2467"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4/6/26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95413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808349" y="499243"/>
            <a:ext cx="8751645" cy="533544"/>
          </a:xfrm>
        </p:spPr>
        <p:txBody>
          <a:bodyPr lIns="0" tIns="0" rIns="0" bIns="0"/>
          <a:lstStyle>
            <a:lvl1pPr>
              <a:defRPr sz="3467" b="1" i="1">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28469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8469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4/6/26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983330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808349" y="499243"/>
            <a:ext cx="8751645" cy="533544"/>
          </a:xfrm>
        </p:spPr>
        <p:txBody>
          <a:bodyPr lIns="0" tIns="0" rIns="0" bIns="0"/>
          <a:lstStyle>
            <a:lvl1pPr>
              <a:defRPr sz="3467" b="1" i="1">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4/6/26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61231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4/6/26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59017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7372DCE-AF6E-5246-99B9-CE72D5170C68}"/>
              </a:ext>
            </a:extLst>
          </p:cNvPr>
          <p:cNvPicPr>
            <a:picLocks noChangeAspect="1"/>
          </p:cNvPicPr>
          <p:nvPr userDrawn="1"/>
        </p:nvPicPr>
        <p:blipFill>
          <a:blip r:embed="rId2"/>
          <a:srcRect/>
          <a:stretch/>
        </p:blipFill>
        <p:spPr>
          <a:xfrm>
            <a:off x="6281530" y="1628053"/>
            <a:ext cx="5910470" cy="5229946"/>
          </a:xfrm>
          <a:prstGeom prst="rect">
            <a:avLst/>
          </a:prstGeom>
        </p:spPr>
      </p:pic>
      <p:sp>
        <p:nvSpPr>
          <p:cNvPr id="2" name="Title 1"/>
          <p:cNvSpPr>
            <a:spLocks noGrp="1"/>
          </p:cNvSpPr>
          <p:nvPr>
            <p:ph type="ctrTitle" hasCustomPrompt="1"/>
          </p:nvPr>
        </p:nvSpPr>
        <p:spPr>
          <a:xfrm>
            <a:off x="966784" y="1093787"/>
            <a:ext cx="5775960" cy="1749426"/>
          </a:xfrm>
          <a:prstGeom prst="rect">
            <a:avLst/>
          </a:prstGeom>
        </p:spPr>
        <p:txBody>
          <a:bodyPr anchor="t" anchorCtr="0">
            <a:normAutofit/>
          </a:bodyPr>
          <a:lstStyle>
            <a:lvl1pPr algn="l">
              <a:defRPr sz="4800">
                <a:solidFill>
                  <a:schemeClr val="tx2"/>
                </a:solidFill>
              </a:defRPr>
            </a:lvl1pPr>
          </a:lstStyle>
          <a:p>
            <a:r>
              <a:rPr lang="en-US"/>
              <a:t>PowerPoint</a:t>
            </a:r>
            <a:br>
              <a:rPr lang="en-US"/>
            </a:br>
            <a:r>
              <a:rPr lang="en-US"/>
              <a:t>Title Example</a:t>
            </a:r>
          </a:p>
        </p:txBody>
      </p:sp>
      <p:sp>
        <p:nvSpPr>
          <p:cNvPr id="3" name="Subtitle 2"/>
          <p:cNvSpPr>
            <a:spLocks noGrp="1"/>
          </p:cNvSpPr>
          <p:nvPr>
            <p:ph type="subTitle" idx="1" hasCustomPrompt="1"/>
          </p:nvPr>
        </p:nvSpPr>
        <p:spPr>
          <a:xfrm>
            <a:off x="966784" y="2873371"/>
            <a:ext cx="5775960" cy="475692"/>
          </a:xfrm>
          <a:prstGeom prst="rect">
            <a:avLst/>
          </a:prstGeom>
        </p:spPr>
        <p:txBody>
          <a:bodyPr/>
          <a:lstStyle>
            <a:lvl1pPr marL="0" indent="0" algn="l">
              <a:buNone/>
              <a:defRPr sz="2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Secondary sub title example</a:t>
            </a:r>
          </a:p>
        </p:txBody>
      </p:sp>
      <p:sp>
        <p:nvSpPr>
          <p:cNvPr id="7" name="Rectangle 6">
            <a:extLst>
              <a:ext uri="{FF2B5EF4-FFF2-40B4-BE49-F238E27FC236}">
                <a16:creationId xmlns:a16="http://schemas.microsoft.com/office/drawing/2014/main" id="{A8971EAA-FECD-4C43-AF08-90B7C92D0CFC}"/>
              </a:ext>
            </a:extLst>
          </p:cNvPr>
          <p:cNvSpPr/>
          <p:nvPr userDrawn="1"/>
        </p:nvSpPr>
        <p:spPr>
          <a:xfrm>
            <a:off x="0" y="6556248"/>
            <a:ext cx="12192000" cy="30175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9E6C03C7-5453-F64B-9086-170789647E78}"/>
              </a:ext>
            </a:extLst>
          </p:cNvPr>
          <p:cNvSpPr>
            <a:spLocks noGrp="1"/>
          </p:cNvSpPr>
          <p:nvPr>
            <p:ph type="body" sz="quarter" idx="10" hasCustomPrompt="1"/>
          </p:nvPr>
        </p:nvSpPr>
        <p:spPr>
          <a:xfrm>
            <a:off x="966783" y="3469714"/>
            <a:ext cx="5775959" cy="462521"/>
          </a:xfrm>
          <a:prstGeom prst="rect">
            <a:avLst/>
          </a:prstGeom>
        </p:spPr>
        <p:txBody>
          <a:bodyPr>
            <a:normAutofit/>
          </a:bodyPr>
          <a:lstStyle>
            <a:lvl1pPr marL="0" indent="0" algn="l">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Presented by Lorem Ipsum</a:t>
            </a:r>
          </a:p>
        </p:txBody>
      </p:sp>
      <p:pic>
        <p:nvPicPr>
          <p:cNvPr id="23" name="Picture 22">
            <a:extLst>
              <a:ext uri="{FF2B5EF4-FFF2-40B4-BE49-F238E27FC236}">
                <a16:creationId xmlns:a16="http://schemas.microsoft.com/office/drawing/2014/main" id="{E10133AD-AC0A-AD49-AC5B-BB9BA60F5813}"/>
              </a:ext>
            </a:extLst>
          </p:cNvPr>
          <p:cNvPicPr>
            <a:picLocks noChangeAspect="1"/>
          </p:cNvPicPr>
          <p:nvPr userDrawn="1"/>
        </p:nvPicPr>
        <p:blipFill>
          <a:blip r:embed="rId3"/>
          <a:stretch>
            <a:fillRect/>
          </a:stretch>
        </p:blipFill>
        <p:spPr>
          <a:xfrm>
            <a:off x="1038226" y="4611691"/>
            <a:ext cx="3592110" cy="777240"/>
          </a:xfrm>
          <a:prstGeom prst="rect">
            <a:avLst/>
          </a:prstGeom>
        </p:spPr>
      </p:pic>
      <p:sp>
        <p:nvSpPr>
          <p:cNvPr id="5" name="Rectangle 4">
            <a:extLst>
              <a:ext uri="{FF2B5EF4-FFF2-40B4-BE49-F238E27FC236}">
                <a16:creationId xmlns:a16="http://schemas.microsoft.com/office/drawing/2014/main" id="{ABCC6CE8-8B10-6D45-933B-D530B065AF20}"/>
              </a:ext>
            </a:extLst>
          </p:cNvPr>
          <p:cNvSpPr/>
          <p:nvPr userDrawn="1"/>
        </p:nvSpPr>
        <p:spPr>
          <a:xfrm>
            <a:off x="975436" y="5655795"/>
            <a:ext cx="2180405" cy="338554"/>
          </a:xfrm>
          <a:prstGeom prst="rect">
            <a:avLst/>
          </a:prstGeom>
        </p:spPr>
        <p:txBody>
          <a:bodyPr wrap="none">
            <a:spAutoFit/>
          </a:bodyPr>
          <a:lstStyle/>
          <a:p>
            <a:pPr lvl="0"/>
            <a:r>
              <a:rPr lang="en-US" sz="1600" err="1">
                <a:latin typeface="Verdana" panose="020B0604030504040204" pitchFamily="34" charset="0"/>
                <a:ea typeface="Verdana" panose="020B0604030504040204" pitchFamily="34" charset="0"/>
                <a:cs typeface="Verdana" panose="020B0604030504040204" pitchFamily="34" charset="0"/>
              </a:rPr>
              <a:t>HelpMeGrowAK.org</a:t>
            </a:r>
            <a:endParaRPr lang="en-US" sz="160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240294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41DE0D6-EF1D-264D-B439-53EAF617B916}"/>
              </a:ext>
            </a:extLst>
          </p:cNvPr>
          <p:cNvSpPr>
            <a:spLocks noGrp="1"/>
          </p:cNvSpPr>
          <p:nvPr>
            <p:ph type="pic" sz="quarter" idx="12"/>
          </p:nvPr>
        </p:nvSpPr>
        <p:spPr>
          <a:xfrm>
            <a:off x="6477000" y="1093788"/>
            <a:ext cx="5715000" cy="5462587"/>
          </a:xfrm>
        </p:spPr>
        <p:txBody>
          <a:bodyPr/>
          <a:lstStyle/>
          <a:p>
            <a:r>
              <a:rPr lang="en-US"/>
              <a:t>Click icon to add picture</a:t>
            </a:r>
          </a:p>
        </p:txBody>
      </p:sp>
      <p:sp>
        <p:nvSpPr>
          <p:cNvPr id="2" name="Title 1"/>
          <p:cNvSpPr>
            <a:spLocks noGrp="1"/>
          </p:cNvSpPr>
          <p:nvPr>
            <p:ph type="ctrTitle" hasCustomPrompt="1"/>
          </p:nvPr>
        </p:nvSpPr>
        <p:spPr>
          <a:xfrm>
            <a:off x="966784" y="1093787"/>
            <a:ext cx="5510216" cy="1749426"/>
          </a:xfrm>
          <a:prstGeom prst="rect">
            <a:avLst/>
          </a:prstGeom>
        </p:spPr>
        <p:txBody>
          <a:bodyPr anchor="t" anchorCtr="0">
            <a:normAutofit/>
          </a:bodyPr>
          <a:lstStyle>
            <a:lvl1pPr algn="l">
              <a:defRPr sz="4800">
                <a:solidFill>
                  <a:schemeClr val="tx2"/>
                </a:solidFill>
              </a:defRPr>
            </a:lvl1pPr>
          </a:lstStyle>
          <a:p>
            <a:r>
              <a:rPr lang="en-US"/>
              <a:t>PowerPoint</a:t>
            </a:r>
            <a:br>
              <a:rPr lang="en-US"/>
            </a:br>
            <a:r>
              <a:rPr lang="en-US"/>
              <a:t>Title Example</a:t>
            </a:r>
          </a:p>
        </p:txBody>
      </p:sp>
      <p:sp>
        <p:nvSpPr>
          <p:cNvPr id="3" name="Subtitle 2"/>
          <p:cNvSpPr>
            <a:spLocks noGrp="1"/>
          </p:cNvSpPr>
          <p:nvPr>
            <p:ph type="subTitle" idx="1" hasCustomPrompt="1"/>
          </p:nvPr>
        </p:nvSpPr>
        <p:spPr>
          <a:xfrm>
            <a:off x="966784" y="2873371"/>
            <a:ext cx="5510216" cy="475692"/>
          </a:xfrm>
          <a:prstGeom prst="rect">
            <a:avLst/>
          </a:prstGeom>
        </p:spPr>
        <p:txBody>
          <a:bodyPr/>
          <a:lstStyle>
            <a:lvl1pPr marL="0" indent="0" algn="l">
              <a:buNone/>
              <a:defRPr sz="2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Secondary sub title example</a:t>
            </a:r>
          </a:p>
        </p:txBody>
      </p:sp>
      <p:sp>
        <p:nvSpPr>
          <p:cNvPr id="7" name="Rectangle 6">
            <a:extLst>
              <a:ext uri="{FF2B5EF4-FFF2-40B4-BE49-F238E27FC236}">
                <a16:creationId xmlns:a16="http://schemas.microsoft.com/office/drawing/2014/main" id="{A8971EAA-FECD-4C43-AF08-90B7C92D0CFC}"/>
              </a:ext>
            </a:extLst>
          </p:cNvPr>
          <p:cNvSpPr/>
          <p:nvPr userDrawn="1"/>
        </p:nvSpPr>
        <p:spPr>
          <a:xfrm>
            <a:off x="0" y="6556248"/>
            <a:ext cx="12192000" cy="30175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9E6C03C7-5453-F64B-9086-170789647E78}"/>
              </a:ext>
            </a:extLst>
          </p:cNvPr>
          <p:cNvSpPr>
            <a:spLocks noGrp="1"/>
          </p:cNvSpPr>
          <p:nvPr>
            <p:ph type="body" sz="quarter" idx="10" hasCustomPrompt="1"/>
          </p:nvPr>
        </p:nvSpPr>
        <p:spPr>
          <a:xfrm>
            <a:off x="966783" y="3469714"/>
            <a:ext cx="5510215" cy="462521"/>
          </a:xfrm>
          <a:prstGeom prst="rect">
            <a:avLst/>
          </a:prstGeom>
        </p:spPr>
        <p:txBody>
          <a:bodyPr>
            <a:normAutofit/>
          </a:bodyPr>
          <a:lstStyle>
            <a:lvl1pPr marL="0" indent="0" algn="l">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Presented by Lorem Ipsum</a:t>
            </a:r>
          </a:p>
        </p:txBody>
      </p:sp>
    </p:spTree>
    <p:extLst>
      <p:ext uri="{BB962C8B-B14F-4D97-AF65-F5344CB8AC3E}">
        <p14:creationId xmlns:p14="http://schemas.microsoft.com/office/powerpoint/2010/main" val="2690304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97C83C-B1FD-C744-8363-E85B43C35DD6}"/>
              </a:ext>
            </a:extLst>
          </p:cNvPr>
          <p:cNvSpPr/>
          <p:nvPr userDrawn="1"/>
        </p:nvSpPr>
        <p:spPr>
          <a:xfrm>
            <a:off x="0" y="0"/>
            <a:ext cx="12192000" cy="6858000"/>
          </a:xfrm>
          <a:prstGeom prst="rect">
            <a:avLst/>
          </a:prstGeom>
          <a:solidFill>
            <a:schemeClr val="accent4">
              <a:alpha val="20000"/>
            </a:schemeClr>
          </a:solidFill>
          <a:ln>
            <a:solidFill>
              <a:schemeClr val="accent4">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7372DCE-AF6E-5246-99B9-CE72D5170C68}"/>
              </a:ext>
            </a:extLst>
          </p:cNvPr>
          <p:cNvPicPr>
            <a:picLocks noChangeAspect="1"/>
          </p:cNvPicPr>
          <p:nvPr userDrawn="1"/>
        </p:nvPicPr>
        <p:blipFill>
          <a:blip r:embed="rId2"/>
          <a:srcRect/>
          <a:stretch/>
        </p:blipFill>
        <p:spPr>
          <a:xfrm>
            <a:off x="7169427" y="563725"/>
            <a:ext cx="5022574" cy="6294275"/>
          </a:xfrm>
          <a:prstGeom prst="rect">
            <a:avLst/>
          </a:prstGeom>
        </p:spPr>
      </p:pic>
      <p:sp>
        <p:nvSpPr>
          <p:cNvPr id="2" name="Title 1"/>
          <p:cNvSpPr>
            <a:spLocks noGrp="1"/>
          </p:cNvSpPr>
          <p:nvPr>
            <p:ph type="ctrTitle" hasCustomPrompt="1"/>
          </p:nvPr>
        </p:nvSpPr>
        <p:spPr>
          <a:xfrm>
            <a:off x="966784" y="1093787"/>
            <a:ext cx="5775960" cy="1749426"/>
          </a:xfrm>
          <a:prstGeom prst="rect">
            <a:avLst/>
          </a:prstGeom>
        </p:spPr>
        <p:txBody>
          <a:bodyPr anchor="t" anchorCtr="0">
            <a:normAutofit/>
          </a:bodyPr>
          <a:lstStyle>
            <a:lvl1pPr algn="l">
              <a:defRPr sz="4800">
                <a:solidFill>
                  <a:schemeClr val="tx2"/>
                </a:solidFill>
              </a:defRPr>
            </a:lvl1pPr>
          </a:lstStyle>
          <a:p>
            <a:r>
              <a:rPr lang="en-US"/>
              <a:t>PowerPoint</a:t>
            </a:r>
            <a:br>
              <a:rPr lang="en-US"/>
            </a:br>
            <a:r>
              <a:rPr lang="en-US"/>
              <a:t>Title Example</a:t>
            </a:r>
          </a:p>
        </p:txBody>
      </p:sp>
      <p:sp>
        <p:nvSpPr>
          <p:cNvPr id="3" name="Subtitle 2"/>
          <p:cNvSpPr>
            <a:spLocks noGrp="1"/>
          </p:cNvSpPr>
          <p:nvPr>
            <p:ph type="subTitle" idx="1" hasCustomPrompt="1"/>
          </p:nvPr>
        </p:nvSpPr>
        <p:spPr>
          <a:xfrm>
            <a:off x="966784" y="2873371"/>
            <a:ext cx="5775960" cy="475692"/>
          </a:xfrm>
          <a:prstGeom prst="rect">
            <a:avLst/>
          </a:prstGeom>
        </p:spPr>
        <p:txBody>
          <a:bodyPr/>
          <a:lstStyle>
            <a:lvl1pPr marL="0" indent="0" algn="l">
              <a:buNone/>
              <a:defRPr sz="2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Secondary sub title example</a:t>
            </a:r>
          </a:p>
        </p:txBody>
      </p:sp>
      <p:sp>
        <p:nvSpPr>
          <p:cNvPr id="7" name="Rectangle 6">
            <a:extLst>
              <a:ext uri="{FF2B5EF4-FFF2-40B4-BE49-F238E27FC236}">
                <a16:creationId xmlns:a16="http://schemas.microsoft.com/office/drawing/2014/main" id="{A8971EAA-FECD-4C43-AF08-90B7C92D0CFC}"/>
              </a:ext>
            </a:extLst>
          </p:cNvPr>
          <p:cNvSpPr/>
          <p:nvPr userDrawn="1"/>
        </p:nvSpPr>
        <p:spPr>
          <a:xfrm>
            <a:off x="0" y="6556248"/>
            <a:ext cx="12192000" cy="30175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9E6C03C7-5453-F64B-9086-170789647E78}"/>
              </a:ext>
            </a:extLst>
          </p:cNvPr>
          <p:cNvSpPr>
            <a:spLocks noGrp="1"/>
          </p:cNvSpPr>
          <p:nvPr>
            <p:ph type="body" sz="quarter" idx="10" hasCustomPrompt="1"/>
          </p:nvPr>
        </p:nvSpPr>
        <p:spPr>
          <a:xfrm>
            <a:off x="966783" y="3469714"/>
            <a:ext cx="5775959" cy="462521"/>
          </a:xfrm>
          <a:prstGeom prst="rect">
            <a:avLst/>
          </a:prstGeom>
        </p:spPr>
        <p:txBody>
          <a:bodyPr>
            <a:normAutofit/>
          </a:bodyPr>
          <a:lstStyle>
            <a:lvl1pPr marL="0" indent="0" algn="l">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Presented by Lorem Ipsum</a:t>
            </a:r>
          </a:p>
        </p:txBody>
      </p:sp>
      <p:sp>
        <p:nvSpPr>
          <p:cNvPr id="19" name="Text Placeholder 18">
            <a:extLst>
              <a:ext uri="{FF2B5EF4-FFF2-40B4-BE49-F238E27FC236}">
                <a16:creationId xmlns:a16="http://schemas.microsoft.com/office/drawing/2014/main" id="{A500CCB3-17BF-D347-A076-2E5779D22316}"/>
              </a:ext>
            </a:extLst>
          </p:cNvPr>
          <p:cNvSpPr>
            <a:spLocks noGrp="1"/>
          </p:cNvSpPr>
          <p:nvPr>
            <p:ph type="body" sz="quarter" idx="11" hasCustomPrompt="1"/>
          </p:nvPr>
        </p:nvSpPr>
        <p:spPr>
          <a:xfrm>
            <a:off x="966788" y="5700713"/>
            <a:ext cx="3619500" cy="414337"/>
          </a:xfrm>
          <a:prstGeom prst="rect">
            <a:avLst/>
          </a:prstGeom>
        </p:spPr>
        <p:txBody>
          <a:bodyPr>
            <a:normAutofit/>
          </a:bodyPr>
          <a:lstStyle>
            <a:lvl1pPr marL="0" indent="0">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err="1"/>
              <a:t>HelpMeGrowAK.org</a:t>
            </a:r>
            <a:endParaRPr lang="en-US"/>
          </a:p>
        </p:txBody>
      </p:sp>
      <p:pic>
        <p:nvPicPr>
          <p:cNvPr id="23" name="Picture 22">
            <a:extLst>
              <a:ext uri="{FF2B5EF4-FFF2-40B4-BE49-F238E27FC236}">
                <a16:creationId xmlns:a16="http://schemas.microsoft.com/office/drawing/2014/main" id="{E10133AD-AC0A-AD49-AC5B-BB9BA60F5813}"/>
              </a:ext>
            </a:extLst>
          </p:cNvPr>
          <p:cNvPicPr>
            <a:picLocks noChangeAspect="1"/>
          </p:cNvPicPr>
          <p:nvPr userDrawn="1"/>
        </p:nvPicPr>
        <p:blipFill>
          <a:blip r:embed="rId3"/>
          <a:stretch>
            <a:fillRect/>
          </a:stretch>
        </p:blipFill>
        <p:spPr>
          <a:xfrm>
            <a:off x="1038226" y="4611691"/>
            <a:ext cx="3592110" cy="777240"/>
          </a:xfrm>
          <a:prstGeom prst="rect">
            <a:avLst/>
          </a:prstGeom>
        </p:spPr>
      </p:pic>
    </p:spTree>
    <p:extLst>
      <p:ext uri="{BB962C8B-B14F-4D97-AF65-F5344CB8AC3E}">
        <p14:creationId xmlns:p14="http://schemas.microsoft.com/office/powerpoint/2010/main" val="34777185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7BBE12-4124-0847-B582-AB0DC0A608E8}"/>
              </a:ext>
            </a:extLst>
          </p:cNvPr>
          <p:cNvSpPr/>
          <p:nvPr userDrawn="1"/>
        </p:nvSpPr>
        <p:spPr>
          <a:xfrm>
            <a:off x="0" y="0"/>
            <a:ext cx="12192000"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shape&#10;&#10;Description automatically generated">
            <a:extLst>
              <a:ext uri="{FF2B5EF4-FFF2-40B4-BE49-F238E27FC236}">
                <a16:creationId xmlns:a16="http://schemas.microsoft.com/office/drawing/2014/main" id="{97372DCE-AF6E-5246-99B9-CE72D5170C68}"/>
              </a:ext>
            </a:extLst>
          </p:cNvPr>
          <p:cNvPicPr>
            <a:picLocks noChangeAspect="1"/>
          </p:cNvPicPr>
          <p:nvPr userDrawn="1"/>
        </p:nvPicPr>
        <p:blipFill>
          <a:blip r:embed="rId2"/>
          <a:stretch>
            <a:fillRect/>
          </a:stretch>
        </p:blipFill>
        <p:spPr>
          <a:xfrm>
            <a:off x="5144552" y="0"/>
            <a:ext cx="7047448" cy="6858000"/>
          </a:xfrm>
          <a:prstGeom prst="rect">
            <a:avLst/>
          </a:prstGeom>
        </p:spPr>
      </p:pic>
      <p:sp>
        <p:nvSpPr>
          <p:cNvPr id="2" name="Title 1"/>
          <p:cNvSpPr>
            <a:spLocks noGrp="1"/>
          </p:cNvSpPr>
          <p:nvPr>
            <p:ph type="ctrTitle" hasCustomPrompt="1"/>
          </p:nvPr>
        </p:nvSpPr>
        <p:spPr>
          <a:xfrm>
            <a:off x="966784" y="1093787"/>
            <a:ext cx="5775960" cy="1749426"/>
          </a:xfrm>
          <a:prstGeom prst="rect">
            <a:avLst/>
          </a:prstGeom>
        </p:spPr>
        <p:txBody>
          <a:bodyPr anchor="t" anchorCtr="0">
            <a:normAutofit/>
          </a:bodyPr>
          <a:lstStyle>
            <a:lvl1pPr algn="l">
              <a:defRPr sz="4800">
                <a:solidFill>
                  <a:schemeClr val="bg1"/>
                </a:solidFill>
              </a:defRPr>
            </a:lvl1pPr>
          </a:lstStyle>
          <a:p>
            <a:r>
              <a:rPr lang="en-US"/>
              <a:t>PowerPoint</a:t>
            </a:r>
            <a:br>
              <a:rPr lang="en-US"/>
            </a:br>
            <a:r>
              <a:rPr lang="en-US"/>
              <a:t>Title Example</a:t>
            </a:r>
          </a:p>
        </p:txBody>
      </p:sp>
      <p:sp>
        <p:nvSpPr>
          <p:cNvPr id="3" name="Subtitle 2"/>
          <p:cNvSpPr>
            <a:spLocks noGrp="1"/>
          </p:cNvSpPr>
          <p:nvPr>
            <p:ph type="subTitle" idx="1" hasCustomPrompt="1"/>
          </p:nvPr>
        </p:nvSpPr>
        <p:spPr>
          <a:xfrm>
            <a:off x="966784" y="2873371"/>
            <a:ext cx="5775960" cy="475692"/>
          </a:xfrm>
          <a:prstGeom prst="rect">
            <a:avLst/>
          </a:prstGeom>
        </p:spPr>
        <p:txBody>
          <a:bodyPr/>
          <a:lstStyle>
            <a:lvl1pPr marL="0" indent="0" algn="l">
              <a:buNone/>
              <a:defRPr sz="26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Secondary sub title example</a:t>
            </a:r>
          </a:p>
        </p:txBody>
      </p:sp>
      <p:sp>
        <p:nvSpPr>
          <p:cNvPr id="7" name="Rectangle 6">
            <a:extLst>
              <a:ext uri="{FF2B5EF4-FFF2-40B4-BE49-F238E27FC236}">
                <a16:creationId xmlns:a16="http://schemas.microsoft.com/office/drawing/2014/main" id="{A8971EAA-FECD-4C43-AF08-90B7C92D0CFC}"/>
              </a:ext>
            </a:extLst>
          </p:cNvPr>
          <p:cNvSpPr/>
          <p:nvPr userDrawn="1"/>
        </p:nvSpPr>
        <p:spPr>
          <a:xfrm>
            <a:off x="0" y="6556248"/>
            <a:ext cx="12192000" cy="30175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9E6C03C7-5453-F64B-9086-170789647E78}"/>
              </a:ext>
            </a:extLst>
          </p:cNvPr>
          <p:cNvSpPr>
            <a:spLocks noGrp="1"/>
          </p:cNvSpPr>
          <p:nvPr>
            <p:ph type="body" sz="quarter" idx="10" hasCustomPrompt="1"/>
          </p:nvPr>
        </p:nvSpPr>
        <p:spPr>
          <a:xfrm>
            <a:off x="966783" y="3469714"/>
            <a:ext cx="5775959" cy="462521"/>
          </a:xfrm>
          <a:prstGeom prst="rect">
            <a:avLst/>
          </a:prstGeom>
        </p:spPr>
        <p:txBody>
          <a:bodyPr>
            <a:normAutofit/>
          </a:bodyPr>
          <a:lstStyle>
            <a:lvl1pPr marL="0" indent="0" algn="l">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Presented by Lorem Ipsum</a:t>
            </a:r>
          </a:p>
        </p:txBody>
      </p:sp>
      <p:pic>
        <p:nvPicPr>
          <p:cNvPr id="15" name="Picture 14">
            <a:extLst>
              <a:ext uri="{FF2B5EF4-FFF2-40B4-BE49-F238E27FC236}">
                <a16:creationId xmlns:a16="http://schemas.microsoft.com/office/drawing/2014/main" id="{2EE00D88-7CE9-2B4C-8F41-A47175ABF188}"/>
              </a:ext>
            </a:extLst>
          </p:cNvPr>
          <p:cNvPicPr>
            <a:picLocks noChangeAspect="1"/>
          </p:cNvPicPr>
          <p:nvPr userDrawn="1"/>
        </p:nvPicPr>
        <p:blipFill>
          <a:blip r:embed="rId3"/>
          <a:stretch>
            <a:fillRect/>
          </a:stretch>
        </p:blipFill>
        <p:spPr>
          <a:xfrm>
            <a:off x="1038225" y="4611691"/>
            <a:ext cx="3604592" cy="779941"/>
          </a:xfrm>
          <a:prstGeom prst="rect">
            <a:avLst/>
          </a:prstGeom>
        </p:spPr>
      </p:pic>
      <p:sp>
        <p:nvSpPr>
          <p:cNvPr id="10" name="Rectangle 9">
            <a:extLst>
              <a:ext uri="{FF2B5EF4-FFF2-40B4-BE49-F238E27FC236}">
                <a16:creationId xmlns:a16="http://schemas.microsoft.com/office/drawing/2014/main" id="{3FA352EF-2923-4F46-9ACE-EE326BBA887A}"/>
              </a:ext>
            </a:extLst>
          </p:cNvPr>
          <p:cNvSpPr/>
          <p:nvPr userDrawn="1"/>
        </p:nvSpPr>
        <p:spPr>
          <a:xfrm>
            <a:off x="975436" y="5655795"/>
            <a:ext cx="2180405" cy="338554"/>
          </a:xfrm>
          <a:prstGeom prst="rect">
            <a:avLst/>
          </a:prstGeom>
        </p:spPr>
        <p:txBody>
          <a:bodyPr wrap="none">
            <a:spAutoFit/>
          </a:bodyPr>
          <a:lstStyle/>
          <a:p>
            <a:pPr lvl="0"/>
            <a:r>
              <a:rPr lang="en-US" sz="1600" err="1">
                <a:solidFill>
                  <a:schemeClr val="bg1"/>
                </a:solidFill>
                <a:latin typeface="Verdana" panose="020B0604030504040204" pitchFamily="34" charset="0"/>
                <a:ea typeface="Verdana" panose="020B0604030504040204" pitchFamily="34" charset="0"/>
                <a:cs typeface="Verdana" panose="020B0604030504040204" pitchFamily="34" charset="0"/>
              </a:rPr>
              <a:t>HelpMeGrowAK.org</a:t>
            </a:r>
            <a:endParaRPr lang="en-US" sz="16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168335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66784" y="1093787"/>
            <a:ext cx="5775960" cy="1749426"/>
          </a:xfrm>
          <a:prstGeom prst="rect">
            <a:avLst/>
          </a:prstGeom>
        </p:spPr>
        <p:txBody>
          <a:bodyPr anchor="t" anchorCtr="0">
            <a:normAutofit/>
          </a:bodyPr>
          <a:lstStyle>
            <a:lvl1pPr algn="l">
              <a:defRPr sz="4800">
                <a:solidFill>
                  <a:schemeClr val="bg1"/>
                </a:solidFill>
              </a:defRPr>
            </a:lvl1pPr>
          </a:lstStyle>
          <a:p>
            <a:r>
              <a:rPr lang="en-US"/>
              <a:t>PowerPoint</a:t>
            </a:r>
            <a:br>
              <a:rPr lang="en-US"/>
            </a:br>
            <a:r>
              <a:rPr lang="en-US"/>
              <a:t>Title Example</a:t>
            </a:r>
          </a:p>
        </p:txBody>
      </p:sp>
      <p:sp>
        <p:nvSpPr>
          <p:cNvPr id="3" name="Subtitle 2"/>
          <p:cNvSpPr>
            <a:spLocks noGrp="1"/>
          </p:cNvSpPr>
          <p:nvPr>
            <p:ph type="subTitle" idx="1" hasCustomPrompt="1"/>
          </p:nvPr>
        </p:nvSpPr>
        <p:spPr>
          <a:xfrm>
            <a:off x="966784" y="2873371"/>
            <a:ext cx="5775960" cy="475692"/>
          </a:xfrm>
          <a:prstGeom prst="rect">
            <a:avLst/>
          </a:prstGeom>
        </p:spPr>
        <p:txBody>
          <a:bodyPr/>
          <a:lstStyle>
            <a:lvl1pPr marL="0" indent="0" algn="l">
              <a:buNone/>
              <a:defRPr sz="26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Secondary sub title example</a:t>
            </a:r>
          </a:p>
        </p:txBody>
      </p:sp>
      <p:sp>
        <p:nvSpPr>
          <p:cNvPr id="7" name="Rectangle 6">
            <a:extLst>
              <a:ext uri="{FF2B5EF4-FFF2-40B4-BE49-F238E27FC236}">
                <a16:creationId xmlns:a16="http://schemas.microsoft.com/office/drawing/2014/main" id="{A8971EAA-FECD-4C43-AF08-90B7C92D0CFC}"/>
              </a:ext>
            </a:extLst>
          </p:cNvPr>
          <p:cNvSpPr/>
          <p:nvPr userDrawn="1"/>
        </p:nvSpPr>
        <p:spPr>
          <a:xfrm>
            <a:off x="0" y="6556248"/>
            <a:ext cx="12192000" cy="30175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9E6C03C7-5453-F64B-9086-170789647E78}"/>
              </a:ext>
            </a:extLst>
          </p:cNvPr>
          <p:cNvSpPr>
            <a:spLocks noGrp="1"/>
          </p:cNvSpPr>
          <p:nvPr>
            <p:ph type="body" sz="quarter" idx="10" hasCustomPrompt="1"/>
          </p:nvPr>
        </p:nvSpPr>
        <p:spPr>
          <a:xfrm>
            <a:off x="966783" y="3469714"/>
            <a:ext cx="5775959" cy="462521"/>
          </a:xfrm>
          <a:prstGeom prst="rect">
            <a:avLst/>
          </a:prstGeom>
        </p:spPr>
        <p:txBody>
          <a:bodyPr>
            <a:normAutofit/>
          </a:bodyPr>
          <a:lstStyle>
            <a:lvl1pPr marL="0" indent="0" algn="l">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Presented by Lorem Ipsum</a:t>
            </a:r>
          </a:p>
        </p:txBody>
      </p:sp>
    </p:spTree>
    <p:extLst>
      <p:ext uri="{BB962C8B-B14F-4D97-AF65-F5344CB8AC3E}">
        <p14:creationId xmlns:p14="http://schemas.microsoft.com/office/powerpoint/2010/main" val="772718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7E42F-8443-9A40-8450-36EBF39EAD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37A2A0-599B-7B47-87B9-00333A2CC8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F27D6E-9588-1746-8608-D066B48D2582}"/>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5" name="Footer Placeholder 4">
            <a:extLst>
              <a:ext uri="{FF2B5EF4-FFF2-40B4-BE49-F238E27FC236}">
                <a16:creationId xmlns:a16="http://schemas.microsoft.com/office/drawing/2014/main" id="{63BA337A-8F33-EB4B-A6D2-28B7CB031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7388E8-DA63-B446-9656-3DB4B472DC59}"/>
              </a:ext>
            </a:extLst>
          </p:cNvPr>
          <p:cNvSpPr>
            <a:spLocks noGrp="1"/>
          </p:cNvSpPr>
          <p:nvPr>
            <p:ph type="sldNum" sz="quarter" idx="12"/>
          </p:nvPr>
        </p:nvSpPr>
        <p:spPr/>
        <p:txBody>
          <a:bodyPr/>
          <a:lstStyle/>
          <a:p>
            <a:fld id="{360FA794-8B27-DB4C-8306-BE35526CE470}" type="slidenum">
              <a:rPr lang="en-US" altLang="en-US" smtClean="0"/>
              <a:pPr/>
              <a:t>‹#›</a:t>
            </a:fld>
            <a:endParaRPr lang="en-US" altLang="en-US"/>
          </a:p>
        </p:txBody>
      </p:sp>
    </p:spTree>
    <p:extLst>
      <p:ext uri="{BB962C8B-B14F-4D97-AF65-F5344CB8AC3E}">
        <p14:creationId xmlns:p14="http://schemas.microsoft.com/office/powerpoint/2010/main" val="2339740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97C83C-B1FD-C744-8363-E85B43C35DD6}"/>
              </a:ext>
            </a:extLst>
          </p:cNvPr>
          <p:cNvSpPr/>
          <p:nvPr userDrawn="1"/>
        </p:nvSpPr>
        <p:spPr>
          <a:xfrm>
            <a:off x="0" y="0"/>
            <a:ext cx="12192000"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946AA5B7-8EC6-D640-B6F9-23C31F62B6FE}"/>
              </a:ext>
            </a:extLst>
          </p:cNvPr>
          <p:cNvPicPr>
            <a:picLocks noChangeAspect="1"/>
          </p:cNvPicPr>
          <p:nvPr userDrawn="1"/>
        </p:nvPicPr>
        <p:blipFill>
          <a:blip r:embed="rId2"/>
          <a:stretch>
            <a:fillRect/>
          </a:stretch>
        </p:blipFill>
        <p:spPr>
          <a:xfrm>
            <a:off x="-385535" y="3776764"/>
            <a:ext cx="3263900" cy="2844800"/>
          </a:xfrm>
          <a:prstGeom prst="rect">
            <a:avLst/>
          </a:prstGeom>
        </p:spPr>
      </p:pic>
      <p:sp>
        <p:nvSpPr>
          <p:cNvPr id="2" name="Title 1"/>
          <p:cNvSpPr>
            <a:spLocks noGrp="1"/>
          </p:cNvSpPr>
          <p:nvPr>
            <p:ph type="ctrTitle" hasCustomPrompt="1"/>
          </p:nvPr>
        </p:nvSpPr>
        <p:spPr>
          <a:xfrm>
            <a:off x="2172789" y="2169658"/>
            <a:ext cx="7846423" cy="1259342"/>
          </a:xfrm>
          <a:prstGeom prst="rect">
            <a:avLst/>
          </a:prstGeom>
        </p:spPr>
        <p:txBody>
          <a:bodyPr anchor="t" anchorCtr="0">
            <a:normAutofit/>
          </a:bodyPr>
          <a:lstStyle>
            <a:lvl1pPr algn="ctr">
              <a:defRPr sz="8800">
                <a:solidFill>
                  <a:schemeClr val="bg1"/>
                </a:solidFill>
              </a:defRPr>
            </a:lvl1pPr>
          </a:lstStyle>
          <a:p>
            <a:r>
              <a:rPr lang="en-US"/>
              <a:t>Keyword</a:t>
            </a:r>
          </a:p>
        </p:txBody>
      </p:sp>
      <p:sp>
        <p:nvSpPr>
          <p:cNvPr id="7" name="Rectangle 6">
            <a:extLst>
              <a:ext uri="{FF2B5EF4-FFF2-40B4-BE49-F238E27FC236}">
                <a16:creationId xmlns:a16="http://schemas.microsoft.com/office/drawing/2014/main" id="{A8971EAA-FECD-4C43-AF08-90B7C92D0CFC}"/>
              </a:ext>
            </a:extLst>
          </p:cNvPr>
          <p:cNvSpPr/>
          <p:nvPr userDrawn="1"/>
        </p:nvSpPr>
        <p:spPr>
          <a:xfrm>
            <a:off x="0" y="6556248"/>
            <a:ext cx="12192000" cy="30175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D7D80DB-0281-724A-8B83-D1D8023E0811}"/>
              </a:ext>
            </a:extLst>
          </p:cNvPr>
          <p:cNvPicPr>
            <a:picLocks noChangeAspect="1"/>
          </p:cNvPicPr>
          <p:nvPr userDrawn="1"/>
        </p:nvPicPr>
        <p:blipFill>
          <a:blip r:embed="rId3"/>
          <a:stretch>
            <a:fillRect/>
          </a:stretch>
        </p:blipFill>
        <p:spPr>
          <a:xfrm>
            <a:off x="4801131" y="5493941"/>
            <a:ext cx="2589738" cy="560353"/>
          </a:xfrm>
          <a:prstGeom prst="rect">
            <a:avLst/>
          </a:prstGeom>
        </p:spPr>
      </p:pic>
    </p:spTree>
    <p:extLst>
      <p:ext uri="{BB962C8B-B14F-4D97-AF65-F5344CB8AC3E}">
        <p14:creationId xmlns:p14="http://schemas.microsoft.com/office/powerpoint/2010/main" val="32237088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97C83C-B1FD-C744-8363-E85B43C35DD6}"/>
              </a:ext>
            </a:extLst>
          </p:cNvPr>
          <p:cNvSpPr/>
          <p:nvPr userDrawn="1"/>
        </p:nvSpPr>
        <p:spPr>
          <a:xfrm>
            <a:off x="0" y="0"/>
            <a:ext cx="12192000" cy="6858000"/>
          </a:xfrm>
          <a:prstGeom prst="rect">
            <a:avLst/>
          </a:prstGeom>
          <a:solidFill>
            <a:schemeClr val="tx1">
              <a:alpha val="14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35345B20-0BAF-CF42-AA12-219092262008}"/>
              </a:ext>
            </a:extLst>
          </p:cNvPr>
          <p:cNvSpPr>
            <a:spLocks noGrp="1"/>
          </p:cNvSpPr>
          <p:nvPr>
            <p:ph type="pic" sz="quarter" idx="10"/>
          </p:nvPr>
        </p:nvSpPr>
        <p:spPr>
          <a:xfrm>
            <a:off x="0" y="0"/>
            <a:ext cx="12192000" cy="6556248"/>
          </a:xfrm>
        </p:spPr>
        <p:txBody>
          <a:bodyPr>
            <a:normAutofit/>
          </a:bodyPr>
          <a:lstStyle>
            <a:lvl1pPr marL="0" indent="0" algn="ctr">
              <a:buNone/>
              <a:defRPr sz="1800"/>
            </a:lvl1pPr>
          </a:lstStyle>
          <a:p>
            <a:r>
              <a:rPr lang="en-US"/>
              <a:t>Click icon to add picture</a:t>
            </a:r>
          </a:p>
        </p:txBody>
      </p:sp>
      <p:sp>
        <p:nvSpPr>
          <p:cNvPr id="2" name="Title 1"/>
          <p:cNvSpPr>
            <a:spLocks noGrp="1"/>
          </p:cNvSpPr>
          <p:nvPr>
            <p:ph type="ctrTitle" hasCustomPrompt="1"/>
          </p:nvPr>
        </p:nvSpPr>
        <p:spPr>
          <a:xfrm>
            <a:off x="2172789" y="2169658"/>
            <a:ext cx="7846423" cy="1259342"/>
          </a:xfrm>
          <a:prstGeom prst="rect">
            <a:avLst/>
          </a:prstGeom>
        </p:spPr>
        <p:txBody>
          <a:bodyPr anchor="t" anchorCtr="0">
            <a:normAutofit/>
          </a:bodyPr>
          <a:lstStyle>
            <a:lvl1pPr algn="ctr">
              <a:defRPr sz="8800">
                <a:solidFill>
                  <a:schemeClr val="bg1"/>
                </a:solidFill>
                <a:effectLst>
                  <a:outerShdw blurRad="310169" dir="5400000" sx="100110" sy="100110" algn="ctr" rotWithShape="0">
                    <a:schemeClr val="tx1">
                      <a:lumMod val="85000"/>
                      <a:lumOff val="15000"/>
                      <a:alpha val="13000"/>
                    </a:schemeClr>
                  </a:outerShdw>
                </a:effectLst>
              </a:defRPr>
            </a:lvl1pPr>
          </a:lstStyle>
          <a:p>
            <a:r>
              <a:rPr lang="en-US"/>
              <a:t>Keyword</a:t>
            </a:r>
          </a:p>
        </p:txBody>
      </p:sp>
      <p:sp>
        <p:nvSpPr>
          <p:cNvPr id="7" name="Rectangle 6">
            <a:extLst>
              <a:ext uri="{FF2B5EF4-FFF2-40B4-BE49-F238E27FC236}">
                <a16:creationId xmlns:a16="http://schemas.microsoft.com/office/drawing/2014/main" id="{A8971EAA-FECD-4C43-AF08-90B7C92D0CFC}"/>
              </a:ext>
            </a:extLst>
          </p:cNvPr>
          <p:cNvSpPr/>
          <p:nvPr userDrawn="1"/>
        </p:nvSpPr>
        <p:spPr>
          <a:xfrm>
            <a:off x="0" y="6556248"/>
            <a:ext cx="12192000" cy="30175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1749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descr="A picture containing text, outdoor&#10;&#10;Description automatically generated">
            <a:extLst>
              <a:ext uri="{FF2B5EF4-FFF2-40B4-BE49-F238E27FC236}">
                <a16:creationId xmlns:a16="http://schemas.microsoft.com/office/drawing/2014/main" id="{0838D64D-52DF-F04F-9C1D-80EAD826725F}"/>
              </a:ext>
            </a:extLst>
          </p:cNvPr>
          <p:cNvPicPr>
            <a:picLocks noChangeAspect="1"/>
          </p:cNvPicPr>
          <p:nvPr userDrawn="1"/>
        </p:nvPicPr>
        <p:blipFill>
          <a:blip r:embed="rId2"/>
          <a:stretch>
            <a:fillRect/>
          </a:stretch>
        </p:blipFill>
        <p:spPr>
          <a:xfrm>
            <a:off x="-7620" y="-8573"/>
            <a:ext cx="12207240" cy="6866573"/>
          </a:xfrm>
          <a:prstGeom prst="rect">
            <a:avLst/>
          </a:prstGeom>
        </p:spPr>
      </p:pic>
      <p:sp>
        <p:nvSpPr>
          <p:cNvPr id="2" name="Title 1"/>
          <p:cNvSpPr>
            <a:spLocks noGrp="1"/>
          </p:cNvSpPr>
          <p:nvPr>
            <p:ph type="ctrTitle" hasCustomPrompt="1"/>
          </p:nvPr>
        </p:nvSpPr>
        <p:spPr>
          <a:xfrm>
            <a:off x="1947455" y="2309856"/>
            <a:ext cx="8297091" cy="1785068"/>
          </a:xfrm>
          <a:prstGeom prst="rect">
            <a:avLst/>
          </a:prstGeom>
        </p:spPr>
        <p:txBody>
          <a:bodyPr anchor="t" anchorCtr="0">
            <a:noAutofit/>
          </a:bodyPr>
          <a:lstStyle>
            <a:lvl1pPr algn="ctr">
              <a:lnSpc>
                <a:spcPct val="112000"/>
              </a:lnSpc>
              <a:defRPr sz="34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Block quote example for quotes or a single statement/sentence of greater importance.</a:t>
            </a:r>
          </a:p>
        </p:txBody>
      </p:sp>
      <p:sp>
        <p:nvSpPr>
          <p:cNvPr id="7" name="Rectangle 6">
            <a:extLst>
              <a:ext uri="{FF2B5EF4-FFF2-40B4-BE49-F238E27FC236}">
                <a16:creationId xmlns:a16="http://schemas.microsoft.com/office/drawing/2014/main" id="{A8971EAA-FECD-4C43-AF08-90B7C92D0CFC}"/>
              </a:ext>
            </a:extLst>
          </p:cNvPr>
          <p:cNvSpPr/>
          <p:nvPr userDrawn="1"/>
        </p:nvSpPr>
        <p:spPr>
          <a:xfrm>
            <a:off x="0" y="6556248"/>
            <a:ext cx="12192000" cy="30175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D7D80DB-0281-724A-8B83-D1D8023E0811}"/>
              </a:ext>
            </a:extLst>
          </p:cNvPr>
          <p:cNvPicPr>
            <a:picLocks noChangeAspect="1"/>
          </p:cNvPicPr>
          <p:nvPr userDrawn="1"/>
        </p:nvPicPr>
        <p:blipFill>
          <a:blip r:embed="rId3"/>
          <a:stretch>
            <a:fillRect/>
          </a:stretch>
        </p:blipFill>
        <p:spPr>
          <a:xfrm>
            <a:off x="4801131" y="5493941"/>
            <a:ext cx="2589738" cy="560353"/>
          </a:xfrm>
          <a:prstGeom prst="rect">
            <a:avLst/>
          </a:prstGeom>
        </p:spPr>
      </p:pic>
    </p:spTree>
    <p:extLst>
      <p:ext uri="{BB962C8B-B14F-4D97-AF65-F5344CB8AC3E}">
        <p14:creationId xmlns:p14="http://schemas.microsoft.com/office/powerpoint/2010/main" val="922495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D233A1-9747-4944-8286-A669B03ACDFE}"/>
              </a:ext>
            </a:extLst>
          </p:cNvPr>
          <p:cNvSpPr/>
          <p:nvPr userDrawn="1"/>
        </p:nvSpPr>
        <p:spPr>
          <a:xfrm>
            <a:off x="0" y="0"/>
            <a:ext cx="12192000" cy="6858000"/>
          </a:xfrm>
          <a:prstGeom prst="rect">
            <a:avLst/>
          </a:prstGeom>
          <a:solidFill>
            <a:schemeClr val="accent5"/>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947455" y="2309856"/>
            <a:ext cx="8297091" cy="1811572"/>
          </a:xfrm>
          <a:prstGeom prst="rect">
            <a:avLst/>
          </a:prstGeom>
        </p:spPr>
        <p:txBody>
          <a:bodyPr anchor="t" anchorCtr="0">
            <a:noAutofit/>
          </a:bodyPr>
          <a:lstStyle>
            <a:lvl1pPr algn="ctr">
              <a:lnSpc>
                <a:spcPct val="112000"/>
              </a:lnSpc>
              <a:defRPr sz="34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Block quote example for quotes or a single statement/sentence of greater importance.</a:t>
            </a:r>
          </a:p>
        </p:txBody>
      </p:sp>
      <p:sp>
        <p:nvSpPr>
          <p:cNvPr id="7" name="Rectangle 6">
            <a:extLst>
              <a:ext uri="{FF2B5EF4-FFF2-40B4-BE49-F238E27FC236}">
                <a16:creationId xmlns:a16="http://schemas.microsoft.com/office/drawing/2014/main" id="{A8971EAA-FECD-4C43-AF08-90B7C92D0CFC}"/>
              </a:ext>
            </a:extLst>
          </p:cNvPr>
          <p:cNvSpPr/>
          <p:nvPr userDrawn="1"/>
        </p:nvSpPr>
        <p:spPr>
          <a:xfrm>
            <a:off x="0" y="6556248"/>
            <a:ext cx="12192000" cy="30175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D7D80DB-0281-724A-8B83-D1D8023E0811}"/>
              </a:ext>
            </a:extLst>
          </p:cNvPr>
          <p:cNvPicPr>
            <a:picLocks noChangeAspect="1"/>
          </p:cNvPicPr>
          <p:nvPr userDrawn="1"/>
        </p:nvPicPr>
        <p:blipFill>
          <a:blip r:embed="rId2"/>
          <a:stretch>
            <a:fillRect/>
          </a:stretch>
        </p:blipFill>
        <p:spPr>
          <a:xfrm>
            <a:off x="4801131" y="5493941"/>
            <a:ext cx="2589738" cy="560353"/>
          </a:xfrm>
          <a:prstGeom prst="rect">
            <a:avLst/>
          </a:prstGeom>
        </p:spPr>
      </p:pic>
    </p:spTree>
    <p:extLst>
      <p:ext uri="{BB962C8B-B14F-4D97-AF65-F5344CB8AC3E}">
        <p14:creationId xmlns:p14="http://schemas.microsoft.com/office/powerpoint/2010/main" val="34113248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7BBE12-4124-0847-B582-AB0DC0A608E8}"/>
              </a:ext>
            </a:extLst>
          </p:cNvPr>
          <p:cNvSpPr/>
          <p:nvPr userDrawn="1"/>
        </p:nvSpPr>
        <p:spPr>
          <a:xfrm>
            <a:off x="0" y="0"/>
            <a:ext cx="12192000" cy="6858000"/>
          </a:xfrm>
          <a:prstGeom prst="rect">
            <a:avLst/>
          </a:prstGeom>
          <a:solidFill>
            <a:schemeClr val="accent1">
              <a:alpha val="30000"/>
            </a:schemeClr>
          </a:solidFill>
          <a:ln>
            <a:solidFill>
              <a:schemeClr val="accent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7372DCE-AF6E-5246-99B9-CE72D5170C68}"/>
              </a:ext>
            </a:extLst>
          </p:cNvPr>
          <p:cNvPicPr>
            <a:picLocks noChangeAspect="1"/>
          </p:cNvPicPr>
          <p:nvPr userDrawn="1"/>
        </p:nvPicPr>
        <p:blipFill>
          <a:blip r:embed="rId2"/>
          <a:srcRect/>
          <a:stretch/>
        </p:blipFill>
        <p:spPr>
          <a:xfrm>
            <a:off x="5435601" y="0"/>
            <a:ext cx="6756399" cy="6858000"/>
          </a:xfrm>
          <a:prstGeom prst="rect">
            <a:avLst/>
          </a:prstGeom>
        </p:spPr>
      </p:pic>
      <p:pic>
        <p:nvPicPr>
          <p:cNvPr id="6" name="Picture 5" descr="Shape&#10;&#10;Description automatically generated">
            <a:extLst>
              <a:ext uri="{FF2B5EF4-FFF2-40B4-BE49-F238E27FC236}">
                <a16:creationId xmlns:a16="http://schemas.microsoft.com/office/drawing/2014/main" id="{52642193-A3E4-DC42-A2EF-7A85F1E9A1DD}"/>
              </a:ext>
            </a:extLst>
          </p:cNvPr>
          <p:cNvPicPr>
            <a:picLocks noChangeAspect="1"/>
          </p:cNvPicPr>
          <p:nvPr userDrawn="1"/>
        </p:nvPicPr>
        <p:blipFill>
          <a:blip r:embed="rId3"/>
          <a:stretch>
            <a:fillRect/>
          </a:stretch>
        </p:blipFill>
        <p:spPr>
          <a:xfrm>
            <a:off x="-29345" y="-10661"/>
            <a:ext cx="5549709" cy="6880119"/>
          </a:xfrm>
          <a:prstGeom prst="rect">
            <a:avLst/>
          </a:prstGeom>
        </p:spPr>
      </p:pic>
      <p:sp>
        <p:nvSpPr>
          <p:cNvPr id="2" name="Title 1"/>
          <p:cNvSpPr>
            <a:spLocks noGrp="1"/>
          </p:cNvSpPr>
          <p:nvPr>
            <p:ph type="ctrTitle" hasCustomPrompt="1"/>
          </p:nvPr>
        </p:nvSpPr>
        <p:spPr>
          <a:xfrm>
            <a:off x="643226" y="967179"/>
            <a:ext cx="4292727" cy="1635344"/>
          </a:xfrm>
          <a:prstGeom prst="rect">
            <a:avLst/>
          </a:prstGeom>
        </p:spPr>
        <p:txBody>
          <a:bodyPr anchor="t" anchorCtr="0">
            <a:normAutofit/>
          </a:bodyPr>
          <a:lstStyle>
            <a:lvl1pPr algn="l">
              <a:defRPr sz="4000">
                <a:solidFill>
                  <a:schemeClr val="bg1"/>
                </a:solidFill>
              </a:defRPr>
            </a:lvl1pPr>
          </a:lstStyle>
          <a:p>
            <a:r>
              <a:rPr lang="en-US"/>
              <a:t>Section Divider Slide Headline</a:t>
            </a:r>
          </a:p>
        </p:txBody>
      </p:sp>
      <p:sp>
        <p:nvSpPr>
          <p:cNvPr id="3" name="Subtitle 2"/>
          <p:cNvSpPr>
            <a:spLocks noGrp="1"/>
          </p:cNvSpPr>
          <p:nvPr>
            <p:ph type="subTitle" idx="1" hasCustomPrompt="1"/>
          </p:nvPr>
        </p:nvSpPr>
        <p:spPr>
          <a:xfrm>
            <a:off x="643226" y="3112521"/>
            <a:ext cx="4292727" cy="826434"/>
          </a:xfrm>
          <a:prstGeom prst="rect">
            <a:avLst/>
          </a:prstGeom>
        </p:spPr>
        <p:txBody>
          <a:bodyPr>
            <a:normAutofit/>
          </a:bodyPr>
          <a:lstStyle>
            <a:lvl1pPr marL="0" indent="0" algn="l">
              <a:buNone/>
              <a:defRPr sz="2400" b="0" i="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Secondary sub title example</a:t>
            </a:r>
          </a:p>
        </p:txBody>
      </p:sp>
      <p:pic>
        <p:nvPicPr>
          <p:cNvPr id="15" name="Picture 14">
            <a:extLst>
              <a:ext uri="{FF2B5EF4-FFF2-40B4-BE49-F238E27FC236}">
                <a16:creationId xmlns:a16="http://schemas.microsoft.com/office/drawing/2014/main" id="{2EE00D88-7CE9-2B4C-8F41-A47175ABF188}"/>
              </a:ext>
            </a:extLst>
          </p:cNvPr>
          <p:cNvPicPr>
            <a:picLocks noChangeAspect="1"/>
          </p:cNvPicPr>
          <p:nvPr userDrawn="1"/>
        </p:nvPicPr>
        <p:blipFill>
          <a:blip r:embed="rId4"/>
          <a:stretch>
            <a:fillRect/>
          </a:stretch>
        </p:blipFill>
        <p:spPr>
          <a:xfrm>
            <a:off x="755514" y="5770301"/>
            <a:ext cx="2286000" cy="494631"/>
          </a:xfrm>
          <a:prstGeom prst="rect">
            <a:avLst/>
          </a:prstGeom>
        </p:spPr>
      </p:pic>
    </p:spTree>
    <p:extLst>
      <p:ext uri="{BB962C8B-B14F-4D97-AF65-F5344CB8AC3E}">
        <p14:creationId xmlns:p14="http://schemas.microsoft.com/office/powerpoint/2010/main" val="29624551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3226" y="967179"/>
            <a:ext cx="4292727" cy="1635344"/>
          </a:xfrm>
          <a:prstGeom prst="rect">
            <a:avLst/>
          </a:prstGeom>
        </p:spPr>
        <p:txBody>
          <a:bodyPr anchor="t" anchorCtr="0">
            <a:normAutofit/>
          </a:bodyPr>
          <a:lstStyle>
            <a:lvl1pPr algn="l">
              <a:defRPr sz="4000">
                <a:solidFill>
                  <a:schemeClr val="bg1"/>
                </a:solidFill>
              </a:defRPr>
            </a:lvl1pPr>
          </a:lstStyle>
          <a:p>
            <a:r>
              <a:rPr lang="en-US"/>
              <a:t>Section Divider Slide Headline</a:t>
            </a:r>
          </a:p>
        </p:txBody>
      </p:sp>
      <p:sp>
        <p:nvSpPr>
          <p:cNvPr id="3" name="Subtitle 2"/>
          <p:cNvSpPr>
            <a:spLocks noGrp="1"/>
          </p:cNvSpPr>
          <p:nvPr>
            <p:ph type="subTitle" idx="1" hasCustomPrompt="1"/>
          </p:nvPr>
        </p:nvSpPr>
        <p:spPr>
          <a:xfrm>
            <a:off x="643226" y="3112521"/>
            <a:ext cx="4292727" cy="826434"/>
          </a:xfrm>
          <a:prstGeom prst="rect">
            <a:avLst/>
          </a:prstGeom>
        </p:spPr>
        <p:txBody>
          <a:bodyPr>
            <a:normAutofit/>
          </a:bodyPr>
          <a:lstStyle>
            <a:lvl1pPr marL="0" indent="0" algn="l">
              <a:buNone/>
              <a:defRPr sz="2400" b="0" i="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Secondary sub title example</a:t>
            </a:r>
          </a:p>
        </p:txBody>
      </p:sp>
      <p:sp>
        <p:nvSpPr>
          <p:cNvPr id="5" name="Picture Placeholder 4">
            <a:extLst>
              <a:ext uri="{FF2B5EF4-FFF2-40B4-BE49-F238E27FC236}">
                <a16:creationId xmlns:a16="http://schemas.microsoft.com/office/drawing/2014/main" id="{D629098B-66BA-AD4B-9C2B-9732E487BE10}"/>
              </a:ext>
            </a:extLst>
          </p:cNvPr>
          <p:cNvSpPr>
            <a:spLocks noGrp="1"/>
          </p:cNvSpPr>
          <p:nvPr>
            <p:ph type="pic" sz="quarter" idx="10"/>
          </p:nvPr>
        </p:nvSpPr>
        <p:spPr>
          <a:xfrm>
            <a:off x="6096000" y="966788"/>
            <a:ext cx="5452774" cy="5129212"/>
          </a:xfrm>
        </p:spPr>
        <p:txBody>
          <a:bodyPr/>
          <a:lstStyle/>
          <a:p>
            <a:r>
              <a:rPr lang="en-US"/>
              <a:t>Click icon to add picture</a:t>
            </a:r>
          </a:p>
        </p:txBody>
      </p:sp>
    </p:spTree>
    <p:extLst>
      <p:ext uri="{BB962C8B-B14F-4D97-AF65-F5344CB8AC3E}">
        <p14:creationId xmlns:p14="http://schemas.microsoft.com/office/powerpoint/2010/main" val="8435770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7BBE12-4124-0847-B582-AB0DC0A608E8}"/>
              </a:ext>
            </a:extLst>
          </p:cNvPr>
          <p:cNvSpPr/>
          <p:nvPr userDrawn="1"/>
        </p:nvSpPr>
        <p:spPr>
          <a:xfrm>
            <a:off x="0" y="0"/>
            <a:ext cx="12192000"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F1F8CAFE-8C2C-CA46-B1F3-00E0C12ABC55}"/>
              </a:ext>
            </a:extLst>
          </p:cNvPr>
          <p:cNvSpPr>
            <a:spLocks noGrp="1"/>
          </p:cNvSpPr>
          <p:nvPr>
            <p:ph type="pic" sz="quarter" idx="10"/>
          </p:nvPr>
        </p:nvSpPr>
        <p:spPr>
          <a:xfrm>
            <a:off x="0" y="-11113"/>
            <a:ext cx="12192000" cy="6880226"/>
          </a:xfrm>
        </p:spPr>
        <p:txBody>
          <a:bodyPr>
            <a:normAutofit/>
          </a:bodyPr>
          <a:lstStyle>
            <a:lvl1pPr marL="0" indent="0" algn="r">
              <a:buNone/>
              <a:defRPr sz="2400"/>
            </a:lvl1pPr>
          </a:lstStyle>
          <a:p>
            <a:r>
              <a:rPr lang="en-US"/>
              <a:t>Click icon to add picture</a:t>
            </a:r>
          </a:p>
        </p:txBody>
      </p:sp>
      <p:sp>
        <p:nvSpPr>
          <p:cNvPr id="2" name="Title 1"/>
          <p:cNvSpPr>
            <a:spLocks noGrp="1"/>
          </p:cNvSpPr>
          <p:nvPr>
            <p:ph type="ctrTitle" hasCustomPrompt="1"/>
          </p:nvPr>
        </p:nvSpPr>
        <p:spPr>
          <a:xfrm>
            <a:off x="643226" y="967179"/>
            <a:ext cx="4292727" cy="1635344"/>
          </a:xfrm>
          <a:prstGeom prst="rect">
            <a:avLst/>
          </a:prstGeom>
        </p:spPr>
        <p:txBody>
          <a:bodyPr anchor="t" anchorCtr="0">
            <a:normAutofit/>
          </a:bodyPr>
          <a:lstStyle>
            <a:lvl1pPr algn="l">
              <a:defRPr sz="4000">
                <a:solidFill>
                  <a:schemeClr val="bg1"/>
                </a:solidFill>
              </a:defRPr>
            </a:lvl1pPr>
          </a:lstStyle>
          <a:p>
            <a:r>
              <a:rPr lang="en-US"/>
              <a:t>Section Divider Slide Headline</a:t>
            </a:r>
          </a:p>
        </p:txBody>
      </p:sp>
      <p:sp>
        <p:nvSpPr>
          <p:cNvPr id="3" name="Subtitle 2"/>
          <p:cNvSpPr>
            <a:spLocks noGrp="1"/>
          </p:cNvSpPr>
          <p:nvPr>
            <p:ph type="subTitle" idx="1" hasCustomPrompt="1"/>
          </p:nvPr>
        </p:nvSpPr>
        <p:spPr>
          <a:xfrm>
            <a:off x="643226" y="3112521"/>
            <a:ext cx="4292727" cy="826434"/>
          </a:xfrm>
          <a:prstGeom prst="rect">
            <a:avLst/>
          </a:prstGeom>
        </p:spPr>
        <p:txBody>
          <a:bodyPr>
            <a:normAutofit/>
          </a:bodyPr>
          <a:lstStyle>
            <a:lvl1pPr marL="0" indent="0" algn="l">
              <a:buNone/>
              <a:defRPr sz="2400" b="0" i="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Secondary sub title example</a:t>
            </a:r>
          </a:p>
        </p:txBody>
      </p:sp>
    </p:spTree>
    <p:extLst>
      <p:ext uri="{BB962C8B-B14F-4D97-AF65-F5344CB8AC3E}">
        <p14:creationId xmlns:p14="http://schemas.microsoft.com/office/powerpoint/2010/main" val="1303860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76691" y="830993"/>
            <a:ext cx="5219309" cy="1635344"/>
          </a:xfrm>
          <a:prstGeom prst="rect">
            <a:avLst/>
          </a:prstGeom>
        </p:spPr>
        <p:txBody>
          <a:bodyPr anchor="t" anchorCtr="0">
            <a:normAutofit/>
          </a:bodyPr>
          <a:lstStyle>
            <a:lvl1pPr algn="l">
              <a:defRPr sz="4000">
                <a:solidFill>
                  <a:schemeClr val="tx2"/>
                </a:solidFill>
              </a:defRPr>
            </a:lvl1pPr>
          </a:lstStyle>
          <a:p>
            <a:r>
              <a:rPr lang="en-US"/>
              <a:t>Headline Placement Example</a:t>
            </a:r>
          </a:p>
        </p:txBody>
      </p:sp>
      <p:sp>
        <p:nvSpPr>
          <p:cNvPr id="3" name="Subtitle 2"/>
          <p:cNvSpPr>
            <a:spLocks noGrp="1"/>
          </p:cNvSpPr>
          <p:nvPr>
            <p:ph type="subTitle" idx="1" hasCustomPrompt="1"/>
          </p:nvPr>
        </p:nvSpPr>
        <p:spPr>
          <a:xfrm>
            <a:off x="876691" y="2462600"/>
            <a:ext cx="5219309" cy="3156322"/>
          </a:xfrm>
          <a:prstGeom prst="rect">
            <a:avLst/>
          </a:prstGeom>
        </p:spPr>
        <p:txBody>
          <a:bodyPr>
            <a:noAutofit/>
          </a:bodyPr>
          <a:lstStyle>
            <a:lvl1pPr marL="0" indent="0" algn="l">
              <a:lnSpc>
                <a:spcPct val="112000"/>
              </a:lnSpc>
              <a:buNone/>
              <a:defRPr sz="18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Placement for body copy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a:t>
            </a:r>
            <a:r>
              <a:rPr lang="en-US"/>
              <a:t> </a:t>
            </a:r>
            <a:r>
              <a:rPr lang="en-US" err="1"/>
              <a:t>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a:t>
            </a:r>
            <a:r>
              <a:rPr lang="en-US" err="1"/>
              <a:t>exea</a:t>
            </a:r>
            <a:r>
              <a:rPr lang="en-US"/>
              <a:t> com modo </a:t>
            </a:r>
            <a:r>
              <a:rPr lang="en-US" err="1"/>
              <a:t>consequat</a:t>
            </a:r>
            <a:r>
              <a:rPr lang="en-US"/>
              <a:t>.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p>
        </p:txBody>
      </p:sp>
      <p:pic>
        <p:nvPicPr>
          <p:cNvPr id="10" name="Picture 9">
            <a:extLst>
              <a:ext uri="{FF2B5EF4-FFF2-40B4-BE49-F238E27FC236}">
                <a16:creationId xmlns:a16="http://schemas.microsoft.com/office/drawing/2014/main" id="{1CAB6ABC-E214-834E-AFD4-14A1F587BDAF}"/>
              </a:ext>
            </a:extLst>
          </p:cNvPr>
          <p:cNvPicPr>
            <a:picLocks noChangeAspect="1"/>
          </p:cNvPicPr>
          <p:nvPr userDrawn="1"/>
        </p:nvPicPr>
        <p:blipFill>
          <a:blip r:embed="rId2"/>
          <a:stretch>
            <a:fillRect/>
          </a:stretch>
        </p:blipFill>
        <p:spPr>
          <a:xfrm>
            <a:off x="8785609" y="5752477"/>
            <a:ext cx="2286000" cy="494632"/>
          </a:xfrm>
          <a:prstGeom prst="rect">
            <a:avLst/>
          </a:prstGeom>
        </p:spPr>
      </p:pic>
      <p:sp>
        <p:nvSpPr>
          <p:cNvPr id="12" name="Picture Placeholder 11">
            <a:extLst>
              <a:ext uri="{FF2B5EF4-FFF2-40B4-BE49-F238E27FC236}">
                <a16:creationId xmlns:a16="http://schemas.microsoft.com/office/drawing/2014/main" id="{65E4971A-DF44-C746-82A3-DE7DADC36C48}"/>
              </a:ext>
            </a:extLst>
          </p:cNvPr>
          <p:cNvSpPr>
            <a:spLocks noGrp="1"/>
          </p:cNvSpPr>
          <p:nvPr>
            <p:ph type="pic" sz="quarter" idx="11"/>
          </p:nvPr>
        </p:nvSpPr>
        <p:spPr>
          <a:xfrm>
            <a:off x="6702791" y="853876"/>
            <a:ext cx="4368818" cy="4589462"/>
          </a:xfrm>
        </p:spPr>
        <p:txBody>
          <a:bodyPr/>
          <a:lstStyle/>
          <a:p>
            <a:r>
              <a:rPr lang="en-US"/>
              <a:t>Click icon to add picture</a:t>
            </a:r>
          </a:p>
        </p:txBody>
      </p:sp>
      <p:sp>
        <p:nvSpPr>
          <p:cNvPr id="14" name="Rectangle 13">
            <a:extLst>
              <a:ext uri="{FF2B5EF4-FFF2-40B4-BE49-F238E27FC236}">
                <a16:creationId xmlns:a16="http://schemas.microsoft.com/office/drawing/2014/main" id="{501C99F6-04E8-0A4A-88AD-E459524FFC95}"/>
              </a:ext>
            </a:extLst>
          </p:cNvPr>
          <p:cNvSpPr/>
          <p:nvPr userDrawn="1"/>
        </p:nvSpPr>
        <p:spPr>
          <a:xfrm>
            <a:off x="0" y="6556248"/>
            <a:ext cx="12192000" cy="30175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8D5DED8-38CF-5543-8AF0-9877B6288C79}"/>
              </a:ext>
            </a:extLst>
          </p:cNvPr>
          <p:cNvSpPr/>
          <p:nvPr userDrawn="1"/>
        </p:nvSpPr>
        <p:spPr>
          <a:xfrm>
            <a:off x="876691" y="6027007"/>
            <a:ext cx="1931939" cy="307777"/>
          </a:xfrm>
          <a:prstGeom prst="rect">
            <a:avLst/>
          </a:prstGeom>
        </p:spPr>
        <p:txBody>
          <a:bodyPr wrap="none">
            <a:spAutoFit/>
          </a:bodyPr>
          <a:lstStyle/>
          <a:p>
            <a:pPr lvl="0"/>
            <a:r>
              <a:rPr lang="en-US" sz="1400" err="1">
                <a:solidFill>
                  <a:schemeClr val="tx2"/>
                </a:solidFill>
                <a:latin typeface="Verdana" panose="020B0604030504040204" pitchFamily="34" charset="0"/>
                <a:ea typeface="Verdana" panose="020B0604030504040204" pitchFamily="34" charset="0"/>
                <a:cs typeface="Verdana" panose="020B0604030504040204" pitchFamily="34" charset="0"/>
              </a:rPr>
              <a:t>HelpMeGrowAK.org</a:t>
            </a:r>
            <a:endParaRPr lang="en-US" sz="140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465092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76691" y="830993"/>
            <a:ext cx="3562787" cy="1635344"/>
          </a:xfrm>
          <a:prstGeom prst="rect">
            <a:avLst/>
          </a:prstGeom>
        </p:spPr>
        <p:txBody>
          <a:bodyPr anchor="t" anchorCtr="0">
            <a:normAutofit/>
          </a:bodyPr>
          <a:lstStyle>
            <a:lvl1pPr algn="l">
              <a:defRPr sz="4000">
                <a:solidFill>
                  <a:schemeClr val="tx2"/>
                </a:solidFill>
              </a:defRPr>
            </a:lvl1pPr>
          </a:lstStyle>
          <a:p>
            <a:r>
              <a:rPr lang="en-US"/>
              <a:t>Headline Placement Example</a:t>
            </a:r>
          </a:p>
        </p:txBody>
      </p:sp>
      <p:pic>
        <p:nvPicPr>
          <p:cNvPr id="10" name="Picture 9">
            <a:extLst>
              <a:ext uri="{FF2B5EF4-FFF2-40B4-BE49-F238E27FC236}">
                <a16:creationId xmlns:a16="http://schemas.microsoft.com/office/drawing/2014/main" id="{1CAB6ABC-E214-834E-AFD4-14A1F587BDAF}"/>
              </a:ext>
            </a:extLst>
          </p:cNvPr>
          <p:cNvPicPr>
            <a:picLocks noChangeAspect="1"/>
          </p:cNvPicPr>
          <p:nvPr userDrawn="1"/>
        </p:nvPicPr>
        <p:blipFill>
          <a:blip r:embed="rId2"/>
          <a:stretch>
            <a:fillRect/>
          </a:stretch>
        </p:blipFill>
        <p:spPr>
          <a:xfrm>
            <a:off x="8785609" y="5752477"/>
            <a:ext cx="2286000" cy="494632"/>
          </a:xfrm>
          <a:prstGeom prst="rect">
            <a:avLst/>
          </a:prstGeom>
        </p:spPr>
      </p:pic>
      <p:sp>
        <p:nvSpPr>
          <p:cNvPr id="14" name="Rectangle 13">
            <a:extLst>
              <a:ext uri="{FF2B5EF4-FFF2-40B4-BE49-F238E27FC236}">
                <a16:creationId xmlns:a16="http://schemas.microsoft.com/office/drawing/2014/main" id="{501C99F6-04E8-0A4A-88AD-E459524FFC95}"/>
              </a:ext>
            </a:extLst>
          </p:cNvPr>
          <p:cNvSpPr/>
          <p:nvPr userDrawn="1"/>
        </p:nvSpPr>
        <p:spPr>
          <a:xfrm>
            <a:off x="0" y="6556248"/>
            <a:ext cx="12192000" cy="30175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D38F4DE7-6A4C-4742-B8E4-DC8F4046E4DD}"/>
              </a:ext>
            </a:extLst>
          </p:cNvPr>
          <p:cNvSpPr>
            <a:spLocks noGrp="1"/>
          </p:cNvSpPr>
          <p:nvPr>
            <p:ph type="body" sz="quarter" idx="11" hasCustomPrompt="1"/>
          </p:nvPr>
        </p:nvSpPr>
        <p:spPr>
          <a:xfrm>
            <a:off x="5035826" y="830263"/>
            <a:ext cx="6035400" cy="4537075"/>
          </a:xfrm>
        </p:spPr>
        <p:txBody>
          <a:bodyPr>
            <a:normAutofit/>
          </a:bodyPr>
          <a:lstStyle>
            <a:lvl1pPr>
              <a:spcAft>
                <a:spcPts val="600"/>
              </a:spcAft>
              <a:defRPr sz="2400"/>
            </a:lvl1pPr>
          </a:lstStyle>
          <a:p>
            <a:pPr lvl="0"/>
            <a:r>
              <a:rPr lang="en-US"/>
              <a:t>Lorem ipsum dolor sit </a:t>
            </a:r>
            <a:r>
              <a:rPr lang="en-US" err="1"/>
              <a:t>amet</a:t>
            </a:r>
            <a:r>
              <a:rPr lang="en-US"/>
              <a:t> </a:t>
            </a:r>
            <a:r>
              <a:rPr lang="en-US" err="1"/>
              <a:t>conset</a:t>
            </a:r>
            <a:r>
              <a:rPr lang="en-US"/>
              <a:t> </a:t>
            </a:r>
          </a:p>
          <a:p>
            <a:pPr lvl="0"/>
            <a:r>
              <a:rPr lang="en-US" err="1"/>
              <a:t>Adipiscing</a:t>
            </a:r>
            <a:r>
              <a:rPr lang="en-US"/>
              <a:t> </a:t>
            </a:r>
            <a:r>
              <a:rPr lang="en-US" err="1"/>
              <a:t>elit</a:t>
            </a:r>
            <a:r>
              <a:rPr lang="en-US"/>
              <a:t> sed diam </a:t>
            </a:r>
            <a:r>
              <a:rPr lang="en-US" err="1"/>
              <a:t>nonummy</a:t>
            </a:r>
            <a:endParaRPr lang="en-US"/>
          </a:p>
          <a:p>
            <a:pPr lvl="0"/>
            <a:r>
              <a:rPr lang="en-US" err="1"/>
              <a:t>Euismod</a:t>
            </a:r>
            <a:r>
              <a:rPr lang="en-US"/>
              <a:t> </a:t>
            </a:r>
            <a:r>
              <a:rPr lang="en-US" err="1"/>
              <a:t>tincidunt</a:t>
            </a:r>
            <a:r>
              <a:rPr lang="en-US"/>
              <a:t> </a:t>
            </a:r>
            <a:r>
              <a:rPr lang="en-US" err="1"/>
              <a:t>ut</a:t>
            </a:r>
            <a:r>
              <a:rPr lang="en-US"/>
              <a:t> </a:t>
            </a:r>
            <a:r>
              <a:rPr lang="en-US" err="1"/>
              <a:t>laoreet</a:t>
            </a:r>
            <a:r>
              <a:rPr lang="en-US"/>
              <a:t> dolore </a:t>
            </a:r>
          </a:p>
          <a:p>
            <a:pPr lvl="0"/>
            <a:r>
              <a:rPr lang="en-US" err="1"/>
              <a:t>Aliquam</a:t>
            </a:r>
            <a:r>
              <a:rPr lang="en-US"/>
              <a:t> </a:t>
            </a:r>
            <a:r>
              <a:rPr lang="en-US" err="1"/>
              <a:t>erat</a:t>
            </a:r>
            <a:r>
              <a:rPr lang="en-US"/>
              <a:t> </a:t>
            </a:r>
            <a:r>
              <a:rPr lang="en-US" err="1"/>
              <a:t>volutpat</a:t>
            </a:r>
            <a:r>
              <a:rPr lang="en-US"/>
              <a:t> </a:t>
            </a:r>
            <a:r>
              <a:rPr lang="en-US" err="1"/>
              <a:t>wisi</a:t>
            </a:r>
            <a:r>
              <a:rPr lang="en-US"/>
              <a:t> </a:t>
            </a:r>
            <a:r>
              <a:rPr lang="en-US" err="1"/>
              <a:t>enim</a:t>
            </a:r>
            <a:r>
              <a:rPr lang="en-US"/>
              <a:t> ad </a:t>
            </a:r>
          </a:p>
          <a:p>
            <a:pPr lvl="0"/>
            <a:r>
              <a:rPr lang="en-US"/>
              <a:t>Minim </a:t>
            </a:r>
            <a:r>
              <a:rPr lang="en-US" err="1"/>
              <a:t>veniam</a:t>
            </a:r>
            <a:r>
              <a:rPr lang="en-US"/>
              <a:t> </a:t>
            </a:r>
            <a:r>
              <a:rPr lang="en-US" err="1"/>
              <a:t>quis</a:t>
            </a:r>
            <a:r>
              <a:rPr lang="en-US"/>
              <a:t> </a:t>
            </a:r>
            <a:r>
              <a:rPr lang="en-US" err="1"/>
              <a:t>nostrud</a:t>
            </a:r>
            <a:r>
              <a:rPr lang="en-US"/>
              <a:t> exercitation </a:t>
            </a:r>
          </a:p>
        </p:txBody>
      </p:sp>
      <p:sp>
        <p:nvSpPr>
          <p:cNvPr id="8" name="Rectangle 7">
            <a:extLst>
              <a:ext uri="{FF2B5EF4-FFF2-40B4-BE49-F238E27FC236}">
                <a16:creationId xmlns:a16="http://schemas.microsoft.com/office/drawing/2014/main" id="{EC5F0567-2150-4E4F-BD7E-68FE04E446BC}"/>
              </a:ext>
            </a:extLst>
          </p:cNvPr>
          <p:cNvSpPr/>
          <p:nvPr userDrawn="1"/>
        </p:nvSpPr>
        <p:spPr>
          <a:xfrm>
            <a:off x="876691" y="6027007"/>
            <a:ext cx="1931939" cy="307777"/>
          </a:xfrm>
          <a:prstGeom prst="rect">
            <a:avLst/>
          </a:prstGeom>
        </p:spPr>
        <p:txBody>
          <a:bodyPr wrap="none">
            <a:spAutoFit/>
          </a:bodyPr>
          <a:lstStyle/>
          <a:p>
            <a:pPr lvl="0"/>
            <a:r>
              <a:rPr lang="en-US" sz="1400" err="1">
                <a:solidFill>
                  <a:schemeClr val="tx2"/>
                </a:solidFill>
                <a:latin typeface="Verdana" panose="020B0604030504040204" pitchFamily="34" charset="0"/>
                <a:ea typeface="Verdana" panose="020B0604030504040204" pitchFamily="34" charset="0"/>
                <a:cs typeface="Verdana" panose="020B0604030504040204" pitchFamily="34" charset="0"/>
              </a:rPr>
              <a:t>HelpMeGrowAK.org</a:t>
            </a:r>
            <a:endParaRPr lang="en-US" sz="140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830102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814820-8F1D-2D49-BFAF-6868B1D26CF3}"/>
              </a:ext>
            </a:extLst>
          </p:cNvPr>
          <p:cNvSpPr/>
          <p:nvPr userDrawn="1"/>
        </p:nvSpPr>
        <p:spPr>
          <a:xfrm>
            <a:off x="0" y="0"/>
            <a:ext cx="12192000"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876691" y="830993"/>
            <a:ext cx="3562787" cy="1635344"/>
          </a:xfrm>
          <a:prstGeom prst="rect">
            <a:avLst/>
          </a:prstGeom>
        </p:spPr>
        <p:txBody>
          <a:bodyPr anchor="t" anchorCtr="0">
            <a:normAutofit/>
          </a:bodyPr>
          <a:lstStyle>
            <a:lvl1pPr algn="l">
              <a:defRPr sz="4000">
                <a:solidFill>
                  <a:schemeClr val="bg1"/>
                </a:solidFill>
              </a:defRPr>
            </a:lvl1pPr>
          </a:lstStyle>
          <a:p>
            <a:r>
              <a:rPr lang="en-US"/>
              <a:t>Headline Placement Example</a:t>
            </a:r>
          </a:p>
        </p:txBody>
      </p:sp>
      <p:sp>
        <p:nvSpPr>
          <p:cNvPr id="5" name="Text Placeholder 4">
            <a:extLst>
              <a:ext uri="{FF2B5EF4-FFF2-40B4-BE49-F238E27FC236}">
                <a16:creationId xmlns:a16="http://schemas.microsoft.com/office/drawing/2014/main" id="{D38F4DE7-6A4C-4742-B8E4-DC8F4046E4DD}"/>
              </a:ext>
            </a:extLst>
          </p:cNvPr>
          <p:cNvSpPr>
            <a:spLocks noGrp="1"/>
          </p:cNvSpPr>
          <p:nvPr>
            <p:ph type="body" sz="quarter" idx="11" hasCustomPrompt="1"/>
          </p:nvPr>
        </p:nvSpPr>
        <p:spPr>
          <a:xfrm>
            <a:off x="5035826" y="830263"/>
            <a:ext cx="6035400" cy="4537075"/>
          </a:xfrm>
        </p:spPr>
        <p:txBody>
          <a:bodyPr>
            <a:normAutofit/>
          </a:bodyPr>
          <a:lstStyle>
            <a:lvl1pPr>
              <a:spcAft>
                <a:spcPts val="600"/>
              </a:spcAft>
              <a:defRPr sz="2400">
                <a:solidFill>
                  <a:schemeClr val="bg1"/>
                </a:solidFill>
              </a:defRPr>
            </a:lvl1pPr>
          </a:lstStyle>
          <a:p>
            <a:pPr lvl="0"/>
            <a:r>
              <a:rPr lang="en-US"/>
              <a:t>Lorem ipsum dolor sit </a:t>
            </a:r>
            <a:r>
              <a:rPr lang="en-US" err="1"/>
              <a:t>amet</a:t>
            </a:r>
            <a:r>
              <a:rPr lang="en-US"/>
              <a:t> </a:t>
            </a:r>
            <a:r>
              <a:rPr lang="en-US" err="1"/>
              <a:t>conset</a:t>
            </a:r>
            <a:r>
              <a:rPr lang="en-US"/>
              <a:t> </a:t>
            </a:r>
          </a:p>
          <a:p>
            <a:pPr lvl="0"/>
            <a:r>
              <a:rPr lang="en-US" err="1"/>
              <a:t>Adipiscing</a:t>
            </a:r>
            <a:r>
              <a:rPr lang="en-US"/>
              <a:t> </a:t>
            </a:r>
            <a:r>
              <a:rPr lang="en-US" err="1"/>
              <a:t>elit</a:t>
            </a:r>
            <a:r>
              <a:rPr lang="en-US"/>
              <a:t> sed diam </a:t>
            </a:r>
            <a:r>
              <a:rPr lang="en-US" err="1"/>
              <a:t>nonummy</a:t>
            </a:r>
            <a:endParaRPr lang="en-US"/>
          </a:p>
          <a:p>
            <a:pPr lvl="0"/>
            <a:r>
              <a:rPr lang="en-US" err="1"/>
              <a:t>Euismod</a:t>
            </a:r>
            <a:r>
              <a:rPr lang="en-US"/>
              <a:t> </a:t>
            </a:r>
            <a:r>
              <a:rPr lang="en-US" err="1"/>
              <a:t>tincidunt</a:t>
            </a:r>
            <a:r>
              <a:rPr lang="en-US"/>
              <a:t> </a:t>
            </a:r>
            <a:r>
              <a:rPr lang="en-US" err="1"/>
              <a:t>ut</a:t>
            </a:r>
            <a:r>
              <a:rPr lang="en-US"/>
              <a:t> </a:t>
            </a:r>
            <a:r>
              <a:rPr lang="en-US" err="1"/>
              <a:t>laoreet</a:t>
            </a:r>
            <a:r>
              <a:rPr lang="en-US"/>
              <a:t> dolore </a:t>
            </a:r>
          </a:p>
          <a:p>
            <a:pPr lvl="0"/>
            <a:r>
              <a:rPr lang="en-US" err="1"/>
              <a:t>Aliquam</a:t>
            </a:r>
            <a:r>
              <a:rPr lang="en-US"/>
              <a:t> </a:t>
            </a:r>
            <a:r>
              <a:rPr lang="en-US" err="1"/>
              <a:t>erat</a:t>
            </a:r>
            <a:r>
              <a:rPr lang="en-US"/>
              <a:t> </a:t>
            </a:r>
            <a:r>
              <a:rPr lang="en-US" err="1"/>
              <a:t>volutpat</a:t>
            </a:r>
            <a:r>
              <a:rPr lang="en-US"/>
              <a:t> </a:t>
            </a:r>
            <a:r>
              <a:rPr lang="en-US" err="1"/>
              <a:t>wisi</a:t>
            </a:r>
            <a:r>
              <a:rPr lang="en-US"/>
              <a:t> </a:t>
            </a:r>
            <a:r>
              <a:rPr lang="en-US" err="1"/>
              <a:t>enim</a:t>
            </a:r>
            <a:r>
              <a:rPr lang="en-US"/>
              <a:t> ad </a:t>
            </a:r>
          </a:p>
          <a:p>
            <a:pPr lvl="0"/>
            <a:r>
              <a:rPr lang="en-US"/>
              <a:t>Minim </a:t>
            </a:r>
            <a:r>
              <a:rPr lang="en-US" err="1"/>
              <a:t>veniam</a:t>
            </a:r>
            <a:r>
              <a:rPr lang="en-US"/>
              <a:t> </a:t>
            </a:r>
            <a:r>
              <a:rPr lang="en-US" err="1"/>
              <a:t>quis</a:t>
            </a:r>
            <a:r>
              <a:rPr lang="en-US"/>
              <a:t> </a:t>
            </a:r>
            <a:r>
              <a:rPr lang="en-US" err="1"/>
              <a:t>nostrud</a:t>
            </a:r>
            <a:r>
              <a:rPr lang="en-US"/>
              <a:t> exercitation </a:t>
            </a:r>
          </a:p>
        </p:txBody>
      </p:sp>
      <p:pic>
        <p:nvPicPr>
          <p:cNvPr id="8" name="Picture 7">
            <a:extLst>
              <a:ext uri="{FF2B5EF4-FFF2-40B4-BE49-F238E27FC236}">
                <a16:creationId xmlns:a16="http://schemas.microsoft.com/office/drawing/2014/main" id="{066C3456-B72B-A944-B821-75D4A8EB5E63}"/>
              </a:ext>
            </a:extLst>
          </p:cNvPr>
          <p:cNvPicPr>
            <a:picLocks noChangeAspect="1"/>
          </p:cNvPicPr>
          <p:nvPr userDrawn="1"/>
        </p:nvPicPr>
        <p:blipFill>
          <a:blip r:embed="rId2"/>
          <a:stretch>
            <a:fillRect/>
          </a:stretch>
        </p:blipFill>
        <p:spPr>
          <a:xfrm>
            <a:off x="8785226" y="5754426"/>
            <a:ext cx="2286000" cy="494631"/>
          </a:xfrm>
          <a:prstGeom prst="rect">
            <a:avLst/>
          </a:prstGeom>
        </p:spPr>
      </p:pic>
      <p:sp>
        <p:nvSpPr>
          <p:cNvPr id="9" name="Rectangle 8">
            <a:extLst>
              <a:ext uri="{FF2B5EF4-FFF2-40B4-BE49-F238E27FC236}">
                <a16:creationId xmlns:a16="http://schemas.microsoft.com/office/drawing/2014/main" id="{4C16874C-ABFC-154A-9C9E-3409E634DA74}"/>
              </a:ext>
            </a:extLst>
          </p:cNvPr>
          <p:cNvSpPr/>
          <p:nvPr userDrawn="1"/>
        </p:nvSpPr>
        <p:spPr>
          <a:xfrm>
            <a:off x="876691" y="6027007"/>
            <a:ext cx="1931939" cy="307777"/>
          </a:xfrm>
          <a:prstGeom prst="rect">
            <a:avLst/>
          </a:prstGeom>
        </p:spPr>
        <p:txBody>
          <a:bodyPr wrap="none">
            <a:spAutoFit/>
          </a:bodyPr>
          <a:lstStyle/>
          <a:p>
            <a:pPr lvl="0"/>
            <a:r>
              <a:rPr lang="en-US" sz="1400" err="1">
                <a:solidFill>
                  <a:schemeClr val="bg1"/>
                </a:solidFill>
                <a:latin typeface="Verdana" panose="020B0604030504040204" pitchFamily="34" charset="0"/>
                <a:ea typeface="Verdana" panose="020B0604030504040204" pitchFamily="34" charset="0"/>
                <a:cs typeface="Verdana" panose="020B0604030504040204" pitchFamily="34" charset="0"/>
              </a:rPr>
              <a:t>HelpMeGrowAK.org</a:t>
            </a:r>
            <a:endParaRPr lang="en-US"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2550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AF5C8-2FBF-EF48-9B5D-A32EBFB6DB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DF4EC8-843E-7441-9361-ACF4DA74464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7B7A95-4567-1744-9CE4-5F6AE6F71BD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1B344F-1BFA-C64D-B857-2BF9CAE3A9C4}"/>
              </a:ext>
            </a:extLst>
          </p:cNvPr>
          <p:cNvSpPr>
            <a:spLocks noGrp="1"/>
          </p:cNvSpPr>
          <p:nvPr>
            <p:ph type="dt" sz="half" idx="10"/>
          </p:nvPr>
        </p:nvSpPr>
        <p:spPr/>
        <p:txBody>
          <a:bodyPr/>
          <a:lstStyle/>
          <a:p>
            <a:fld id="{10AC9CB6-5CF4-6249-B9EF-552088FE0F75}" type="datetimeFigureOut">
              <a:rPr lang="en-US" altLang="en-US" smtClean="0"/>
              <a:pPr/>
              <a:t>4/6/26</a:t>
            </a:fld>
            <a:endParaRPr lang="en-US" altLang="en-US"/>
          </a:p>
        </p:txBody>
      </p:sp>
      <p:sp>
        <p:nvSpPr>
          <p:cNvPr id="6" name="Footer Placeholder 5">
            <a:extLst>
              <a:ext uri="{FF2B5EF4-FFF2-40B4-BE49-F238E27FC236}">
                <a16:creationId xmlns:a16="http://schemas.microsoft.com/office/drawing/2014/main" id="{DAF5E0C6-4862-E740-85A9-55B33C68DB43}"/>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41FA4F67-70CD-6D43-B7A0-59D2192DC594}"/>
              </a:ext>
            </a:extLst>
          </p:cNvPr>
          <p:cNvSpPr>
            <a:spLocks noGrp="1"/>
          </p:cNvSpPr>
          <p:nvPr>
            <p:ph type="sldNum" sz="quarter" idx="12"/>
          </p:nvPr>
        </p:nvSpPr>
        <p:spPr/>
        <p:txBody>
          <a:bodyPr/>
          <a:lstStyle/>
          <a:p>
            <a:fld id="{5AC28151-8D29-3C45-9597-E09F557F884A}" type="slidenum">
              <a:rPr lang="en-US" altLang="en-US" smtClean="0"/>
              <a:pPr/>
              <a:t>‹#›</a:t>
            </a:fld>
            <a:endParaRPr lang="en-US" altLang="en-US"/>
          </a:p>
        </p:txBody>
      </p:sp>
    </p:spTree>
    <p:extLst>
      <p:ext uri="{BB962C8B-B14F-4D97-AF65-F5344CB8AC3E}">
        <p14:creationId xmlns:p14="http://schemas.microsoft.com/office/powerpoint/2010/main" val="26851371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814820-8F1D-2D49-BFAF-6868B1D26CF3}"/>
              </a:ext>
            </a:extLst>
          </p:cNvPr>
          <p:cNvSpPr/>
          <p:nvPr userDrawn="1"/>
        </p:nvSpPr>
        <p:spPr>
          <a:xfrm>
            <a:off x="0" y="0"/>
            <a:ext cx="12192000" cy="6858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876691" y="830993"/>
            <a:ext cx="3562787" cy="1635344"/>
          </a:xfrm>
          <a:prstGeom prst="rect">
            <a:avLst/>
          </a:prstGeom>
        </p:spPr>
        <p:txBody>
          <a:bodyPr anchor="t" anchorCtr="0">
            <a:normAutofit/>
          </a:bodyPr>
          <a:lstStyle>
            <a:lvl1pPr algn="l">
              <a:defRPr sz="4000">
                <a:solidFill>
                  <a:schemeClr val="bg1"/>
                </a:solidFill>
              </a:defRPr>
            </a:lvl1pPr>
          </a:lstStyle>
          <a:p>
            <a:r>
              <a:rPr lang="en-US"/>
              <a:t>Headline Placement Example</a:t>
            </a:r>
          </a:p>
        </p:txBody>
      </p:sp>
      <p:sp>
        <p:nvSpPr>
          <p:cNvPr id="5" name="Text Placeholder 4">
            <a:extLst>
              <a:ext uri="{FF2B5EF4-FFF2-40B4-BE49-F238E27FC236}">
                <a16:creationId xmlns:a16="http://schemas.microsoft.com/office/drawing/2014/main" id="{D38F4DE7-6A4C-4742-B8E4-DC8F4046E4DD}"/>
              </a:ext>
            </a:extLst>
          </p:cNvPr>
          <p:cNvSpPr>
            <a:spLocks noGrp="1"/>
          </p:cNvSpPr>
          <p:nvPr>
            <p:ph type="body" sz="quarter" idx="11" hasCustomPrompt="1"/>
          </p:nvPr>
        </p:nvSpPr>
        <p:spPr>
          <a:xfrm>
            <a:off x="5035826" y="830263"/>
            <a:ext cx="6035400" cy="4537075"/>
          </a:xfrm>
        </p:spPr>
        <p:txBody>
          <a:bodyPr>
            <a:normAutofit/>
          </a:bodyPr>
          <a:lstStyle>
            <a:lvl1pPr>
              <a:spcAft>
                <a:spcPts val="600"/>
              </a:spcAft>
              <a:defRPr sz="2400">
                <a:solidFill>
                  <a:schemeClr val="bg1"/>
                </a:solidFill>
              </a:defRPr>
            </a:lvl1pPr>
          </a:lstStyle>
          <a:p>
            <a:pPr lvl="0"/>
            <a:r>
              <a:rPr lang="en-US"/>
              <a:t>Lorem ipsum dolor sit </a:t>
            </a:r>
            <a:r>
              <a:rPr lang="en-US" err="1"/>
              <a:t>amet</a:t>
            </a:r>
            <a:r>
              <a:rPr lang="en-US"/>
              <a:t> </a:t>
            </a:r>
            <a:r>
              <a:rPr lang="en-US" err="1"/>
              <a:t>conset</a:t>
            </a:r>
            <a:r>
              <a:rPr lang="en-US"/>
              <a:t> </a:t>
            </a:r>
          </a:p>
          <a:p>
            <a:pPr lvl="0"/>
            <a:r>
              <a:rPr lang="en-US" err="1"/>
              <a:t>Adipiscing</a:t>
            </a:r>
            <a:r>
              <a:rPr lang="en-US"/>
              <a:t> </a:t>
            </a:r>
            <a:r>
              <a:rPr lang="en-US" err="1"/>
              <a:t>elit</a:t>
            </a:r>
            <a:r>
              <a:rPr lang="en-US"/>
              <a:t> sed diam </a:t>
            </a:r>
            <a:r>
              <a:rPr lang="en-US" err="1"/>
              <a:t>nonummy</a:t>
            </a:r>
            <a:endParaRPr lang="en-US"/>
          </a:p>
          <a:p>
            <a:pPr lvl="0"/>
            <a:r>
              <a:rPr lang="en-US" err="1"/>
              <a:t>Euismod</a:t>
            </a:r>
            <a:r>
              <a:rPr lang="en-US"/>
              <a:t> </a:t>
            </a:r>
            <a:r>
              <a:rPr lang="en-US" err="1"/>
              <a:t>tincidunt</a:t>
            </a:r>
            <a:r>
              <a:rPr lang="en-US"/>
              <a:t> </a:t>
            </a:r>
            <a:r>
              <a:rPr lang="en-US" err="1"/>
              <a:t>ut</a:t>
            </a:r>
            <a:r>
              <a:rPr lang="en-US"/>
              <a:t> </a:t>
            </a:r>
            <a:r>
              <a:rPr lang="en-US" err="1"/>
              <a:t>laoreet</a:t>
            </a:r>
            <a:r>
              <a:rPr lang="en-US"/>
              <a:t> dolore </a:t>
            </a:r>
          </a:p>
          <a:p>
            <a:pPr lvl="0"/>
            <a:r>
              <a:rPr lang="en-US" err="1"/>
              <a:t>Aliquam</a:t>
            </a:r>
            <a:r>
              <a:rPr lang="en-US"/>
              <a:t> </a:t>
            </a:r>
            <a:r>
              <a:rPr lang="en-US" err="1"/>
              <a:t>erat</a:t>
            </a:r>
            <a:r>
              <a:rPr lang="en-US"/>
              <a:t> </a:t>
            </a:r>
            <a:r>
              <a:rPr lang="en-US" err="1"/>
              <a:t>volutpat</a:t>
            </a:r>
            <a:r>
              <a:rPr lang="en-US"/>
              <a:t> </a:t>
            </a:r>
            <a:r>
              <a:rPr lang="en-US" err="1"/>
              <a:t>wisi</a:t>
            </a:r>
            <a:r>
              <a:rPr lang="en-US"/>
              <a:t> </a:t>
            </a:r>
            <a:r>
              <a:rPr lang="en-US" err="1"/>
              <a:t>enim</a:t>
            </a:r>
            <a:r>
              <a:rPr lang="en-US"/>
              <a:t> ad </a:t>
            </a:r>
          </a:p>
          <a:p>
            <a:pPr lvl="0"/>
            <a:r>
              <a:rPr lang="en-US"/>
              <a:t>Minim </a:t>
            </a:r>
            <a:r>
              <a:rPr lang="en-US" err="1"/>
              <a:t>veniam</a:t>
            </a:r>
            <a:r>
              <a:rPr lang="en-US"/>
              <a:t> </a:t>
            </a:r>
            <a:r>
              <a:rPr lang="en-US" err="1"/>
              <a:t>quis</a:t>
            </a:r>
            <a:r>
              <a:rPr lang="en-US"/>
              <a:t> </a:t>
            </a:r>
            <a:r>
              <a:rPr lang="en-US" err="1"/>
              <a:t>nostrud</a:t>
            </a:r>
            <a:r>
              <a:rPr lang="en-US"/>
              <a:t> exercitation </a:t>
            </a:r>
          </a:p>
        </p:txBody>
      </p:sp>
      <p:pic>
        <p:nvPicPr>
          <p:cNvPr id="8" name="Picture 7">
            <a:extLst>
              <a:ext uri="{FF2B5EF4-FFF2-40B4-BE49-F238E27FC236}">
                <a16:creationId xmlns:a16="http://schemas.microsoft.com/office/drawing/2014/main" id="{066C3456-B72B-A944-B821-75D4A8EB5E63}"/>
              </a:ext>
            </a:extLst>
          </p:cNvPr>
          <p:cNvPicPr>
            <a:picLocks noChangeAspect="1"/>
          </p:cNvPicPr>
          <p:nvPr userDrawn="1"/>
        </p:nvPicPr>
        <p:blipFill>
          <a:blip r:embed="rId2"/>
          <a:stretch>
            <a:fillRect/>
          </a:stretch>
        </p:blipFill>
        <p:spPr>
          <a:xfrm>
            <a:off x="8785226" y="5754426"/>
            <a:ext cx="2286000" cy="494631"/>
          </a:xfrm>
          <a:prstGeom prst="rect">
            <a:avLst/>
          </a:prstGeom>
        </p:spPr>
      </p:pic>
      <p:sp>
        <p:nvSpPr>
          <p:cNvPr id="9" name="Rectangle 8">
            <a:extLst>
              <a:ext uri="{FF2B5EF4-FFF2-40B4-BE49-F238E27FC236}">
                <a16:creationId xmlns:a16="http://schemas.microsoft.com/office/drawing/2014/main" id="{5DAEE7B6-216D-DE4A-8645-DB45D0DE89A6}"/>
              </a:ext>
            </a:extLst>
          </p:cNvPr>
          <p:cNvSpPr/>
          <p:nvPr userDrawn="1"/>
        </p:nvSpPr>
        <p:spPr>
          <a:xfrm>
            <a:off x="876691" y="6027007"/>
            <a:ext cx="1931939" cy="307777"/>
          </a:xfrm>
          <a:prstGeom prst="rect">
            <a:avLst/>
          </a:prstGeom>
        </p:spPr>
        <p:txBody>
          <a:bodyPr wrap="none">
            <a:spAutoFit/>
          </a:bodyPr>
          <a:lstStyle/>
          <a:p>
            <a:pPr lvl="0"/>
            <a:r>
              <a:rPr lang="en-US" sz="1400" err="1">
                <a:solidFill>
                  <a:schemeClr val="bg1"/>
                </a:solidFill>
                <a:latin typeface="Verdana" panose="020B0604030504040204" pitchFamily="34" charset="0"/>
                <a:ea typeface="Verdana" panose="020B0604030504040204" pitchFamily="34" charset="0"/>
                <a:cs typeface="Verdana" panose="020B0604030504040204" pitchFamily="34" charset="0"/>
              </a:rPr>
              <a:t>HelpMeGrowAK.org</a:t>
            </a:r>
            <a:endParaRPr lang="en-US"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051608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76691" y="830993"/>
            <a:ext cx="3562787" cy="1635344"/>
          </a:xfrm>
          <a:prstGeom prst="rect">
            <a:avLst/>
          </a:prstGeom>
        </p:spPr>
        <p:txBody>
          <a:bodyPr anchor="t" anchorCtr="0">
            <a:normAutofit/>
          </a:bodyPr>
          <a:lstStyle>
            <a:lvl1pPr algn="l">
              <a:defRPr sz="4000">
                <a:solidFill>
                  <a:schemeClr val="bg1"/>
                </a:solidFill>
              </a:defRPr>
            </a:lvl1pPr>
          </a:lstStyle>
          <a:p>
            <a:r>
              <a:rPr lang="en-US"/>
              <a:t>Headline Placement Example</a:t>
            </a:r>
          </a:p>
        </p:txBody>
      </p:sp>
      <p:sp>
        <p:nvSpPr>
          <p:cNvPr id="5" name="Text Placeholder 4">
            <a:extLst>
              <a:ext uri="{FF2B5EF4-FFF2-40B4-BE49-F238E27FC236}">
                <a16:creationId xmlns:a16="http://schemas.microsoft.com/office/drawing/2014/main" id="{D38F4DE7-6A4C-4742-B8E4-DC8F4046E4DD}"/>
              </a:ext>
            </a:extLst>
          </p:cNvPr>
          <p:cNvSpPr>
            <a:spLocks noGrp="1"/>
          </p:cNvSpPr>
          <p:nvPr>
            <p:ph type="body" sz="quarter" idx="11" hasCustomPrompt="1"/>
          </p:nvPr>
        </p:nvSpPr>
        <p:spPr>
          <a:xfrm>
            <a:off x="5035826" y="830263"/>
            <a:ext cx="6035400" cy="4537075"/>
          </a:xfrm>
        </p:spPr>
        <p:txBody>
          <a:bodyPr>
            <a:normAutofit/>
          </a:bodyPr>
          <a:lstStyle>
            <a:lvl1pPr>
              <a:spcAft>
                <a:spcPts val="600"/>
              </a:spcAft>
              <a:defRPr sz="2400">
                <a:solidFill>
                  <a:schemeClr val="bg1"/>
                </a:solidFill>
              </a:defRPr>
            </a:lvl1pPr>
          </a:lstStyle>
          <a:p>
            <a:pPr lvl="0"/>
            <a:r>
              <a:rPr lang="en-US"/>
              <a:t>Lorem ipsum dolor sit </a:t>
            </a:r>
            <a:r>
              <a:rPr lang="en-US" err="1"/>
              <a:t>amet</a:t>
            </a:r>
            <a:r>
              <a:rPr lang="en-US"/>
              <a:t> </a:t>
            </a:r>
            <a:r>
              <a:rPr lang="en-US" err="1"/>
              <a:t>conset</a:t>
            </a:r>
            <a:r>
              <a:rPr lang="en-US"/>
              <a:t> </a:t>
            </a:r>
          </a:p>
          <a:p>
            <a:pPr lvl="0"/>
            <a:r>
              <a:rPr lang="en-US" err="1"/>
              <a:t>Adipiscing</a:t>
            </a:r>
            <a:r>
              <a:rPr lang="en-US"/>
              <a:t> </a:t>
            </a:r>
            <a:r>
              <a:rPr lang="en-US" err="1"/>
              <a:t>elit</a:t>
            </a:r>
            <a:r>
              <a:rPr lang="en-US"/>
              <a:t> sed diam </a:t>
            </a:r>
            <a:r>
              <a:rPr lang="en-US" err="1"/>
              <a:t>nonummy</a:t>
            </a:r>
            <a:endParaRPr lang="en-US"/>
          </a:p>
          <a:p>
            <a:pPr lvl="0"/>
            <a:r>
              <a:rPr lang="en-US" err="1"/>
              <a:t>Euismod</a:t>
            </a:r>
            <a:r>
              <a:rPr lang="en-US"/>
              <a:t> </a:t>
            </a:r>
            <a:r>
              <a:rPr lang="en-US" err="1"/>
              <a:t>tincidunt</a:t>
            </a:r>
            <a:r>
              <a:rPr lang="en-US"/>
              <a:t> </a:t>
            </a:r>
            <a:r>
              <a:rPr lang="en-US" err="1"/>
              <a:t>ut</a:t>
            </a:r>
            <a:r>
              <a:rPr lang="en-US"/>
              <a:t> </a:t>
            </a:r>
            <a:r>
              <a:rPr lang="en-US" err="1"/>
              <a:t>laoreet</a:t>
            </a:r>
            <a:r>
              <a:rPr lang="en-US"/>
              <a:t> dolore </a:t>
            </a:r>
          </a:p>
          <a:p>
            <a:pPr lvl="0"/>
            <a:r>
              <a:rPr lang="en-US" err="1"/>
              <a:t>Aliquam</a:t>
            </a:r>
            <a:r>
              <a:rPr lang="en-US"/>
              <a:t> </a:t>
            </a:r>
            <a:r>
              <a:rPr lang="en-US" err="1"/>
              <a:t>erat</a:t>
            </a:r>
            <a:r>
              <a:rPr lang="en-US"/>
              <a:t> </a:t>
            </a:r>
            <a:r>
              <a:rPr lang="en-US" err="1"/>
              <a:t>volutpat</a:t>
            </a:r>
            <a:r>
              <a:rPr lang="en-US"/>
              <a:t> </a:t>
            </a:r>
            <a:r>
              <a:rPr lang="en-US" err="1"/>
              <a:t>wisi</a:t>
            </a:r>
            <a:r>
              <a:rPr lang="en-US"/>
              <a:t> </a:t>
            </a:r>
            <a:r>
              <a:rPr lang="en-US" err="1"/>
              <a:t>enim</a:t>
            </a:r>
            <a:r>
              <a:rPr lang="en-US"/>
              <a:t> ad </a:t>
            </a:r>
          </a:p>
          <a:p>
            <a:pPr lvl="0"/>
            <a:r>
              <a:rPr lang="en-US"/>
              <a:t>Minim </a:t>
            </a:r>
            <a:r>
              <a:rPr lang="en-US" err="1"/>
              <a:t>veniam</a:t>
            </a:r>
            <a:r>
              <a:rPr lang="en-US"/>
              <a:t> </a:t>
            </a:r>
            <a:r>
              <a:rPr lang="en-US" err="1"/>
              <a:t>quis</a:t>
            </a:r>
            <a:r>
              <a:rPr lang="en-US"/>
              <a:t> </a:t>
            </a:r>
            <a:r>
              <a:rPr lang="en-US" err="1"/>
              <a:t>nostrud</a:t>
            </a:r>
            <a:r>
              <a:rPr lang="en-US"/>
              <a:t> exercitation </a:t>
            </a:r>
          </a:p>
        </p:txBody>
      </p:sp>
    </p:spTree>
    <p:extLst>
      <p:ext uri="{BB962C8B-B14F-4D97-AF65-F5344CB8AC3E}">
        <p14:creationId xmlns:p14="http://schemas.microsoft.com/office/powerpoint/2010/main" val="31791096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2697F0-42D5-D74B-A987-BB54B547784D}"/>
              </a:ext>
            </a:extLst>
          </p:cNvPr>
          <p:cNvSpPr/>
          <p:nvPr userDrawn="1"/>
        </p:nvSpPr>
        <p:spPr>
          <a:xfrm>
            <a:off x="0" y="436"/>
            <a:ext cx="49911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876692" y="830993"/>
            <a:ext cx="3449982" cy="1635344"/>
          </a:xfrm>
          <a:prstGeom prst="rect">
            <a:avLst/>
          </a:prstGeom>
        </p:spPr>
        <p:txBody>
          <a:bodyPr anchor="t" anchorCtr="0">
            <a:normAutofit/>
          </a:bodyPr>
          <a:lstStyle>
            <a:lvl1pPr algn="l">
              <a:defRPr sz="4000">
                <a:solidFill>
                  <a:schemeClr val="bg1"/>
                </a:solidFill>
              </a:defRPr>
            </a:lvl1pPr>
          </a:lstStyle>
          <a:p>
            <a:r>
              <a:rPr lang="en-US"/>
              <a:t>Divider Slide Headline</a:t>
            </a:r>
          </a:p>
        </p:txBody>
      </p:sp>
      <p:pic>
        <p:nvPicPr>
          <p:cNvPr id="10" name="Picture 9">
            <a:extLst>
              <a:ext uri="{FF2B5EF4-FFF2-40B4-BE49-F238E27FC236}">
                <a16:creationId xmlns:a16="http://schemas.microsoft.com/office/drawing/2014/main" id="{1CAB6ABC-E214-834E-AFD4-14A1F587BDAF}"/>
              </a:ext>
            </a:extLst>
          </p:cNvPr>
          <p:cNvPicPr>
            <a:picLocks noChangeAspect="1"/>
          </p:cNvPicPr>
          <p:nvPr userDrawn="1"/>
        </p:nvPicPr>
        <p:blipFill>
          <a:blip r:embed="rId2"/>
          <a:stretch>
            <a:fillRect/>
          </a:stretch>
        </p:blipFill>
        <p:spPr>
          <a:xfrm>
            <a:off x="8785609" y="5752477"/>
            <a:ext cx="2286000" cy="494632"/>
          </a:xfrm>
          <a:prstGeom prst="rect">
            <a:avLst/>
          </a:prstGeom>
        </p:spPr>
      </p:pic>
      <p:pic>
        <p:nvPicPr>
          <p:cNvPr id="4" name="Picture 3" descr="Background pattern&#10;&#10;Description automatically generated">
            <a:extLst>
              <a:ext uri="{FF2B5EF4-FFF2-40B4-BE49-F238E27FC236}">
                <a16:creationId xmlns:a16="http://schemas.microsoft.com/office/drawing/2014/main" id="{86D1DFA1-4D02-8248-95D8-B3D8A41F96E0}"/>
              </a:ext>
            </a:extLst>
          </p:cNvPr>
          <p:cNvPicPr>
            <a:picLocks noChangeAspect="1"/>
          </p:cNvPicPr>
          <p:nvPr userDrawn="1"/>
        </p:nvPicPr>
        <p:blipFill>
          <a:blip r:embed="rId3"/>
          <a:stretch>
            <a:fillRect/>
          </a:stretch>
        </p:blipFill>
        <p:spPr>
          <a:xfrm>
            <a:off x="0" y="2730936"/>
            <a:ext cx="4991100" cy="4127500"/>
          </a:xfrm>
          <a:prstGeom prst="rect">
            <a:avLst/>
          </a:prstGeom>
        </p:spPr>
      </p:pic>
      <p:sp>
        <p:nvSpPr>
          <p:cNvPr id="12" name="Text Placeholder 11">
            <a:extLst>
              <a:ext uri="{FF2B5EF4-FFF2-40B4-BE49-F238E27FC236}">
                <a16:creationId xmlns:a16="http://schemas.microsoft.com/office/drawing/2014/main" id="{67F7272F-E5CD-594B-BF19-D7B5D70E4542}"/>
              </a:ext>
            </a:extLst>
          </p:cNvPr>
          <p:cNvSpPr>
            <a:spLocks noGrp="1"/>
          </p:cNvSpPr>
          <p:nvPr>
            <p:ph type="body" sz="quarter" idx="11" hasCustomPrompt="1"/>
          </p:nvPr>
        </p:nvSpPr>
        <p:spPr>
          <a:xfrm>
            <a:off x="5784430" y="830263"/>
            <a:ext cx="5286796" cy="4381500"/>
          </a:xfrm>
        </p:spPr>
        <p:txBody>
          <a:bodyPr/>
          <a:lstStyle>
            <a:lvl1pPr marL="0" indent="0" algn="l">
              <a:lnSpc>
                <a:spcPct val="112000"/>
              </a:lnSpc>
              <a:buNone/>
              <a:defRPr sz="3400" b="1" i="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algn="l"/>
            <a:r>
              <a:rPr lang="en-US">
                <a:solidFill>
                  <a:schemeClr val="tx2"/>
                </a:solidFill>
              </a:rPr>
              <a:t>Block quote example for quotes or a single statement/ sentence of greater importance.</a:t>
            </a:r>
          </a:p>
        </p:txBody>
      </p:sp>
      <p:sp>
        <p:nvSpPr>
          <p:cNvPr id="11" name="Rectangle 10">
            <a:extLst>
              <a:ext uri="{FF2B5EF4-FFF2-40B4-BE49-F238E27FC236}">
                <a16:creationId xmlns:a16="http://schemas.microsoft.com/office/drawing/2014/main" id="{7C63A476-64ED-8E46-901C-E7B4561ED452}"/>
              </a:ext>
            </a:extLst>
          </p:cNvPr>
          <p:cNvSpPr/>
          <p:nvPr userDrawn="1"/>
        </p:nvSpPr>
        <p:spPr>
          <a:xfrm>
            <a:off x="5784430" y="6027007"/>
            <a:ext cx="2088931" cy="307777"/>
          </a:xfrm>
          <a:prstGeom prst="rect">
            <a:avLst/>
          </a:prstGeom>
        </p:spPr>
        <p:txBody>
          <a:bodyPr wrap="square">
            <a:spAutoFit/>
          </a:bodyPr>
          <a:lstStyle/>
          <a:p>
            <a:pPr lvl="0"/>
            <a:r>
              <a:rPr lang="en-US" sz="1400" err="1">
                <a:solidFill>
                  <a:schemeClr val="tx2"/>
                </a:solidFill>
                <a:latin typeface="Verdana" panose="020B0604030504040204" pitchFamily="34" charset="0"/>
                <a:ea typeface="Verdana" panose="020B0604030504040204" pitchFamily="34" charset="0"/>
                <a:cs typeface="Verdana" panose="020B0604030504040204" pitchFamily="34" charset="0"/>
              </a:rPr>
              <a:t>HelpMeGrowAK.org</a:t>
            </a:r>
            <a:endParaRPr lang="en-US" sz="140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711008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AB6ABC-E214-834E-AFD4-14A1F587BDAF}"/>
              </a:ext>
            </a:extLst>
          </p:cNvPr>
          <p:cNvPicPr>
            <a:picLocks noChangeAspect="1"/>
          </p:cNvPicPr>
          <p:nvPr userDrawn="1"/>
        </p:nvPicPr>
        <p:blipFill>
          <a:blip r:embed="rId2"/>
          <a:stretch>
            <a:fillRect/>
          </a:stretch>
        </p:blipFill>
        <p:spPr>
          <a:xfrm>
            <a:off x="8785609" y="5752477"/>
            <a:ext cx="2286000" cy="494632"/>
          </a:xfrm>
          <a:prstGeom prst="rect">
            <a:avLst/>
          </a:prstGeom>
        </p:spPr>
      </p:pic>
      <p:sp>
        <p:nvSpPr>
          <p:cNvPr id="14" name="Rectangle 13">
            <a:extLst>
              <a:ext uri="{FF2B5EF4-FFF2-40B4-BE49-F238E27FC236}">
                <a16:creationId xmlns:a16="http://schemas.microsoft.com/office/drawing/2014/main" id="{501C99F6-04E8-0A4A-88AD-E459524FFC95}"/>
              </a:ext>
            </a:extLst>
          </p:cNvPr>
          <p:cNvSpPr/>
          <p:nvPr userDrawn="1"/>
        </p:nvSpPr>
        <p:spPr>
          <a:xfrm>
            <a:off x="0" y="6556248"/>
            <a:ext cx="12192000" cy="30175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hart Placeholder 4">
            <a:extLst>
              <a:ext uri="{FF2B5EF4-FFF2-40B4-BE49-F238E27FC236}">
                <a16:creationId xmlns:a16="http://schemas.microsoft.com/office/drawing/2014/main" id="{669F800F-A020-474D-B802-E643C737D87C}"/>
              </a:ext>
            </a:extLst>
          </p:cNvPr>
          <p:cNvSpPr>
            <a:spLocks noGrp="1"/>
          </p:cNvSpPr>
          <p:nvPr>
            <p:ph type="chart" sz="quarter" idx="11"/>
          </p:nvPr>
        </p:nvSpPr>
        <p:spPr>
          <a:xfrm>
            <a:off x="6252882" y="830263"/>
            <a:ext cx="4818343" cy="4613075"/>
          </a:xfrm>
        </p:spPr>
        <p:txBody>
          <a:bodyPr/>
          <a:lstStyle/>
          <a:p>
            <a:r>
              <a:rPr lang="en-US"/>
              <a:t>Click icon to add chart</a:t>
            </a:r>
          </a:p>
        </p:txBody>
      </p:sp>
      <p:sp>
        <p:nvSpPr>
          <p:cNvPr id="13" name="Text Placeholder 11">
            <a:extLst>
              <a:ext uri="{FF2B5EF4-FFF2-40B4-BE49-F238E27FC236}">
                <a16:creationId xmlns:a16="http://schemas.microsoft.com/office/drawing/2014/main" id="{30E8258F-912E-BB42-B4B3-6DCDFE9029FF}"/>
              </a:ext>
            </a:extLst>
          </p:cNvPr>
          <p:cNvSpPr>
            <a:spLocks noGrp="1"/>
          </p:cNvSpPr>
          <p:nvPr>
            <p:ph type="body" sz="quarter" idx="12" hasCustomPrompt="1"/>
          </p:nvPr>
        </p:nvSpPr>
        <p:spPr>
          <a:xfrm>
            <a:off x="876691" y="857477"/>
            <a:ext cx="4928209" cy="4613075"/>
          </a:xfrm>
        </p:spPr>
        <p:txBody>
          <a:bodyPr anchor="ctr" anchorCtr="0"/>
          <a:lstStyle>
            <a:lvl1pPr marL="0" indent="0" algn="l">
              <a:lnSpc>
                <a:spcPct val="112000"/>
              </a:lnSpc>
              <a:buNone/>
              <a:defRPr sz="3400" b="1" i="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algn="l"/>
            <a:r>
              <a:rPr lang="en-US">
                <a:solidFill>
                  <a:schemeClr val="tx2"/>
                </a:solidFill>
              </a:rPr>
              <a:t>Large single statement or title placement example</a:t>
            </a:r>
          </a:p>
        </p:txBody>
      </p:sp>
      <p:sp>
        <p:nvSpPr>
          <p:cNvPr id="8" name="Rectangle 7">
            <a:extLst>
              <a:ext uri="{FF2B5EF4-FFF2-40B4-BE49-F238E27FC236}">
                <a16:creationId xmlns:a16="http://schemas.microsoft.com/office/drawing/2014/main" id="{4518C3B7-531A-E048-A328-F1B725331254}"/>
              </a:ext>
            </a:extLst>
          </p:cNvPr>
          <p:cNvSpPr/>
          <p:nvPr userDrawn="1"/>
        </p:nvSpPr>
        <p:spPr>
          <a:xfrm>
            <a:off x="876691" y="6027007"/>
            <a:ext cx="2088931" cy="307777"/>
          </a:xfrm>
          <a:prstGeom prst="rect">
            <a:avLst/>
          </a:prstGeom>
        </p:spPr>
        <p:txBody>
          <a:bodyPr wrap="square">
            <a:spAutoFit/>
          </a:bodyPr>
          <a:lstStyle/>
          <a:p>
            <a:pPr lvl="0"/>
            <a:r>
              <a:rPr lang="en-US" sz="1400" err="1">
                <a:solidFill>
                  <a:schemeClr val="tx2"/>
                </a:solidFill>
                <a:latin typeface="Verdana" panose="020B0604030504040204" pitchFamily="34" charset="0"/>
                <a:ea typeface="Verdana" panose="020B0604030504040204" pitchFamily="34" charset="0"/>
                <a:cs typeface="Verdana" panose="020B0604030504040204" pitchFamily="34" charset="0"/>
              </a:rPr>
              <a:t>HelpMeGrowAK.org</a:t>
            </a:r>
            <a:endParaRPr lang="en-US" sz="140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115127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2613C4-CCC1-0A95-3448-BF79BC14607B}"/>
              </a:ext>
            </a:extLst>
          </p:cNvPr>
          <p:cNvSpPr>
            <a:spLocks noGrp="1"/>
          </p:cNvSpPr>
          <p:nvPr>
            <p:ph type="dt" sz="half" idx="10"/>
          </p:nvPr>
        </p:nvSpPr>
        <p:spPr/>
        <p:txBody>
          <a:bodyPr/>
          <a:lstStyle/>
          <a:p>
            <a:fld id="{C32BE23E-CF1F-6B41-95E6-361886F6D4F7}" type="datetimeFigureOut">
              <a:rPr lang="en-US" smtClean="0"/>
              <a:t>4/6/26</a:t>
            </a:fld>
            <a:endParaRPr lang="en-US"/>
          </a:p>
        </p:txBody>
      </p:sp>
      <p:sp>
        <p:nvSpPr>
          <p:cNvPr id="3" name="Footer Placeholder 2">
            <a:extLst>
              <a:ext uri="{FF2B5EF4-FFF2-40B4-BE49-F238E27FC236}">
                <a16:creationId xmlns:a16="http://schemas.microsoft.com/office/drawing/2014/main" id="{7DF1B16C-594F-345F-0805-0B273DDB8D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888C4A-A682-F850-CF47-DC3FA8E76B9E}"/>
              </a:ext>
            </a:extLst>
          </p:cNvPr>
          <p:cNvSpPr>
            <a:spLocks noGrp="1"/>
          </p:cNvSpPr>
          <p:nvPr>
            <p:ph type="sldNum" sz="quarter" idx="12"/>
          </p:nvPr>
        </p:nvSpPr>
        <p:spPr/>
        <p:txBody>
          <a:bodyPr/>
          <a:lstStyle/>
          <a:p>
            <a:fld id="{B2FB5DFF-56C1-E34A-A9B3-E0C00F79009B}" type="slidenum">
              <a:rPr lang="en-US" smtClean="0"/>
              <a:t>‹#›</a:t>
            </a:fld>
            <a:endParaRPr lang="en-US"/>
          </a:p>
        </p:txBody>
      </p:sp>
    </p:spTree>
    <p:extLst>
      <p:ext uri="{BB962C8B-B14F-4D97-AF65-F5344CB8AC3E}">
        <p14:creationId xmlns:p14="http://schemas.microsoft.com/office/powerpoint/2010/main" val="14223955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C02C7-6358-82F9-9C83-26110BB0BA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A4CA59-4E23-12FD-6C94-191ABD2FF4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479FA-14DC-51B8-73BF-1160486CED7E}"/>
              </a:ext>
            </a:extLst>
          </p:cNvPr>
          <p:cNvSpPr>
            <a:spLocks noGrp="1"/>
          </p:cNvSpPr>
          <p:nvPr>
            <p:ph type="dt" sz="half" idx="10"/>
          </p:nvPr>
        </p:nvSpPr>
        <p:spPr/>
        <p:txBody>
          <a:bodyPr/>
          <a:lstStyle/>
          <a:p>
            <a:fld id="{2C3C6750-81A7-F449-A04A-46CA575BB239}" type="datetimeFigureOut">
              <a:rPr lang="en-US" smtClean="0"/>
              <a:t>4/6/26</a:t>
            </a:fld>
            <a:endParaRPr lang="en-US"/>
          </a:p>
        </p:txBody>
      </p:sp>
      <p:sp>
        <p:nvSpPr>
          <p:cNvPr id="5" name="Footer Placeholder 4">
            <a:extLst>
              <a:ext uri="{FF2B5EF4-FFF2-40B4-BE49-F238E27FC236}">
                <a16:creationId xmlns:a16="http://schemas.microsoft.com/office/drawing/2014/main" id="{448C42AE-A120-DE5E-A4D6-F984CD534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62C32E-15C5-3071-E1B8-A13581EBA32E}"/>
              </a:ext>
            </a:extLst>
          </p:cNvPr>
          <p:cNvSpPr>
            <a:spLocks noGrp="1"/>
          </p:cNvSpPr>
          <p:nvPr>
            <p:ph type="sldNum" sz="quarter" idx="12"/>
          </p:nvPr>
        </p:nvSpPr>
        <p:spPr/>
        <p:txBody>
          <a:bodyPr/>
          <a:lstStyle/>
          <a:p>
            <a:fld id="{0F930082-F111-224E-B6EF-048FCD0212F6}" type="slidenum">
              <a:rPr lang="en-US" smtClean="0"/>
              <a:t>‹#›</a:t>
            </a:fld>
            <a:endParaRPr lang="en-US"/>
          </a:p>
        </p:txBody>
      </p:sp>
    </p:spTree>
    <p:extLst>
      <p:ext uri="{BB962C8B-B14F-4D97-AF65-F5344CB8AC3E}">
        <p14:creationId xmlns:p14="http://schemas.microsoft.com/office/powerpoint/2010/main" val="28888399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83F35-0CED-E488-6587-0F7399C835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931B6D-03B3-763A-359F-A5263DEE5B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5D11C1-416E-C850-EF4E-7A42A8E20542}"/>
              </a:ext>
            </a:extLst>
          </p:cNvPr>
          <p:cNvSpPr>
            <a:spLocks noGrp="1"/>
          </p:cNvSpPr>
          <p:nvPr>
            <p:ph type="dt" sz="half" idx="10"/>
          </p:nvPr>
        </p:nvSpPr>
        <p:spPr/>
        <p:txBody>
          <a:bodyPr/>
          <a:lstStyle/>
          <a:p>
            <a:fld id="{2C3C6750-81A7-F449-A04A-46CA575BB239}" type="datetimeFigureOut">
              <a:rPr lang="en-US" smtClean="0"/>
              <a:t>4/6/26</a:t>
            </a:fld>
            <a:endParaRPr lang="en-US"/>
          </a:p>
        </p:txBody>
      </p:sp>
      <p:sp>
        <p:nvSpPr>
          <p:cNvPr id="5" name="Footer Placeholder 4">
            <a:extLst>
              <a:ext uri="{FF2B5EF4-FFF2-40B4-BE49-F238E27FC236}">
                <a16:creationId xmlns:a16="http://schemas.microsoft.com/office/drawing/2014/main" id="{2264C86A-52C3-5750-90E7-6DF825860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0075D2-B449-60F1-204D-89F5B4882C9B}"/>
              </a:ext>
            </a:extLst>
          </p:cNvPr>
          <p:cNvSpPr>
            <a:spLocks noGrp="1"/>
          </p:cNvSpPr>
          <p:nvPr>
            <p:ph type="sldNum" sz="quarter" idx="12"/>
          </p:nvPr>
        </p:nvSpPr>
        <p:spPr/>
        <p:txBody>
          <a:bodyPr/>
          <a:lstStyle/>
          <a:p>
            <a:fld id="{0F930082-F111-224E-B6EF-048FCD0212F6}" type="slidenum">
              <a:rPr lang="en-US" smtClean="0"/>
              <a:t>‹#›</a:t>
            </a:fld>
            <a:endParaRPr lang="en-US"/>
          </a:p>
        </p:txBody>
      </p:sp>
    </p:spTree>
    <p:extLst>
      <p:ext uri="{BB962C8B-B14F-4D97-AF65-F5344CB8AC3E}">
        <p14:creationId xmlns:p14="http://schemas.microsoft.com/office/powerpoint/2010/main" val="42742262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6D535-8285-D202-2EB5-FBA23BC198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71685B-6D57-FBE0-6C06-964FE96120F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46274C-9292-6795-4793-2CDF01B75EA7}"/>
              </a:ext>
            </a:extLst>
          </p:cNvPr>
          <p:cNvSpPr>
            <a:spLocks noGrp="1"/>
          </p:cNvSpPr>
          <p:nvPr>
            <p:ph type="dt" sz="half" idx="10"/>
          </p:nvPr>
        </p:nvSpPr>
        <p:spPr/>
        <p:txBody>
          <a:bodyPr/>
          <a:lstStyle/>
          <a:p>
            <a:fld id="{2C3C6750-81A7-F449-A04A-46CA575BB239}" type="datetimeFigureOut">
              <a:rPr lang="en-US" smtClean="0"/>
              <a:t>4/6/26</a:t>
            </a:fld>
            <a:endParaRPr lang="en-US"/>
          </a:p>
        </p:txBody>
      </p:sp>
      <p:sp>
        <p:nvSpPr>
          <p:cNvPr id="5" name="Footer Placeholder 4">
            <a:extLst>
              <a:ext uri="{FF2B5EF4-FFF2-40B4-BE49-F238E27FC236}">
                <a16:creationId xmlns:a16="http://schemas.microsoft.com/office/drawing/2014/main" id="{0CF470E7-6182-B5DC-E59B-C7AA581F56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58E73A-ED9B-A5A0-B299-89638DEA90DD}"/>
              </a:ext>
            </a:extLst>
          </p:cNvPr>
          <p:cNvSpPr>
            <a:spLocks noGrp="1"/>
          </p:cNvSpPr>
          <p:nvPr>
            <p:ph type="sldNum" sz="quarter" idx="12"/>
          </p:nvPr>
        </p:nvSpPr>
        <p:spPr/>
        <p:txBody>
          <a:bodyPr/>
          <a:lstStyle/>
          <a:p>
            <a:fld id="{0F930082-F111-224E-B6EF-048FCD0212F6}" type="slidenum">
              <a:rPr lang="en-US" smtClean="0"/>
              <a:t>‹#›</a:t>
            </a:fld>
            <a:endParaRPr lang="en-US"/>
          </a:p>
        </p:txBody>
      </p:sp>
    </p:spTree>
    <p:extLst>
      <p:ext uri="{BB962C8B-B14F-4D97-AF65-F5344CB8AC3E}">
        <p14:creationId xmlns:p14="http://schemas.microsoft.com/office/powerpoint/2010/main" val="29713295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8A74D-F910-5B4D-CFB3-ED39F4B4DA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810DBB-5900-729F-16FF-9963285525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392247-7FB1-E632-8040-66E1ADF8AF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7069E1-6FF9-2F7D-B2A5-0B5C8B3404F9}"/>
              </a:ext>
            </a:extLst>
          </p:cNvPr>
          <p:cNvSpPr>
            <a:spLocks noGrp="1"/>
          </p:cNvSpPr>
          <p:nvPr>
            <p:ph type="dt" sz="half" idx="10"/>
          </p:nvPr>
        </p:nvSpPr>
        <p:spPr/>
        <p:txBody>
          <a:bodyPr/>
          <a:lstStyle/>
          <a:p>
            <a:fld id="{2C3C6750-81A7-F449-A04A-46CA575BB239}" type="datetimeFigureOut">
              <a:rPr lang="en-US" smtClean="0"/>
              <a:t>4/6/26</a:t>
            </a:fld>
            <a:endParaRPr lang="en-US"/>
          </a:p>
        </p:txBody>
      </p:sp>
      <p:sp>
        <p:nvSpPr>
          <p:cNvPr id="6" name="Footer Placeholder 5">
            <a:extLst>
              <a:ext uri="{FF2B5EF4-FFF2-40B4-BE49-F238E27FC236}">
                <a16:creationId xmlns:a16="http://schemas.microsoft.com/office/drawing/2014/main" id="{4EE7A60B-0819-4C97-E1FD-B20DC6E6BC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517A9D-96AD-F093-5749-84C5D8B27F05}"/>
              </a:ext>
            </a:extLst>
          </p:cNvPr>
          <p:cNvSpPr>
            <a:spLocks noGrp="1"/>
          </p:cNvSpPr>
          <p:nvPr>
            <p:ph type="sldNum" sz="quarter" idx="12"/>
          </p:nvPr>
        </p:nvSpPr>
        <p:spPr/>
        <p:txBody>
          <a:bodyPr/>
          <a:lstStyle/>
          <a:p>
            <a:fld id="{0F930082-F111-224E-B6EF-048FCD0212F6}" type="slidenum">
              <a:rPr lang="en-US" smtClean="0"/>
              <a:t>‹#›</a:t>
            </a:fld>
            <a:endParaRPr lang="en-US"/>
          </a:p>
        </p:txBody>
      </p:sp>
    </p:spTree>
    <p:extLst>
      <p:ext uri="{BB962C8B-B14F-4D97-AF65-F5344CB8AC3E}">
        <p14:creationId xmlns:p14="http://schemas.microsoft.com/office/powerpoint/2010/main" val="39729433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C8A60-EF5D-8C3F-2B52-3534CF3FC7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256900-AC32-5846-8AA3-98A20AA9EA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D12169-ED3C-9CCC-756A-2ED3FDD261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8E6E6E-50FE-033F-4F0D-975ECF460A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62E70B-22E7-B117-3575-A556DD4F58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4FA6DD-1067-443A-E8DE-169D8AD0478A}"/>
              </a:ext>
            </a:extLst>
          </p:cNvPr>
          <p:cNvSpPr>
            <a:spLocks noGrp="1"/>
          </p:cNvSpPr>
          <p:nvPr>
            <p:ph type="dt" sz="half" idx="10"/>
          </p:nvPr>
        </p:nvSpPr>
        <p:spPr/>
        <p:txBody>
          <a:bodyPr/>
          <a:lstStyle/>
          <a:p>
            <a:fld id="{2C3C6750-81A7-F449-A04A-46CA575BB239}" type="datetimeFigureOut">
              <a:rPr lang="en-US" smtClean="0"/>
              <a:t>4/6/26</a:t>
            </a:fld>
            <a:endParaRPr lang="en-US"/>
          </a:p>
        </p:txBody>
      </p:sp>
      <p:sp>
        <p:nvSpPr>
          <p:cNvPr id="8" name="Footer Placeholder 7">
            <a:extLst>
              <a:ext uri="{FF2B5EF4-FFF2-40B4-BE49-F238E27FC236}">
                <a16:creationId xmlns:a16="http://schemas.microsoft.com/office/drawing/2014/main" id="{924F4015-297D-EC71-34E6-29CF12E122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58A229-C518-BF0F-383A-2CD2B3AA7C89}"/>
              </a:ext>
            </a:extLst>
          </p:cNvPr>
          <p:cNvSpPr>
            <a:spLocks noGrp="1"/>
          </p:cNvSpPr>
          <p:nvPr>
            <p:ph type="sldNum" sz="quarter" idx="12"/>
          </p:nvPr>
        </p:nvSpPr>
        <p:spPr/>
        <p:txBody>
          <a:bodyPr/>
          <a:lstStyle/>
          <a:p>
            <a:fld id="{0F930082-F111-224E-B6EF-048FCD0212F6}" type="slidenum">
              <a:rPr lang="en-US" smtClean="0"/>
              <a:t>‹#›</a:t>
            </a:fld>
            <a:endParaRPr lang="en-US"/>
          </a:p>
        </p:txBody>
      </p:sp>
    </p:spTree>
    <p:extLst>
      <p:ext uri="{BB962C8B-B14F-4D97-AF65-F5344CB8AC3E}">
        <p14:creationId xmlns:p14="http://schemas.microsoft.com/office/powerpoint/2010/main" val="1212468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94099-8D98-7647-8A10-E1DC1FBC31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5DA45B-A21E-DD4F-B719-CA42E324D2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70EB0C4-F725-7B48-9923-F200A58E68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2FE52E-8294-1D43-A5A5-A5995F7DA4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808A55-BEA7-864A-8C39-2E713470D89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AD0362-8F21-3348-BB86-9A36A4AEFD89}"/>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8" name="Footer Placeholder 7">
            <a:extLst>
              <a:ext uri="{FF2B5EF4-FFF2-40B4-BE49-F238E27FC236}">
                <a16:creationId xmlns:a16="http://schemas.microsoft.com/office/drawing/2014/main" id="{E0ADC56D-F2BF-3F43-A497-82F51200B5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F76180-BA15-4349-B8A4-8DB216798169}"/>
              </a:ext>
            </a:extLst>
          </p:cNvPr>
          <p:cNvSpPr>
            <a:spLocks noGrp="1"/>
          </p:cNvSpPr>
          <p:nvPr>
            <p:ph type="sldNum" sz="quarter" idx="12"/>
          </p:nvPr>
        </p:nvSpPr>
        <p:spPr/>
        <p:txBody>
          <a:bodyPr/>
          <a:lstStyle/>
          <a:p>
            <a:fld id="{0C012FC4-4C32-E84B-BAE1-5E70B562053D}" type="slidenum">
              <a:rPr lang="en-US" altLang="en-US" smtClean="0"/>
              <a:pPr/>
              <a:t>‹#›</a:t>
            </a:fld>
            <a:endParaRPr lang="en-US" altLang="en-US"/>
          </a:p>
        </p:txBody>
      </p:sp>
    </p:spTree>
    <p:extLst>
      <p:ext uri="{BB962C8B-B14F-4D97-AF65-F5344CB8AC3E}">
        <p14:creationId xmlns:p14="http://schemas.microsoft.com/office/powerpoint/2010/main" val="12872209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9A634-4BC0-239D-304F-596A429D06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ADAE4A-464A-048C-A8BF-99419AD31063}"/>
              </a:ext>
            </a:extLst>
          </p:cNvPr>
          <p:cNvSpPr>
            <a:spLocks noGrp="1"/>
          </p:cNvSpPr>
          <p:nvPr>
            <p:ph type="dt" sz="half" idx="10"/>
          </p:nvPr>
        </p:nvSpPr>
        <p:spPr/>
        <p:txBody>
          <a:bodyPr/>
          <a:lstStyle/>
          <a:p>
            <a:fld id="{2C3C6750-81A7-F449-A04A-46CA575BB239}" type="datetimeFigureOut">
              <a:rPr lang="en-US" smtClean="0"/>
              <a:t>4/6/26</a:t>
            </a:fld>
            <a:endParaRPr lang="en-US"/>
          </a:p>
        </p:txBody>
      </p:sp>
      <p:sp>
        <p:nvSpPr>
          <p:cNvPr id="4" name="Footer Placeholder 3">
            <a:extLst>
              <a:ext uri="{FF2B5EF4-FFF2-40B4-BE49-F238E27FC236}">
                <a16:creationId xmlns:a16="http://schemas.microsoft.com/office/drawing/2014/main" id="{0460D521-F502-45F0-31D1-A28BB3ABB0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ABEEEA-B168-EBAC-8E26-9A98A8510CD2}"/>
              </a:ext>
            </a:extLst>
          </p:cNvPr>
          <p:cNvSpPr>
            <a:spLocks noGrp="1"/>
          </p:cNvSpPr>
          <p:nvPr>
            <p:ph type="sldNum" sz="quarter" idx="12"/>
          </p:nvPr>
        </p:nvSpPr>
        <p:spPr/>
        <p:txBody>
          <a:bodyPr/>
          <a:lstStyle/>
          <a:p>
            <a:fld id="{0F930082-F111-224E-B6EF-048FCD0212F6}" type="slidenum">
              <a:rPr lang="en-US" smtClean="0"/>
              <a:t>‹#›</a:t>
            </a:fld>
            <a:endParaRPr lang="en-US"/>
          </a:p>
        </p:txBody>
      </p:sp>
    </p:spTree>
    <p:extLst>
      <p:ext uri="{BB962C8B-B14F-4D97-AF65-F5344CB8AC3E}">
        <p14:creationId xmlns:p14="http://schemas.microsoft.com/office/powerpoint/2010/main" val="39608638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1939A7-6A41-C1E1-910C-2061F3025710}"/>
              </a:ext>
            </a:extLst>
          </p:cNvPr>
          <p:cNvSpPr>
            <a:spLocks noGrp="1"/>
          </p:cNvSpPr>
          <p:nvPr>
            <p:ph type="dt" sz="half" idx="10"/>
          </p:nvPr>
        </p:nvSpPr>
        <p:spPr/>
        <p:txBody>
          <a:bodyPr/>
          <a:lstStyle/>
          <a:p>
            <a:fld id="{2C3C6750-81A7-F449-A04A-46CA575BB239}" type="datetimeFigureOut">
              <a:rPr lang="en-US" smtClean="0"/>
              <a:t>4/6/26</a:t>
            </a:fld>
            <a:endParaRPr lang="en-US"/>
          </a:p>
        </p:txBody>
      </p:sp>
      <p:sp>
        <p:nvSpPr>
          <p:cNvPr id="3" name="Footer Placeholder 2">
            <a:extLst>
              <a:ext uri="{FF2B5EF4-FFF2-40B4-BE49-F238E27FC236}">
                <a16:creationId xmlns:a16="http://schemas.microsoft.com/office/drawing/2014/main" id="{A13391D5-8EA6-BAA8-2683-6806348479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B6E4EC-EFE2-284D-116D-3F9196E56197}"/>
              </a:ext>
            </a:extLst>
          </p:cNvPr>
          <p:cNvSpPr>
            <a:spLocks noGrp="1"/>
          </p:cNvSpPr>
          <p:nvPr>
            <p:ph type="sldNum" sz="quarter" idx="12"/>
          </p:nvPr>
        </p:nvSpPr>
        <p:spPr/>
        <p:txBody>
          <a:bodyPr/>
          <a:lstStyle/>
          <a:p>
            <a:fld id="{0F930082-F111-224E-B6EF-048FCD0212F6}" type="slidenum">
              <a:rPr lang="en-US" smtClean="0"/>
              <a:t>‹#›</a:t>
            </a:fld>
            <a:endParaRPr lang="en-US"/>
          </a:p>
        </p:txBody>
      </p:sp>
    </p:spTree>
    <p:extLst>
      <p:ext uri="{BB962C8B-B14F-4D97-AF65-F5344CB8AC3E}">
        <p14:creationId xmlns:p14="http://schemas.microsoft.com/office/powerpoint/2010/main" val="29232111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2E346-8833-0076-F91A-CC841DF831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1FA7B2-DB5D-C033-F27A-8C8B541817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140A29-631D-FA3C-9ABA-647359A23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C0425-5A2D-CA60-98E8-A7ABA5E7ADFE}"/>
              </a:ext>
            </a:extLst>
          </p:cNvPr>
          <p:cNvSpPr>
            <a:spLocks noGrp="1"/>
          </p:cNvSpPr>
          <p:nvPr>
            <p:ph type="dt" sz="half" idx="10"/>
          </p:nvPr>
        </p:nvSpPr>
        <p:spPr/>
        <p:txBody>
          <a:bodyPr/>
          <a:lstStyle/>
          <a:p>
            <a:fld id="{2C3C6750-81A7-F449-A04A-46CA575BB239}" type="datetimeFigureOut">
              <a:rPr lang="en-US" smtClean="0"/>
              <a:t>4/6/26</a:t>
            </a:fld>
            <a:endParaRPr lang="en-US"/>
          </a:p>
        </p:txBody>
      </p:sp>
      <p:sp>
        <p:nvSpPr>
          <p:cNvPr id="6" name="Footer Placeholder 5">
            <a:extLst>
              <a:ext uri="{FF2B5EF4-FFF2-40B4-BE49-F238E27FC236}">
                <a16:creationId xmlns:a16="http://schemas.microsoft.com/office/drawing/2014/main" id="{C3E0E060-C8D2-1691-8EC1-A707A279BA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A6A2AB-D13A-FE5B-D717-BBE56FF8A462}"/>
              </a:ext>
            </a:extLst>
          </p:cNvPr>
          <p:cNvSpPr>
            <a:spLocks noGrp="1"/>
          </p:cNvSpPr>
          <p:nvPr>
            <p:ph type="sldNum" sz="quarter" idx="12"/>
          </p:nvPr>
        </p:nvSpPr>
        <p:spPr/>
        <p:txBody>
          <a:bodyPr/>
          <a:lstStyle/>
          <a:p>
            <a:fld id="{0F930082-F111-224E-B6EF-048FCD0212F6}" type="slidenum">
              <a:rPr lang="en-US" smtClean="0"/>
              <a:t>‹#›</a:t>
            </a:fld>
            <a:endParaRPr lang="en-US"/>
          </a:p>
        </p:txBody>
      </p:sp>
    </p:spTree>
    <p:extLst>
      <p:ext uri="{BB962C8B-B14F-4D97-AF65-F5344CB8AC3E}">
        <p14:creationId xmlns:p14="http://schemas.microsoft.com/office/powerpoint/2010/main" val="1230970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D9011-C611-E046-FEBF-1FC9851239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9D15B1-FA68-19E6-79F0-F499819D13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D08E46-EF2E-FE32-4A40-FA7B16684D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E2169A-A59B-FC66-6210-8A3E9693BF75}"/>
              </a:ext>
            </a:extLst>
          </p:cNvPr>
          <p:cNvSpPr>
            <a:spLocks noGrp="1"/>
          </p:cNvSpPr>
          <p:nvPr>
            <p:ph type="dt" sz="half" idx="10"/>
          </p:nvPr>
        </p:nvSpPr>
        <p:spPr/>
        <p:txBody>
          <a:bodyPr/>
          <a:lstStyle/>
          <a:p>
            <a:fld id="{2C3C6750-81A7-F449-A04A-46CA575BB239}" type="datetimeFigureOut">
              <a:rPr lang="en-US" smtClean="0"/>
              <a:t>4/6/26</a:t>
            </a:fld>
            <a:endParaRPr lang="en-US"/>
          </a:p>
        </p:txBody>
      </p:sp>
      <p:sp>
        <p:nvSpPr>
          <p:cNvPr id="6" name="Footer Placeholder 5">
            <a:extLst>
              <a:ext uri="{FF2B5EF4-FFF2-40B4-BE49-F238E27FC236}">
                <a16:creationId xmlns:a16="http://schemas.microsoft.com/office/drawing/2014/main" id="{D88076A5-166B-22F6-224F-C564443F64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59CC2A-E29A-3116-5F63-3627F5E4876A}"/>
              </a:ext>
            </a:extLst>
          </p:cNvPr>
          <p:cNvSpPr>
            <a:spLocks noGrp="1"/>
          </p:cNvSpPr>
          <p:nvPr>
            <p:ph type="sldNum" sz="quarter" idx="12"/>
          </p:nvPr>
        </p:nvSpPr>
        <p:spPr/>
        <p:txBody>
          <a:bodyPr/>
          <a:lstStyle/>
          <a:p>
            <a:fld id="{0F930082-F111-224E-B6EF-048FCD0212F6}" type="slidenum">
              <a:rPr lang="en-US" smtClean="0"/>
              <a:t>‹#›</a:t>
            </a:fld>
            <a:endParaRPr lang="en-US"/>
          </a:p>
        </p:txBody>
      </p:sp>
    </p:spTree>
    <p:extLst>
      <p:ext uri="{BB962C8B-B14F-4D97-AF65-F5344CB8AC3E}">
        <p14:creationId xmlns:p14="http://schemas.microsoft.com/office/powerpoint/2010/main" val="34622113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49BB0-C924-334D-5EF6-31938AAB1B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84896E-5D99-C0B6-73E6-D92550B16C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C816A6-EB4E-6746-9C39-20CFDA59A77C}"/>
              </a:ext>
            </a:extLst>
          </p:cNvPr>
          <p:cNvSpPr>
            <a:spLocks noGrp="1"/>
          </p:cNvSpPr>
          <p:nvPr>
            <p:ph type="dt" sz="half" idx="10"/>
          </p:nvPr>
        </p:nvSpPr>
        <p:spPr/>
        <p:txBody>
          <a:bodyPr/>
          <a:lstStyle/>
          <a:p>
            <a:fld id="{2C3C6750-81A7-F449-A04A-46CA575BB239}" type="datetimeFigureOut">
              <a:rPr lang="en-US" smtClean="0"/>
              <a:t>4/6/26</a:t>
            </a:fld>
            <a:endParaRPr lang="en-US"/>
          </a:p>
        </p:txBody>
      </p:sp>
      <p:sp>
        <p:nvSpPr>
          <p:cNvPr id="5" name="Footer Placeholder 4">
            <a:extLst>
              <a:ext uri="{FF2B5EF4-FFF2-40B4-BE49-F238E27FC236}">
                <a16:creationId xmlns:a16="http://schemas.microsoft.com/office/drawing/2014/main" id="{F224111F-B09B-CAAD-E8F0-8BCA86CBE8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CD157-6660-B390-0D8A-5EB6F535B5FD}"/>
              </a:ext>
            </a:extLst>
          </p:cNvPr>
          <p:cNvSpPr>
            <a:spLocks noGrp="1"/>
          </p:cNvSpPr>
          <p:nvPr>
            <p:ph type="sldNum" sz="quarter" idx="12"/>
          </p:nvPr>
        </p:nvSpPr>
        <p:spPr/>
        <p:txBody>
          <a:bodyPr/>
          <a:lstStyle/>
          <a:p>
            <a:fld id="{0F930082-F111-224E-B6EF-048FCD0212F6}" type="slidenum">
              <a:rPr lang="en-US" smtClean="0"/>
              <a:t>‹#›</a:t>
            </a:fld>
            <a:endParaRPr lang="en-US"/>
          </a:p>
        </p:txBody>
      </p:sp>
    </p:spTree>
    <p:extLst>
      <p:ext uri="{BB962C8B-B14F-4D97-AF65-F5344CB8AC3E}">
        <p14:creationId xmlns:p14="http://schemas.microsoft.com/office/powerpoint/2010/main" val="41899672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C99637-81C9-C73C-DD21-890020E79A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58635D-92CD-3BB1-F796-050E285FE6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035085-899A-3A25-1762-51307E8CC78A}"/>
              </a:ext>
            </a:extLst>
          </p:cNvPr>
          <p:cNvSpPr>
            <a:spLocks noGrp="1"/>
          </p:cNvSpPr>
          <p:nvPr>
            <p:ph type="dt" sz="half" idx="10"/>
          </p:nvPr>
        </p:nvSpPr>
        <p:spPr/>
        <p:txBody>
          <a:bodyPr/>
          <a:lstStyle/>
          <a:p>
            <a:fld id="{2C3C6750-81A7-F449-A04A-46CA575BB239}" type="datetimeFigureOut">
              <a:rPr lang="en-US" smtClean="0"/>
              <a:t>4/6/26</a:t>
            </a:fld>
            <a:endParaRPr lang="en-US"/>
          </a:p>
        </p:txBody>
      </p:sp>
      <p:sp>
        <p:nvSpPr>
          <p:cNvPr id="5" name="Footer Placeholder 4">
            <a:extLst>
              <a:ext uri="{FF2B5EF4-FFF2-40B4-BE49-F238E27FC236}">
                <a16:creationId xmlns:a16="http://schemas.microsoft.com/office/drawing/2014/main" id="{5FAECDA4-CA5A-35C8-2CAB-3E815E17B1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42C095-B075-5899-2FC6-479793BC4906}"/>
              </a:ext>
            </a:extLst>
          </p:cNvPr>
          <p:cNvSpPr>
            <a:spLocks noGrp="1"/>
          </p:cNvSpPr>
          <p:nvPr>
            <p:ph type="sldNum" sz="quarter" idx="12"/>
          </p:nvPr>
        </p:nvSpPr>
        <p:spPr/>
        <p:txBody>
          <a:bodyPr/>
          <a:lstStyle/>
          <a:p>
            <a:fld id="{0F930082-F111-224E-B6EF-048FCD0212F6}" type="slidenum">
              <a:rPr lang="en-US" smtClean="0"/>
              <a:t>‹#›</a:t>
            </a:fld>
            <a:endParaRPr lang="en-US"/>
          </a:p>
        </p:txBody>
      </p:sp>
    </p:spTree>
    <p:extLst>
      <p:ext uri="{BB962C8B-B14F-4D97-AF65-F5344CB8AC3E}">
        <p14:creationId xmlns:p14="http://schemas.microsoft.com/office/powerpoint/2010/main" val="34911551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7372DCE-AF6E-5246-99B9-CE72D5170C68}"/>
              </a:ext>
            </a:extLst>
          </p:cNvPr>
          <p:cNvPicPr>
            <a:picLocks noChangeAspect="1"/>
          </p:cNvPicPr>
          <p:nvPr userDrawn="1"/>
        </p:nvPicPr>
        <p:blipFill>
          <a:blip r:embed="rId2"/>
          <a:srcRect/>
          <a:stretch/>
        </p:blipFill>
        <p:spPr>
          <a:xfrm>
            <a:off x="6281530" y="1628053"/>
            <a:ext cx="5910470" cy="5229946"/>
          </a:xfrm>
          <a:prstGeom prst="rect">
            <a:avLst/>
          </a:prstGeom>
        </p:spPr>
      </p:pic>
      <p:sp>
        <p:nvSpPr>
          <p:cNvPr id="2" name="Title 1"/>
          <p:cNvSpPr>
            <a:spLocks noGrp="1"/>
          </p:cNvSpPr>
          <p:nvPr>
            <p:ph type="ctrTitle" hasCustomPrompt="1"/>
          </p:nvPr>
        </p:nvSpPr>
        <p:spPr>
          <a:xfrm>
            <a:off x="966784" y="1093787"/>
            <a:ext cx="5775960" cy="1749426"/>
          </a:xfrm>
          <a:prstGeom prst="rect">
            <a:avLst/>
          </a:prstGeom>
        </p:spPr>
        <p:txBody>
          <a:bodyPr anchor="t" anchorCtr="0">
            <a:normAutofit/>
          </a:bodyPr>
          <a:lstStyle>
            <a:lvl1pPr algn="l">
              <a:defRPr sz="4800">
                <a:solidFill>
                  <a:schemeClr val="tx2"/>
                </a:solidFill>
              </a:defRPr>
            </a:lvl1pPr>
          </a:lstStyle>
          <a:p>
            <a:r>
              <a:rPr lang="en-US" dirty="0"/>
              <a:t>PowerPoint</a:t>
            </a:r>
            <a:br>
              <a:rPr lang="en-US" dirty="0"/>
            </a:br>
            <a:r>
              <a:rPr lang="en-US" dirty="0"/>
              <a:t>Title Example</a:t>
            </a:r>
          </a:p>
        </p:txBody>
      </p:sp>
      <p:sp>
        <p:nvSpPr>
          <p:cNvPr id="3" name="Subtitle 2"/>
          <p:cNvSpPr>
            <a:spLocks noGrp="1"/>
          </p:cNvSpPr>
          <p:nvPr>
            <p:ph type="subTitle" idx="1" hasCustomPrompt="1"/>
          </p:nvPr>
        </p:nvSpPr>
        <p:spPr>
          <a:xfrm>
            <a:off x="966784" y="2873371"/>
            <a:ext cx="5775960" cy="475692"/>
          </a:xfrm>
          <a:prstGeom prst="rect">
            <a:avLst/>
          </a:prstGeom>
        </p:spPr>
        <p:txBody>
          <a:bodyPr/>
          <a:lstStyle>
            <a:lvl1pPr marL="0" indent="0" algn="l">
              <a:buNone/>
              <a:defRPr sz="2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Secondary sub title example</a:t>
            </a:r>
          </a:p>
        </p:txBody>
      </p:sp>
      <p:sp>
        <p:nvSpPr>
          <p:cNvPr id="7" name="Rectangle 6">
            <a:extLst>
              <a:ext uri="{FF2B5EF4-FFF2-40B4-BE49-F238E27FC236}">
                <a16:creationId xmlns:a16="http://schemas.microsoft.com/office/drawing/2014/main" id="{A8971EAA-FECD-4C43-AF08-90B7C92D0CFC}"/>
              </a:ext>
            </a:extLst>
          </p:cNvPr>
          <p:cNvSpPr/>
          <p:nvPr userDrawn="1"/>
        </p:nvSpPr>
        <p:spPr>
          <a:xfrm>
            <a:off x="0" y="6556248"/>
            <a:ext cx="12192000" cy="30175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 Placeholder 13">
            <a:extLst>
              <a:ext uri="{FF2B5EF4-FFF2-40B4-BE49-F238E27FC236}">
                <a16:creationId xmlns:a16="http://schemas.microsoft.com/office/drawing/2014/main" id="{9E6C03C7-5453-F64B-9086-170789647E78}"/>
              </a:ext>
            </a:extLst>
          </p:cNvPr>
          <p:cNvSpPr>
            <a:spLocks noGrp="1"/>
          </p:cNvSpPr>
          <p:nvPr>
            <p:ph type="body" sz="quarter" idx="10" hasCustomPrompt="1"/>
          </p:nvPr>
        </p:nvSpPr>
        <p:spPr>
          <a:xfrm>
            <a:off x="966783" y="3469714"/>
            <a:ext cx="5775959" cy="462521"/>
          </a:xfrm>
          <a:prstGeom prst="rect">
            <a:avLst/>
          </a:prstGeom>
        </p:spPr>
        <p:txBody>
          <a:bodyPr>
            <a:normAutofit/>
          </a:bodyPr>
          <a:lstStyle>
            <a:lvl1pPr marL="0" indent="0" algn="l">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Lorem Ipsum</a:t>
            </a:r>
          </a:p>
        </p:txBody>
      </p:sp>
      <p:pic>
        <p:nvPicPr>
          <p:cNvPr id="23" name="Picture 22">
            <a:extLst>
              <a:ext uri="{FF2B5EF4-FFF2-40B4-BE49-F238E27FC236}">
                <a16:creationId xmlns:a16="http://schemas.microsoft.com/office/drawing/2014/main" id="{E10133AD-AC0A-AD49-AC5B-BB9BA60F5813}"/>
              </a:ext>
            </a:extLst>
          </p:cNvPr>
          <p:cNvPicPr>
            <a:picLocks noChangeAspect="1"/>
          </p:cNvPicPr>
          <p:nvPr userDrawn="1"/>
        </p:nvPicPr>
        <p:blipFill>
          <a:blip r:embed="rId3"/>
          <a:stretch>
            <a:fillRect/>
          </a:stretch>
        </p:blipFill>
        <p:spPr>
          <a:xfrm>
            <a:off x="1038226" y="4611691"/>
            <a:ext cx="3592110" cy="777240"/>
          </a:xfrm>
          <a:prstGeom prst="rect">
            <a:avLst/>
          </a:prstGeom>
        </p:spPr>
      </p:pic>
      <p:sp>
        <p:nvSpPr>
          <p:cNvPr id="5" name="Rectangle 4">
            <a:extLst>
              <a:ext uri="{FF2B5EF4-FFF2-40B4-BE49-F238E27FC236}">
                <a16:creationId xmlns:a16="http://schemas.microsoft.com/office/drawing/2014/main" id="{ABCC6CE8-8B10-6D45-933B-D530B065AF20}"/>
              </a:ext>
            </a:extLst>
          </p:cNvPr>
          <p:cNvSpPr/>
          <p:nvPr userDrawn="1"/>
        </p:nvSpPr>
        <p:spPr>
          <a:xfrm>
            <a:off x="975436" y="5655795"/>
            <a:ext cx="218040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HelpMeGrowAK.org</a:t>
            </a:r>
            <a:endPar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856315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198B7-8E1B-3C6A-25C6-D4B52E901847}"/>
              </a:ext>
            </a:extLst>
          </p:cNvPr>
          <p:cNvSpPr>
            <a:spLocks noGrp="1"/>
          </p:cNvSpPr>
          <p:nvPr>
            <p:ph type="ctrTitle"/>
          </p:nvPr>
        </p:nvSpPr>
        <p:spPr>
          <a:xfrm>
            <a:off x="838199" y="1302243"/>
            <a:ext cx="10515589" cy="2387600"/>
          </a:xfrm>
        </p:spPr>
        <p:txBody>
          <a:bodyPr anchor="b"/>
          <a:lstStyle>
            <a:lvl1pPr algn="l">
              <a:defRPr sz="6000" spc="0"/>
            </a:lvl1pPr>
          </a:lstStyle>
          <a:p>
            <a:r>
              <a:rPr lang="en-US"/>
              <a:t>Click to edit Master title</a:t>
            </a:r>
          </a:p>
        </p:txBody>
      </p:sp>
      <p:sp>
        <p:nvSpPr>
          <p:cNvPr id="3" name="Subtitle 2">
            <a:extLst>
              <a:ext uri="{FF2B5EF4-FFF2-40B4-BE49-F238E27FC236}">
                <a16:creationId xmlns:a16="http://schemas.microsoft.com/office/drawing/2014/main" id="{0C476AA4-FBDA-8116-683B-035F5A38D02D}"/>
              </a:ext>
            </a:extLst>
          </p:cNvPr>
          <p:cNvSpPr>
            <a:spLocks noGrp="1"/>
          </p:cNvSpPr>
          <p:nvPr>
            <p:ph type="subTitle" idx="1"/>
          </p:nvPr>
        </p:nvSpPr>
        <p:spPr>
          <a:xfrm>
            <a:off x="1013252" y="3838610"/>
            <a:ext cx="10340548" cy="165576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26042A-4814-7170-176C-0A6ADEDA9AD4}"/>
              </a:ext>
            </a:extLst>
          </p:cNvPr>
          <p:cNvSpPr>
            <a:spLocks noGrp="1"/>
          </p:cNvSpPr>
          <p:nvPr>
            <p:ph type="dt" sz="half" idx="10"/>
          </p:nvPr>
        </p:nvSpPr>
        <p:spPr/>
        <p:txBody>
          <a:bodyPr/>
          <a:lstStyle/>
          <a:p>
            <a:fld id="{C32BE23E-CF1F-6B41-95E6-361886F6D4F7}" type="datetimeFigureOut">
              <a:rPr lang="en-US" smtClean="0"/>
              <a:t>4/6/26</a:t>
            </a:fld>
            <a:endParaRPr lang="en-US"/>
          </a:p>
        </p:txBody>
      </p:sp>
      <p:sp>
        <p:nvSpPr>
          <p:cNvPr id="5" name="Footer Placeholder 4">
            <a:extLst>
              <a:ext uri="{FF2B5EF4-FFF2-40B4-BE49-F238E27FC236}">
                <a16:creationId xmlns:a16="http://schemas.microsoft.com/office/drawing/2014/main" id="{D375AFE0-5C58-4D39-9067-0637908EA6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C199BB-26CC-9819-F36C-44DBF9F7814C}"/>
              </a:ext>
            </a:extLst>
          </p:cNvPr>
          <p:cNvSpPr>
            <a:spLocks noGrp="1"/>
          </p:cNvSpPr>
          <p:nvPr>
            <p:ph type="sldNum" sz="quarter" idx="12"/>
          </p:nvPr>
        </p:nvSpPr>
        <p:spPr/>
        <p:txBody>
          <a:bodyPr/>
          <a:lstStyle/>
          <a:p>
            <a:fld id="{B2FB5DFF-56C1-E34A-A9B3-E0C00F79009B}" type="slidenum">
              <a:rPr lang="en-US" smtClean="0"/>
              <a:t>‹#›</a:t>
            </a:fld>
            <a:endParaRPr lang="en-US"/>
          </a:p>
        </p:txBody>
      </p:sp>
      <p:pic>
        <p:nvPicPr>
          <p:cNvPr id="7" name="Picture 6">
            <a:extLst>
              <a:ext uri="{FF2B5EF4-FFF2-40B4-BE49-F238E27FC236}">
                <a16:creationId xmlns:a16="http://schemas.microsoft.com/office/drawing/2014/main" id="{86AADB6B-F417-FC9D-20C1-8DC7EE511E70}"/>
              </a:ext>
            </a:extLst>
          </p:cNvPr>
          <p:cNvPicPr>
            <a:picLocks noChangeAspect="1"/>
          </p:cNvPicPr>
          <p:nvPr userDrawn="1"/>
        </p:nvPicPr>
        <p:blipFill>
          <a:blip r:embed="rId2"/>
          <a:stretch>
            <a:fillRect/>
          </a:stretch>
        </p:blipFill>
        <p:spPr>
          <a:xfrm>
            <a:off x="838198" y="340405"/>
            <a:ext cx="3090672" cy="1240380"/>
          </a:xfrm>
          <a:prstGeom prst="rect">
            <a:avLst/>
          </a:prstGeom>
        </p:spPr>
      </p:pic>
      <p:cxnSp>
        <p:nvCxnSpPr>
          <p:cNvPr id="9" name="Straight Connector 8">
            <a:extLst>
              <a:ext uri="{FF2B5EF4-FFF2-40B4-BE49-F238E27FC236}">
                <a16:creationId xmlns:a16="http://schemas.microsoft.com/office/drawing/2014/main" id="{CCAA9199-56B4-594C-F5EA-3FE023412198}"/>
              </a:ext>
            </a:extLst>
          </p:cNvPr>
          <p:cNvCxnSpPr>
            <a:cxnSpLocks/>
          </p:cNvCxnSpPr>
          <p:nvPr userDrawn="1"/>
        </p:nvCxnSpPr>
        <p:spPr>
          <a:xfrm>
            <a:off x="961626" y="3680320"/>
            <a:ext cx="0" cy="685800"/>
          </a:xfrm>
          <a:prstGeom prst="line">
            <a:avLst/>
          </a:prstGeom>
          <a:ln w="50800">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3733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_Dark">
    <p:bg>
      <p:bgRef idx="1001">
        <a:schemeClr val="bg2"/>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E26042A-4814-7170-176C-0A6ADEDA9AD4}"/>
              </a:ext>
            </a:extLst>
          </p:cNvPr>
          <p:cNvSpPr>
            <a:spLocks noGrp="1"/>
          </p:cNvSpPr>
          <p:nvPr>
            <p:ph type="dt" sz="half" idx="10"/>
          </p:nvPr>
        </p:nvSpPr>
        <p:spPr/>
        <p:txBody>
          <a:bodyPr/>
          <a:lstStyle/>
          <a:p>
            <a:fld id="{C32BE23E-CF1F-6B41-95E6-361886F6D4F7}" type="datetimeFigureOut">
              <a:rPr lang="en-US" smtClean="0"/>
              <a:t>4/6/26</a:t>
            </a:fld>
            <a:endParaRPr lang="en-US"/>
          </a:p>
        </p:txBody>
      </p:sp>
      <p:sp>
        <p:nvSpPr>
          <p:cNvPr id="5" name="Footer Placeholder 4">
            <a:extLst>
              <a:ext uri="{FF2B5EF4-FFF2-40B4-BE49-F238E27FC236}">
                <a16:creationId xmlns:a16="http://schemas.microsoft.com/office/drawing/2014/main" id="{D375AFE0-5C58-4D39-9067-0637908EA6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C199BB-26CC-9819-F36C-44DBF9F7814C}"/>
              </a:ext>
            </a:extLst>
          </p:cNvPr>
          <p:cNvSpPr>
            <a:spLocks noGrp="1"/>
          </p:cNvSpPr>
          <p:nvPr>
            <p:ph type="sldNum" sz="quarter" idx="12"/>
          </p:nvPr>
        </p:nvSpPr>
        <p:spPr/>
        <p:txBody>
          <a:bodyPr/>
          <a:lstStyle/>
          <a:p>
            <a:fld id="{B2FB5DFF-56C1-E34A-A9B3-E0C00F79009B}" type="slidenum">
              <a:rPr lang="en-US" smtClean="0"/>
              <a:t>‹#›</a:t>
            </a:fld>
            <a:endParaRPr lang="en-US"/>
          </a:p>
        </p:txBody>
      </p:sp>
      <p:pic>
        <p:nvPicPr>
          <p:cNvPr id="8" name="Picture 7">
            <a:extLst>
              <a:ext uri="{FF2B5EF4-FFF2-40B4-BE49-F238E27FC236}">
                <a16:creationId xmlns:a16="http://schemas.microsoft.com/office/drawing/2014/main" id="{0DB79D50-054B-29DF-00DA-1F2AA85438A3}"/>
              </a:ext>
            </a:extLst>
          </p:cNvPr>
          <p:cNvPicPr>
            <a:picLocks noChangeAspect="1"/>
          </p:cNvPicPr>
          <p:nvPr userDrawn="1"/>
        </p:nvPicPr>
        <p:blipFill>
          <a:blip r:embed="rId2"/>
          <a:stretch>
            <a:fillRect/>
          </a:stretch>
        </p:blipFill>
        <p:spPr>
          <a:xfrm>
            <a:off x="838199" y="343594"/>
            <a:ext cx="3088590" cy="1239545"/>
          </a:xfrm>
          <a:prstGeom prst="rect">
            <a:avLst/>
          </a:prstGeom>
        </p:spPr>
      </p:pic>
      <p:sp>
        <p:nvSpPr>
          <p:cNvPr id="10" name="Title 1">
            <a:extLst>
              <a:ext uri="{FF2B5EF4-FFF2-40B4-BE49-F238E27FC236}">
                <a16:creationId xmlns:a16="http://schemas.microsoft.com/office/drawing/2014/main" id="{3D969EAE-318B-79F5-15A6-82A72D635C64}"/>
              </a:ext>
            </a:extLst>
          </p:cNvPr>
          <p:cNvSpPr>
            <a:spLocks noGrp="1"/>
          </p:cNvSpPr>
          <p:nvPr>
            <p:ph type="ctrTitle"/>
          </p:nvPr>
        </p:nvSpPr>
        <p:spPr>
          <a:xfrm>
            <a:off x="838199" y="1302243"/>
            <a:ext cx="10515585" cy="2387600"/>
          </a:xfrm>
        </p:spPr>
        <p:txBody>
          <a:bodyPr anchor="b"/>
          <a:lstStyle>
            <a:lvl1pPr algn="l">
              <a:defRPr sz="6000"/>
            </a:lvl1pPr>
          </a:lstStyle>
          <a:p>
            <a:r>
              <a:rPr lang="en-US"/>
              <a:t>Click to edit Master title</a:t>
            </a:r>
          </a:p>
        </p:txBody>
      </p:sp>
      <p:sp>
        <p:nvSpPr>
          <p:cNvPr id="11" name="Subtitle 2">
            <a:extLst>
              <a:ext uri="{FF2B5EF4-FFF2-40B4-BE49-F238E27FC236}">
                <a16:creationId xmlns:a16="http://schemas.microsoft.com/office/drawing/2014/main" id="{06531D16-70FE-3375-C88D-591858758556}"/>
              </a:ext>
            </a:extLst>
          </p:cNvPr>
          <p:cNvSpPr>
            <a:spLocks noGrp="1"/>
          </p:cNvSpPr>
          <p:nvPr>
            <p:ph type="subTitle" idx="1"/>
          </p:nvPr>
        </p:nvSpPr>
        <p:spPr>
          <a:xfrm>
            <a:off x="1013252" y="3853358"/>
            <a:ext cx="10340548" cy="165576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A93D330E-355D-797E-BCE7-62871DC259FB}"/>
              </a:ext>
            </a:extLst>
          </p:cNvPr>
          <p:cNvCxnSpPr>
            <a:cxnSpLocks/>
          </p:cNvCxnSpPr>
          <p:nvPr userDrawn="1"/>
        </p:nvCxnSpPr>
        <p:spPr>
          <a:xfrm>
            <a:off x="961626" y="3680320"/>
            <a:ext cx="0" cy="685800"/>
          </a:xfrm>
          <a:prstGeom prst="line">
            <a:avLst/>
          </a:prstGeom>
          <a:ln w="50800">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2075012"/>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02943-8AFB-A2A7-4E2D-D209A849D892}"/>
              </a:ext>
            </a:extLst>
          </p:cNvPr>
          <p:cNvSpPr>
            <a:spLocks noGrp="1"/>
          </p:cNvSpPr>
          <p:nvPr>
            <p:ph type="title" hasCustomPrompt="1"/>
          </p:nvPr>
        </p:nvSpPr>
        <p:spPr/>
        <p:txBody>
          <a:bodyPr/>
          <a:lstStyle/>
          <a:p>
            <a:r>
              <a:rPr lang="en-US"/>
              <a:t>Click here to edit title</a:t>
            </a:r>
          </a:p>
        </p:txBody>
      </p:sp>
      <p:sp>
        <p:nvSpPr>
          <p:cNvPr id="3" name="Content Placeholder 2">
            <a:extLst>
              <a:ext uri="{FF2B5EF4-FFF2-40B4-BE49-F238E27FC236}">
                <a16:creationId xmlns:a16="http://schemas.microsoft.com/office/drawing/2014/main" id="{47EC9B92-3757-C93F-B880-11AC926867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E4FD49-98CA-38EE-2044-655010A0D24E}"/>
              </a:ext>
            </a:extLst>
          </p:cNvPr>
          <p:cNvSpPr>
            <a:spLocks noGrp="1"/>
          </p:cNvSpPr>
          <p:nvPr>
            <p:ph type="dt" sz="half" idx="10"/>
          </p:nvPr>
        </p:nvSpPr>
        <p:spPr/>
        <p:txBody>
          <a:bodyPr/>
          <a:lstStyle/>
          <a:p>
            <a:fld id="{C32BE23E-CF1F-6B41-95E6-361886F6D4F7}" type="datetimeFigureOut">
              <a:rPr lang="en-US" smtClean="0"/>
              <a:t>4/6/26</a:t>
            </a:fld>
            <a:endParaRPr lang="en-US"/>
          </a:p>
        </p:txBody>
      </p:sp>
      <p:sp>
        <p:nvSpPr>
          <p:cNvPr id="5" name="Footer Placeholder 4">
            <a:extLst>
              <a:ext uri="{FF2B5EF4-FFF2-40B4-BE49-F238E27FC236}">
                <a16:creationId xmlns:a16="http://schemas.microsoft.com/office/drawing/2014/main" id="{886444C4-35AB-348B-2D4B-3ECAE3211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FE979E-87F8-3010-1327-44CCDA1E4D05}"/>
              </a:ext>
            </a:extLst>
          </p:cNvPr>
          <p:cNvSpPr>
            <a:spLocks noGrp="1"/>
          </p:cNvSpPr>
          <p:nvPr>
            <p:ph type="sldNum" sz="quarter" idx="12"/>
          </p:nvPr>
        </p:nvSpPr>
        <p:spPr/>
        <p:txBody>
          <a:bodyPr/>
          <a:lstStyle/>
          <a:p>
            <a:fld id="{B2FB5DFF-56C1-E34A-A9B3-E0C00F79009B}" type="slidenum">
              <a:rPr lang="en-US" smtClean="0"/>
              <a:t>‹#›</a:t>
            </a:fld>
            <a:endParaRPr lang="en-US"/>
          </a:p>
        </p:txBody>
      </p:sp>
    </p:spTree>
    <p:extLst>
      <p:ext uri="{BB962C8B-B14F-4D97-AF65-F5344CB8AC3E}">
        <p14:creationId xmlns:p14="http://schemas.microsoft.com/office/powerpoint/2010/main" val="3712666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C93F9-F48F-C440-9D2F-4831F47965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38115B-C93D-C948-9F12-A3B2FDA4A392}"/>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4" name="Footer Placeholder 3">
            <a:extLst>
              <a:ext uri="{FF2B5EF4-FFF2-40B4-BE49-F238E27FC236}">
                <a16:creationId xmlns:a16="http://schemas.microsoft.com/office/drawing/2014/main" id="{AFBEC1E6-3467-314C-9AC9-6CFF166A34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016AC5-FCAC-5249-9547-70BEE0A77A4C}"/>
              </a:ext>
            </a:extLst>
          </p:cNvPr>
          <p:cNvSpPr>
            <a:spLocks noGrp="1"/>
          </p:cNvSpPr>
          <p:nvPr>
            <p:ph type="sldNum" sz="quarter" idx="12"/>
          </p:nvPr>
        </p:nvSpPr>
        <p:spPr/>
        <p:txBody>
          <a:bodyPr/>
          <a:lstStyle/>
          <a:p>
            <a:fld id="{B9390837-5B65-474A-88C8-3203F3890B31}" type="slidenum">
              <a:rPr lang="en-US" smtClean="0"/>
              <a:t>‹#›</a:t>
            </a:fld>
            <a:endParaRPr lang="en-US"/>
          </a:p>
        </p:txBody>
      </p:sp>
    </p:spTree>
    <p:extLst>
      <p:ext uri="{BB962C8B-B14F-4D97-AF65-F5344CB8AC3E}">
        <p14:creationId xmlns:p14="http://schemas.microsoft.com/office/powerpoint/2010/main" val="28817929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162C1-9A15-D153-8675-7953A80E2448}"/>
              </a:ext>
            </a:extLst>
          </p:cNvPr>
          <p:cNvSpPr>
            <a:spLocks noGrp="1"/>
          </p:cNvSpPr>
          <p:nvPr>
            <p:ph type="title" hasCustomPrompt="1"/>
          </p:nvPr>
        </p:nvSpPr>
        <p:spPr/>
        <p:txBody>
          <a:bodyPr/>
          <a:lstStyle/>
          <a:p>
            <a:r>
              <a:rPr lang="en-US"/>
              <a:t>Click here to edit title</a:t>
            </a:r>
          </a:p>
        </p:txBody>
      </p:sp>
      <p:sp>
        <p:nvSpPr>
          <p:cNvPr id="3" name="Content Placeholder 2">
            <a:extLst>
              <a:ext uri="{FF2B5EF4-FFF2-40B4-BE49-F238E27FC236}">
                <a16:creationId xmlns:a16="http://schemas.microsoft.com/office/drawing/2014/main" id="{7490BC9D-909F-0428-325E-1A49757F70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2BED0C-681B-F25E-CFCA-1EEBD0D56A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7F6D6C-F5A8-1731-4838-B98E172DFBD8}"/>
              </a:ext>
            </a:extLst>
          </p:cNvPr>
          <p:cNvSpPr>
            <a:spLocks noGrp="1"/>
          </p:cNvSpPr>
          <p:nvPr>
            <p:ph type="dt" sz="half" idx="10"/>
          </p:nvPr>
        </p:nvSpPr>
        <p:spPr/>
        <p:txBody>
          <a:bodyPr/>
          <a:lstStyle/>
          <a:p>
            <a:fld id="{C32BE23E-CF1F-6B41-95E6-361886F6D4F7}" type="datetimeFigureOut">
              <a:rPr lang="en-US" smtClean="0"/>
              <a:t>4/6/26</a:t>
            </a:fld>
            <a:endParaRPr lang="en-US"/>
          </a:p>
        </p:txBody>
      </p:sp>
      <p:sp>
        <p:nvSpPr>
          <p:cNvPr id="6" name="Footer Placeholder 5">
            <a:extLst>
              <a:ext uri="{FF2B5EF4-FFF2-40B4-BE49-F238E27FC236}">
                <a16:creationId xmlns:a16="http://schemas.microsoft.com/office/drawing/2014/main" id="{99B4AF32-4082-F23B-DB75-33C26847EB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365335-9D62-F2E2-4891-26A6D4E354C8}"/>
              </a:ext>
            </a:extLst>
          </p:cNvPr>
          <p:cNvSpPr>
            <a:spLocks noGrp="1"/>
          </p:cNvSpPr>
          <p:nvPr>
            <p:ph type="sldNum" sz="quarter" idx="12"/>
          </p:nvPr>
        </p:nvSpPr>
        <p:spPr/>
        <p:txBody>
          <a:bodyPr/>
          <a:lstStyle/>
          <a:p>
            <a:fld id="{B2FB5DFF-56C1-E34A-A9B3-E0C00F79009B}" type="slidenum">
              <a:rPr lang="en-US" smtClean="0"/>
              <a:t>‹#›</a:t>
            </a:fld>
            <a:endParaRPr lang="en-US"/>
          </a:p>
        </p:txBody>
      </p:sp>
    </p:spTree>
    <p:extLst>
      <p:ext uri="{BB962C8B-B14F-4D97-AF65-F5344CB8AC3E}">
        <p14:creationId xmlns:p14="http://schemas.microsoft.com/office/powerpoint/2010/main" val="5763246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_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162C1-9A15-D153-8675-7953A80E2448}"/>
              </a:ext>
            </a:extLst>
          </p:cNvPr>
          <p:cNvSpPr>
            <a:spLocks noGrp="1"/>
          </p:cNvSpPr>
          <p:nvPr>
            <p:ph type="title" hasCustomPrompt="1"/>
          </p:nvPr>
        </p:nvSpPr>
        <p:spPr/>
        <p:txBody>
          <a:bodyPr/>
          <a:lstStyle/>
          <a:p>
            <a:r>
              <a:rPr lang="en-US"/>
              <a:t>Click here to edit title</a:t>
            </a:r>
          </a:p>
        </p:txBody>
      </p:sp>
      <p:sp>
        <p:nvSpPr>
          <p:cNvPr id="3" name="Content Placeholder 2">
            <a:extLst>
              <a:ext uri="{FF2B5EF4-FFF2-40B4-BE49-F238E27FC236}">
                <a16:creationId xmlns:a16="http://schemas.microsoft.com/office/drawing/2014/main" id="{7490BC9D-909F-0428-325E-1A49757F70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2BED0C-681B-F25E-CFCA-1EEBD0D56A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7F6D6C-F5A8-1731-4838-B98E172DFBD8}"/>
              </a:ext>
            </a:extLst>
          </p:cNvPr>
          <p:cNvSpPr>
            <a:spLocks noGrp="1"/>
          </p:cNvSpPr>
          <p:nvPr>
            <p:ph type="dt" sz="half" idx="10"/>
          </p:nvPr>
        </p:nvSpPr>
        <p:spPr/>
        <p:txBody>
          <a:bodyPr/>
          <a:lstStyle/>
          <a:p>
            <a:fld id="{C32BE23E-CF1F-6B41-95E6-361886F6D4F7}" type="datetimeFigureOut">
              <a:rPr lang="en-US" smtClean="0"/>
              <a:t>4/6/26</a:t>
            </a:fld>
            <a:endParaRPr lang="en-US"/>
          </a:p>
        </p:txBody>
      </p:sp>
      <p:sp>
        <p:nvSpPr>
          <p:cNvPr id="6" name="Footer Placeholder 5">
            <a:extLst>
              <a:ext uri="{FF2B5EF4-FFF2-40B4-BE49-F238E27FC236}">
                <a16:creationId xmlns:a16="http://schemas.microsoft.com/office/drawing/2014/main" id="{99B4AF32-4082-F23B-DB75-33C26847EB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365335-9D62-F2E2-4891-26A6D4E354C8}"/>
              </a:ext>
            </a:extLst>
          </p:cNvPr>
          <p:cNvSpPr>
            <a:spLocks noGrp="1"/>
          </p:cNvSpPr>
          <p:nvPr>
            <p:ph type="sldNum" sz="quarter" idx="12"/>
          </p:nvPr>
        </p:nvSpPr>
        <p:spPr/>
        <p:txBody>
          <a:bodyPr/>
          <a:lstStyle/>
          <a:p>
            <a:fld id="{B2FB5DFF-56C1-E34A-A9B3-E0C00F79009B}" type="slidenum">
              <a:rPr lang="en-US" smtClean="0"/>
              <a:t>‹#›</a:t>
            </a:fld>
            <a:endParaRPr lang="en-US"/>
          </a:p>
        </p:txBody>
      </p:sp>
    </p:spTree>
    <p:extLst>
      <p:ext uri="{BB962C8B-B14F-4D97-AF65-F5344CB8AC3E}">
        <p14:creationId xmlns:p14="http://schemas.microsoft.com/office/powerpoint/2010/main" val="3372910694"/>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2D6E5-1057-9ABE-F7D4-5D9211CD1DF7}"/>
              </a:ext>
            </a:extLst>
          </p:cNvPr>
          <p:cNvSpPr>
            <a:spLocks noGrp="1"/>
          </p:cNvSpPr>
          <p:nvPr>
            <p:ph type="title" hasCustomPrompt="1"/>
          </p:nvPr>
        </p:nvSpPr>
        <p:spPr/>
        <p:txBody>
          <a:bodyPr/>
          <a:lstStyle/>
          <a:p>
            <a:r>
              <a:rPr lang="en-US"/>
              <a:t>Click here to edit title</a:t>
            </a:r>
          </a:p>
        </p:txBody>
      </p:sp>
      <p:sp>
        <p:nvSpPr>
          <p:cNvPr id="3" name="Date Placeholder 2">
            <a:extLst>
              <a:ext uri="{FF2B5EF4-FFF2-40B4-BE49-F238E27FC236}">
                <a16:creationId xmlns:a16="http://schemas.microsoft.com/office/drawing/2014/main" id="{B1ACD70B-5E4C-F326-93EF-3EEE2F116118}"/>
              </a:ext>
            </a:extLst>
          </p:cNvPr>
          <p:cNvSpPr>
            <a:spLocks noGrp="1"/>
          </p:cNvSpPr>
          <p:nvPr>
            <p:ph type="dt" sz="half" idx="10"/>
          </p:nvPr>
        </p:nvSpPr>
        <p:spPr/>
        <p:txBody>
          <a:bodyPr/>
          <a:lstStyle/>
          <a:p>
            <a:fld id="{C32BE23E-CF1F-6B41-95E6-361886F6D4F7}" type="datetimeFigureOut">
              <a:rPr lang="en-US" smtClean="0"/>
              <a:t>4/6/26</a:t>
            </a:fld>
            <a:endParaRPr lang="en-US"/>
          </a:p>
        </p:txBody>
      </p:sp>
      <p:sp>
        <p:nvSpPr>
          <p:cNvPr id="4" name="Footer Placeholder 3">
            <a:extLst>
              <a:ext uri="{FF2B5EF4-FFF2-40B4-BE49-F238E27FC236}">
                <a16:creationId xmlns:a16="http://schemas.microsoft.com/office/drawing/2014/main" id="{57CD3463-D4BB-FB31-2873-AE5644C520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C541D6-F339-83EF-68AE-AC84CF639410}"/>
              </a:ext>
            </a:extLst>
          </p:cNvPr>
          <p:cNvSpPr>
            <a:spLocks noGrp="1"/>
          </p:cNvSpPr>
          <p:nvPr>
            <p:ph type="sldNum" sz="quarter" idx="12"/>
          </p:nvPr>
        </p:nvSpPr>
        <p:spPr/>
        <p:txBody>
          <a:bodyPr/>
          <a:lstStyle/>
          <a:p>
            <a:fld id="{B2FB5DFF-56C1-E34A-A9B3-E0C00F79009B}" type="slidenum">
              <a:rPr lang="en-US" smtClean="0"/>
              <a:t>‹#›</a:t>
            </a:fld>
            <a:endParaRPr lang="en-US"/>
          </a:p>
        </p:txBody>
      </p:sp>
    </p:spTree>
    <p:extLst>
      <p:ext uri="{BB962C8B-B14F-4D97-AF65-F5344CB8AC3E}">
        <p14:creationId xmlns:p14="http://schemas.microsoft.com/office/powerpoint/2010/main" val="24422071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2613C4-CCC1-0A95-3448-BF79BC14607B}"/>
              </a:ext>
            </a:extLst>
          </p:cNvPr>
          <p:cNvSpPr>
            <a:spLocks noGrp="1"/>
          </p:cNvSpPr>
          <p:nvPr>
            <p:ph type="dt" sz="half" idx="10"/>
          </p:nvPr>
        </p:nvSpPr>
        <p:spPr/>
        <p:txBody>
          <a:bodyPr/>
          <a:lstStyle/>
          <a:p>
            <a:fld id="{C32BE23E-CF1F-6B41-95E6-361886F6D4F7}" type="datetimeFigureOut">
              <a:rPr lang="en-US" smtClean="0"/>
              <a:t>4/6/26</a:t>
            </a:fld>
            <a:endParaRPr lang="en-US"/>
          </a:p>
        </p:txBody>
      </p:sp>
      <p:sp>
        <p:nvSpPr>
          <p:cNvPr id="3" name="Footer Placeholder 2">
            <a:extLst>
              <a:ext uri="{FF2B5EF4-FFF2-40B4-BE49-F238E27FC236}">
                <a16:creationId xmlns:a16="http://schemas.microsoft.com/office/drawing/2014/main" id="{7DF1B16C-594F-345F-0805-0B273DDB8D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888C4A-A682-F850-CF47-DC3FA8E76B9E}"/>
              </a:ext>
            </a:extLst>
          </p:cNvPr>
          <p:cNvSpPr>
            <a:spLocks noGrp="1"/>
          </p:cNvSpPr>
          <p:nvPr>
            <p:ph type="sldNum" sz="quarter" idx="12"/>
          </p:nvPr>
        </p:nvSpPr>
        <p:spPr/>
        <p:txBody>
          <a:bodyPr/>
          <a:lstStyle/>
          <a:p>
            <a:fld id="{B2FB5DFF-56C1-E34A-A9B3-E0C00F79009B}" type="slidenum">
              <a:rPr lang="en-US" smtClean="0"/>
              <a:t>‹#›</a:t>
            </a:fld>
            <a:endParaRPr lang="en-US"/>
          </a:p>
        </p:txBody>
      </p:sp>
    </p:spTree>
    <p:extLst>
      <p:ext uri="{BB962C8B-B14F-4D97-AF65-F5344CB8AC3E}">
        <p14:creationId xmlns:p14="http://schemas.microsoft.com/office/powerpoint/2010/main" val="19313621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_Dark">
    <p:bg>
      <p:bgRef idx="1001">
        <a:schemeClr val="bg2"/>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2613C4-CCC1-0A95-3448-BF79BC14607B}"/>
              </a:ext>
            </a:extLst>
          </p:cNvPr>
          <p:cNvSpPr>
            <a:spLocks noGrp="1"/>
          </p:cNvSpPr>
          <p:nvPr>
            <p:ph type="dt" sz="half" idx="10"/>
          </p:nvPr>
        </p:nvSpPr>
        <p:spPr/>
        <p:txBody>
          <a:bodyPr/>
          <a:lstStyle/>
          <a:p>
            <a:fld id="{C32BE23E-CF1F-6B41-95E6-361886F6D4F7}" type="datetimeFigureOut">
              <a:rPr lang="en-US" smtClean="0"/>
              <a:t>4/6/26</a:t>
            </a:fld>
            <a:endParaRPr lang="en-US"/>
          </a:p>
        </p:txBody>
      </p:sp>
      <p:sp>
        <p:nvSpPr>
          <p:cNvPr id="3" name="Footer Placeholder 2">
            <a:extLst>
              <a:ext uri="{FF2B5EF4-FFF2-40B4-BE49-F238E27FC236}">
                <a16:creationId xmlns:a16="http://schemas.microsoft.com/office/drawing/2014/main" id="{7DF1B16C-594F-345F-0805-0B273DDB8D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888C4A-A682-F850-CF47-DC3FA8E76B9E}"/>
              </a:ext>
            </a:extLst>
          </p:cNvPr>
          <p:cNvSpPr>
            <a:spLocks noGrp="1"/>
          </p:cNvSpPr>
          <p:nvPr>
            <p:ph type="sldNum" sz="quarter" idx="12"/>
          </p:nvPr>
        </p:nvSpPr>
        <p:spPr/>
        <p:txBody>
          <a:bodyPr/>
          <a:lstStyle/>
          <a:p>
            <a:fld id="{B2FB5DFF-56C1-E34A-A9B3-E0C00F79009B}" type="slidenum">
              <a:rPr lang="en-US" smtClean="0"/>
              <a:t>‹#›</a:t>
            </a:fld>
            <a:endParaRPr lang="en-US"/>
          </a:p>
        </p:txBody>
      </p:sp>
    </p:spTree>
    <p:extLst>
      <p:ext uri="{BB962C8B-B14F-4D97-AF65-F5344CB8AC3E}">
        <p14:creationId xmlns:p14="http://schemas.microsoft.com/office/powerpoint/2010/main" val="811641918"/>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82CE7-01A1-A117-78EE-307B19908AFA}"/>
              </a:ext>
            </a:extLst>
          </p:cNvPr>
          <p:cNvSpPr>
            <a:spLocks noGrp="1"/>
          </p:cNvSpPr>
          <p:nvPr>
            <p:ph type="title" hasCustomPrompt="1"/>
          </p:nvPr>
        </p:nvSpPr>
        <p:spPr>
          <a:xfrm>
            <a:off x="839788" y="457200"/>
            <a:ext cx="3932237" cy="1864900"/>
          </a:xfrm>
        </p:spPr>
        <p:txBody>
          <a:bodyPr anchor="b"/>
          <a:lstStyle>
            <a:lvl1pPr>
              <a:defRPr sz="3200"/>
            </a:lvl1pPr>
          </a:lstStyle>
          <a:p>
            <a:r>
              <a:rPr lang="en-US"/>
              <a:t>Click here to edit title</a:t>
            </a:r>
          </a:p>
        </p:txBody>
      </p:sp>
      <p:sp>
        <p:nvSpPr>
          <p:cNvPr id="3" name="Content Placeholder 2">
            <a:extLst>
              <a:ext uri="{FF2B5EF4-FFF2-40B4-BE49-F238E27FC236}">
                <a16:creationId xmlns:a16="http://schemas.microsoft.com/office/drawing/2014/main" id="{A3F6093F-3B1A-246F-CCB9-2D43436DC879}"/>
              </a:ext>
            </a:extLst>
          </p:cNvPr>
          <p:cNvSpPr>
            <a:spLocks noGrp="1"/>
          </p:cNvSpPr>
          <p:nvPr>
            <p:ph idx="1"/>
          </p:nvPr>
        </p:nvSpPr>
        <p:spPr>
          <a:xfrm>
            <a:off x="5183188" y="1395154"/>
            <a:ext cx="6172200" cy="4465895"/>
          </a:xfrm>
        </p:spPr>
        <p:txBody>
          <a:bodyPr/>
          <a:lstStyle>
            <a:lvl1pPr>
              <a:lnSpc>
                <a:spcPct val="125000"/>
              </a:lnSpc>
              <a:defRPr sz="2800"/>
            </a:lvl1pPr>
            <a:lvl2pPr>
              <a:lnSpc>
                <a:spcPct val="125000"/>
              </a:lnSpc>
              <a:defRPr sz="2400"/>
            </a:lvl2pPr>
            <a:lvl3pPr>
              <a:lnSpc>
                <a:spcPct val="125000"/>
              </a:lnSpc>
              <a:defRPr sz="2000"/>
            </a:lvl3pPr>
            <a:lvl4pPr>
              <a:lnSpc>
                <a:spcPct val="125000"/>
              </a:lnSpc>
              <a:defRPr sz="1800"/>
            </a:lvl4pPr>
            <a:lvl5pPr>
              <a:lnSpc>
                <a:spcPct val="125000"/>
              </a:lnSpc>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12D046-1AA9-25AA-FF94-0B833D851F9F}"/>
              </a:ext>
            </a:extLst>
          </p:cNvPr>
          <p:cNvSpPr>
            <a:spLocks noGrp="1"/>
          </p:cNvSpPr>
          <p:nvPr>
            <p:ph type="body" sz="half" idx="2"/>
          </p:nvPr>
        </p:nvSpPr>
        <p:spPr>
          <a:xfrm>
            <a:off x="839788" y="2472000"/>
            <a:ext cx="3932237" cy="3389049"/>
          </a:xfrm>
        </p:spPr>
        <p:txBody>
          <a:bodyPr/>
          <a:lstStyle>
            <a:lvl1pPr marL="0" indent="0">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550808-469A-7D8F-2403-B4FF106C3371}"/>
              </a:ext>
            </a:extLst>
          </p:cNvPr>
          <p:cNvSpPr>
            <a:spLocks noGrp="1"/>
          </p:cNvSpPr>
          <p:nvPr>
            <p:ph type="dt" sz="half" idx="10"/>
          </p:nvPr>
        </p:nvSpPr>
        <p:spPr/>
        <p:txBody>
          <a:bodyPr/>
          <a:lstStyle/>
          <a:p>
            <a:fld id="{C32BE23E-CF1F-6B41-95E6-361886F6D4F7}" type="datetimeFigureOut">
              <a:rPr lang="en-US" smtClean="0"/>
              <a:t>4/6/26</a:t>
            </a:fld>
            <a:endParaRPr lang="en-US"/>
          </a:p>
        </p:txBody>
      </p:sp>
      <p:sp>
        <p:nvSpPr>
          <p:cNvPr id="6" name="Footer Placeholder 5">
            <a:extLst>
              <a:ext uri="{FF2B5EF4-FFF2-40B4-BE49-F238E27FC236}">
                <a16:creationId xmlns:a16="http://schemas.microsoft.com/office/drawing/2014/main" id="{7EAA08A1-B7DE-D86C-6160-019F357F58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AC55E4-E80B-4737-DD73-AAB6B195D473}"/>
              </a:ext>
            </a:extLst>
          </p:cNvPr>
          <p:cNvSpPr>
            <a:spLocks noGrp="1"/>
          </p:cNvSpPr>
          <p:nvPr>
            <p:ph type="sldNum" sz="quarter" idx="12"/>
          </p:nvPr>
        </p:nvSpPr>
        <p:spPr/>
        <p:txBody>
          <a:bodyPr/>
          <a:lstStyle/>
          <a:p>
            <a:fld id="{B2FB5DFF-56C1-E34A-A9B3-E0C00F79009B}" type="slidenum">
              <a:rPr lang="en-US" smtClean="0"/>
              <a:t>‹#›</a:t>
            </a:fld>
            <a:endParaRPr lang="en-US"/>
          </a:p>
        </p:txBody>
      </p:sp>
      <p:cxnSp>
        <p:nvCxnSpPr>
          <p:cNvPr id="15" name="Straight Connector 14">
            <a:extLst>
              <a:ext uri="{FF2B5EF4-FFF2-40B4-BE49-F238E27FC236}">
                <a16:creationId xmlns:a16="http://schemas.microsoft.com/office/drawing/2014/main" id="{6B38AEF8-CC31-80C0-950F-658734A5059F}"/>
              </a:ext>
            </a:extLst>
          </p:cNvPr>
          <p:cNvCxnSpPr>
            <a:cxnSpLocks/>
          </p:cNvCxnSpPr>
          <p:nvPr userDrawn="1"/>
        </p:nvCxnSpPr>
        <p:spPr>
          <a:xfrm>
            <a:off x="822325" y="1371600"/>
            <a:ext cx="0" cy="849278"/>
          </a:xfrm>
          <a:prstGeom prst="line">
            <a:avLst/>
          </a:prstGeom>
          <a:ln w="50800">
            <a:solidFill>
              <a:schemeClr val="accent3"/>
            </a:solidFill>
          </a:ln>
        </p:spPr>
        <p:style>
          <a:lnRef idx="2">
            <a:schemeClr val="accent1"/>
          </a:lnRef>
          <a:fillRef idx="0">
            <a:schemeClr val="accent1"/>
          </a:fillRef>
          <a:effectRef idx="1">
            <a:schemeClr val="accent1"/>
          </a:effectRef>
          <a:fontRef idx="minor">
            <a:schemeClr val="tx1"/>
          </a:fontRef>
        </p:style>
      </p:cxnSp>
      <p:pic>
        <p:nvPicPr>
          <p:cNvPr id="8" name="Picture 7" descr="A logo of a dog and a cat&#10;&#10;AI-generated content may be incorrect.">
            <a:extLst>
              <a:ext uri="{FF2B5EF4-FFF2-40B4-BE49-F238E27FC236}">
                <a16:creationId xmlns:a16="http://schemas.microsoft.com/office/drawing/2014/main" id="{C47D1FE6-B9C7-443C-66C6-83D95CAF12D0}"/>
              </a:ext>
            </a:extLst>
          </p:cNvPr>
          <p:cNvPicPr>
            <a:picLocks noChangeAspect="1"/>
          </p:cNvPicPr>
          <p:nvPr userDrawn="1"/>
        </p:nvPicPr>
        <p:blipFill>
          <a:blip r:embed="rId2"/>
          <a:stretch>
            <a:fillRect/>
          </a:stretch>
        </p:blipFill>
        <p:spPr>
          <a:xfrm>
            <a:off x="10664042" y="352839"/>
            <a:ext cx="982228" cy="1048539"/>
          </a:xfrm>
          <a:prstGeom prst="rect">
            <a:avLst/>
          </a:prstGeom>
        </p:spPr>
      </p:pic>
    </p:spTree>
    <p:extLst>
      <p:ext uri="{BB962C8B-B14F-4D97-AF65-F5344CB8AC3E}">
        <p14:creationId xmlns:p14="http://schemas.microsoft.com/office/powerpoint/2010/main" val="17967689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with Caption_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82CE7-01A1-A117-78EE-307B19908AFA}"/>
              </a:ext>
            </a:extLst>
          </p:cNvPr>
          <p:cNvSpPr>
            <a:spLocks noGrp="1"/>
          </p:cNvSpPr>
          <p:nvPr>
            <p:ph type="title" hasCustomPrompt="1"/>
          </p:nvPr>
        </p:nvSpPr>
        <p:spPr>
          <a:xfrm>
            <a:off x="839788" y="457200"/>
            <a:ext cx="3932237" cy="1864900"/>
          </a:xfrm>
        </p:spPr>
        <p:txBody>
          <a:bodyPr anchor="b"/>
          <a:lstStyle>
            <a:lvl1pPr>
              <a:defRPr sz="3200"/>
            </a:lvl1pPr>
          </a:lstStyle>
          <a:p>
            <a:r>
              <a:rPr lang="en-US"/>
              <a:t>Click here to edit title</a:t>
            </a:r>
          </a:p>
        </p:txBody>
      </p:sp>
      <p:sp>
        <p:nvSpPr>
          <p:cNvPr id="4" name="Text Placeholder 3">
            <a:extLst>
              <a:ext uri="{FF2B5EF4-FFF2-40B4-BE49-F238E27FC236}">
                <a16:creationId xmlns:a16="http://schemas.microsoft.com/office/drawing/2014/main" id="{1812D046-1AA9-25AA-FF94-0B833D851F9F}"/>
              </a:ext>
            </a:extLst>
          </p:cNvPr>
          <p:cNvSpPr>
            <a:spLocks noGrp="1"/>
          </p:cNvSpPr>
          <p:nvPr>
            <p:ph type="body" sz="half" idx="2"/>
          </p:nvPr>
        </p:nvSpPr>
        <p:spPr>
          <a:xfrm>
            <a:off x="839788" y="2472000"/>
            <a:ext cx="3932237" cy="3389049"/>
          </a:xfrm>
        </p:spPr>
        <p:txBody>
          <a:bodyPr/>
          <a:lstStyle>
            <a:lvl1pPr marL="0" indent="0">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550808-469A-7D8F-2403-B4FF106C3371}"/>
              </a:ext>
            </a:extLst>
          </p:cNvPr>
          <p:cNvSpPr>
            <a:spLocks noGrp="1"/>
          </p:cNvSpPr>
          <p:nvPr>
            <p:ph type="dt" sz="half" idx="10"/>
          </p:nvPr>
        </p:nvSpPr>
        <p:spPr/>
        <p:txBody>
          <a:bodyPr/>
          <a:lstStyle/>
          <a:p>
            <a:fld id="{C32BE23E-CF1F-6B41-95E6-361886F6D4F7}" type="datetimeFigureOut">
              <a:rPr lang="en-US" smtClean="0"/>
              <a:t>4/6/26</a:t>
            </a:fld>
            <a:endParaRPr lang="en-US"/>
          </a:p>
        </p:txBody>
      </p:sp>
      <p:sp>
        <p:nvSpPr>
          <p:cNvPr id="6" name="Footer Placeholder 5">
            <a:extLst>
              <a:ext uri="{FF2B5EF4-FFF2-40B4-BE49-F238E27FC236}">
                <a16:creationId xmlns:a16="http://schemas.microsoft.com/office/drawing/2014/main" id="{7EAA08A1-B7DE-D86C-6160-019F357F58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AC55E4-E80B-4737-DD73-AAB6B195D473}"/>
              </a:ext>
            </a:extLst>
          </p:cNvPr>
          <p:cNvSpPr>
            <a:spLocks noGrp="1"/>
          </p:cNvSpPr>
          <p:nvPr>
            <p:ph type="sldNum" sz="quarter" idx="12"/>
          </p:nvPr>
        </p:nvSpPr>
        <p:spPr/>
        <p:txBody>
          <a:bodyPr/>
          <a:lstStyle/>
          <a:p>
            <a:fld id="{B2FB5DFF-56C1-E34A-A9B3-E0C00F79009B}" type="slidenum">
              <a:rPr lang="en-US" smtClean="0"/>
              <a:t>‹#›</a:t>
            </a:fld>
            <a:endParaRPr lang="en-US"/>
          </a:p>
        </p:txBody>
      </p:sp>
      <p:cxnSp>
        <p:nvCxnSpPr>
          <p:cNvPr id="15" name="Straight Connector 14">
            <a:extLst>
              <a:ext uri="{FF2B5EF4-FFF2-40B4-BE49-F238E27FC236}">
                <a16:creationId xmlns:a16="http://schemas.microsoft.com/office/drawing/2014/main" id="{6B38AEF8-CC31-80C0-950F-658734A5059F}"/>
              </a:ext>
            </a:extLst>
          </p:cNvPr>
          <p:cNvCxnSpPr>
            <a:cxnSpLocks/>
          </p:cNvCxnSpPr>
          <p:nvPr userDrawn="1"/>
        </p:nvCxnSpPr>
        <p:spPr>
          <a:xfrm>
            <a:off x="822325" y="1371600"/>
            <a:ext cx="0" cy="849278"/>
          </a:xfrm>
          <a:prstGeom prst="line">
            <a:avLst/>
          </a:prstGeom>
          <a:ln w="50800">
            <a:solidFill>
              <a:schemeClr val="accent3"/>
            </a:solidFill>
          </a:ln>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E5A98D99-058B-5C35-5ABB-49E03EC8E9FA}"/>
              </a:ext>
            </a:extLst>
          </p:cNvPr>
          <p:cNvSpPr>
            <a:spLocks noGrp="1"/>
          </p:cNvSpPr>
          <p:nvPr>
            <p:ph idx="1"/>
          </p:nvPr>
        </p:nvSpPr>
        <p:spPr>
          <a:xfrm>
            <a:off x="5183188" y="1395154"/>
            <a:ext cx="6172200" cy="4465895"/>
          </a:xfrm>
        </p:spPr>
        <p:txBody>
          <a:bodyPr/>
          <a:lstStyle>
            <a:lvl1pPr>
              <a:lnSpc>
                <a:spcPct val="125000"/>
              </a:lnSpc>
              <a:defRPr sz="2800"/>
            </a:lvl1pPr>
            <a:lvl2pPr>
              <a:lnSpc>
                <a:spcPct val="125000"/>
              </a:lnSpc>
              <a:defRPr sz="2400"/>
            </a:lvl2pPr>
            <a:lvl3pPr>
              <a:lnSpc>
                <a:spcPct val="125000"/>
              </a:lnSpc>
              <a:defRPr sz="2000"/>
            </a:lvl3pPr>
            <a:lvl4pPr>
              <a:lnSpc>
                <a:spcPct val="125000"/>
              </a:lnSpc>
              <a:defRPr sz="1800"/>
            </a:lvl4pPr>
            <a:lvl5pPr>
              <a:lnSpc>
                <a:spcPct val="125000"/>
              </a:lnSpc>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logo of a dog and a cat&#10;&#10;AI-generated content may be incorrect.">
            <a:extLst>
              <a:ext uri="{FF2B5EF4-FFF2-40B4-BE49-F238E27FC236}">
                <a16:creationId xmlns:a16="http://schemas.microsoft.com/office/drawing/2014/main" id="{C90DF7A4-B010-CBFE-1AC8-868A34B392E1}"/>
              </a:ext>
            </a:extLst>
          </p:cNvPr>
          <p:cNvPicPr>
            <a:picLocks noChangeAspect="1"/>
          </p:cNvPicPr>
          <p:nvPr userDrawn="1"/>
        </p:nvPicPr>
        <p:blipFill>
          <a:blip r:embed="rId2"/>
          <a:stretch>
            <a:fillRect/>
          </a:stretch>
        </p:blipFill>
        <p:spPr>
          <a:xfrm>
            <a:off x="10664042" y="352839"/>
            <a:ext cx="982228" cy="1048539"/>
          </a:xfrm>
          <a:prstGeom prst="rect">
            <a:avLst/>
          </a:prstGeom>
        </p:spPr>
      </p:pic>
    </p:spTree>
    <p:extLst>
      <p:ext uri="{BB962C8B-B14F-4D97-AF65-F5344CB8AC3E}">
        <p14:creationId xmlns:p14="http://schemas.microsoft.com/office/powerpoint/2010/main" val="4258056390"/>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D233A1-9747-4944-8286-A669B03ACDFE}"/>
              </a:ext>
            </a:extLst>
          </p:cNvPr>
          <p:cNvSpPr/>
          <p:nvPr userDrawn="1"/>
        </p:nvSpPr>
        <p:spPr>
          <a:xfrm>
            <a:off x="0" y="0"/>
            <a:ext cx="12192000" cy="6858000"/>
          </a:xfrm>
          <a:prstGeom prst="rect">
            <a:avLst/>
          </a:prstGeom>
          <a:solidFill>
            <a:schemeClr val="accent5"/>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947455" y="2309856"/>
            <a:ext cx="8297091" cy="1811572"/>
          </a:xfrm>
          <a:prstGeom prst="rect">
            <a:avLst/>
          </a:prstGeom>
        </p:spPr>
        <p:txBody>
          <a:bodyPr anchor="t" anchorCtr="0">
            <a:noAutofit/>
          </a:bodyPr>
          <a:lstStyle>
            <a:lvl1pPr algn="ctr">
              <a:lnSpc>
                <a:spcPct val="112000"/>
              </a:lnSpc>
              <a:defRPr sz="34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Block quote example for quotes or a single statement/sentence of greater importance.</a:t>
            </a:r>
          </a:p>
        </p:txBody>
      </p:sp>
      <p:sp>
        <p:nvSpPr>
          <p:cNvPr id="7" name="Rectangle 6">
            <a:extLst>
              <a:ext uri="{FF2B5EF4-FFF2-40B4-BE49-F238E27FC236}">
                <a16:creationId xmlns:a16="http://schemas.microsoft.com/office/drawing/2014/main" id="{A8971EAA-FECD-4C43-AF08-90B7C92D0CFC}"/>
              </a:ext>
            </a:extLst>
          </p:cNvPr>
          <p:cNvSpPr/>
          <p:nvPr userDrawn="1"/>
        </p:nvSpPr>
        <p:spPr>
          <a:xfrm>
            <a:off x="0" y="6556248"/>
            <a:ext cx="12192000" cy="30175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D7D80DB-0281-724A-8B83-D1D8023E0811}"/>
              </a:ext>
            </a:extLst>
          </p:cNvPr>
          <p:cNvPicPr>
            <a:picLocks noChangeAspect="1"/>
          </p:cNvPicPr>
          <p:nvPr userDrawn="1"/>
        </p:nvPicPr>
        <p:blipFill>
          <a:blip r:embed="rId2"/>
          <a:stretch>
            <a:fillRect/>
          </a:stretch>
        </p:blipFill>
        <p:spPr>
          <a:xfrm>
            <a:off x="4801131" y="5493941"/>
            <a:ext cx="2589738" cy="560353"/>
          </a:xfrm>
          <a:prstGeom prst="rect">
            <a:avLst/>
          </a:prstGeom>
        </p:spPr>
      </p:pic>
    </p:spTree>
    <p:extLst>
      <p:ext uri="{BB962C8B-B14F-4D97-AF65-F5344CB8AC3E}">
        <p14:creationId xmlns:p14="http://schemas.microsoft.com/office/powerpoint/2010/main" val="4458928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41DE0D6-EF1D-264D-B439-53EAF617B916}"/>
              </a:ext>
            </a:extLst>
          </p:cNvPr>
          <p:cNvSpPr>
            <a:spLocks noGrp="1"/>
          </p:cNvSpPr>
          <p:nvPr>
            <p:ph type="pic" sz="quarter" idx="12"/>
          </p:nvPr>
        </p:nvSpPr>
        <p:spPr>
          <a:xfrm>
            <a:off x="6477000" y="1093788"/>
            <a:ext cx="5715000" cy="5462587"/>
          </a:xfrm>
        </p:spPr>
        <p:txBody>
          <a:bodyPr/>
          <a:lstStyle/>
          <a:p>
            <a:r>
              <a:rPr lang="en-US"/>
              <a:t>Click icon to add picture</a:t>
            </a:r>
          </a:p>
        </p:txBody>
      </p:sp>
      <p:sp>
        <p:nvSpPr>
          <p:cNvPr id="2" name="Title 1"/>
          <p:cNvSpPr>
            <a:spLocks noGrp="1"/>
          </p:cNvSpPr>
          <p:nvPr>
            <p:ph type="ctrTitle" hasCustomPrompt="1"/>
          </p:nvPr>
        </p:nvSpPr>
        <p:spPr>
          <a:xfrm>
            <a:off x="966784" y="1093787"/>
            <a:ext cx="5510216" cy="1749426"/>
          </a:xfrm>
          <a:prstGeom prst="rect">
            <a:avLst/>
          </a:prstGeom>
        </p:spPr>
        <p:txBody>
          <a:bodyPr anchor="t" anchorCtr="0">
            <a:normAutofit/>
          </a:bodyPr>
          <a:lstStyle>
            <a:lvl1pPr algn="l">
              <a:defRPr sz="4800">
                <a:solidFill>
                  <a:schemeClr val="tx2"/>
                </a:solidFill>
              </a:defRPr>
            </a:lvl1pPr>
          </a:lstStyle>
          <a:p>
            <a:r>
              <a:rPr lang="en-US"/>
              <a:t>PowerPoint</a:t>
            </a:r>
            <a:br>
              <a:rPr lang="en-US"/>
            </a:br>
            <a:r>
              <a:rPr lang="en-US"/>
              <a:t>Title Example</a:t>
            </a:r>
          </a:p>
        </p:txBody>
      </p:sp>
      <p:sp>
        <p:nvSpPr>
          <p:cNvPr id="3" name="Subtitle 2"/>
          <p:cNvSpPr>
            <a:spLocks noGrp="1"/>
          </p:cNvSpPr>
          <p:nvPr>
            <p:ph type="subTitle" idx="1" hasCustomPrompt="1"/>
          </p:nvPr>
        </p:nvSpPr>
        <p:spPr>
          <a:xfrm>
            <a:off x="966784" y="2873371"/>
            <a:ext cx="5510216" cy="475692"/>
          </a:xfrm>
          <a:prstGeom prst="rect">
            <a:avLst/>
          </a:prstGeom>
        </p:spPr>
        <p:txBody>
          <a:bodyPr/>
          <a:lstStyle>
            <a:lvl1pPr marL="0" indent="0" algn="l">
              <a:buNone/>
              <a:defRPr sz="2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Secondary sub title example</a:t>
            </a:r>
          </a:p>
        </p:txBody>
      </p:sp>
      <p:sp>
        <p:nvSpPr>
          <p:cNvPr id="7" name="Rectangle 6">
            <a:extLst>
              <a:ext uri="{FF2B5EF4-FFF2-40B4-BE49-F238E27FC236}">
                <a16:creationId xmlns:a16="http://schemas.microsoft.com/office/drawing/2014/main" id="{A8971EAA-FECD-4C43-AF08-90B7C92D0CFC}"/>
              </a:ext>
            </a:extLst>
          </p:cNvPr>
          <p:cNvSpPr/>
          <p:nvPr userDrawn="1"/>
        </p:nvSpPr>
        <p:spPr>
          <a:xfrm>
            <a:off x="0" y="6556248"/>
            <a:ext cx="12192000" cy="30175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9E6C03C7-5453-F64B-9086-170789647E78}"/>
              </a:ext>
            </a:extLst>
          </p:cNvPr>
          <p:cNvSpPr>
            <a:spLocks noGrp="1"/>
          </p:cNvSpPr>
          <p:nvPr>
            <p:ph type="body" sz="quarter" idx="10" hasCustomPrompt="1"/>
          </p:nvPr>
        </p:nvSpPr>
        <p:spPr>
          <a:xfrm>
            <a:off x="966783" y="3469714"/>
            <a:ext cx="5510215" cy="462521"/>
          </a:xfrm>
          <a:prstGeom prst="rect">
            <a:avLst/>
          </a:prstGeom>
        </p:spPr>
        <p:txBody>
          <a:bodyPr>
            <a:normAutofit/>
          </a:bodyPr>
          <a:lstStyle>
            <a:lvl1pPr marL="0" indent="0" algn="l">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Presented by Lorem Ipsum</a:t>
            </a:r>
          </a:p>
        </p:txBody>
      </p:sp>
    </p:spTree>
    <p:extLst>
      <p:ext uri="{BB962C8B-B14F-4D97-AF65-F5344CB8AC3E}">
        <p14:creationId xmlns:p14="http://schemas.microsoft.com/office/powerpoint/2010/main" val="38452084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97C83C-B1FD-C744-8363-E85B43C35DD6}"/>
              </a:ext>
            </a:extLst>
          </p:cNvPr>
          <p:cNvSpPr/>
          <p:nvPr userDrawn="1"/>
        </p:nvSpPr>
        <p:spPr>
          <a:xfrm>
            <a:off x="0" y="0"/>
            <a:ext cx="12192000"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946AA5B7-8EC6-D640-B6F9-23C31F62B6FE}"/>
              </a:ext>
            </a:extLst>
          </p:cNvPr>
          <p:cNvPicPr>
            <a:picLocks noChangeAspect="1"/>
          </p:cNvPicPr>
          <p:nvPr userDrawn="1"/>
        </p:nvPicPr>
        <p:blipFill>
          <a:blip r:embed="rId2"/>
          <a:stretch>
            <a:fillRect/>
          </a:stretch>
        </p:blipFill>
        <p:spPr>
          <a:xfrm>
            <a:off x="-385535" y="3776764"/>
            <a:ext cx="3263900" cy="2844800"/>
          </a:xfrm>
          <a:prstGeom prst="rect">
            <a:avLst/>
          </a:prstGeom>
        </p:spPr>
      </p:pic>
      <p:sp>
        <p:nvSpPr>
          <p:cNvPr id="2" name="Title 1"/>
          <p:cNvSpPr>
            <a:spLocks noGrp="1"/>
          </p:cNvSpPr>
          <p:nvPr>
            <p:ph type="ctrTitle" hasCustomPrompt="1"/>
          </p:nvPr>
        </p:nvSpPr>
        <p:spPr>
          <a:xfrm>
            <a:off x="2172789" y="2169658"/>
            <a:ext cx="7846423" cy="1259342"/>
          </a:xfrm>
          <a:prstGeom prst="rect">
            <a:avLst/>
          </a:prstGeom>
        </p:spPr>
        <p:txBody>
          <a:bodyPr anchor="t" anchorCtr="0">
            <a:normAutofit/>
          </a:bodyPr>
          <a:lstStyle>
            <a:lvl1pPr algn="ctr">
              <a:defRPr sz="8800">
                <a:solidFill>
                  <a:schemeClr val="bg1"/>
                </a:solidFill>
              </a:defRPr>
            </a:lvl1pPr>
          </a:lstStyle>
          <a:p>
            <a:r>
              <a:rPr lang="en-US" dirty="0"/>
              <a:t>Keyword</a:t>
            </a:r>
          </a:p>
        </p:txBody>
      </p:sp>
      <p:sp>
        <p:nvSpPr>
          <p:cNvPr id="7" name="Rectangle 6">
            <a:extLst>
              <a:ext uri="{FF2B5EF4-FFF2-40B4-BE49-F238E27FC236}">
                <a16:creationId xmlns:a16="http://schemas.microsoft.com/office/drawing/2014/main" id="{A8971EAA-FECD-4C43-AF08-90B7C92D0CFC}"/>
              </a:ext>
            </a:extLst>
          </p:cNvPr>
          <p:cNvSpPr/>
          <p:nvPr userDrawn="1"/>
        </p:nvSpPr>
        <p:spPr>
          <a:xfrm>
            <a:off x="0" y="6556248"/>
            <a:ext cx="12192000" cy="30175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D7D80DB-0281-724A-8B83-D1D8023E0811}"/>
              </a:ext>
            </a:extLst>
          </p:cNvPr>
          <p:cNvPicPr>
            <a:picLocks noChangeAspect="1"/>
          </p:cNvPicPr>
          <p:nvPr userDrawn="1"/>
        </p:nvPicPr>
        <p:blipFill>
          <a:blip r:embed="rId3"/>
          <a:stretch>
            <a:fillRect/>
          </a:stretch>
        </p:blipFill>
        <p:spPr>
          <a:xfrm>
            <a:off x="4801131" y="5493941"/>
            <a:ext cx="2589738" cy="560353"/>
          </a:xfrm>
          <a:prstGeom prst="rect">
            <a:avLst/>
          </a:prstGeom>
        </p:spPr>
      </p:pic>
    </p:spTree>
    <p:extLst>
      <p:ext uri="{BB962C8B-B14F-4D97-AF65-F5344CB8AC3E}">
        <p14:creationId xmlns:p14="http://schemas.microsoft.com/office/powerpoint/2010/main" val="2372577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1223F5-FAB8-1B4A-A48E-A23D719507D3}"/>
              </a:ext>
            </a:extLst>
          </p:cNvPr>
          <p:cNvSpPr>
            <a:spLocks noGrp="1"/>
          </p:cNvSpPr>
          <p:nvPr>
            <p:ph type="dt" sz="half" idx="10"/>
          </p:nvPr>
        </p:nvSpPr>
        <p:spPr/>
        <p:txBody>
          <a:bodyPr/>
          <a:lstStyle/>
          <a:p>
            <a:fld id="{91E7C0AB-9F2D-4949-9ADF-A80DB85B129D}" type="datetimeFigureOut">
              <a:rPr lang="en-US" altLang="en-US" smtClean="0"/>
              <a:pPr/>
              <a:t>4/6/26</a:t>
            </a:fld>
            <a:endParaRPr lang="en-US" altLang="en-US"/>
          </a:p>
        </p:txBody>
      </p:sp>
      <p:sp>
        <p:nvSpPr>
          <p:cNvPr id="3" name="Footer Placeholder 2">
            <a:extLst>
              <a:ext uri="{FF2B5EF4-FFF2-40B4-BE49-F238E27FC236}">
                <a16:creationId xmlns:a16="http://schemas.microsoft.com/office/drawing/2014/main" id="{031F4AB5-FD86-A04F-B000-D58759F1E7F0}"/>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8A7BEAC2-533D-5945-B040-28C31148F64C}"/>
              </a:ext>
            </a:extLst>
          </p:cNvPr>
          <p:cNvSpPr>
            <a:spLocks noGrp="1"/>
          </p:cNvSpPr>
          <p:nvPr>
            <p:ph type="sldNum" sz="quarter" idx="12"/>
          </p:nvPr>
        </p:nvSpPr>
        <p:spPr/>
        <p:txBody>
          <a:bodyPr/>
          <a:lstStyle/>
          <a:p>
            <a:fld id="{4AC225C6-3888-074D-859E-9DF968371E1E}" type="slidenum">
              <a:rPr lang="en-US" altLang="en-US" smtClean="0"/>
              <a:pPr/>
              <a:t>‹#›</a:t>
            </a:fld>
            <a:endParaRPr lang="en-US" altLang="en-US"/>
          </a:p>
        </p:txBody>
      </p:sp>
    </p:spTree>
    <p:extLst>
      <p:ext uri="{BB962C8B-B14F-4D97-AF65-F5344CB8AC3E}">
        <p14:creationId xmlns:p14="http://schemas.microsoft.com/office/powerpoint/2010/main" val="17099270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7372DCE-AF6E-5246-99B9-CE72D5170C68}"/>
              </a:ext>
            </a:extLst>
          </p:cNvPr>
          <p:cNvPicPr>
            <a:picLocks noChangeAspect="1"/>
          </p:cNvPicPr>
          <p:nvPr userDrawn="1"/>
        </p:nvPicPr>
        <p:blipFill>
          <a:blip r:embed="rId2"/>
          <a:srcRect/>
          <a:stretch/>
        </p:blipFill>
        <p:spPr>
          <a:xfrm>
            <a:off x="6281530" y="1628053"/>
            <a:ext cx="5910470" cy="5229946"/>
          </a:xfrm>
          <a:prstGeom prst="rect">
            <a:avLst/>
          </a:prstGeom>
        </p:spPr>
      </p:pic>
      <p:sp>
        <p:nvSpPr>
          <p:cNvPr id="2" name="Title 1"/>
          <p:cNvSpPr>
            <a:spLocks noGrp="1"/>
          </p:cNvSpPr>
          <p:nvPr>
            <p:ph type="ctrTitle" hasCustomPrompt="1"/>
          </p:nvPr>
        </p:nvSpPr>
        <p:spPr>
          <a:xfrm>
            <a:off x="966784" y="1093787"/>
            <a:ext cx="5775960" cy="1749426"/>
          </a:xfrm>
          <a:prstGeom prst="rect">
            <a:avLst/>
          </a:prstGeom>
        </p:spPr>
        <p:txBody>
          <a:bodyPr anchor="t" anchorCtr="0">
            <a:normAutofit/>
          </a:bodyPr>
          <a:lstStyle>
            <a:lvl1pPr algn="l">
              <a:defRPr sz="4800">
                <a:solidFill>
                  <a:schemeClr val="tx2"/>
                </a:solidFill>
              </a:defRPr>
            </a:lvl1pPr>
          </a:lstStyle>
          <a:p>
            <a:r>
              <a:rPr lang="en-US" dirty="0"/>
              <a:t>PowerPoint</a:t>
            </a:r>
            <a:br>
              <a:rPr lang="en-US" dirty="0"/>
            </a:br>
            <a:r>
              <a:rPr lang="en-US" dirty="0"/>
              <a:t>Title Example</a:t>
            </a:r>
          </a:p>
        </p:txBody>
      </p:sp>
      <p:sp>
        <p:nvSpPr>
          <p:cNvPr id="3" name="Subtitle 2"/>
          <p:cNvSpPr>
            <a:spLocks noGrp="1"/>
          </p:cNvSpPr>
          <p:nvPr>
            <p:ph type="subTitle" idx="1" hasCustomPrompt="1"/>
          </p:nvPr>
        </p:nvSpPr>
        <p:spPr>
          <a:xfrm>
            <a:off x="966784" y="2873371"/>
            <a:ext cx="5775960" cy="475692"/>
          </a:xfrm>
          <a:prstGeom prst="rect">
            <a:avLst/>
          </a:prstGeom>
        </p:spPr>
        <p:txBody>
          <a:bodyPr/>
          <a:lstStyle>
            <a:lvl1pPr marL="0" indent="0" algn="l">
              <a:buNone/>
              <a:defRPr sz="2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Secondary sub title example</a:t>
            </a:r>
          </a:p>
        </p:txBody>
      </p:sp>
      <p:sp>
        <p:nvSpPr>
          <p:cNvPr id="7" name="Rectangle 6">
            <a:extLst>
              <a:ext uri="{FF2B5EF4-FFF2-40B4-BE49-F238E27FC236}">
                <a16:creationId xmlns:a16="http://schemas.microsoft.com/office/drawing/2014/main" id="{A8971EAA-FECD-4C43-AF08-90B7C92D0CFC}"/>
              </a:ext>
            </a:extLst>
          </p:cNvPr>
          <p:cNvSpPr/>
          <p:nvPr userDrawn="1"/>
        </p:nvSpPr>
        <p:spPr>
          <a:xfrm>
            <a:off x="0" y="6556248"/>
            <a:ext cx="12192000" cy="30175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9E6C03C7-5453-F64B-9086-170789647E78}"/>
              </a:ext>
            </a:extLst>
          </p:cNvPr>
          <p:cNvSpPr>
            <a:spLocks noGrp="1"/>
          </p:cNvSpPr>
          <p:nvPr>
            <p:ph type="body" sz="quarter" idx="10" hasCustomPrompt="1"/>
          </p:nvPr>
        </p:nvSpPr>
        <p:spPr>
          <a:xfrm>
            <a:off x="966783" y="3469714"/>
            <a:ext cx="5775959" cy="462521"/>
          </a:xfrm>
          <a:prstGeom prst="rect">
            <a:avLst/>
          </a:prstGeom>
        </p:spPr>
        <p:txBody>
          <a:bodyPr>
            <a:normAutofit/>
          </a:bodyPr>
          <a:lstStyle>
            <a:lvl1pPr marL="0" indent="0" algn="l">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Lorem Ipsum</a:t>
            </a:r>
          </a:p>
        </p:txBody>
      </p:sp>
      <p:pic>
        <p:nvPicPr>
          <p:cNvPr id="23" name="Picture 22">
            <a:extLst>
              <a:ext uri="{FF2B5EF4-FFF2-40B4-BE49-F238E27FC236}">
                <a16:creationId xmlns:a16="http://schemas.microsoft.com/office/drawing/2014/main" id="{E10133AD-AC0A-AD49-AC5B-BB9BA60F5813}"/>
              </a:ext>
            </a:extLst>
          </p:cNvPr>
          <p:cNvPicPr>
            <a:picLocks noChangeAspect="1"/>
          </p:cNvPicPr>
          <p:nvPr userDrawn="1"/>
        </p:nvPicPr>
        <p:blipFill>
          <a:blip r:embed="rId3"/>
          <a:stretch>
            <a:fillRect/>
          </a:stretch>
        </p:blipFill>
        <p:spPr>
          <a:xfrm>
            <a:off x="1038226" y="4611691"/>
            <a:ext cx="3592110" cy="777240"/>
          </a:xfrm>
          <a:prstGeom prst="rect">
            <a:avLst/>
          </a:prstGeom>
        </p:spPr>
      </p:pic>
      <p:sp>
        <p:nvSpPr>
          <p:cNvPr id="5" name="Rectangle 4">
            <a:extLst>
              <a:ext uri="{FF2B5EF4-FFF2-40B4-BE49-F238E27FC236}">
                <a16:creationId xmlns:a16="http://schemas.microsoft.com/office/drawing/2014/main" id="{ABCC6CE8-8B10-6D45-933B-D530B065AF20}"/>
              </a:ext>
            </a:extLst>
          </p:cNvPr>
          <p:cNvSpPr/>
          <p:nvPr userDrawn="1"/>
        </p:nvSpPr>
        <p:spPr>
          <a:xfrm>
            <a:off x="975436" y="5655795"/>
            <a:ext cx="2180405" cy="338554"/>
          </a:xfrm>
          <a:prstGeom prst="rect">
            <a:avLst/>
          </a:prstGeom>
        </p:spPr>
        <p:txBody>
          <a:bodyPr wrap="none">
            <a:spAutoFit/>
          </a:bodyPr>
          <a:lstStyle/>
          <a:p>
            <a:pPr lvl="0"/>
            <a:r>
              <a:rPr lang="en-US" sz="1600" dirty="0" err="1">
                <a:latin typeface="Verdana" panose="020B0604030504040204" pitchFamily="34" charset="0"/>
                <a:ea typeface="Verdana" panose="020B0604030504040204" pitchFamily="34" charset="0"/>
                <a:cs typeface="Verdana" panose="020B0604030504040204" pitchFamily="34" charset="0"/>
              </a:rPr>
              <a:t>HelpMeGrowAK.org</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234650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37872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84965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11565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21818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91990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62472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90520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00863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9733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E0825-DF93-2647-BAC7-775112AD2E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29194C-A7F9-414D-AB83-36B8C5166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832FED-39BD-AD45-AD11-0BEA194784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6BF843A-6173-EA48-90E4-2232762BD7BD}"/>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6" name="Footer Placeholder 5">
            <a:extLst>
              <a:ext uri="{FF2B5EF4-FFF2-40B4-BE49-F238E27FC236}">
                <a16:creationId xmlns:a16="http://schemas.microsoft.com/office/drawing/2014/main" id="{2F55D390-2C59-0F4B-BA1B-13362316AF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0F4E4-050B-A048-A04A-EA768FAF7E4C}"/>
              </a:ext>
            </a:extLst>
          </p:cNvPr>
          <p:cNvSpPr>
            <a:spLocks noGrp="1"/>
          </p:cNvSpPr>
          <p:nvPr>
            <p:ph type="sldNum" sz="quarter" idx="12"/>
          </p:nvPr>
        </p:nvSpPr>
        <p:spPr/>
        <p:txBody>
          <a:bodyPr/>
          <a:lstStyle/>
          <a:p>
            <a:fld id="{49D11E8B-8973-4E4D-9BAA-CEDB6C321325}" type="slidenum">
              <a:rPr lang="en-US" altLang="en-US" smtClean="0"/>
              <a:pPr/>
              <a:t>‹#›</a:t>
            </a:fld>
            <a:endParaRPr lang="en-US" altLang="en-US"/>
          </a:p>
        </p:txBody>
      </p:sp>
    </p:spTree>
    <p:extLst>
      <p:ext uri="{BB962C8B-B14F-4D97-AF65-F5344CB8AC3E}">
        <p14:creationId xmlns:p14="http://schemas.microsoft.com/office/powerpoint/2010/main" val="12627579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73375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21428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8746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33CA0-57C4-BD4A-8FCB-3D585C2135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DF5C60-7807-BF4E-BC50-0E4A0F5E6A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ECD9CC-7C52-9D40-8C99-6EB85A7F70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D033FC-2993-814D-828B-9B6090CF1318}"/>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6" name="Footer Placeholder 5">
            <a:extLst>
              <a:ext uri="{FF2B5EF4-FFF2-40B4-BE49-F238E27FC236}">
                <a16:creationId xmlns:a16="http://schemas.microsoft.com/office/drawing/2014/main" id="{8DA3F478-BB34-7145-9A92-2B589DBB60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22AD06-1CBF-EB47-A81B-14A331AA49EA}"/>
              </a:ext>
            </a:extLst>
          </p:cNvPr>
          <p:cNvSpPr>
            <a:spLocks noGrp="1"/>
          </p:cNvSpPr>
          <p:nvPr>
            <p:ph type="sldNum" sz="quarter" idx="12"/>
          </p:nvPr>
        </p:nvSpPr>
        <p:spPr/>
        <p:txBody>
          <a:bodyPr/>
          <a:lstStyle/>
          <a:p>
            <a:fld id="{0C012FC4-4C32-E84B-BAE1-5E70B562053D}" type="slidenum">
              <a:rPr lang="en-US" altLang="en-US" smtClean="0"/>
              <a:pPr/>
              <a:t>‹#›</a:t>
            </a:fld>
            <a:endParaRPr lang="en-US" altLang="en-US"/>
          </a:p>
        </p:txBody>
      </p:sp>
    </p:spTree>
    <p:extLst>
      <p:ext uri="{BB962C8B-B14F-4D97-AF65-F5344CB8AC3E}">
        <p14:creationId xmlns:p14="http://schemas.microsoft.com/office/powerpoint/2010/main" val="2779999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3.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theme" Target="../theme/theme4.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6.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C10597-8DDC-F649-95E5-996192EC3D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18BFBA-9600-3841-BCC9-309F6565A3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A127AA-19A5-944E-A31A-066EAA1CFF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FEC7C6-6DCF-D34A-893B-E0E2854BD219}" type="datetimeFigureOut">
              <a:rPr lang="en-US" smtClean="0"/>
              <a:t>4/6/26</a:t>
            </a:fld>
            <a:endParaRPr lang="en-US"/>
          </a:p>
        </p:txBody>
      </p:sp>
      <p:sp>
        <p:nvSpPr>
          <p:cNvPr id="5" name="Footer Placeholder 4">
            <a:extLst>
              <a:ext uri="{FF2B5EF4-FFF2-40B4-BE49-F238E27FC236}">
                <a16:creationId xmlns:a16="http://schemas.microsoft.com/office/drawing/2014/main" id="{80327C9E-D498-CF4B-9F98-DF1F6E806D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387F8B-EFAE-8B4A-A010-2D265661A9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012FC4-4C32-E84B-BAE1-5E70B562053D}" type="slidenum">
              <a:rPr lang="en-US" altLang="en-US" smtClean="0"/>
              <a:pPr/>
              <a:t>‹#›</a:t>
            </a:fld>
            <a:endParaRPr lang="en-US" altLang="en-US"/>
          </a:p>
        </p:txBody>
      </p:sp>
    </p:spTree>
    <p:extLst>
      <p:ext uri="{BB962C8B-B14F-4D97-AF65-F5344CB8AC3E}">
        <p14:creationId xmlns:p14="http://schemas.microsoft.com/office/powerpoint/2010/main" val="497986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5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92000" cy="6858000"/>
          </a:xfrm>
          <a:prstGeom prst="rect">
            <a:avLst/>
          </a:prstGeom>
        </p:spPr>
      </p:pic>
      <p:sp>
        <p:nvSpPr>
          <p:cNvPr id="2" name="Holder 2"/>
          <p:cNvSpPr>
            <a:spLocks noGrp="1"/>
          </p:cNvSpPr>
          <p:nvPr>
            <p:ph type="title"/>
          </p:nvPr>
        </p:nvSpPr>
        <p:spPr>
          <a:xfrm>
            <a:off x="447357" y="383286"/>
            <a:ext cx="7173277" cy="683196"/>
          </a:xfrm>
          <a:prstGeom prst="rect">
            <a:avLst/>
          </a:prstGeom>
        </p:spPr>
        <p:txBody>
          <a:bodyPr wrap="square" lIns="0" tIns="0" rIns="0" bIns="0">
            <a:spAutoFit/>
          </a:bodyPr>
          <a:lstStyle>
            <a:lvl1pPr>
              <a:defRPr sz="2750" b="1" i="0">
                <a:solidFill>
                  <a:srgbClr val="005693"/>
                </a:solidFill>
                <a:latin typeface="Verdana"/>
                <a:cs typeface="Verdana"/>
              </a:defRPr>
            </a:lvl1pPr>
          </a:lstStyle>
          <a:p>
            <a:endParaRPr/>
          </a:p>
        </p:txBody>
      </p:sp>
      <p:sp>
        <p:nvSpPr>
          <p:cNvPr id="3" name="Holder 3"/>
          <p:cNvSpPr>
            <a:spLocks noGrp="1"/>
          </p:cNvSpPr>
          <p:nvPr>
            <p:ph type="body" idx="1"/>
          </p:nvPr>
        </p:nvSpPr>
        <p:spPr>
          <a:xfrm>
            <a:off x="917575" y="1794255"/>
            <a:ext cx="6698615" cy="3138804"/>
          </a:xfrm>
          <a:prstGeom prst="rect">
            <a:avLst/>
          </a:prstGeom>
        </p:spPr>
        <p:txBody>
          <a:bodyPr wrap="square" lIns="0" tIns="0" rIns="0" bIns="0">
            <a:spAutoFit/>
          </a:bodyPr>
          <a:lstStyle>
            <a:lvl1pPr>
              <a:defRPr sz="275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4/6/26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9100832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808349" y="499243"/>
            <a:ext cx="8751645" cy="400110"/>
          </a:xfrm>
          <a:prstGeom prst="rect">
            <a:avLst/>
          </a:prstGeom>
        </p:spPr>
        <p:txBody>
          <a:bodyPr wrap="square" lIns="0" tIns="0" rIns="0" bIns="0">
            <a:spAutoFit/>
          </a:bodyPr>
          <a:lstStyle>
            <a:lvl1pPr>
              <a:defRPr sz="2600" b="1" i="1">
                <a:solidFill>
                  <a:schemeClr val="bg1"/>
                </a:solidFill>
                <a:latin typeface="Arial"/>
                <a:cs typeface="Arial"/>
              </a:defRPr>
            </a:lvl1pPr>
          </a:lstStyle>
          <a:p>
            <a:endParaRPr/>
          </a:p>
        </p:txBody>
      </p:sp>
      <p:sp>
        <p:nvSpPr>
          <p:cNvPr id="3" name="Holder 3"/>
          <p:cNvSpPr>
            <a:spLocks noGrp="1"/>
          </p:cNvSpPr>
          <p:nvPr>
            <p:ph type="body" idx="1"/>
          </p:nvPr>
        </p:nvSpPr>
        <p:spPr>
          <a:xfrm>
            <a:off x="1090015" y="2887775"/>
            <a:ext cx="10518987" cy="284693"/>
          </a:xfrm>
          <a:prstGeom prst="rect">
            <a:avLst/>
          </a:prstGeom>
        </p:spPr>
        <p:txBody>
          <a:bodyPr wrap="square" lIns="0" tIns="0" rIns="0" bIns="0">
            <a:spAutoFit/>
          </a:bodyPr>
          <a:lstStyle>
            <a:lvl1pPr>
              <a:defRPr sz="185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4/6/26</a:t>
            </a:fld>
            <a:endParaRPr lang="en-US"/>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1616973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27463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883318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3D3F49-1F3D-860F-D5BB-FB30464584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8B0C3F-E419-B4AD-2F85-6EAF5BE379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C1231-17C9-62D1-C38B-ED62F5901C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C3C6750-81A7-F449-A04A-46CA575BB239}" type="datetimeFigureOut">
              <a:rPr lang="en-US" smtClean="0"/>
              <a:t>4/6/26</a:t>
            </a:fld>
            <a:endParaRPr lang="en-US"/>
          </a:p>
        </p:txBody>
      </p:sp>
      <p:sp>
        <p:nvSpPr>
          <p:cNvPr id="5" name="Footer Placeholder 4">
            <a:extLst>
              <a:ext uri="{FF2B5EF4-FFF2-40B4-BE49-F238E27FC236}">
                <a16:creationId xmlns:a16="http://schemas.microsoft.com/office/drawing/2014/main" id="{750E3BFD-B0FE-D5A5-F21E-28AB08CB81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73035A0-2C3B-EC97-E1A3-76B80F8D9B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F930082-F111-224E-B6EF-048FCD0212F6}" type="slidenum">
              <a:rPr lang="en-US" smtClean="0"/>
              <a:t>‹#›</a:t>
            </a:fld>
            <a:endParaRPr lang="en-US"/>
          </a:p>
        </p:txBody>
      </p:sp>
    </p:spTree>
    <p:extLst>
      <p:ext uri="{BB962C8B-B14F-4D97-AF65-F5344CB8AC3E}">
        <p14:creationId xmlns:p14="http://schemas.microsoft.com/office/powerpoint/2010/main" val="224988598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BD3200-0F3B-C13D-94C4-8F1C663E7E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7C8272-A38A-EDEF-F2F9-ACE5CF064B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271E53-75A9-F35F-DAA4-A339180C1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32BE23E-CF1F-6B41-95E6-361886F6D4F7}" type="datetimeFigureOut">
              <a:rPr lang="en-US" smtClean="0"/>
              <a:t>4/6/26</a:t>
            </a:fld>
            <a:endParaRPr lang="en-US"/>
          </a:p>
        </p:txBody>
      </p:sp>
      <p:sp>
        <p:nvSpPr>
          <p:cNvPr id="5" name="Footer Placeholder 4">
            <a:extLst>
              <a:ext uri="{FF2B5EF4-FFF2-40B4-BE49-F238E27FC236}">
                <a16:creationId xmlns:a16="http://schemas.microsoft.com/office/drawing/2014/main" id="{8F10279F-FAC5-555C-75B7-4107D9C49B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94968E1-7892-5147-127D-A4A5B58A3F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FB5DFF-56C1-E34A-A9B3-E0C00F79009B}" type="slidenum">
              <a:rPr lang="en-US" smtClean="0"/>
              <a:t>‹#›</a:t>
            </a:fld>
            <a:endParaRPr lang="en-US"/>
          </a:p>
        </p:txBody>
      </p:sp>
    </p:spTree>
    <p:extLst>
      <p:ext uri="{BB962C8B-B14F-4D97-AF65-F5344CB8AC3E}">
        <p14:creationId xmlns:p14="http://schemas.microsoft.com/office/powerpoint/2010/main" val="58213363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txStyles>
    <p:titleStyle>
      <a:lvl1pPr algn="l" defTabSz="914400" rtl="0" eaLnBrk="1" latinLnBrk="0" hangingPunct="1">
        <a:lnSpc>
          <a:spcPct val="90000"/>
        </a:lnSpc>
        <a:spcBef>
          <a:spcPct val="0"/>
        </a:spcBef>
        <a:buNone/>
        <a:defRPr sz="4400" kern="1200" spc="-130" baseline="0">
          <a:solidFill>
            <a:schemeClr val="tx1"/>
          </a:solidFill>
          <a:latin typeface="Rosebay" panose="020B0204030202020204" pitchFamily="34" charset="0"/>
          <a:ea typeface="+mj-ea"/>
          <a:cs typeface="Rosebay" panose="020B020403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F0502020204030204" pitchFamily="34" charset="0"/>
          <a:ea typeface="+mn-ea"/>
          <a:cs typeface="Source Sans Pro"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F0502020204030204" pitchFamily="34" charset="0"/>
          <a:ea typeface="+mn-ea"/>
          <a:cs typeface="Source Sans Pro"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F0502020204030204" pitchFamily="34" charset="0"/>
          <a:ea typeface="+mn-ea"/>
          <a:cs typeface="Source Sans Pro"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F0502020204030204" pitchFamily="34" charset="0"/>
          <a:ea typeface="+mn-ea"/>
          <a:cs typeface="Source Sans Pro"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F0502020204030204" pitchFamily="34" charset="0"/>
          <a:ea typeface="+mn-ea"/>
          <a:cs typeface="Source Sans Pro"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4/6/26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8644857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543008"/>
      </p:ext>
    </p:extLst>
  </p:cSld>
  <p:clrMap bg1="lt1" tx1="dk1" bg2="lt2" tx2="dk2" accent1="accent1" accent2="accent2" accent3="accent3" accent4="accent4" accent5="accent5" accent6="accent6" hlink="hlink" folHlink="folHlink"/>
  <p:sldLayoutIdLst>
    <p:sldLayoutId id="2147483750" r:id="rId1"/>
  </p:sldLayoutIdLst>
  <p:transition spd="slow">
    <p:wipe/>
  </p:transition>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36.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51.xml"/><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82.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8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2.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8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6.xml"/><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png"/><Relationship Id="rId1" Type="http://schemas.openxmlformats.org/officeDocument/2006/relationships/slideLayout" Target="../slideLayouts/slideLayout16.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png"/><Relationship Id="rId1" Type="http://schemas.openxmlformats.org/officeDocument/2006/relationships/slideLayout" Target="../slideLayouts/slideLayout19.xml"/><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21.xml"/><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4.xml"/><Relationship Id="rId4" Type="http://schemas.openxmlformats.org/officeDocument/2006/relationships/image" Target="../media/image81.jpg"/></Relationships>
</file>

<file path=ppt/slides/_rels/slide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3.pn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3.pn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3.png"/><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3.pn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3.png"/><Relationship Id="rId1" Type="http://schemas.openxmlformats.org/officeDocument/2006/relationships/slideLayout" Target="../slideLayouts/slideLayout2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3.pn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3.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1.jpg"/><Relationship Id="rId1" Type="http://schemas.openxmlformats.org/officeDocument/2006/relationships/slideLayout" Target="../slideLayouts/slideLayout24.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jpg"/></Relationships>
</file>

<file path=ppt/slides/_rels/slide51.xml.rels><?xml version="1.0" encoding="UTF-8" standalone="yes"?>
<Relationships xmlns="http://schemas.openxmlformats.org/package/2006/relationships"><Relationship Id="rId3" Type="http://schemas.openxmlformats.org/officeDocument/2006/relationships/image" Target="../media/image96.jpg"/><Relationship Id="rId7" Type="http://schemas.openxmlformats.org/officeDocument/2006/relationships/image" Target="../media/image100.png"/><Relationship Id="rId2" Type="http://schemas.openxmlformats.org/officeDocument/2006/relationships/image" Target="../media/image95.jpg"/><Relationship Id="rId1" Type="http://schemas.openxmlformats.org/officeDocument/2006/relationships/slideLayout" Target="../slideLayouts/slideLayout21.xml"/><Relationship Id="rId6" Type="http://schemas.openxmlformats.org/officeDocument/2006/relationships/image" Target="../media/image99.jpg"/><Relationship Id="rId5" Type="http://schemas.openxmlformats.org/officeDocument/2006/relationships/image" Target="../media/image98.jpg"/><Relationship Id="rId4" Type="http://schemas.openxmlformats.org/officeDocument/2006/relationships/image" Target="../media/image97.jpg"/></Relationships>
</file>

<file path=ppt/slides/_rels/slide5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83.png"/><Relationship Id="rId1" Type="http://schemas.openxmlformats.org/officeDocument/2006/relationships/slideLayout" Target="../slideLayouts/slideLayout21.xml"/><Relationship Id="rId4" Type="http://schemas.openxmlformats.org/officeDocument/2006/relationships/hyperlink" Target="mailto:christina.hulquist@anchorageak.gov"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22.xml"/><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4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eg"/><Relationship Id="rId1" Type="http://schemas.openxmlformats.org/officeDocument/2006/relationships/slideLayout" Target="../slideLayouts/slideLayout68.xml"/><Relationship Id="rId5" Type="http://schemas.openxmlformats.org/officeDocument/2006/relationships/image" Target="../media/image102.png"/><Relationship Id="rId4" Type="http://schemas.openxmlformats.org/officeDocument/2006/relationships/image" Target="../media/image108.jpg"/></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43.xml"/></Relationships>
</file>

<file path=ppt/slides/_rels/slide6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3" Type="http://schemas.openxmlformats.org/officeDocument/2006/relationships/hyperlink" Target="mailto:carmen@a2p2.com" TargetMode="External"/><Relationship Id="rId2" Type="http://schemas.openxmlformats.org/officeDocument/2006/relationships/notesSlide" Target="../notesSlides/notesSlide25.xml"/><Relationship Id="rId1" Type="http://schemas.openxmlformats.org/officeDocument/2006/relationships/slideLayout" Target="../slideLayouts/slideLayout68.xml"/><Relationship Id="rId5" Type="http://schemas.openxmlformats.org/officeDocument/2006/relationships/image" Target="../media/image117.jpeg"/><Relationship Id="rId4" Type="http://schemas.openxmlformats.org/officeDocument/2006/relationships/image" Target="../media/image106.jpeg"/></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jpeg"/><Relationship Id="rId7" Type="http://schemas.openxmlformats.org/officeDocument/2006/relationships/image" Target="../media/image12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6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svg"/><Relationship Id="rId1" Type="http://schemas.openxmlformats.org/officeDocument/2006/relationships/slideLayout" Target="../slideLayouts/slideLayout77.xml"/><Relationship Id="rId4" Type="http://schemas.openxmlformats.org/officeDocument/2006/relationships/hyperlink" Target="https://www.ancearlychildhoodcoalition.org/"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7.xml"/></Relationships>
</file>

<file path=ppt/slides/_rels/slide69.xml.rels><?xml version="1.0" encoding="UTF-8" standalone="yes"?>
<Relationships xmlns="http://schemas.openxmlformats.org/package/2006/relationships"><Relationship Id="rId3" Type="http://schemas.openxmlformats.org/officeDocument/2006/relationships/hyperlink" Target="http://www.ancearlychildhoodcoalition.org/" TargetMode="External"/><Relationship Id="rId7" Type="http://schemas.openxmlformats.org/officeDocument/2006/relationships/slide" Target="slide70.xml"/><Relationship Id="rId2" Type="http://schemas.openxmlformats.org/officeDocument/2006/relationships/image" Target="../media/image127.jpeg"/><Relationship Id="rId1" Type="http://schemas.openxmlformats.org/officeDocument/2006/relationships/slideLayout" Target="../slideLayouts/slideLayout77.xml"/><Relationship Id="rId6" Type="http://schemas.openxmlformats.org/officeDocument/2006/relationships/slide" Target="slide71.xml"/><Relationship Id="rId5" Type="http://schemas.openxmlformats.org/officeDocument/2006/relationships/hyperlink" Target="https://www.ancearlychildhoodcoalition.org/community-calendar" TargetMode="External"/><Relationship Id="rId4" Type="http://schemas.openxmlformats.org/officeDocument/2006/relationships/hyperlink" Target="https://www.flipsnack.com/95B86FD6AED/sw-no-video/full-view.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7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77.xml"/><Relationship Id="rId4" Type="http://schemas.openxmlformats.org/officeDocument/2006/relationships/image" Target="../media/image130.png"/></Relationships>
</file>

<file path=ppt/slides/_rels/slide71.xml.rels><?xml version="1.0" encoding="UTF-8" standalone="yes"?>
<Relationships xmlns="http://schemas.openxmlformats.org/package/2006/relationships"><Relationship Id="rId3" Type="http://schemas.openxmlformats.org/officeDocument/2006/relationships/image" Target="../media/image132.svg"/><Relationship Id="rId2" Type="http://schemas.openxmlformats.org/officeDocument/2006/relationships/image" Target="../media/image131.jpeg"/><Relationship Id="rId1" Type="http://schemas.openxmlformats.org/officeDocument/2006/relationships/slideLayout" Target="../slideLayouts/slideLayout77.xml"/><Relationship Id="rId5" Type="http://schemas.openxmlformats.org/officeDocument/2006/relationships/image" Target="../media/image134.svg"/><Relationship Id="rId4" Type="http://schemas.openxmlformats.org/officeDocument/2006/relationships/image" Target="../media/image133.svg"/></Relationships>
</file>

<file path=ppt/slides/_rels/slide7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7.xml"/><Relationship Id="rId5" Type="http://schemas.openxmlformats.org/officeDocument/2006/relationships/image" Target="../media/image138.jpeg"/><Relationship Id="rId4" Type="http://schemas.openxmlformats.org/officeDocument/2006/relationships/image" Target="../media/image137.jpeg"/></Relationships>
</file>

<file path=ppt/slides/_rels/slide73.xml.rels><?xml version="1.0" encoding="UTF-8" standalone="yes"?>
<Relationships xmlns="http://schemas.openxmlformats.org/package/2006/relationships"><Relationship Id="rId3" Type="http://schemas.openxmlformats.org/officeDocument/2006/relationships/hyperlink" Target="https://www.ancearlychildhoodcoalition.org/" TargetMode="External"/><Relationship Id="rId2" Type="http://schemas.openxmlformats.org/officeDocument/2006/relationships/image" Target="../media/image124.svg"/><Relationship Id="rId1" Type="http://schemas.openxmlformats.org/officeDocument/2006/relationships/slideLayout" Target="../slideLayouts/slideLayout77.xml"/></Relationships>
</file>

<file path=ppt/slides/_rels/slide74.xml.rels><?xml version="1.0" encoding="UTF-8" standalone="yes"?>
<Relationships xmlns="http://schemas.openxmlformats.org/package/2006/relationships"><Relationship Id="rId8" Type="http://schemas.openxmlformats.org/officeDocument/2006/relationships/image" Target="../media/image144.png"/><Relationship Id="rId13" Type="http://schemas.microsoft.com/office/2007/relationships/hdphoto" Target="../media/hdphoto2.wdp"/><Relationship Id="rId3" Type="http://schemas.openxmlformats.org/officeDocument/2006/relationships/image" Target="../media/image139.png"/><Relationship Id="rId7" Type="http://schemas.openxmlformats.org/officeDocument/2006/relationships/image" Target="../media/image143.png"/><Relationship Id="rId12" Type="http://schemas.openxmlformats.org/officeDocument/2006/relationships/image" Target="../media/image148.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142.emf"/><Relationship Id="rId11" Type="http://schemas.openxmlformats.org/officeDocument/2006/relationships/image" Target="../media/image147.emf"/><Relationship Id="rId5" Type="http://schemas.openxmlformats.org/officeDocument/2006/relationships/image" Target="../media/image141.emf"/><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png"/></Relationships>
</file>

<file path=ppt/slides/_rels/slide75.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eg"/><Relationship Id="rId1" Type="http://schemas.openxmlformats.org/officeDocument/2006/relationships/slideLayout" Target="../slideLayouts/slideLayout14.xml"/><Relationship Id="rId5" Type="http://schemas.openxmlformats.org/officeDocument/2006/relationships/image" Target="../media/image102.png"/><Relationship Id="rId4" Type="http://schemas.openxmlformats.org/officeDocument/2006/relationships/image" Target="../media/image108.jpg"/></Relationships>
</file>

<file path=ppt/slides/_rels/slide7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7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8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A891CF-06E5-E9AC-6330-5C7766FAA21D}"/>
              </a:ext>
            </a:extLst>
          </p:cNvPr>
          <p:cNvSpPr>
            <a:spLocks noGrp="1"/>
          </p:cNvSpPr>
          <p:nvPr>
            <p:ph type="title"/>
          </p:nvPr>
        </p:nvSpPr>
        <p:spPr>
          <a:xfrm>
            <a:off x="0" y="948842"/>
            <a:ext cx="12192000" cy="1522635"/>
          </a:xfrm>
        </p:spPr>
        <p:txBody>
          <a:bodyPr>
            <a:noAutofit/>
          </a:bodyPr>
          <a:lstStyle/>
          <a:p>
            <a:pPr algn="ctr"/>
            <a:r>
              <a:rPr lang="en-US" sz="6600" b="1" dirty="0">
                <a:solidFill>
                  <a:srgbClr val="02698C"/>
                </a:solidFill>
                <a:latin typeface="Source Sans Pro" panose="020B0503030403020204" pitchFamily="34" charset="0"/>
                <a:ea typeface="Source Sans Pro" panose="020B0503030403020204" pitchFamily="34" charset="0"/>
                <a:cs typeface="Beirut" pitchFamily="2" charset="-78"/>
              </a:rPr>
              <a:t>March Partnership Meeting</a:t>
            </a:r>
          </a:p>
        </p:txBody>
      </p:sp>
      <p:sp>
        <p:nvSpPr>
          <p:cNvPr id="5" name="Content Placeholder 2">
            <a:extLst>
              <a:ext uri="{FF2B5EF4-FFF2-40B4-BE49-F238E27FC236}">
                <a16:creationId xmlns:a16="http://schemas.microsoft.com/office/drawing/2014/main" id="{EBD77DD0-0316-9CB1-1EDA-D11FA0E03725}"/>
              </a:ext>
            </a:extLst>
          </p:cNvPr>
          <p:cNvSpPr>
            <a:spLocks noGrp="1"/>
          </p:cNvSpPr>
          <p:nvPr>
            <p:ph idx="1"/>
          </p:nvPr>
        </p:nvSpPr>
        <p:spPr>
          <a:xfrm>
            <a:off x="2894838" y="2471477"/>
            <a:ext cx="6402323" cy="1713495"/>
          </a:xfrm>
          <a:effectLst>
            <a:glow>
              <a:schemeClr val="accent1"/>
            </a:glow>
            <a:outerShdw blurRad="50800" dist="50800" dir="5400000" sx="1000" sy="1000" algn="ctr" rotWithShape="0">
              <a:srgbClr val="000000">
                <a:alpha val="43137"/>
              </a:srgbClr>
            </a:outerShdw>
          </a:effectLst>
        </p:spPr>
        <p:txBody>
          <a:bodyPr>
            <a:normAutofit/>
          </a:bodyPr>
          <a:lstStyle/>
          <a:p>
            <a:pPr marL="0" indent="0" algn="ctr">
              <a:buNone/>
            </a:pPr>
            <a:r>
              <a:rPr lang="en-US" sz="3200" b="1" dirty="0">
                <a:solidFill>
                  <a:srgbClr val="FFCC4B"/>
                </a:solidFill>
                <a:effectLst>
                  <a:outerShdw blurRad="50800" dist="38100" dir="5400000" algn="t" rotWithShape="0">
                    <a:prstClr val="black">
                      <a:alpha val="40000"/>
                    </a:prstClr>
                  </a:outerShdw>
                </a:effectLst>
                <a:latin typeface="ADLaM Display" panose="02010000000000000000" pitchFamily="2" charset="77"/>
                <a:ea typeface="ADLaM Display" panose="02010000000000000000" pitchFamily="2" charset="77"/>
                <a:cs typeface="ADLaM Display" panose="02010000000000000000" pitchFamily="2" charset="77"/>
              </a:rPr>
              <a:t>Anchorage, Alaska</a:t>
            </a:r>
          </a:p>
          <a:p>
            <a:pPr marL="0" indent="0" algn="ctr">
              <a:buNone/>
            </a:pPr>
            <a:r>
              <a:rPr lang="en-US" sz="3200" b="1" dirty="0">
                <a:solidFill>
                  <a:srgbClr val="FFCC4B"/>
                </a:solidFill>
                <a:effectLst>
                  <a:outerShdw blurRad="50800" dist="38100" dir="5400000" algn="t" rotWithShape="0">
                    <a:prstClr val="black">
                      <a:alpha val="40000"/>
                    </a:prstClr>
                  </a:outerShdw>
                </a:effectLst>
                <a:latin typeface="ADLaM Display" panose="02010000000000000000" pitchFamily="2" charset="77"/>
                <a:ea typeface="ADLaM Display" panose="02010000000000000000" pitchFamily="2" charset="77"/>
                <a:cs typeface="ADLaM Display" panose="02010000000000000000" pitchFamily="2" charset="77"/>
              </a:rPr>
              <a:t>Friday, March 6, 2026</a:t>
            </a:r>
          </a:p>
          <a:p>
            <a:pPr marL="0" indent="0" algn="ctr">
              <a:buNone/>
            </a:pPr>
            <a:r>
              <a:rPr lang="en-US" sz="3200" b="1" dirty="0">
                <a:solidFill>
                  <a:srgbClr val="FFCC4B"/>
                </a:solidFill>
                <a:effectLst>
                  <a:outerShdw blurRad="50800" dist="38100" dir="5400000" algn="t" rotWithShape="0">
                    <a:prstClr val="black">
                      <a:alpha val="40000"/>
                    </a:prstClr>
                  </a:outerShdw>
                </a:effectLst>
                <a:latin typeface="ADLaM Display" panose="02010000000000000000" pitchFamily="2" charset="77"/>
                <a:ea typeface="ADLaM Display" panose="02010000000000000000" pitchFamily="2" charset="77"/>
                <a:cs typeface="ADLaM Display" panose="02010000000000000000" pitchFamily="2" charset="77"/>
              </a:rPr>
              <a:t>12:00-1:30 pm</a:t>
            </a:r>
          </a:p>
        </p:txBody>
      </p:sp>
      <p:sp>
        <p:nvSpPr>
          <p:cNvPr id="8" name="Content Placeholder 2">
            <a:extLst>
              <a:ext uri="{FF2B5EF4-FFF2-40B4-BE49-F238E27FC236}">
                <a16:creationId xmlns:a16="http://schemas.microsoft.com/office/drawing/2014/main" id="{CB20F53D-7A47-28EC-8F56-8477CC7C0591}"/>
              </a:ext>
            </a:extLst>
          </p:cNvPr>
          <p:cNvSpPr txBox="1">
            <a:spLocks/>
          </p:cNvSpPr>
          <p:nvPr/>
        </p:nvSpPr>
        <p:spPr>
          <a:xfrm>
            <a:off x="3228592" y="4254938"/>
            <a:ext cx="5734813" cy="102095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rgbClr val="1E84A7"/>
                </a:solidFill>
                <a:latin typeface="Source Sans Pro Light" panose="020B0403030403020204" pitchFamily="34" charset="0"/>
                <a:ea typeface="Source Sans Pro Light" panose="020B0403030403020204" pitchFamily="34" charset="0"/>
              </a:rPr>
              <a:t>Presented by the All Alaska Pediatric Partnership (A2P2).</a:t>
            </a:r>
          </a:p>
          <a:p>
            <a:pPr marL="0" indent="0" algn="ctr">
              <a:buFont typeface="Arial" panose="020B0604020202020204" pitchFamily="34" charset="0"/>
              <a:buNone/>
            </a:pPr>
            <a:r>
              <a:rPr lang="en-US" sz="1800" dirty="0">
                <a:solidFill>
                  <a:srgbClr val="1E84A7"/>
                </a:solidFill>
                <a:latin typeface="Source Sans Pro Light" panose="020B0403030403020204" pitchFamily="34" charset="0"/>
                <a:ea typeface="Source Sans Pro Light" panose="020B0403030403020204" pitchFamily="34" charset="0"/>
              </a:rPr>
              <a:t>A2P2 transforms systems of care and increases equitable access to health care and related services to ensure all Alaska’s children reach their full potential.</a:t>
            </a:r>
          </a:p>
        </p:txBody>
      </p:sp>
      <p:pic>
        <p:nvPicPr>
          <p:cNvPr id="15" name="Picture 14">
            <a:extLst>
              <a:ext uri="{FF2B5EF4-FFF2-40B4-BE49-F238E27FC236}">
                <a16:creationId xmlns:a16="http://schemas.microsoft.com/office/drawing/2014/main" id="{1050D147-6E8B-05AB-2309-95091E0950A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Effect>
                      <a14:saturation sat="188000"/>
                    </a14:imgEffect>
                    <a14:imgEffect>
                      <a14:brightnessContrast bright="5000" contrast="100000"/>
                    </a14:imgEffect>
                  </a14:imgLayer>
                </a14:imgProps>
              </a:ext>
            </a:extLst>
          </a:blip>
          <a:stretch>
            <a:fillRect/>
          </a:stretch>
        </p:blipFill>
        <p:spPr>
          <a:xfrm>
            <a:off x="8521700" y="5208299"/>
            <a:ext cx="700023" cy="700860"/>
          </a:xfrm>
          <a:prstGeom prst="rect">
            <a:avLst/>
          </a:prstGeom>
        </p:spPr>
      </p:pic>
      <p:sp>
        <p:nvSpPr>
          <p:cNvPr id="17" name="TextBox 16">
            <a:extLst>
              <a:ext uri="{FF2B5EF4-FFF2-40B4-BE49-F238E27FC236}">
                <a16:creationId xmlns:a16="http://schemas.microsoft.com/office/drawing/2014/main" id="{BCF30C85-1811-D5FC-22A0-E05D83844D03}"/>
              </a:ext>
            </a:extLst>
          </p:cNvPr>
          <p:cNvSpPr txBox="1"/>
          <p:nvPr/>
        </p:nvSpPr>
        <p:spPr>
          <a:xfrm>
            <a:off x="3932301" y="5520255"/>
            <a:ext cx="4327398" cy="307777"/>
          </a:xfrm>
          <a:prstGeom prst="rect">
            <a:avLst/>
          </a:prstGeom>
          <a:noFill/>
        </p:spPr>
        <p:txBody>
          <a:bodyPr wrap="square">
            <a:spAutoFit/>
          </a:bodyPr>
          <a:lstStyle/>
          <a:p>
            <a:pPr marL="0" indent="0" algn="ctr">
              <a:buFont typeface="Arial" panose="020B0604020202020204" pitchFamily="34" charset="0"/>
              <a:buNone/>
            </a:pPr>
            <a:r>
              <a:rPr lang="en-US" sz="1400" dirty="0">
                <a:solidFill>
                  <a:srgbClr val="1E84A7"/>
                </a:solidFill>
                <a:latin typeface="Source Sans Pro Light" panose="020B0403030403020204" pitchFamily="34" charset="0"/>
                <a:ea typeface="Source Sans Pro Light" panose="020B0403030403020204" pitchFamily="34" charset="0"/>
              </a:rPr>
              <a:t>Learn more at a2p2.com or by scanning the QR code</a:t>
            </a:r>
          </a:p>
        </p:txBody>
      </p:sp>
      <p:pic>
        <p:nvPicPr>
          <p:cNvPr id="1026" name="Picture 2">
            <a:extLst>
              <a:ext uri="{FF2B5EF4-FFF2-40B4-BE49-F238E27FC236}">
                <a16:creationId xmlns:a16="http://schemas.microsoft.com/office/drawing/2014/main" id="{F888A280-070B-335E-C46D-D782A9B3E9B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251701" y="5909158"/>
            <a:ext cx="948842" cy="948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551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p:blipFill>
        <p:spPr>
          <a:xfrm>
            <a:off x="11575" y="4391406"/>
            <a:ext cx="12170418" cy="2103120"/>
          </a:xfrm>
          <a:prstGeom prst="rect">
            <a:avLst/>
          </a:prstGeom>
        </p:spPr>
      </p:pic>
      <p:sp>
        <p:nvSpPr>
          <p:cNvPr id="2" name="Title 1"/>
          <p:cNvSpPr txBox="1">
            <a:spLocks/>
          </p:cNvSpPr>
          <p:nvPr/>
        </p:nvSpPr>
        <p:spPr>
          <a:xfrm>
            <a:off x="2090560" y="2190514"/>
            <a:ext cx="7754480" cy="696378"/>
          </a:xfrm>
          <a:prstGeom prst="rect">
            <a:avLst/>
          </a:prstGeom>
        </p:spPr>
        <p:txBody>
          <a:bodyPr/>
          <a:lstStyle>
            <a:lvl1pPr algn="l" defTabSz="685800" rtl="0" eaLnBrk="1" latinLnBrk="0" hangingPunct="1">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00B0F0"/>
              </a:solidFill>
              <a:effectLst/>
              <a:uLnTx/>
              <a:uFillTx/>
              <a:latin typeface="Calibri" panose="020F0502020204030204" pitchFamily="34" charset="0"/>
              <a:ea typeface="+mj-ea"/>
              <a:cs typeface="Calibri" panose="020F0502020204030204" pitchFamily="34" charset="0"/>
            </a:endParaRPr>
          </a:p>
        </p:txBody>
      </p:sp>
      <p:sp>
        <p:nvSpPr>
          <p:cNvPr id="5" name="TextBox 4"/>
          <p:cNvSpPr txBox="1"/>
          <p:nvPr/>
        </p:nvSpPr>
        <p:spPr>
          <a:xfrm>
            <a:off x="990971" y="1324585"/>
            <a:ext cx="765240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ptos" panose="020B0004020202020204" pitchFamily="34" charset="0"/>
                <a:ea typeface="+mn-ea"/>
                <a:cs typeface="+mn-cs"/>
              </a:rPr>
              <a:t>Clinical Services Division</a:t>
            </a:r>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62508" y="395260"/>
            <a:ext cx="2405947" cy="949536"/>
          </a:xfrm>
          <a:prstGeom prst="rect">
            <a:avLst/>
          </a:prstGeom>
        </p:spPr>
      </p:pic>
      <p:sp>
        <p:nvSpPr>
          <p:cNvPr id="3" name="TextBox 2">
            <a:extLst>
              <a:ext uri="{FF2B5EF4-FFF2-40B4-BE49-F238E27FC236}">
                <a16:creationId xmlns:a16="http://schemas.microsoft.com/office/drawing/2014/main" id="{B4BC0C32-46B9-0F05-B947-825959061999}"/>
              </a:ext>
            </a:extLst>
          </p:cNvPr>
          <p:cNvSpPr txBox="1"/>
          <p:nvPr/>
        </p:nvSpPr>
        <p:spPr>
          <a:xfrm>
            <a:off x="990971" y="2550218"/>
            <a:ext cx="724929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Dr. George Conway, Chief Medical Officer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Kristin VanderEnde, PhD, Epidemiologist </a:t>
            </a:r>
          </a:p>
        </p:txBody>
      </p:sp>
    </p:spTree>
    <p:extLst>
      <p:ext uri="{BB962C8B-B14F-4D97-AF65-F5344CB8AC3E}">
        <p14:creationId xmlns:p14="http://schemas.microsoft.com/office/powerpoint/2010/main" val="2559826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0A1D6B-1373-2824-FD2A-DB5537843D79}"/>
              </a:ext>
            </a:extLst>
          </p:cNvPr>
          <p:cNvPicPr>
            <a:picLocks noChangeAspect="1"/>
          </p:cNvPicPr>
          <p:nvPr/>
        </p:nvPicPr>
        <p:blipFill>
          <a:blip r:embed="rId2"/>
          <a:stretch>
            <a:fillRect/>
          </a:stretch>
        </p:blipFill>
        <p:spPr>
          <a:xfrm>
            <a:off x="1797949" y="102582"/>
            <a:ext cx="8596105" cy="6652837"/>
          </a:xfrm>
          <a:prstGeom prst="rect">
            <a:avLst/>
          </a:prstGeom>
        </p:spPr>
      </p:pic>
    </p:spTree>
    <p:extLst>
      <p:ext uri="{BB962C8B-B14F-4D97-AF65-F5344CB8AC3E}">
        <p14:creationId xmlns:p14="http://schemas.microsoft.com/office/powerpoint/2010/main" val="2958781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8AA2FF4-0022-7410-C1CD-2D21CC1053B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9900" y="0"/>
            <a:ext cx="112506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323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12DF29-4C35-9BDA-509F-73507E82B9D9}"/>
            </a:ext>
          </a:extLst>
        </p:cNvPr>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50DA1EB8-87CF-4588-A1FD-4756F9A28F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7A4E378-EA57-47B9-B1EB-58B998F6C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2B31ED6-76F0-425A-9A41-C947AEF9C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BE8A4B02-1D75-20D7-B8FE-EDB783BC389E}"/>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9120662" y="2676254"/>
            <a:ext cx="2560320" cy="1499346"/>
          </a:xfrm>
          <a:prstGeom prst="rect">
            <a:avLst/>
          </a:prstGeom>
        </p:spPr>
      </p:pic>
      <p:grpSp>
        <p:nvGrpSpPr>
          <p:cNvPr id="3" name="Group 2">
            <a:extLst>
              <a:ext uri="{FF2B5EF4-FFF2-40B4-BE49-F238E27FC236}">
                <a16:creationId xmlns:a16="http://schemas.microsoft.com/office/drawing/2014/main" id="{B2CC921C-2DF0-3F01-8087-FD762D2330A7}"/>
              </a:ext>
            </a:extLst>
          </p:cNvPr>
          <p:cNvGrpSpPr/>
          <p:nvPr/>
        </p:nvGrpSpPr>
        <p:grpSpPr>
          <a:xfrm>
            <a:off x="484633" y="1247418"/>
            <a:ext cx="2518205" cy="4087258"/>
            <a:chOff x="522515" y="1537607"/>
            <a:chExt cx="2147450" cy="3485491"/>
          </a:xfrm>
        </p:grpSpPr>
        <p:pic>
          <p:nvPicPr>
            <p:cNvPr id="2" name="Picture 1" descr="A picture containing timeline&#10;&#10;Description automatically generated">
              <a:extLst>
                <a:ext uri="{FF2B5EF4-FFF2-40B4-BE49-F238E27FC236}">
                  <a16:creationId xmlns:a16="http://schemas.microsoft.com/office/drawing/2014/main" id="{7B12251E-9E6D-F091-893C-992155263EDD}"/>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522515" y="1537607"/>
              <a:ext cx="2114430" cy="1990448"/>
            </a:xfrm>
            <a:prstGeom prst="rect">
              <a:avLst/>
            </a:prstGeom>
          </p:spPr>
        </p:pic>
        <p:pic>
          <p:nvPicPr>
            <p:cNvPr id="5" name="Picture 4" descr="A picture containing timeline&#10;&#10;Description automatically generated">
              <a:extLst>
                <a:ext uri="{FF2B5EF4-FFF2-40B4-BE49-F238E27FC236}">
                  <a16:creationId xmlns:a16="http://schemas.microsoft.com/office/drawing/2014/main" id="{A2F03528-8805-EB00-2987-E1E15FFAD884}"/>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93197" y="3354592"/>
              <a:ext cx="1876768" cy="1668506"/>
            </a:xfrm>
            <a:prstGeom prst="rect">
              <a:avLst/>
            </a:prstGeom>
          </p:spPr>
        </p:pic>
      </p:grpSp>
      <p:grpSp>
        <p:nvGrpSpPr>
          <p:cNvPr id="7" name="Group 6">
            <a:extLst>
              <a:ext uri="{FF2B5EF4-FFF2-40B4-BE49-F238E27FC236}">
                <a16:creationId xmlns:a16="http://schemas.microsoft.com/office/drawing/2014/main" id="{8CD6890F-A64C-7D6D-0261-7DCA80540E19}"/>
              </a:ext>
            </a:extLst>
          </p:cNvPr>
          <p:cNvGrpSpPr/>
          <p:nvPr/>
        </p:nvGrpSpPr>
        <p:grpSpPr>
          <a:xfrm>
            <a:off x="6245761" y="1247418"/>
            <a:ext cx="2560323" cy="4166445"/>
            <a:chOff x="2837053" y="1273254"/>
            <a:chExt cx="2519265" cy="4099634"/>
          </a:xfrm>
        </p:grpSpPr>
        <p:pic>
          <p:nvPicPr>
            <p:cNvPr id="4" name="Picture 3" descr="A picture containing text&#10;&#10;Description automatically generated">
              <a:extLst>
                <a:ext uri="{FF2B5EF4-FFF2-40B4-BE49-F238E27FC236}">
                  <a16:creationId xmlns:a16="http://schemas.microsoft.com/office/drawing/2014/main" id="{73C71993-30E1-F971-2853-616CC256BAE6}"/>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2837053" y="3485571"/>
              <a:ext cx="2519265" cy="1887317"/>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A48D3C00-8632-9F40-09A7-F55BCC4870B9}"/>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2941836" y="1273254"/>
              <a:ext cx="2245579" cy="2428964"/>
            </a:xfrm>
            <a:prstGeom prst="rect">
              <a:avLst/>
            </a:prstGeom>
          </p:spPr>
        </p:pic>
      </p:grpSp>
      <p:grpSp>
        <p:nvGrpSpPr>
          <p:cNvPr id="10" name="Group 9">
            <a:extLst>
              <a:ext uri="{FF2B5EF4-FFF2-40B4-BE49-F238E27FC236}">
                <a16:creationId xmlns:a16="http://schemas.microsoft.com/office/drawing/2014/main" id="{AB76571E-34F7-C9F4-6146-4B189F276662}"/>
              </a:ext>
            </a:extLst>
          </p:cNvPr>
          <p:cNvGrpSpPr/>
          <p:nvPr/>
        </p:nvGrpSpPr>
        <p:grpSpPr>
          <a:xfrm>
            <a:off x="3456042" y="1204556"/>
            <a:ext cx="2560319" cy="4555279"/>
            <a:chOff x="5674595" y="1382890"/>
            <a:chExt cx="2616438" cy="4655122"/>
          </a:xfrm>
        </p:grpSpPr>
        <p:pic>
          <p:nvPicPr>
            <p:cNvPr id="8" name="Picture 7" descr="A picture containing text&#10;&#10;Description automatically generated">
              <a:extLst>
                <a:ext uri="{FF2B5EF4-FFF2-40B4-BE49-F238E27FC236}">
                  <a16:creationId xmlns:a16="http://schemas.microsoft.com/office/drawing/2014/main" id="{05F650C0-28AA-AEF4-50A8-63AC10FD78EE}"/>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6039342" y="1382890"/>
              <a:ext cx="2006205" cy="2429057"/>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A468315D-1469-FDAF-9CB1-0FA9B48745D0}"/>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5674595" y="4048085"/>
              <a:ext cx="2616438" cy="1989927"/>
            </a:xfrm>
            <a:prstGeom prst="rect">
              <a:avLst/>
            </a:prstGeom>
          </p:spPr>
        </p:pic>
      </p:grpSp>
      <p:sp>
        <p:nvSpPr>
          <p:cNvPr id="12" name="TextBox 11">
            <a:extLst>
              <a:ext uri="{FF2B5EF4-FFF2-40B4-BE49-F238E27FC236}">
                <a16:creationId xmlns:a16="http://schemas.microsoft.com/office/drawing/2014/main" id="{2A57307A-EDBB-1CA3-C120-96734A82F144}"/>
              </a:ext>
            </a:extLst>
          </p:cNvPr>
          <p:cNvSpPr txBox="1"/>
          <p:nvPr/>
        </p:nvSpPr>
        <p:spPr>
          <a:xfrm>
            <a:off x="0" y="169063"/>
            <a:ext cx="12192000" cy="646331"/>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panose="020F0502020204030204" pitchFamily="34" charset="0"/>
              </a:rPr>
              <a:t>Measles can be serious</a:t>
            </a:r>
          </a:p>
        </p:txBody>
      </p:sp>
    </p:spTree>
    <p:extLst>
      <p:ext uri="{BB962C8B-B14F-4D97-AF65-F5344CB8AC3E}">
        <p14:creationId xmlns:p14="http://schemas.microsoft.com/office/powerpoint/2010/main" val="2518456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E944C-4BD0-7B4B-8F8F-565D66C51AB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43723A-700A-C4C5-D9D5-2A485D368477}"/>
              </a:ext>
            </a:extLst>
          </p:cNvPr>
          <p:cNvSpPr>
            <a:spLocks noGrp="1"/>
          </p:cNvSpPr>
          <p:nvPr>
            <p:ph idx="1"/>
          </p:nvPr>
        </p:nvSpPr>
        <p:spPr>
          <a:xfrm>
            <a:off x="499225" y="1332203"/>
            <a:ext cx="11425603" cy="3257947"/>
          </a:xfrm>
        </p:spPr>
        <p:txBody>
          <a:bodyPr>
            <a:noAutofit/>
          </a:bodyPr>
          <a:lstStyle/>
          <a:p>
            <a:pPr marL="285750" indent="-285750">
              <a:lnSpc>
                <a:spcPct val="100000"/>
              </a:lnSpc>
              <a:buFont typeface="Arial" panose="020B0604020202020204" pitchFamily="34" charset="0"/>
              <a:buChar char="•"/>
            </a:pPr>
            <a:r>
              <a:rPr lang="en-US" sz="3600" dirty="0">
                <a:solidFill>
                  <a:schemeClr val="tx1"/>
                </a:solidFill>
                <a:latin typeface="Aptos" panose="020B0004020202020204" pitchFamily="34" charset="0"/>
              </a:rPr>
              <a:t>The Measles, Mumps, Rubella (MMR) vaccine provides strong protection, with </a:t>
            </a:r>
            <a:r>
              <a:rPr lang="en-US" sz="3600" b="1" dirty="0">
                <a:solidFill>
                  <a:schemeClr val="tx1"/>
                </a:solidFill>
                <a:latin typeface="Aptos" panose="020B0004020202020204" pitchFamily="34" charset="0"/>
              </a:rPr>
              <a:t>97% effectiveness </a:t>
            </a:r>
            <a:r>
              <a:rPr lang="en-US" sz="3600" dirty="0">
                <a:solidFill>
                  <a:schemeClr val="tx1"/>
                </a:solidFill>
                <a:latin typeface="Aptos" panose="020B0004020202020204" pitchFamily="34" charset="0"/>
              </a:rPr>
              <a:t>after </a:t>
            </a:r>
            <a:r>
              <a:rPr lang="en-US" sz="3600" b="1" dirty="0">
                <a:solidFill>
                  <a:schemeClr val="tx1"/>
                </a:solidFill>
                <a:latin typeface="Aptos" panose="020B0004020202020204" pitchFamily="34" charset="0"/>
              </a:rPr>
              <a:t>two doses</a:t>
            </a:r>
            <a:r>
              <a:rPr lang="en-US" sz="3600" dirty="0">
                <a:solidFill>
                  <a:schemeClr val="tx1"/>
                </a:solidFill>
                <a:latin typeface="Aptos" panose="020B0004020202020204" pitchFamily="34" charset="0"/>
              </a:rPr>
              <a:t>.</a:t>
            </a:r>
          </a:p>
          <a:p>
            <a:pPr marL="285750" indent="-285750">
              <a:lnSpc>
                <a:spcPct val="100000"/>
              </a:lnSpc>
              <a:buFont typeface="Arial" panose="020B0604020202020204" pitchFamily="34" charset="0"/>
              <a:buChar char="•"/>
            </a:pPr>
            <a:r>
              <a:rPr lang="en-US" sz="3600" dirty="0">
                <a:solidFill>
                  <a:schemeClr val="tx1"/>
                </a:solidFill>
                <a:latin typeface="Aptos" panose="020B0004020202020204" pitchFamily="34" charset="0"/>
              </a:rPr>
              <a:t>A </a:t>
            </a:r>
            <a:r>
              <a:rPr lang="en-US" sz="3600" b="1" dirty="0">
                <a:solidFill>
                  <a:schemeClr val="tx1"/>
                </a:solidFill>
                <a:latin typeface="Aptos" panose="020B0004020202020204" pitchFamily="34" charset="0"/>
              </a:rPr>
              <a:t>single dose </a:t>
            </a:r>
            <a:r>
              <a:rPr lang="en-US" sz="3600" dirty="0">
                <a:solidFill>
                  <a:schemeClr val="tx1"/>
                </a:solidFill>
                <a:latin typeface="Aptos" panose="020B0004020202020204" pitchFamily="34" charset="0"/>
              </a:rPr>
              <a:t>of MMR is </a:t>
            </a:r>
            <a:r>
              <a:rPr lang="en-US" sz="3600" b="1" dirty="0">
                <a:solidFill>
                  <a:schemeClr val="tx1"/>
                </a:solidFill>
                <a:latin typeface="Aptos" panose="020B0004020202020204" pitchFamily="34" charset="0"/>
              </a:rPr>
              <a:t>93% effective</a:t>
            </a:r>
            <a:r>
              <a:rPr lang="en-US" sz="3600" dirty="0">
                <a:solidFill>
                  <a:schemeClr val="tx1"/>
                </a:solidFill>
                <a:latin typeface="Aptos" panose="020B0004020202020204" pitchFamily="34" charset="0"/>
              </a:rPr>
              <a:t>.</a:t>
            </a:r>
          </a:p>
          <a:p>
            <a:pPr marL="285750" indent="-285750">
              <a:lnSpc>
                <a:spcPct val="100000"/>
              </a:lnSpc>
              <a:buFont typeface="Arial" panose="020B0604020202020204" pitchFamily="34" charset="0"/>
              <a:buChar char="•"/>
            </a:pPr>
            <a:r>
              <a:rPr lang="en-US" sz="3600" dirty="0">
                <a:solidFill>
                  <a:schemeClr val="tx1"/>
                </a:solidFill>
                <a:latin typeface="Aptos" panose="020B0004020202020204" pitchFamily="34" charset="0"/>
              </a:rPr>
              <a:t>Vaccinated individuals are less likely to experience severe disease.</a:t>
            </a:r>
          </a:p>
        </p:txBody>
      </p:sp>
      <p:sp>
        <p:nvSpPr>
          <p:cNvPr id="4" name="TextBox 3">
            <a:extLst>
              <a:ext uri="{FF2B5EF4-FFF2-40B4-BE49-F238E27FC236}">
                <a16:creationId xmlns:a16="http://schemas.microsoft.com/office/drawing/2014/main" id="{5CBB2B9B-4177-863A-9C54-1636B7B25476}"/>
              </a:ext>
            </a:extLst>
          </p:cNvPr>
          <p:cNvSpPr txBox="1"/>
          <p:nvPr/>
        </p:nvSpPr>
        <p:spPr>
          <a:xfrm>
            <a:off x="0" y="169063"/>
            <a:ext cx="12192000" cy="646331"/>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panose="020F0502020204030204" pitchFamily="34" charset="0"/>
              </a:rPr>
              <a:t>Measles is preventable</a:t>
            </a:r>
          </a:p>
        </p:txBody>
      </p:sp>
    </p:spTree>
    <p:extLst>
      <p:ext uri="{BB962C8B-B14F-4D97-AF65-F5344CB8AC3E}">
        <p14:creationId xmlns:p14="http://schemas.microsoft.com/office/powerpoint/2010/main" val="1928853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1E214-5AA4-4AC6-6BBD-880C1F3CFB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073A6B-1799-F7DE-DDEB-F6B9E13328F3}"/>
              </a:ext>
            </a:extLst>
          </p:cNvPr>
          <p:cNvSpPr>
            <a:spLocks noGrp="1"/>
          </p:cNvSpPr>
          <p:nvPr>
            <p:ph type="title"/>
          </p:nvPr>
        </p:nvSpPr>
        <p:spPr>
          <a:xfrm>
            <a:off x="2152650" y="989150"/>
            <a:ext cx="7886700" cy="994172"/>
          </a:xfrm>
        </p:spPr>
        <p:txBody>
          <a:bodyPr/>
          <a:lstStyle/>
          <a:p>
            <a:r>
              <a:rPr lang="en-US" dirty="0"/>
              <a:t>Qualitative Data</a:t>
            </a:r>
          </a:p>
        </p:txBody>
      </p:sp>
      <p:sp>
        <p:nvSpPr>
          <p:cNvPr id="4" name="TextBox 3">
            <a:extLst>
              <a:ext uri="{FF2B5EF4-FFF2-40B4-BE49-F238E27FC236}">
                <a16:creationId xmlns:a16="http://schemas.microsoft.com/office/drawing/2014/main" id="{A86B9A8A-2E0A-DC26-AB8F-8D21645CAA7F}"/>
              </a:ext>
            </a:extLst>
          </p:cNvPr>
          <p:cNvSpPr txBox="1"/>
          <p:nvPr/>
        </p:nvSpPr>
        <p:spPr>
          <a:xfrm>
            <a:off x="0" y="78529"/>
            <a:ext cx="12192000" cy="646331"/>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panose="020F0502020204030204" pitchFamily="34" charset="0"/>
              </a:rPr>
              <a:t>Historical perspective – United States</a:t>
            </a:r>
          </a:p>
        </p:txBody>
      </p:sp>
      <p:pic>
        <p:nvPicPr>
          <p:cNvPr id="8" name="Picture 7">
            <a:extLst>
              <a:ext uri="{FF2B5EF4-FFF2-40B4-BE49-F238E27FC236}">
                <a16:creationId xmlns:a16="http://schemas.microsoft.com/office/drawing/2014/main" id="{A8AD3B02-D4F3-469C-7689-AFDBE9D6D6EE}"/>
              </a:ext>
            </a:extLst>
          </p:cNvPr>
          <p:cNvPicPr>
            <a:picLocks noChangeAspect="1"/>
          </p:cNvPicPr>
          <p:nvPr/>
        </p:nvPicPr>
        <p:blipFill>
          <a:blip r:embed="rId3"/>
          <a:stretch>
            <a:fillRect/>
          </a:stretch>
        </p:blipFill>
        <p:spPr>
          <a:xfrm>
            <a:off x="1266347" y="989150"/>
            <a:ext cx="8654250" cy="5223737"/>
          </a:xfrm>
          <a:prstGeom prst="rect">
            <a:avLst/>
          </a:prstGeom>
        </p:spPr>
      </p:pic>
      <p:sp>
        <p:nvSpPr>
          <p:cNvPr id="9" name="TextBox 8">
            <a:extLst>
              <a:ext uri="{FF2B5EF4-FFF2-40B4-BE49-F238E27FC236}">
                <a16:creationId xmlns:a16="http://schemas.microsoft.com/office/drawing/2014/main" id="{3A8EDF84-6F31-29E1-D3D4-F2DF9D7771A2}"/>
              </a:ext>
            </a:extLst>
          </p:cNvPr>
          <p:cNvSpPr txBox="1"/>
          <p:nvPr/>
        </p:nvSpPr>
        <p:spPr>
          <a:xfrm>
            <a:off x="1412485" y="6058998"/>
            <a:ext cx="397099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Source: CDC</a:t>
            </a:r>
          </a:p>
        </p:txBody>
      </p:sp>
    </p:spTree>
    <p:extLst>
      <p:ext uri="{BB962C8B-B14F-4D97-AF65-F5344CB8AC3E}">
        <p14:creationId xmlns:p14="http://schemas.microsoft.com/office/powerpoint/2010/main" val="2017991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2B469-D1B0-D1B2-120A-53C43ED99B4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C21C748-6703-0B54-22F9-08315CD1939E}"/>
              </a:ext>
            </a:extLst>
          </p:cNvPr>
          <p:cNvSpPr txBox="1"/>
          <p:nvPr/>
        </p:nvSpPr>
        <p:spPr>
          <a:xfrm>
            <a:off x="0" y="84830"/>
            <a:ext cx="12192000" cy="646331"/>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panose="020F0502020204030204" pitchFamily="34" charset="0"/>
              </a:rPr>
              <a:t>U.S.  measles cases 2023 to 2026*</a:t>
            </a:r>
          </a:p>
        </p:txBody>
      </p:sp>
      <p:sp>
        <p:nvSpPr>
          <p:cNvPr id="10" name="TextBox 9">
            <a:extLst>
              <a:ext uri="{FF2B5EF4-FFF2-40B4-BE49-F238E27FC236}">
                <a16:creationId xmlns:a16="http://schemas.microsoft.com/office/drawing/2014/main" id="{BDE612E0-4892-BFD5-C166-1F6F793E4099}"/>
              </a:ext>
            </a:extLst>
          </p:cNvPr>
          <p:cNvSpPr txBox="1"/>
          <p:nvPr/>
        </p:nvSpPr>
        <p:spPr>
          <a:xfrm>
            <a:off x="8221004" y="5971499"/>
            <a:ext cx="397099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Source: CDC, *data as of February 27, 2026 </a:t>
            </a:r>
          </a:p>
        </p:txBody>
      </p:sp>
      <p:pic>
        <p:nvPicPr>
          <p:cNvPr id="8" name="Picture 7">
            <a:extLst>
              <a:ext uri="{FF2B5EF4-FFF2-40B4-BE49-F238E27FC236}">
                <a16:creationId xmlns:a16="http://schemas.microsoft.com/office/drawing/2014/main" id="{0F79EBF3-0A7B-99B2-D60E-C15433BEDD3D}"/>
              </a:ext>
            </a:extLst>
          </p:cNvPr>
          <p:cNvPicPr>
            <a:picLocks noChangeAspect="1"/>
          </p:cNvPicPr>
          <p:nvPr/>
        </p:nvPicPr>
        <p:blipFill>
          <a:blip r:embed="rId3"/>
          <a:stretch>
            <a:fillRect/>
          </a:stretch>
        </p:blipFill>
        <p:spPr>
          <a:xfrm>
            <a:off x="570729" y="1171260"/>
            <a:ext cx="11050542" cy="4515480"/>
          </a:xfrm>
          <a:prstGeom prst="rect">
            <a:avLst/>
          </a:prstGeom>
        </p:spPr>
      </p:pic>
    </p:spTree>
    <p:extLst>
      <p:ext uri="{BB962C8B-B14F-4D97-AF65-F5344CB8AC3E}">
        <p14:creationId xmlns:p14="http://schemas.microsoft.com/office/powerpoint/2010/main" val="1424903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55FB8-693C-F701-054D-502E34D5FA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770BF7-6BB2-A49D-58B6-8256A5073CD7}"/>
              </a:ext>
            </a:extLst>
          </p:cNvPr>
          <p:cNvSpPr>
            <a:spLocks noGrp="1"/>
          </p:cNvSpPr>
          <p:nvPr>
            <p:ph type="title"/>
          </p:nvPr>
        </p:nvSpPr>
        <p:spPr>
          <a:xfrm>
            <a:off x="2152650" y="989150"/>
            <a:ext cx="7886700" cy="994172"/>
          </a:xfrm>
        </p:spPr>
        <p:txBody>
          <a:bodyPr/>
          <a:lstStyle/>
          <a:p>
            <a:r>
              <a:rPr lang="en-US" dirty="0"/>
              <a:t>Qualitative Data</a:t>
            </a:r>
          </a:p>
        </p:txBody>
      </p:sp>
      <p:sp>
        <p:nvSpPr>
          <p:cNvPr id="4" name="TextBox 3">
            <a:extLst>
              <a:ext uri="{FF2B5EF4-FFF2-40B4-BE49-F238E27FC236}">
                <a16:creationId xmlns:a16="http://schemas.microsoft.com/office/drawing/2014/main" id="{AEC02C74-D703-F2B5-601F-6747D5635D5A}"/>
              </a:ext>
            </a:extLst>
          </p:cNvPr>
          <p:cNvSpPr txBox="1"/>
          <p:nvPr/>
        </p:nvSpPr>
        <p:spPr>
          <a:xfrm>
            <a:off x="0" y="84830"/>
            <a:ext cx="12687299" cy="646331"/>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panose="020F0502020204030204" pitchFamily="34" charset="0"/>
              </a:rPr>
              <a:t>MMR vaccine coverage for kindergarteners 2024-25</a:t>
            </a:r>
          </a:p>
        </p:txBody>
      </p:sp>
      <p:sp>
        <p:nvSpPr>
          <p:cNvPr id="10" name="TextBox 9">
            <a:extLst>
              <a:ext uri="{FF2B5EF4-FFF2-40B4-BE49-F238E27FC236}">
                <a16:creationId xmlns:a16="http://schemas.microsoft.com/office/drawing/2014/main" id="{1FA3B1AF-163C-198D-1ACC-775AE39C553A}"/>
              </a:ext>
            </a:extLst>
          </p:cNvPr>
          <p:cNvSpPr txBox="1"/>
          <p:nvPr/>
        </p:nvSpPr>
        <p:spPr>
          <a:xfrm>
            <a:off x="10039350" y="5793343"/>
            <a:ext cx="197133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Source: CDC </a:t>
            </a:r>
          </a:p>
        </p:txBody>
      </p:sp>
      <p:sp>
        <p:nvSpPr>
          <p:cNvPr id="7" name="TextBox 6">
            <a:extLst>
              <a:ext uri="{FF2B5EF4-FFF2-40B4-BE49-F238E27FC236}">
                <a16:creationId xmlns:a16="http://schemas.microsoft.com/office/drawing/2014/main" id="{765A9A4C-F1A7-94C4-1E4F-2043D310799E}"/>
              </a:ext>
            </a:extLst>
          </p:cNvPr>
          <p:cNvSpPr txBox="1"/>
          <p:nvPr/>
        </p:nvSpPr>
        <p:spPr>
          <a:xfrm>
            <a:off x="8982075" y="2828835"/>
            <a:ext cx="287621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Alaska</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has second lowest vaccination rate –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81.2%</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Only Idaho is lower (78.5%). </a:t>
            </a:r>
          </a:p>
        </p:txBody>
      </p:sp>
      <p:pic>
        <p:nvPicPr>
          <p:cNvPr id="5" name="Picture 4">
            <a:extLst>
              <a:ext uri="{FF2B5EF4-FFF2-40B4-BE49-F238E27FC236}">
                <a16:creationId xmlns:a16="http://schemas.microsoft.com/office/drawing/2014/main" id="{76ABBEBD-65F0-45D1-33C8-A08C7B5DBB36}"/>
              </a:ext>
            </a:extLst>
          </p:cNvPr>
          <p:cNvPicPr>
            <a:picLocks noChangeAspect="1"/>
          </p:cNvPicPr>
          <p:nvPr/>
        </p:nvPicPr>
        <p:blipFill>
          <a:blip r:embed="rId3"/>
          <a:stretch>
            <a:fillRect/>
          </a:stretch>
        </p:blipFill>
        <p:spPr>
          <a:xfrm>
            <a:off x="589132" y="849456"/>
            <a:ext cx="8187386" cy="5364149"/>
          </a:xfrm>
          <a:prstGeom prst="rect">
            <a:avLst/>
          </a:prstGeom>
        </p:spPr>
      </p:pic>
    </p:spTree>
    <p:extLst>
      <p:ext uri="{BB962C8B-B14F-4D97-AF65-F5344CB8AC3E}">
        <p14:creationId xmlns:p14="http://schemas.microsoft.com/office/powerpoint/2010/main" val="178253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1F5583-2D29-5CF0-5E2F-6210BA31BBE7}"/>
              </a:ext>
            </a:extLst>
          </p:cNvPr>
          <p:cNvSpPr>
            <a:spLocks noGrp="1"/>
          </p:cNvSpPr>
          <p:nvPr>
            <p:ph idx="1"/>
          </p:nvPr>
        </p:nvSpPr>
        <p:spPr>
          <a:xfrm>
            <a:off x="669956" y="1068309"/>
            <a:ext cx="10683844" cy="3195873"/>
          </a:xfrm>
        </p:spPr>
        <p:txBody>
          <a:bodyPr/>
          <a:lstStyle/>
          <a:p>
            <a:r>
              <a:rPr lang="en-US" dirty="0"/>
              <a:t>Identify measles cases – coordinate for laboratory testing</a:t>
            </a:r>
          </a:p>
          <a:p>
            <a:r>
              <a:rPr lang="en-US" dirty="0"/>
              <a:t>Coordinated response with State of Alaska, Anchorage School District, and Community Partners</a:t>
            </a:r>
          </a:p>
          <a:p>
            <a:r>
              <a:rPr lang="en-US" dirty="0"/>
              <a:t>Identify those at risk and offer post-exposure prophylaxis when appropriate</a:t>
            </a:r>
          </a:p>
          <a:p>
            <a:r>
              <a:rPr lang="en-US" dirty="0"/>
              <a:t>Continue focus on prevention – immunization </a:t>
            </a:r>
          </a:p>
        </p:txBody>
      </p:sp>
      <p:sp>
        <p:nvSpPr>
          <p:cNvPr id="4" name="TextBox 3">
            <a:extLst>
              <a:ext uri="{FF2B5EF4-FFF2-40B4-BE49-F238E27FC236}">
                <a16:creationId xmlns:a16="http://schemas.microsoft.com/office/drawing/2014/main" id="{8551FA40-1FD2-4D80-6BE0-284A6EA4413D}"/>
              </a:ext>
            </a:extLst>
          </p:cNvPr>
          <p:cNvSpPr txBox="1"/>
          <p:nvPr/>
        </p:nvSpPr>
        <p:spPr>
          <a:xfrm>
            <a:off x="0" y="84830"/>
            <a:ext cx="12687299" cy="646331"/>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panose="020F0502020204030204" pitchFamily="34" charset="0"/>
              </a:rPr>
              <a:t>Measles – the role of AHD</a:t>
            </a:r>
          </a:p>
        </p:txBody>
      </p:sp>
      <p:sp>
        <p:nvSpPr>
          <p:cNvPr id="6" name="TextBox 5">
            <a:extLst>
              <a:ext uri="{FF2B5EF4-FFF2-40B4-BE49-F238E27FC236}">
                <a16:creationId xmlns:a16="http://schemas.microsoft.com/office/drawing/2014/main" id="{14C7EB27-CF46-77D1-D16D-14F30742E60E}"/>
              </a:ext>
            </a:extLst>
          </p:cNvPr>
          <p:cNvSpPr txBox="1"/>
          <p:nvPr/>
        </p:nvSpPr>
        <p:spPr>
          <a:xfrm>
            <a:off x="669957" y="4814677"/>
            <a:ext cx="9958811" cy="954107"/>
          </a:xfrm>
          <a:prstGeom prst="rect">
            <a:avLst/>
          </a:prstGeom>
          <a:solidFill>
            <a:schemeClr val="bg1">
              <a:lumMod val="95000"/>
            </a:schemeClr>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Building community trust is critical. We look forward to connecting with you on ways we can work on this together. </a:t>
            </a:r>
          </a:p>
        </p:txBody>
      </p:sp>
    </p:spTree>
    <p:extLst>
      <p:ext uri="{BB962C8B-B14F-4D97-AF65-F5344CB8AC3E}">
        <p14:creationId xmlns:p14="http://schemas.microsoft.com/office/powerpoint/2010/main" val="678841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137DF13-16CD-92F4-E001-7A5A88C9BD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48B018-6A5E-240C-9DE1-B813EFEBC8D9}"/>
              </a:ext>
            </a:extLst>
          </p:cNvPr>
          <p:cNvSpPr>
            <a:spLocks noGrp="1"/>
          </p:cNvSpPr>
          <p:nvPr>
            <p:ph type="title"/>
          </p:nvPr>
        </p:nvSpPr>
        <p:spPr>
          <a:xfrm>
            <a:off x="425562" y="1969545"/>
            <a:ext cx="11340875" cy="1325563"/>
          </a:xfrm>
        </p:spPr>
        <p:txBody>
          <a:bodyPr>
            <a:normAutofit fontScale="90000"/>
          </a:bodyPr>
          <a:lstStyle/>
          <a:p>
            <a:pPr algn="ctr"/>
            <a:r>
              <a:rPr lang="en-US" sz="6000" b="1" dirty="0">
                <a:solidFill>
                  <a:srgbClr val="02698C"/>
                </a:solidFill>
                <a:latin typeface="Source Sans Pro SemiBold" panose="020B0503030403020204" pitchFamily="34" charset="0"/>
                <a:ea typeface="Source Sans Pro SemiBold" panose="020B0503030403020204" pitchFamily="34" charset="0"/>
              </a:rPr>
              <a:t>Katie Stodgell</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4000" b="1" dirty="0">
                <a:solidFill>
                  <a:srgbClr val="02698C"/>
                </a:solidFill>
                <a:latin typeface="Source Sans Pro SemiBold" panose="020B0503030403020204" pitchFamily="34" charset="0"/>
                <a:ea typeface="Source Sans Pro SemiBold" panose="020B0503030403020204" pitchFamily="34" charset="0"/>
              </a:rPr>
              <a:t>Public Health Division Manager</a:t>
            </a:r>
            <a:endParaRPr lang="en-US" sz="6000" b="1" dirty="0">
              <a:solidFill>
                <a:srgbClr val="02698C"/>
              </a:solidFill>
              <a:latin typeface="Source Sans Pro SemiBold" panose="020B0503030403020204" pitchFamily="34" charset="0"/>
              <a:ea typeface="Source Sans Pro SemiBold" panose="020B0503030403020204" pitchFamily="34" charset="0"/>
            </a:endParaRPr>
          </a:p>
        </p:txBody>
      </p:sp>
      <p:sp>
        <p:nvSpPr>
          <p:cNvPr id="3" name="Content Placeholder 2">
            <a:extLst>
              <a:ext uri="{FF2B5EF4-FFF2-40B4-BE49-F238E27FC236}">
                <a16:creationId xmlns:a16="http://schemas.microsoft.com/office/drawing/2014/main" id="{841ADFA8-E204-364A-C1F5-F849302F222F}"/>
              </a:ext>
            </a:extLst>
          </p:cNvPr>
          <p:cNvSpPr>
            <a:spLocks noGrp="1"/>
          </p:cNvSpPr>
          <p:nvPr>
            <p:ph idx="1"/>
          </p:nvPr>
        </p:nvSpPr>
        <p:spPr>
          <a:xfrm>
            <a:off x="659954" y="4572296"/>
            <a:ext cx="10872090" cy="535517"/>
          </a:xfrm>
        </p:spPr>
        <p:txBody>
          <a:bodyPr>
            <a:normAutofit/>
          </a:bodyPr>
          <a:lstStyle/>
          <a:p>
            <a:pPr marL="0" indent="0" algn="ctr">
              <a:buNone/>
            </a:pPr>
            <a:r>
              <a:rPr lang="en-US" dirty="0">
                <a:solidFill>
                  <a:srgbClr val="02698C"/>
                </a:solidFill>
                <a:latin typeface="Source Sans Pro" panose="020B0503030403020204" pitchFamily="34" charset="0"/>
                <a:ea typeface="Source Sans Pro" panose="020B0503030403020204" pitchFamily="34" charset="0"/>
              </a:rPr>
              <a:t>Anchorage Health Department</a:t>
            </a:r>
          </a:p>
        </p:txBody>
      </p:sp>
    </p:spTree>
    <p:extLst>
      <p:ext uri="{BB962C8B-B14F-4D97-AF65-F5344CB8AC3E}">
        <p14:creationId xmlns:p14="http://schemas.microsoft.com/office/powerpoint/2010/main" val="3920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3D2EB-28D1-600F-C7E9-C8DBC4866AEA}"/>
              </a:ext>
            </a:extLst>
          </p:cNvPr>
          <p:cNvSpPr>
            <a:spLocks noGrp="1"/>
          </p:cNvSpPr>
          <p:nvPr>
            <p:ph type="title"/>
          </p:nvPr>
        </p:nvSpPr>
        <p:spPr>
          <a:xfrm>
            <a:off x="838200" y="464517"/>
            <a:ext cx="10515600" cy="729801"/>
          </a:xfrm>
        </p:spPr>
        <p:txBody>
          <a:bodyPr/>
          <a:lstStyle/>
          <a:p>
            <a:r>
              <a:rPr lang="en-US" b="1" dirty="0">
                <a:solidFill>
                  <a:srgbClr val="02698C"/>
                </a:solidFill>
                <a:latin typeface="Source Sans Pro SemiBold" panose="020B0503030403020204" pitchFamily="34" charset="0"/>
                <a:ea typeface="Source Sans Pro SemiBold" panose="020B0503030403020204" pitchFamily="34" charset="0"/>
              </a:rPr>
              <a:t>Agenda</a:t>
            </a:r>
          </a:p>
        </p:txBody>
      </p:sp>
      <p:sp>
        <p:nvSpPr>
          <p:cNvPr id="3" name="Content Placeholder 2">
            <a:extLst>
              <a:ext uri="{FF2B5EF4-FFF2-40B4-BE49-F238E27FC236}">
                <a16:creationId xmlns:a16="http://schemas.microsoft.com/office/drawing/2014/main" id="{70A09E35-D95B-0B09-9181-A30FF7902C68}"/>
              </a:ext>
            </a:extLst>
          </p:cNvPr>
          <p:cNvSpPr>
            <a:spLocks noGrp="1"/>
          </p:cNvSpPr>
          <p:nvPr>
            <p:ph idx="1"/>
          </p:nvPr>
        </p:nvSpPr>
        <p:spPr>
          <a:xfrm>
            <a:off x="838200" y="1094875"/>
            <a:ext cx="10820399" cy="5438272"/>
          </a:xfrm>
        </p:spPr>
        <p:txBody>
          <a:bodyPr>
            <a:normAutofit fontScale="85000" lnSpcReduction="20000"/>
          </a:bodyPr>
          <a:lstStyle/>
          <a:p>
            <a:pPr>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Welcome! </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Thea Agnew Bemben, Municipality of Anchorage </a:t>
            </a:r>
          </a:p>
          <a:p>
            <a:pPr>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Announcements</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Tamar Ben-Yosef, All Alaska Pediatric Partnership</a:t>
            </a:r>
          </a:p>
          <a:p>
            <a:pPr>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Presentations </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Kim Rash, Anchorage Health Department</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Dr. George Conway &amp; Dr. Kristin </a:t>
            </a:r>
            <a:r>
              <a:rPr lang="en-US" dirty="0" err="1">
                <a:solidFill>
                  <a:srgbClr val="02698C"/>
                </a:solidFill>
                <a:latin typeface="Source Sans Pro" panose="020B0503030403020204" pitchFamily="34" charset="0"/>
                <a:ea typeface="Source Sans Pro" panose="020B0503030403020204" pitchFamily="34" charset="0"/>
              </a:rPr>
              <a:t>VanderEnde</a:t>
            </a:r>
            <a:r>
              <a:rPr lang="en-US" dirty="0">
                <a:solidFill>
                  <a:srgbClr val="02698C"/>
                </a:solidFill>
                <a:latin typeface="Source Sans Pro" panose="020B0503030403020204" pitchFamily="34" charset="0"/>
                <a:ea typeface="Source Sans Pro" panose="020B0503030403020204" pitchFamily="34" charset="0"/>
              </a:rPr>
              <a:t>, Anchorage Health Department</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Katie Stodgell, Anchorage Health Department</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Amanda Johnson, North Start Behavioral Health</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Christina Hulquist, Anchorage Early Care and Education Fund</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Carmen Wenger &amp; Toni Rae Osiecki, Growing Minds</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Heidi Huppert, Covenant House Alaska</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Amie Collins &amp; Amy Simpson, Anchorage Early Childhood Coalition</a:t>
            </a:r>
          </a:p>
        </p:txBody>
      </p:sp>
    </p:spTree>
    <p:extLst>
      <p:ext uri="{BB962C8B-B14F-4D97-AF65-F5344CB8AC3E}">
        <p14:creationId xmlns:p14="http://schemas.microsoft.com/office/powerpoint/2010/main" val="2533928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D2B4E"/>
        </a:solidFill>
        <a:effectLst/>
      </p:bgPr>
    </p:bg>
    <p:spTree>
      <p:nvGrpSpPr>
        <p:cNvPr id="1" name="">
          <a:extLst>
            <a:ext uri="{FF2B5EF4-FFF2-40B4-BE49-F238E27FC236}">
              <a16:creationId xmlns:a16="http://schemas.microsoft.com/office/drawing/2014/main" id="{7C27D2C5-09B2-A1C1-E573-BBC327EFD73A}"/>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CC4B7182-617D-2DB6-143D-269730F7DA17}"/>
              </a:ext>
            </a:extLst>
          </p:cNvPr>
          <p:cNvSpPr/>
          <p:nvPr/>
        </p:nvSpPr>
        <p:spPr>
          <a:xfrm>
            <a:off x="0" y="0"/>
            <a:ext cx="304800" cy="6858000"/>
          </a:xfrm>
          <a:prstGeom prst="rect">
            <a:avLst/>
          </a:prstGeom>
          <a:solidFill>
            <a:srgbClr val="1A7B8C"/>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1">
            <a:extLst>
              <a:ext uri="{FF2B5EF4-FFF2-40B4-BE49-F238E27FC236}">
                <a16:creationId xmlns:a16="http://schemas.microsoft.com/office/drawing/2014/main" id="{4B2E3265-AFBD-B768-902A-E58DAFF77A41}"/>
              </a:ext>
            </a:extLst>
          </p:cNvPr>
          <p:cNvSpPr/>
          <p:nvPr/>
        </p:nvSpPr>
        <p:spPr>
          <a:xfrm>
            <a:off x="304800" y="0"/>
            <a:ext cx="85344" cy="6858000"/>
          </a:xfrm>
          <a:prstGeom prst="rect">
            <a:avLst/>
          </a:prstGeom>
          <a:solidFill>
            <a:srgbClr val="E8A838"/>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a:extLst>
              <a:ext uri="{FF2B5EF4-FFF2-40B4-BE49-F238E27FC236}">
                <a16:creationId xmlns:a16="http://schemas.microsoft.com/office/drawing/2014/main" id="{5C6E9C8C-1AB1-86BB-77AF-120363914459}"/>
              </a:ext>
            </a:extLst>
          </p:cNvPr>
          <p:cNvSpPr/>
          <p:nvPr/>
        </p:nvSpPr>
        <p:spPr>
          <a:xfrm>
            <a:off x="694944" y="602545"/>
            <a:ext cx="10728960" cy="121920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srgbClr val="FFFFFF"/>
                </a:solidFill>
                <a:effectLst/>
                <a:uLnTx/>
                <a:uFillTx/>
                <a:latin typeface="Calibri" panose="020F0502020204030204"/>
                <a:ea typeface="+mn-ea"/>
                <a:cs typeface="+mn-cs"/>
              </a:rPr>
              <a:t>WIC Program Update</a:t>
            </a:r>
            <a:endParaRPr kumimoji="0" lang="en-US" sz="53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3">
            <a:extLst>
              <a:ext uri="{FF2B5EF4-FFF2-40B4-BE49-F238E27FC236}">
                <a16:creationId xmlns:a16="http://schemas.microsoft.com/office/drawing/2014/main" id="{662904D3-CC45-FD6C-C306-47DFD24AD0C1}"/>
              </a:ext>
            </a:extLst>
          </p:cNvPr>
          <p:cNvSpPr/>
          <p:nvPr/>
        </p:nvSpPr>
        <p:spPr>
          <a:xfrm>
            <a:off x="801987" y="1411759"/>
            <a:ext cx="10728960" cy="60960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3DB4C0"/>
                </a:solidFill>
                <a:effectLst/>
                <a:uLnTx/>
                <a:uFillTx/>
                <a:latin typeface="Calibri" panose="020F0502020204030204"/>
                <a:ea typeface="+mn-ea"/>
                <a:cs typeface="+mn-cs"/>
              </a:rPr>
              <a:t>Women, Infants &amp; Children — Anchorage Health Department</a:t>
            </a:r>
            <a:endPar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4">
            <a:extLst>
              <a:ext uri="{FF2B5EF4-FFF2-40B4-BE49-F238E27FC236}">
                <a16:creationId xmlns:a16="http://schemas.microsoft.com/office/drawing/2014/main" id="{B19913ED-09ED-E822-C019-A79EB68C94E4}"/>
              </a:ext>
            </a:extLst>
          </p:cNvPr>
          <p:cNvSpPr/>
          <p:nvPr/>
        </p:nvSpPr>
        <p:spPr>
          <a:xfrm>
            <a:off x="773567" y="1803552"/>
            <a:ext cx="10728960" cy="48768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733" b="0" i="1" u="none" strike="noStrike" kern="1200" cap="none" spc="0" normalizeH="0" baseline="0" noProof="0" dirty="0">
                <a:ln>
                  <a:noFill/>
                </a:ln>
                <a:solidFill>
                  <a:srgbClr val="64748B"/>
                </a:solidFill>
                <a:effectLst/>
                <a:uLnTx/>
                <a:uFillTx/>
                <a:latin typeface="Calibri" panose="020F0502020204030204"/>
                <a:ea typeface="+mn-ea"/>
                <a:cs typeface="+mn-cs"/>
              </a:rPr>
              <a:t>A2P2 March Partnership Meeting  |  March 6, 2026</a:t>
            </a:r>
            <a:endParaRPr kumimoji="0" lang="en-US" sz="17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hape 5">
            <a:extLst>
              <a:ext uri="{FF2B5EF4-FFF2-40B4-BE49-F238E27FC236}">
                <a16:creationId xmlns:a16="http://schemas.microsoft.com/office/drawing/2014/main" id="{97ABE6FC-036A-79A0-FEDE-2D2CE5223D16}"/>
              </a:ext>
            </a:extLst>
          </p:cNvPr>
          <p:cNvSpPr/>
          <p:nvPr/>
        </p:nvSpPr>
        <p:spPr>
          <a:xfrm>
            <a:off x="0" y="6339840"/>
            <a:ext cx="12192000" cy="518160"/>
          </a:xfrm>
          <a:prstGeom prst="rect">
            <a:avLst/>
          </a:prstGeom>
          <a:solidFill>
            <a:srgbClr val="1A7B8C"/>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6">
            <a:extLst>
              <a:ext uri="{FF2B5EF4-FFF2-40B4-BE49-F238E27FC236}">
                <a16:creationId xmlns:a16="http://schemas.microsoft.com/office/drawing/2014/main" id="{53865181-D851-8236-EE0F-177CA3981D6E}"/>
              </a:ext>
            </a:extLst>
          </p:cNvPr>
          <p:cNvSpPr/>
          <p:nvPr/>
        </p:nvSpPr>
        <p:spPr>
          <a:xfrm>
            <a:off x="487680" y="6364224"/>
            <a:ext cx="11216640" cy="438912"/>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Calibri" panose="020F0502020204030204"/>
                <a:ea typeface="+mn-ea"/>
                <a:cs typeface="+mn-cs"/>
              </a:rPr>
              <a:t>www.muni.org/health</a:t>
            </a:r>
            <a:endParaRPr kumimoji="0" lang="en-US" sz="13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46648734-4ACC-8394-1D3F-D36A81F14B0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23018" y="500065"/>
            <a:ext cx="3207929" cy="1266048"/>
          </a:xfrm>
          <a:prstGeom prst="rect">
            <a:avLst/>
          </a:prstGeom>
        </p:spPr>
      </p:pic>
      <p:pic>
        <p:nvPicPr>
          <p:cNvPr id="12" name="Picture 11">
            <a:extLst>
              <a:ext uri="{FF2B5EF4-FFF2-40B4-BE49-F238E27FC236}">
                <a16:creationId xmlns:a16="http://schemas.microsoft.com/office/drawing/2014/main" id="{55FBF38D-763D-7F0B-F8BB-43477673D18F}"/>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55892" y="2188264"/>
            <a:ext cx="11670360" cy="4121096"/>
          </a:xfrm>
          <a:prstGeom prst="rect">
            <a:avLst/>
          </a:prstGeom>
        </p:spPr>
      </p:pic>
    </p:spTree>
    <p:extLst>
      <p:ext uri="{BB962C8B-B14F-4D97-AF65-F5344CB8AC3E}">
        <p14:creationId xmlns:p14="http://schemas.microsoft.com/office/powerpoint/2010/main" val="3086613095"/>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8F9"/>
        </a:solidFill>
        <a:effectLst/>
      </p:bgPr>
    </p:bg>
    <p:spTree>
      <p:nvGrpSpPr>
        <p:cNvPr id="1" name="">
          <a:extLst>
            <a:ext uri="{FF2B5EF4-FFF2-40B4-BE49-F238E27FC236}">
              <a16:creationId xmlns:a16="http://schemas.microsoft.com/office/drawing/2014/main" id="{74310186-6200-69B0-D9B8-BCA5CFD7C09E}"/>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2C4C0C12-16CF-1150-1130-B15E52BF7C40}"/>
              </a:ext>
            </a:extLst>
          </p:cNvPr>
          <p:cNvSpPr/>
          <p:nvPr/>
        </p:nvSpPr>
        <p:spPr>
          <a:xfrm>
            <a:off x="0" y="0"/>
            <a:ext cx="12192000" cy="1341120"/>
          </a:xfrm>
          <a:prstGeom prst="rect">
            <a:avLst/>
          </a:prstGeom>
          <a:solidFill>
            <a:srgbClr val="0D2B4E"/>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1">
            <a:extLst>
              <a:ext uri="{FF2B5EF4-FFF2-40B4-BE49-F238E27FC236}">
                <a16:creationId xmlns:a16="http://schemas.microsoft.com/office/drawing/2014/main" id="{384B5232-8449-7A9F-9355-1B71466CF492}"/>
              </a:ext>
            </a:extLst>
          </p:cNvPr>
          <p:cNvSpPr/>
          <p:nvPr/>
        </p:nvSpPr>
        <p:spPr>
          <a:xfrm>
            <a:off x="0" y="1341120"/>
            <a:ext cx="12192000" cy="85344"/>
          </a:xfrm>
          <a:prstGeom prst="rect">
            <a:avLst/>
          </a:prstGeom>
          <a:solidFill>
            <a:srgbClr val="1A7B8C"/>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a:extLst>
              <a:ext uri="{FF2B5EF4-FFF2-40B4-BE49-F238E27FC236}">
                <a16:creationId xmlns:a16="http://schemas.microsoft.com/office/drawing/2014/main" id="{5432B58F-36E8-AB21-E34D-16ECC6AFB603}"/>
              </a:ext>
            </a:extLst>
          </p:cNvPr>
          <p:cNvSpPr/>
          <p:nvPr/>
        </p:nvSpPr>
        <p:spPr>
          <a:xfrm>
            <a:off x="487680" y="121920"/>
            <a:ext cx="11216640" cy="91440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FFFFFF"/>
                </a:solidFill>
                <a:effectLst/>
                <a:uLnTx/>
                <a:uFillTx/>
                <a:latin typeface="Calibri" panose="020F0502020204030204"/>
                <a:ea typeface="+mn-ea"/>
                <a:cs typeface="+mn-cs"/>
              </a:rPr>
              <a:t>What Is WIC?</a:t>
            </a:r>
            <a:endParaRPr kumimoji="0" lang="en-US" sz="3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3">
            <a:extLst>
              <a:ext uri="{FF2B5EF4-FFF2-40B4-BE49-F238E27FC236}">
                <a16:creationId xmlns:a16="http://schemas.microsoft.com/office/drawing/2014/main" id="{DFC4FF9C-8050-BC4F-75C3-8C87CF63FEC3}"/>
              </a:ext>
            </a:extLst>
          </p:cNvPr>
          <p:cNvSpPr/>
          <p:nvPr/>
        </p:nvSpPr>
        <p:spPr>
          <a:xfrm>
            <a:off x="487680" y="950976"/>
            <a:ext cx="11216640" cy="42672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DB4C0"/>
                </a:solidFill>
                <a:effectLst/>
                <a:uLnTx/>
                <a:uFillTx/>
                <a:latin typeface="Calibri" panose="020F0502020204030204"/>
                <a:ea typeface="+mn-ea"/>
                <a:cs typeface="+mn-cs"/>
              </a:rPr>
              <a:t>Federally-funded nutrition &amp; support program serving Anchorage families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hape 4">
            <a:extLst>
              <a:ext uri="{FF2B5EF4-FFF2-40B4-BE49-F238E27FC236}">
                <a16:creationId xmlns:a16="http://schemas.microsoft.com/office/drawing/2014/main" id="{97CF1474-AED9-347C-A7B9-77E86CAF4FA1}"/>
              </a:ext>
            </a:extLst>
          </p:cNvPr>
          <p:cNvSpPr/>
          <p:nvPr/>
        </p:nvSpPr>
        <p:spPr>
          <a:xfrm>
            <a:off x="487680" y="1645920"/>
            <a:ext cx="5364480" cy="4511040"/>
          </a:xfrm>
          <a:prstGeom prst="rect">
            <a:avLst/>
          </a:prstGeom>
          <a:solidFill>
            <a:srgbClr val="FFFFFF"/>
          </a:solidFill>
          <a:ln/>
          <a:effectLst>
            <a:outerShdw blurRad="63500" dist="25400" dir="8100000" algn="bl" rotWithShape="0">
              <a:srgbClr val="000000">
                <a:alpha val="10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5">
            <a:extLst>
              <a:ext uri="{FF2B5EF4-FFF2-40B4-BE49-F238E27FC236}">
                <a16:creationId xmlns:a16="http://schemas.microsoft.com/office/drawing/2014/main" id="{24B34932-6312-41A9-4CA2-E77C4215C2E3}"/>
              </a:ext>
            </a:extLst>
          </p:cNvPr>
          <p:cNvSpPr/>
          <p:nvPr/>
        </p:nvSpPr>
        <p:spPr>
          <a:xfrm>
            <a:off x="487680" y="1645920"/>
            <a:ext cx="5364480" cy="512064"/>
          </a:xfrm>
          <a:prstGeom prst="rect">
            <a:avLst/>
          </a:prstGeom>
          <a:solidFill>
            <a:srgbClr val="1A7B8C"/>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6">
            <a:extLst>
              <a:ext uri="{FF2B5EF4-FFF2-40B4-BE49-F238E27FC236}">
                <a16:creationId xmlns:a16="http://schemas.microsoft.com/office/drawing/2014/main" id="{532AD808-2234-C5DF-5D68-5E1BDB04D29E}"/>
              </a:ext>
            </a:extLst>
          </p:cNvPr>
          <p:cNvSpPr/>
          <p:nvPr/>
        </p:nvSpPr>
        <p:spPr>
          <a:xfrm>
            <a:off x="487680" y="1645920"/>
            <a:ext cx="5364480" cy="512064"/>
          </a:xfrm>
          <a:prstGeom prst="rect">
            <a:avLst/>
          </a:prstGeom>
          <a:noFill/>
          <a:ln/>
        </p:spPr>
        <p:txBody>
          <a:bodyPr wrap="squar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FFFFFF"/>
                </a:solidFill>
                <a:effectLst/>
                <a:uLnTx/>
                <a:uFillTx/>
                <a:latin typeface="Calibri" panose="020F0502020204030204"/>
                <a:ea typeface="+mn-ea"/>
                <a:cs typeface="+mn-cs"/>
              </a:rPr>
              <a:t>WHO WE SERVE</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7">
            <a:extLst>
              <a:ext uri="{FF2B5EF4-FFF2-40B4-BE49-F238E27FC236}">
                <a16:creationId xmlns:a16="http://schemas.microsoft.com/office/drawing/2014/main" id="{E92BA9C6-D62C-EECA-14DD-B2B35B36FD0C}"/>
              </a:ext>
            </a:extLst>
          </p:cNvPr>
          <p:cNvSpPr/>
          <p:nvPr/>
        </p:nvSpPr>
        <p:spPr>
          <a:xfrm>
            <a:off x="670560" y="2316480"/>
            <a:ext cx="4998720" cy="3657600"/>
          </a:xfrm>
          <a:prstGeom prst="rect">
            <a:avLst/>
          </a:prstGeom>
          <a:noFill/>
          <a:ln/>
        </p:spPr>
        <p:txBody>
          <a:bodyPr wrap="square" rtlCol="0" anchor="ctr"/>
          <a:lstStyle/>
          <a:p>
            <a:pPr marL="457189" marR="0" lvl="0" indent="-457189" algn="l" defTabSz="1219170" rtl="0" eaLnBrk="1" fontAlgn="auto" latinLnBrk="0" hangingPunct="1">
              <a:lnSpc>
                <a:spcPct val="100000"/>
              </a:lnSpc>
              <a:spcBef>
                <a:spcPts val="0"/>
              </a:spcBef>
              <a:spcAft>
                <a:spcPts val="1067"/>
              </a:spcAft>
              <a:buClrTx/>
              <a:buSzPct val="100000"/>
              <a:buFontTx/>
              <a:buChar char="•"/>
              <a:tabLst/>
              <a:defRPr/>
            </a:pPr>
            <a:r>
              <a:rPr kumimoji="0" lang="en-US" sz="1733" b="0" i="0" u="none" strike="noStrike" kern="1200" cap="none" spc="0" normalizeH="0" baseline="0" noProof="0" dirty="0">
                <a:ln>
                  <a:noFill/>
                </a:ln>
                <a:solidFill>
                  <a:srgbClr val="1E293B"/>
                </a:solidFill>
                <a:effectLst/>
                <a:uLnTx/>
                <a:uFillTx/>
                <a:latin typeface="Calibri" panose="020F0502020204030204"/>
                <a:ea typeface="+mn-ea"/>
                <a:cs typeface="+mn-cs"/>
              </a:rPr>
              <a:t>Pregnant women</a:t>
            </a:r>
            <a:endParaRPr kumimoji="0" lang="en-US" sz="17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1219170" rtl="0" eaLnBrk="1" fontAlgn="auto" latinLnBrk="0" hangingPunct="1">
              <a:lnSpc>
                <a:spcPct val="100000"/>
              </a:lnSpc>
              <a:spcBef>
                <a:spcPts val="0"/>
              </a:spcBef>
              <a:spcAft>
                <a:spcPts val="1067"/>
              </a:spcAft>
              <a:buClrTx/>
              <a:buSzPct val="100000"/>
              <a:buFontTx/>
              <a:buChar char="•"/>
              <a:tabLst/>
              <a:defRPr/>
            </a:pPr>
            <a:r>
              <a:rPr kumimoji="0" lang="en-US" sz="1733" b="0" i="0" u="none" strike="noStrike" kern="1200" cap="none" spc="0" normalizeH="0" baseline="0" noProof="0" dirty="0">
                <a:ln>
                  <a:noFill/>
                </a:ln>
                <a:solidFill>
                  <a:srgbClr val="1E293B"/>
                </a:solidFill>
                <a:effectLst/>
                <a:uLnTx/>
                <a:uFillTx/>
                <a:latin typeface="Calibri" panose="020F0502020204030204"/>
                <a:ea typeface="+mn-ea"/>
                <a:cs typeface="+mn-cs"/>
              </a:rPr>
              <a:t>Postpartum &amp; breastfeeding women (up to 1 year)</a:t>
            </a:r>
            <a:endParaRPr kumimoji="0" lang="en-US" sz="17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1219170" rtl="0" eaLnBrk="1" fontAlgn="auto" latinLnBrk="0" hangingPunct="1">
              <a:lnSpc>
                <a:spcPct val="100000"/>
              </a:lnSpc>
              <a:spcBef>
                <a:spcPts val="0"/>
              </a:spcBef>
              <a:spcAft>
                <a:spcPts val="1067"/>
              </a:spcAft>
              <a:buClrTx/>
              <a:buSzPct val="100000"/>
              <a:buFontTx/>
              <a:buChar char="•"/>
              <a:tabLst/>
              <a:defRPr/>
            </a:pPr>
            <a:r>
              <a:rPr kumimoji="0" lang="en-US" sz="1733" b="0" i="0" u="none" strike="noStrike" kern="1200" cap="none" spc="0" normalizeH="0" baseline="0" noProof="0" dirty="0">
                <a:ln>
                  <a:noFill/>
                </a:ln>
                <a:solidFill>
                  <a:srgbClr val="1E293B"/>
                </a:solidFill>
                <a:effectLst/>
                <a:uLnTx/>
                <a:uFillTx/>
                <a:latin typeface="Calibri" panose="020F0502020204030204"/>
                <a:ea typeface="+mn-ea"/>
                <a:cs typeface="+mn-cs"/>
              </a:rPr>
              <a:t>Infants up to 12 months</a:t>
            </a:r>
            <a:endParaRPr kumimoji="0" lang="en-US" sz="17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1219170" rtl="0" eaLnBrk="1" fontAlgn="auto" latinLnBrk="0" hangingPunct="1">
              <a:lnSpc>
                <a:spcPct val="100000"/>
              </a:lnSpc>
              <a:spcBef>
                <a:spcPts val="0"/>
              </a:spcBef>
              <a:spcAft>
                <a:spcPts val="1067"/>
              </a:spcAft>
              <a:buClrTx/>
              <a:buSzPct val="100000"/>
              <a:buFontTx/>
              <a:buChar char="•"/>
              <a:tabLst/>
              <a:defRPr/>
            </a:pPr>
            <a:r>
              <a:rPr kumimoji="0" lang="en-US" sz="1733" b="0" i="0" u="none" strike="noStrike" kern="1200" cap="none" spc="0" normalizeH="0" baseline="0" noProof="0" dirty="0">
                <a:ln>
                  <a:noFill/>
                </a:ln>
                <a:solidFill>
                  <a:srgbClr val="1E293B"/>
                </a:solidFill>
                <a:effectLst/>
                <a:uLnTx/>
                <a:uFillTx/>
                <a:latin typeface="Calibri" panose="020F0502020204030204"/>
                <a:ea typeface="+mn-ea"/>
                <a:cs typeface="+mn-cs"/>
              </a:rPr>
              <a:t>Children up to age 5</a:t>
            </a:r>
            <a:endParaRPr kumimoji="0" lang="en-US" sz="17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Shape 8">
            <a:extLst>
              <a:ext uri="{FF2B5EF4-FFF2-40B4-BE49-F238E27FC236}">
                <a16:creationId xmlns:a16="http://schemas.microsoft.com/office/drawing/2014/main" id="{A9E8D307-4159-EA5A-BDB3-EC92AAF03197}"/>
              </a:ext>
            </a:extLst>
          </p:cNvPr>
          <p:cNvSpPr/>
          <p:nvPr/>
        </p:nvSpPr>
        <p:spPr>
          <a:xfrm>
            <a:off x="6339840" y="1645920"/>
            <a:ext cx="5364480" cy="4511040"/>
          </a:xfrm>
          <a:prstGeom prst="rect">
            <a:avLst/>
          </a:prstGeom>
          <a:solidFill>
            <a:srgbClr val="FFFFFF"/>
          </a:solidFill>
          <a:ln/>
          <a:effectLst>
            <a:outerShdw blurRad="63500" dist="25400" dir="8100000" algn="bl" rotWithShape="0">
              <a:srgbClr val="000000">
                <a:alpha val="10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9">
            <a:extLst>
              <a:ext uri="{FF2B5EF4-FFF2-40B4-BE49-F238E27FC236}">
                <a16:creationId xmlns:a16="http://schemas.microsoft.com/office/drawing/2014/main" id="{9573D661-F5A8-CF6A-FE2E-D7A4C6216104}"/>
              </a:ext>
            </a:extLst>
          </p:cNvPr>
          <p:cNvSpPr/>
          <p:nvPr/>
        </p:nvSpPr>
        <p:spPr>
          <a:xfrm>
            <a:off x="6339840" y="1645920"/>
            <a:ext cx="5364480" cy="512064"/>
          </a:xfrm>
          <a:prstGeom prst="rect">
            <a:avLst/>
          </a:prstGeom>
          <a:solidFill>
            <a:srgbClr val="0D2B4E"/>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10">
            <a:extLst>
              <a:ext uri="{FF2B5EF4-FFF2-40B4-BE49-F238E27FC236}">
                <a16:creationId xmlns:a16="http://schemas.microsoft.com/office/drawing/2014/main" id="{25B1ED46-DB50-5F95-788A-578D4CBAA2AD}"/>
              </a:ext>
            </a:extLst>
          </p:cNvPr>
          <p:cNvSpPr/>
          <p:nvPr/>
        </p:nvSpPr>
        <p:spPr>
          <a:xfrm>
            <a:off x="6339840" y="1645920"/>
            <a:ext cx="5364480" cy="512064"/>
          </a:xfrm>
          <a:prstGeom prst="rect">
            <a:avLst/>
          </a:prstGeom>
          <a:noFill/>
          <a:ln/>
        </p:spPr>
        <p:txBody>
          <a:bodyPr wrap="squar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FFFFFF"/>
                </a:solidFill>
                <a:effectLst/>
                <a:uLnTx/>
                <a:uFillTx/>
                <a:latin typeface="Calibri" panose="020F0502020204030204"/>
                <a:ea typeface="+mn-ea"/>
                <a:cs typeface="+mn-cs"/>
              </a:rPr>
              <a:t>WHAT WIC PROVIDES</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 11">
            <a:extLst>
              <a:ext uri="{FF2B5EF4-FFF2-40B4-BE49-F238E27FC236}">
                <a16:creationId xmlns:a16="http://schemas.microsoft.com/office/drawing/2014/main" id="{4DD1D231-F84A-70EB-A67E-0FC09E39FF78}"/>
              </a:ext>
            </a:extLst>
          </p:cNvPr>
          <p:cNvSpPr/>
          <p:nvPr/>
        </p:nvSpPr>
        <p:spPr>
          <a:xfrm>
            <a:off x="6522720" y="2316480"/>
            <a:ext cx="4998720" cy="3657600"/>
          </a:xfrm>
          <a:prstGeom prst="rect">
            <a:avLst/>
          </a:prstGeom>
          <a:noFill/>
          <a:ln/>
        </p:spPr>
        <p:txBody>
          <a:bodyPr wrap="square" rtlCol="0" anchor="ctr"/>
          <a:lstStyle/>
          <a:p>
            <a:pPr marL="457189" marR="0" lvl="0" indent="-457189" algn="l" defTabSz="1219170" rtl="0" eaLnBrk="1" fontAlgn="auto" latinLnBrk="0" hangingPunct="1">
              <a:lnSpc>
                <a:spcPct val="100000"/>
              </a:lnSpc>
              <a:spcBef>
                <a:spcPts val="0"/>
              </a:spcBef>
              <a:spcAft>
                <a:spcPts val="1067"/>
              </a:spcAft>
              <a:buClrTx/>
              <a:buSzPct val="100000"/>
              <a:buFontTx/>
              <a:buChar char="•"/>
              <a:tabLst/>
              <a:defRPr/>
            </a:pPr>
            <a:r>
              <a:rPr kumimoji="0" lang="en-US" sz="1733" b="0" i="0" u="none" strike="noStrike" kern="1200" cap="none" spc="0" normalizeH="0" baseline="0" noProof="0" dirty="0">
                <a:ln>
                  <a:noFill/>
                </a:ln>
                <a:solidFill>
                  <a:srgbClr val="1E293B"/>
                </a:solidFill>
                <a:effectLst/>
                <a:uLnTx/>
                <a:uFillTx/>
                <a:latin typeface="Calibri" panose="020F0502020204030204"/>
                <a:ea typeface="+mn-ea"/>
                <a:cs typeface="+mn-cs"/>
              </a:rPr>
              <a:t>Monthly food benefits via eWIC card</a:t>
            </a:r>
            <a:endParaRPr kumimoji="0" lang="en-US" sz="17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1219170" rtl="0" eaLnBrk="1" fontAlgn="auto" latinLnBrk="0" hangingPunct="1">
              <a:lnSpc>
                <a:spcPct val="100000"/>
              </a:lnSpc>
              <a:spcBef>
                <a:spcPts val="0"/>
              </a:spcBef>
              <a:spcAft>
                <a:spcPts val="1067"/>
              </a:spcAft>
              <a:buClrTx/>
              <a:buSzPct val="100000"/>
              <a:buFontTx/>
              <a:buChar char="•"/>
              <a:tabLst/>
              <a:defRPr/>
            </a:pPr>
            <a:r>
              <a:rPr kumimoji="0" lang="en-US" sz="1733" b="0" i="0" u="none" strike="noStrike" kern="1200" cap="none" spc="0" normalizeH="0" baseline="0" noProof="0" dirty="0">
                <a:ln>
                  <a:noFill/>
                </a:ln>
                <a:solidFill>
                  <a:srgbClr val="1E293B"/>
                </a:solidFill>
                <a:effectLst/>
                <a:uLnTx/>
                <a:uFillTx/>
                <a:latin typeface="Calibri" panose="020F0502020204030204"/>
                <a:ea typeface="+mn-ea"/>
                <a:cs typeface="+mn-cs"/>
              </a:rPr>
              <a:t>Infant formula support</a:t>
            </a:r>
            <a:endParaRPr kumimoji="0" lang="en-US" sz="17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1219170" rtl="0" eaLnBrk="1" fontAlgn="auto" latinLnBrk="0" hangingPunct="1">
              <a:lnSpc>
                <a:spcPct val="100000"/>
              </a:lnSpc>
              <a:spcBef>
                <a:spcPts val="0"/>
              </a:spcBef>
              <a:spcAft>
                <a:spcPts val="1067"/>
              </a:spcAft>
              <a:buClrTx/>
              <a:buSzPct val="100000"/>
              <a:buFontTx/>
              <a:buChar char="•"/>
              <a:tabLst/>
              <a:defRPr/>
            </a:pPr>
            <a:r>
              <a:rPr kumimoji="0" lang="en-US" sz="1733" b="0" i="0" u="none" strike="noStrike" kern="1200" cap="none" spc="0" normalizeH="0" baseline="0" noProof="0" dirty="0">
                <a:ln>
                  <a:noFill/>
                </a:ln>
                <a:solidFill>
                  <a:srgbClr val="1E293B"/>
                </a:solidFill>
                <a:effectLst/>
                <a:uLnTx/>
                <a:uFillTx/>
                <a:latin typeface="Calibri" panose="020F0502020204030204"/>
                <a:ea typeface="+mn-ea"/>
                <a:cs typeface="+mn-cs"/>
              </a:rPr>
              <a:t>Breastfeeding peer counseling</a:t>
            </a:r>
            <a:endParaRPr kumimoji="0" lang="en-US" sz="17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1219170" rtl="0" eaLnBrk="1" fontAlgn="auto" latinLnBrk="0" hangingPunct="1">
              <a:lnSpc>
                <a:spcPct val="100000"/>
              </a:lnSpc>
              <a:spcBef>
                <a:spcPts val="0"/>
              </a:spcBef>
              <a:spcAft>
                <a:spcPts val="1067"/>
              </a:spcAft>
              <a:buClrTx/>
              <a:buSzPct val="100000"/>
              <a:buFontTx/>
              <a:buChar char="•"/>
              <a:tabLst/>
              <a:defRPr/>
            </a:pPr>
            <a:r>
              <a:rPr kumimoji="0" lang="en-US" sz="1733" b="0" i="0" u="none" strike="noStrike" kern="1200" cap="none" spc="0" normalizeH="0" baseline="0" noProof="0" dirty="0">
                <a:ln>
                  <a:noFill/>
                </a:ln>
                <a:solidFill>
                  <a:srgbClr val="1E293B"/>
                </a:solidFill>
                <a:effectLst/>
                <a:uLnTx/>
                <a:uFillTx/>
                <a:latin typeface="Calibri" panose="020F0502020204030204"/>
                <a:ea typeface="+mn-ea"/>
                <a:cs typeface="+mn-cs"/>
              </a:rPr>
              <a:t>Nutrition education &amp; health screenings</a:t>
            </a:r>
            <a:endParaRPr kumimoji="0" lang="en-US" sz="17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1219170" rtl="0" eaLnBrk="1" fontAlgn="auto" latinLnBrk="0" hangingPunct="1">
              <a:lnSpc>
                <a:spcPct val="100000"/>
              </a:lnSpc>
              <a:spcBef>
                <a:spcPts val="0"/>
              </a:spcBef>
              <a:spcAft>
                <a:spcPts val="1067"/>
              </a:spcAft>
              <a:buClrTx/>
              <a:buSzPct val="100000"/>
              <a:buFontTx/>
              <a:buChar char="•"/>
              <a:tabLst/>
              <a:defRPr/>
            </a:pPr>
            <a:r>
              <a:rPr kumimoji="0" lang="en-US" sz="1733" b="0" i="0" u="none" strike="noStrike" kern="1200" cap="none" spc="0" normalizeH="0" baseline="0" noProof="0" dirty="0">
                <a:ln>
                  <a:noFill/>
                </a:ln>
                <a:solidFill>
                  <a:srgbClr val="1E293B"/>
                </a:solidFill>
                <a:effectLst/>
                <a:uLnTx/>
                <a:uFillTx/>
                <a:latin typeface="Calibri" panose="020F0502020204030204"/>
                <a:ea typeface="+mn-ea"/>
                <a:cs typeface="+mn-cs"/>
              </a:rPr>
              <a:t>Referrals to healthcare &amp; social services</a:t>
            </a:r>
            <a:endParaRPr kumimoji="0" lang="en-US" sz="17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Shape 12">
            <a:extLst>
              <a:ext uri="{FF2B5EF4-FFF2-40B4-BE49-F238E27FC236}">
                <a16:creationId xmlns:a16="http://schemas.microsoft.com/office/drawing/2014/main" id="{C06FA9EA-A59C-6228-B0AB-7F6CBE2940FE}"/>
              </a:ext>
            </a:extLst>
          </p:cNvPr>
          <p:cNvSpPr/>
          <p:nvPr/>
        </p:nvSpPr>
        <p:spPr>
          <a:xfrm>
            <a:off x="0" y="6400800"/>
            <a:ext cx="12192000" cy="457200"/>
          </a:xfrm>
          <a:prstGeom prst="rect">
            <a:avLst/>
          </a:prstGeom>
          <a:solidFill>
            <a:srgbClr val="0D2B4E"/>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13">
            <a:extLst>
              <a:ext uri="{FF2B5EF4-FFF2-40B4-BE49-F238E27FC236}">
                <a16:creationId xmlns:a16="http://schemas.microsoft.com/office/drawing/2014/main" id="{E425293A-6965-7FB8-CD63-C59A51CDFDD9}"/>
              </a:ext>
            </a:extLst>
          </p:cNvPr>
          <p:cNvSpPr/>
          <p:nvPr/>
        </p:nvSpPr>
        <p:spPr>
          <a:xfrm>
            <a:off x="365760" y="6437376"/>
            <a:ext cx="11460480" cy="3657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rPr>
              <a:t>Anchorage Health Department  |  WIC Program  |  muni.org/health</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988739"/>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8F9"/>
        </a:solidFill>
        <a:effectLst/>
      </p:bgPr>
    </p:bg>
    <p:spTree>
      <p:nvGrpSpPr>
        <p:cNvPr id="1" name="">
          <a:extLst>
            <a:ext uri="{FF2B5EF4-FFF2-40B4-BE49-F238E27FC236}">
              <a16:creationId xmlns:a16="http://schemas.microsoft.com/office/drawing/2014/main" id="{D3F0EF49-3F40-9187-7FE6-F2C8BB2692E4}"/>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2D573079-6B4E-698E-1F10-3F6FD8339092}"/>
              </a:ext>
            </a:extLst>
          </p:cNvPr>
          <p:cNvPicPr>
            <a:picLocks noChangeAspect="1"/>
          </p:cNvPicPr>
          <p:nvPr/>
        </p:nvPicPr>
        <p:blipFill>
          <a:blip r:embed="rId3"/>
          <a:stretch>
            <a:fillRect/>
          </a:stretch>
        </p:blipFill>
        <p:spPr>
          <a:xfrm>
            <a:off x="24331" y="0"/>
            <a:ext cx="12143339" cy="6858000"/>
          </a:xfrm>
          <a:prstGeom prst="rect">
            <a:avLst/>
          </a:prstGeom>
        </p:spPr>
      </p:pic>
    </p:spTree>
    <p:extLst>
      <p:ext uri="{BB962C8B-B14F-4D97-AF65-F5344CB8AC3E}">
        <p14:creationId xmlns:p14="http://schemas.microsoft.com/office/powerpoint/2010/main" val="1024397521"/>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8F9"/>
        </a:solidFill>
        <a:effectLst/>
      </p:bgPr>
    </p:bg>
    <p:spTree>
      <p:nvGrpSpPr>
        <p:cNvPr id="1" name="">
          <a:extLst>
            <a:ext uri="{FF2B5EF4-FFF2-40B4-BE49-F238E27FC236}">
              <a16:creationId xmlns:a16="http://schemas.microsoft.com/office/drawing/2014/main" id="{90FF1D57-E807-7B56-4017-4E9231A7BCE2}"/>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50109FB3-A2AD-396E-ABF1-F25CD68CF0CE}"/>
              </a:ext>
            </a:extLst>
          </p:cNvPr>
          <p:cNvSpPr/>
          <p:nvPr/>
        </p:nvSpPr>
        <p:spPr>
          <a:xfrm>
            <a:off x="0" y="0"/>
            <a:ext cx="12192000" cy="1341120"/>
          </a:xfrm>
          <a:prstGeom prst="rect">
            <a:avLst/>
          </a:prstGeom>
          <a:solidFill>
            <a:srgbClr val="0D2B4E"/>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1">
            <a:extLst>
              <a:ext uri="{FF2B5EF4-FFF2-40B4-BE49-F238E27FC236}">
                <a16:creationId xmlns:a16="http://schemas.microsoft.com/office/drawing/2014/main" id="{378B1CD0-EA29-695B-DB88-A148C8A41DF5}"/>
              </a:ext>
            </a:extLst>
          </p:cNvPr>
          <p:cNvSpPr/>
          <p:nvPr/>
        </p:nvSpPr>
        <p:spPr>
          <a:xfrm>
            <a:off x="0" y="1341120"/>
            <a:ext cx="12192000" cy="85344"/>
          </a:xfrm>
          <a:prstGeom prst="rect">
            <a:avLst/>
          </a:prstGeom>
          <a:solidFill>
            <a:srgbClr val="1A7B8C"/>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a:extLst>
              <a:ext uri="{FF2B5EF4-FFF2-40B4-BE49-F238E27FC236}">
                <a16:creationId xmlns:a16="http://schemas.microsoft.com/office/drawing/2014/main" id="{07700AC1-EDCD-DDF5-79C2-D9F13DAAB7A8}"/>
              </a:ext>
            </a:extLst>
          </p:cNvPr>
          <p:cNvSpPr/>
          <p:nvPr/>
        </p:nvSpPr>
        <p:spPr>
          <a:xfrm>
            <a:off x="487680" y="121920"/>
            <a:ext cx="11216640" cy="91440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FFFFFF"/>
                </a:solidFill>
                <a:effectLst/>
                <a:uLnTx/>
                <a:uFillTx/>
                <a:latin typeface="Calibri" panose="020F0502020204030204"/>
                <a:ea typeface="+mn-ea"/>
                <a:cs typeface="+mn-cs"/>
              </a:rPr>
              <a:t>WIC in Anchorage: Who We're Serving</a:t>
            </a:r>
            <a:endParaRPr kumimoji="0" lang="en-US" sz="3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3">
            <a:extLst>
              <a:ext uri="{FF2B5EF4-FFF2-40B4-BE49-F238E27FC236}">
                <a16:creationId xmlns:a16="http://schemas.microsoft.com/office/drawing/2014/main" id="{2F429980-A9C0-9C5D-92F5-4EB350C43E99}"/>
              </a:ext>
            </a:extLst>
          </p:cNvPr>
          <p:cNvSpPr/>
          <p:nvPr/>
        </p:nvSpPr>
        <p:spPr>
          <a:xfrm>
            <a:off x="487680" y="950976"/>
            <a:ext cx="11216640" cy="42672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DB4C0"/>
                </a:solidFill>
                <a:effectLst/>
                <a:uLnTx/>
                <a:uFillTx/>
                <a:latin typeface="Calibri" panose="020F0502020204030204"/>
                <a:ea typeface="+mn-ea"/>
                <a:cs typeface="+mn-cs"/>
              </a:rPr>
              <a:t>AHD WIC Program - current snapshot</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hape 4">
            <a:extLst>
              <a:ext uri="{FF2B5EF4-FFF2-40B4-BE49-F238E27FC236}">
                <a16:creationId xmlns:a16="http://schemas.microsoft.com/office/drawing/2014/main" id="{6149C436-1950-58B4-496C-7F9A6B1919C8}"/>
              </a:ext>
            </a:extLst>
          </p:cNvPr>
          <p:cNvSpPr/>
          <p:nvPr/>
        </p:nvSpPr>
        <p:spPr>
          <a:xfrm>
            <a:off x="487680" y="1645920"/>
            <a:ext cx="11216640" cy="97536"/>
          </a:xfrm>
          <a:prstGeom prst="rect">
            <a:avLst/>
          </a:prstGeom>
          <a:solidFill>
            <a:srgbClr val="1A7B8C"/>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5">
            <a:extLst>
              <a:ext uri="{FF2B5EF4-FFF2-40B4-BE49-F238E27FC236}">
                <a16:creationId xmlns:a16="http://schemas.microsoft.com/office/drawing/2014/main" id="{6CE7EC8A-5D9B-615E-5E49-C0DF99420085}"/>
              </a:ext>
            </a:extLst>
          </p:cNvPr>
          <p:cNvSpPr/>
          <p:nvPr/>
        </p:nvSpPr>
        <p:spPr>
          <a:xfrm>
            <a:off x="487680" y="1889760"/>
            <a:ext cx="3535680" cy="2682240"/>
          </a:xfrm>
          <a:prstGeom prst="rect">
            <a:avLst/>
          </a:prstGeom>
          <a:solidFill>
            <a:srgbClr val="1A7B8C"/>
          </a:solidFill>
          <a:ln/>
          <a:effectLst>
            <a:outerShdw blurRad="63500" dist="25400" dir="8100000" algn="bl" rotWithShape="0">
              <a:srgbClr val="000000">
                <a:alpha val="12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6">
            <a:extLst>
              <a:ext uri="{FF2B5EF4-FFF2-40B4-BE49-F238E27FC236}">
                <a16:creationId xmlns:a16="http://schemas.microsoft.com/office/drawing/2014/main" id="{82BC17B7-747F-B225-EC41-BE2ED6171C40}"/>
              </a:ext>
            </a:extLst>
          </p:cNvPr>
          <p:cNvSpPr/>
          <p:nvPr/>
        </p:nvSpPr>
        <p:spPr>
          <a:xfrm>
            <a:off x="487680" y="1987296"/>
            <a:ext cx="3535680" cy="1475232"/>
          </a:xfrm>
          <a:prstGeom prst="rect">
            <a:avLst/>
          </a:prstGeom>
          <a:noFill/>
          <a:ln/>
        </p:spPr>
        <p:txBody>
          <a:bodyPr wrap="square" lIns="0" tIns="0" rIns="0" bIns="0" rtlCol="0" anchor="b"/>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067" b="1" i="0" u="none" strike="noStrike" kern="1200" cap="none" spc="0" normalizeH="0" baseline="0" noProof="0" dirty="0">
                <a:ln>
                  <a:noFill/>
                </a:ln>
                <a:solidFill>
                  <a:srgbClr val="FFFFFF"/>
                </a:solidFill>
                <a:effectLst/>
                <a:uLnTx/>
                <a:uFillTx/>
                <a:latin typeface="Calibri" panose="020F0502020204030204"/>
                <a:ea typeface="+mn-ea"/>
                <a:cs typeface="+mn-cs"/>
              </a:rPr>
              <a:t>~4,200</a:t>
            </a:r>
            <a:endParaRPr kumimoji="0" lang="en-US" sz="5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7">
            <a:extLst>
              <a:ext uri="{FF2B5EF4-FFF2-40B4-BE49-F238E27FC236}">
                <a16:creationId xmlns:a16="http://schemas.microsoft.com/office/drawing/2014/main" id="{5706EEB4-924D-1802-F3B2-DB91C00D0432}"/>
              </a:ext>
            </a:extLst>
          </p:cNvPr>
          <p:cNvSpPr/>
          <p:nvPr/>
        </p:nvSpPr>
        <p:spPr>
          <a:xfrm>
            <a:off x="609600" y="3445459"/>
            <a:ext cx="3291840" cy="1019251"/>
          </a:xfrm>
          <a:prstGeom prst="rect">
            <a:avLst/>
          </a:prstGeom>
          <a:noFill/>
          <a:ln/>
        </p:spPr>
        <p:txBody>
          <a:bodyPr wrap="square" lIns="0" tIns="0" rIns="0" bIns="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FFFFFF"/>
                </a:solidFill>
                <a:effectLst/>
                <a:uLnTx/>
                <a:uFillTx/>
                <a:latin typeface="Calibri" panose="020F0502020204030204"/>
                <a:ea typeface="+mn-ea"/>
                <a:cs typeface="+mn-cs"/>
              </a:rPr>
              <a:t>Anchorage households</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FFFFFF"/>
                </a:solidFill>
                <a:effectLst/>
                <a:uLnTx/>
                <a:uFillTx/>
                <a:latin typeface="Calibri" panose="020F0502020204030204"/>
                <a:ea typeface="+mn-ea"/>
                <a:cs typeface="+mn-cs"/>
              </a:rPr>
              <a:t>served annually</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Shape 8">
            <a:extLst>
              <a:ext uri="{FF2B5EF4-FFF2-40B4-BE49-F238E27FC236}">
                <a16:creationId xmlns:a16="http://schemas.microsoft.com/office/drawing/2014/main" id="{2BA7CE96-53F6-A7A4-4B0B-0839C1FA889B}"/>
              </a:ext>
            </a:extLst>
          </p:cNvPr>
          <p:cNvSpPr/>
          <p:nvPr/>
        </p:nvSpPr>
        <p:spPr>
          <a:xfrm>
            <a:off x="4303776" y="1889760"/>
            <a:ext cx="3535680" cy="2682240"/>
          </a:xfrm>
          <a:prstGeom prst="rect">
            <a:avLst/>
          </a:prstGeom>
          <a:solidFill>
            <a:srgbClr val="0D2B4E"/>
          </a:solidFill>
          <a:ln/>
          <a:effectLst>
            <a:outerShdw blurRad="63500" dist="25400" dir="8100000" algn="bl" rotWithShape="0">
              <a:srgbClr val="000000">
                <a:alpha val="12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 9">
            <a:extLst>
              <a:ext uri="{FF2B5EF4-FFF2-40B4-BE49-F238E27FC236}">
                <a16:creationId xmlns:a16="http://schemas.microsoft.com/office/drawing/2014/main" id="{8F25843E-6554-6836-968C-91C645F7E6C9}"/>
              </a:ext>
            </a:extLst>
          </p:cNvPr>
          <p:cNvSpPr/>
          <p:nvPr/>
        </p:nvSpPr>
        <p:spPr>
          <a:xfrm>
            <a:off x="4303776" y="1987296"/>
            <a:ext cx="3535680" cy="1475232"/>
          </a:xfrm>
          <a:prstGeom prst="rect">
            <a:avLst/>
          </a:prstGeom>
          <a:noFill/>
          <a:ln/>
        </p:spPr>
        <p:txBody>
          <a:bodyPr wrap="square" lIns="0" tIns="0" rIns="0" bIns="0" rtlCol="0" anchor="b"/>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067" b="1" i="0" u="none" strike="noStrike" kern="1200" cap="none" spc="0" normalizeH="0" baseline="0" noProof="0" dirty="0">
                <a:ln>
                  <a:noFill/>
                </a:ln>
                <a:solidFill>
                  <a:srgbClr val="FFFFFF"/>
                </a:solidFill>
                <a:effectLst/>
                <a:uLnTx/>
                <a:uFillTx/>
                <a:latin typeface="Calibri" panose="020F0502020204030204"/>
                <a:ea typeface="+mn-ea"/>
                <a:cs typeface="+mn-cs"/>
              </a:rPr>
              <a:t>52%</a:t>
            </a:r>
            <a:endParaRPr kumimoji="0" lang="en-US" sz="5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 10">
            <a:extLst>
              <a:ext uri="{FF2B5EF4-FFF2-40B4-BE49-F238E27FC236}">
                <a16:creationId xmlns:a16="http://schemas.microsoft.com/office/drawing/2014/main" id="{E6B4C220-D2DA-EA8F-8A2E-8FB38A2E983B}"/>
              </a:ext>
            </a:extLst>
          </p:cNvPr>
          <p:cNvSpPr/>
          <p:nvPr/>
        </p:nvSpPr>
        <p:spPr>
          <a:xfrm>
            <a:off x="4425696" y="3445459"/>
            <a:ext cx="3291840" cy="1019251"/>
          </a:xfrm>
          <a:prstGeom prst="rect">
            <a:avLst/>
          </a:prstGeom>
          <a:noFill/>
          <a:ln/>
        </p:spPr>
        <p:txBody>
          <a:bodyPr wrap="square" lIns="0" tIns="0" rIns="0" bIns="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FFFFFF"/>
                </a:solidFill>
                <a:effectLst/>
                <a:uLnTx/>
                <a:uFillTx/>
                <a:latin typeface="Calibri" panose="020F0502020204030204"/>
                <a:ea typeface="+mn-ea"/>
                <a:cs typeface="+mn-cs"/>
              </a:rPr>
              <a:t>of state-mandated</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FFFFFF"/>
                </a:solidFill>
                <a:effectLst/>
                <a:uLnTx/>
                <a:uFillTx/>
                <a:latin typeface="Calibri" panose="020F0502020204030204"/>
                <a:ea typeface="+mn-ea"/>
                <a:cs typeface="+mn-cs"/>
              </a:rPr>
              <a:t>participation goal currently met</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Shape 11">
            <a:extLst>
              <a:ext uri="{FF2B5EF4-FFF2-40B4-BE49-F238E27FC236}">
                <a16:creationId xmlns:a16="http://schemas.microsoft.com/office/drawing/2014/main" id="{06E2BBB0-8411-F924-6C85-4712C26E2658}"/>
              </a:ext>
            </a:extLst>
          </p:cNvPr>
          <p:cNvSpPr/>
          <p:nvPr/>
        </p:nvSpPr>
        <p:spPr>
          <a:xfrm>
            <a:off x="8119872" y="1889760"/>
            <a:ext cx="3535680" cy="2682240"/>
          </a:xfrm>
          <a:prstGeom prst="rect">
            <a:avLst/>
          </a:prstGeom>
          <a:solidFill>
            <a:srgbClr val="E8A838"/>
          </a:solidFill>
          <a:ln/>
          <a:effectLst>
            <a:outerShdw blurRad="63500" dist="25400" dir="8100000" algn="bl" rotWithShape="0">
              <a:srgbClr val="000000">
                <a:alpha val="12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12">
            <a:extLst>
              <a:ext uri="{FF2B5EF4-FFF2-40B4-BE49-F238E27FC236}">
                <a16:creationId xmlns:a16="http://schemas.microsoft.com/office/drawing/2014/main" id="{140F4092-AC30-0546-1E4A-86E385E3DBE8}"/>
              </a:ext>
            </a:extLst>
          </p:cNvPr>
          <p:cNvSpPr/>
          <p:nvPr/>
        </p:nvSpPr>
        <p:spPr>
          <a:xfrm>
            <a:off x="8119872" y="1987296"/>
            <a:ext cx="3535680" cy="1475232"/>
          </a:xfrm>
          <a:prstGeom prst="rect">
            <a:avLst/>
          </a:prstGeom>
          <a:noFill/>
          <a:ln/>
        </p:spPr>
        <p:txBody>
          <a:bodyPr wrap="square" lIns="0" tIns="0" rIns="0" bIns="0" rtlCol="0" anchor="b"/>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067" b="1" i="0" u="none" strike="noStrike" kern="1200" cap="none" spc="0" normalizeH="0" baseline="0" noProof="0" dirty="0">
                <a:ln>
                  <a:noFill/>
                </a:ln>
                <a:solidFill>
                  <a:srgbClr val="FFFFFF"/>
                </a:solidFill>
                <a:effectLst/>
                <a:uLnTx/>
                <a:uFillTx/>
                <a:latin typeface="Calibri" panose="020F0502020204030204"/>
                <a:ea typeface="+mn-ea"/>
                <a:cs typeface="+mn-cs"/>
              </a:rPr>
              <a:t>5</a:t>
            </a:r>
            <a:endParaRPr kumimoji="0" lang="en-US" sz="5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 13">
            <a:extLst>
              <a:ext uri="{FF2B5EF4-FFF2-40B4-BE49-F238E27FC236}">
                <a16:creationId xmlns:a16="http://schemas.microsoft.com/office/drawing/2014/main" id="{4B47438C-43FA-4A6E-4EBC-2BA01C9AC58F}"/>
              </a:ext>
            </a:extLst>
          </p:cNvPr>
          <p:cNvSpPr/>
          <p:nvPr/>
        </p:nvSpPr>
        <p:spPr>
          <a:xfrm>
            <a:off x="8241792" y="3445459"/>
            <a:ext cx="3291840" cy="1019251"/>
          </a:xfrm>
          <a:prstGeom prst="rect">
            <a:avLst/>
          </a:prstGeom>
          <a:noFill/>
          <a:ln/>
        </p:spPr>
        <p:txBody>
          <a:bodyPr wrap="square" lIns="0" tIns="0" rIns="0" bIns="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FFFFFF"/>
                </a:solidFill>
                <a:effectLst/>
                <a:uLnTx/>
                <a:uFillTx/>
                <a:latin typeface="Calibri" panose="020F0502020204030204"/>
                <a:ea typeface="+mn-ea"/>
                <a:cs typeface="+mn-cs"/>
              </a:rPr>
              <a:t>program areas:</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FFFFFF"/>
                </a:solidFill>
                <a:effectLst/>
                <a:uLnTx/>
                <a:uFillTx/>
                <a:latin typeface="Calibri" panose="020F0502020204030204"/>
                <a:ea typeface="+mn-ea"/>
                <a:cs typeface="+mn-cs"/>
              </a:rPr>
              <a:t>food, education, BF support,</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FFFFFF"/>
                </a:solidFill>
                <a:effectLst/>
                <a:uLnTx/>
                <a:uFillTx/>
                <a:latin typeface="Calibri" panose="020F0502020204030204"/>
                <a:ea typeface="+mn-ea"/>
                <a:cs typeface="+mn-cs"/>
              </a:rPr>
              <a:t>screenings, referrals</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Shape 14">
            <a:extLst>
              <a:ext uri="{FF2B5EF4-FFF2-40B4-BE49-F238E27FC236}">
                <a16:creationId xmlns:a16="http://schemas.microsoft.com/office/drawing/2014/main" id="{2BBC752F-E29C-3083-CFCE-37AE53D1C653}"/>
              </a:ext>
            </a:extLst>
          </p:cNvPr>
          <p:cNvSpPr/>
          <p:nvPr/>
        </p:nvSpPr>
        <p:spPr>
          <a:xfrm>
            <a:off x="487680" y="4754880"/>
            <a:ext cx="11216640" cy="1341120"/>
          </a:xfrm>
          <a:prstGeom prst="rect">
            <a:avLst/>
          </a:prstGeom>
          <a:solidFill>
            <a:srgbClr val="EAF4F6"/>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 15">
            <a:extLst>
              <a:ext uri="{FF2B5EF4-FFF2-40B4-BE49-F238E27FC236}">
                <a16:creationId xmlns:a16="http://schemas.microsoft.com/office/drawing/2014/main" id="{64BE5D77-D6BD-A862-AB51-DCB5007D9C39}"/>
              </a:ext>
            </a:extLst>
          </p:cNvPr>
          <p:cNvSpPr/>
          <p:nvPr/>
        </p:nvSpPr>
        <p:spPr>
          <a:xfrm>
            <a:off x="731520" y="4840224"/>
            <a:ext cx="10728960" cy="1170432"/>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D2B4E"/>
                </a:solidFill>
                <a:effectLst/>
                <a:uLnTx/>
                <a:uFillTx/>
                <a:latin typeface="Calibri" panose="020F0502020204030204"/>
                <a:ea typeface="+mn-ea"/>
                <a:cs typeface="+mn-cs"/>
              </a:rPr>
              <a:t>Why it matters: </a:t>
            </a:r>
            <a:r>
              <a:rPr kumimoji="0" lang="en-US" sz="1600" b="0" i="0" u="none" strike="noStrike" kern="1200" cap="none" spc="0" normalizeH="0" baseline="0" noProof="0" dirty="0">
                <a:ln>
                  <a:noFill/>
                </a:ln>
                <a:solidFill>
                  <a:srgbClr val="1E293B"/>
                </a:solidFill>
                <a:effectLst/>
                <a:uLnTx/>
                <a:uFillTx/>
                <a:latin typeface="Calibri" panose="020F0502020204030204"/>
                <a:ea typeface="+mn-ea"/>
                <a:cs typeface="+mn-cs"/>
              </a:rPr>
              <a:t>WIC is currently serving about half of the eligible families in our community. That means thousands of Anchorage children and mothers who qualify aren't yet connected to the nutrition support, screenings, and referrals they need,  and that's where your partnerships become essential.</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hape 16">
            <a:extLst>
              <a:ext uri="{FF2B5EF4-FFF2-40B4-BE49-F238E27FC236}">
                <a16:creationId xmlns:a16="http://schemas.microsoft.com/office/drawing/2014/main" id="{CA3E5B2B-EA4C-0F5B-5D7B-AD416116E9D9}"/>
              </a:ext>
            </a:extLst>
          </p:cNvPr>
          <p:cNvSpPr/>
          <p:nvPr/>
        </p:nvSpPr>
        <p:spPr>
          <a:xfrm>
            <a:off x="0" y="6400800"/>
            <a:ext cx="12192000" cy="457200"/>
          </a:xfrm>
          <a:prstGeom prst="rect">
            <a:avLst/>
          </a:prstGeom>
          <a:solidFill>
            <a:srgbClr val="0D2B4E"/>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17">
            <a:extLst>
              <a:ext uri="{FF2B5EF4-FFF2-40B4-BE49-F238E27FC236}">
                <a16:creationId xmlns:a16="http://schemas.microsoft.com/office/drawing/2014/main" id="{DB76952A-D483-36A4-5B6D-F2B338D5633E}"/>
              </a:ext>
            </a:extLst>
          </p:cNvPr>
          <p:cNvSpPr/>
          <p:nvPr/>
        </p:nvSpPr>
        <p:spPr>
          <a:xfrm>
            <a:off x="365760" y="6437376"/>
            <a:ext cx="11460480" cy="3657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rPr>
              <a:t>Anchorage Health Department  |  WIC Program  |  muni.org/health</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452552"/>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F8F9"/>
        </a:solidFill>
        <a:effectLst/>
      </p:bgPr>
    </p:bg>
    <p:spTree>
      <p:nvGrpSpPr>
        <p:cNvPr id="1" name="">
          <a:extLst>
            <a:ext uri="{FF2B5EF4-FFF2-40B4-BE49-F238E27FC236}">
              <a16:creationId xmlns:a16="http://schemas.microsoft.com/office/drawing/2014/main" id="{9ACC764D-6B45-268F-0927-D51EDB813340}"/>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0E147934-0C75-87CF-FB95-6AAEF0FA6E29}"/>
              </a:ext>
            </a:extLst>
          </p:cNvPr>
          <p:cNvSpPr/>
          <p:nvPr/>
        </p:nvSpPr>
        <p:spPr>
          <a:xfrm>
            <a:off x="0" y="0"/>
            <a:ext cx="12192000" cy="1341120"/>
          </a:xfrm>
          <a:prstGeom prst="rect">
            <a:avLst/>
          </a:prstGeom>
          <a:solidFill>
            <a:srgbClr val="0D2B4E"/>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1">
            <a:extLst>
              <a:ext uri="{FF2B5EF4-FFF2-40B4-BE49-F238E27FC236}">
                <a16:creationId xmlns:a16="http://schemas.microsoft.com/office/drawing/2014/main" id="{B1B68282-9633-A655-6F40-9CFD14459070}"/>
              </a:ext>
            </a:extLst>
          </p:cNvPr>
          <p:cNvSpPr/>
          <p:nvPr/>
        </p:nvSpPr>
        <p:spPr>
          <a:xfrm>
            <a:off x="0" y="1341120"/>
            <a:ext cx="12192000" cy="85344"/>
          </a:xfrm>
          <a:prstGeom prst="rect">
            <a:avLst/>
          </a:prstGeom>
          <a:solidFill>
            <a:srgbClr val="1A7B8C"/>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a:extLst>
              <a:ext uri="{FF2B5EF4-FFF2-40B4-BE49-F238E27FC236}">
                <a16:creationId xmlns:a16="http://schemas.microsoft.com/office/drawing/2014/main" id="{37469149-F728-DD40-2CA2-8A5AB4B23069}"/>
              </a:ext>
            </a:extLst>
          </p:cNvPr>
          <p:cNvSpPr/>
          <p:nvPr/>
        </p:nvSpPr>
        <p:spPr>
          <a:xfrm>
            <a:off x="487680" y="121920"/>
            <a:ext cx="11216640" cy="91440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FFFFFF"/>
                </a:solidFill>
                <a:effectLst/>
                <a:uLnTx/>
                <a:uFillTx/>
                <a:latin typeface="Calibri" panose="020F0502020204030204"/>
                <a:ea typeface="+mn-ea"/>
                <a:cs typeface="+mn-cs"/>
              </a:rPr>
              <a:t>What are Social Determinants of Health</a:t>
            </a:r>
            <a:endParaRPr kumimoji="0" lang="en-US" sz="3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hape 4">
            <a:extLst>
              <a:ext uri="{FF2B5EF4-FFF2-40B4-BE49-F238E27FC236}">
                <a16:creationId xmlns:a16="http://schemas.microsoft.com/office/drawing/2014/main" id="{DFD0DAFC-6DC1-6D08-DFA5-17F7A6531535}"/>
              </a:ext>
            </a:extLst>
          </p:cNvPr>
          <p:cNvSpPr/>
          <p:nvPr/>
        </p:nvSpPr>
        <p:spPr>
          <a:xfrm>
            <a:off x="487680" y="1645920"/>
            <a:ext cx="5364480" cy="4511040"/>
          </a:xfrm>
          <a:prstGeom prst="rect">
            <a:avLst/>
          </a:prstGeom>
          <a:solidFill>
            <a:srgbClr val="FFFFFF"/>
          </a:solidFill>
          <a:ln/>
          <a:effectLst>
            <a:outerShdw blurRad="63500" dist="25400" dir="8100000" algn="bl" rotWithShape="0">
              <a:srgbClr val="000000">
                <a:alpha val="10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5">
            <a:extLst>
              <a:ext uri="{FF2B5EF4-FFF2-40B4-BE49-F238E27FC236}">
                <a16:creationId xmlns:a16="http://schemas.microsoft.com/office/drawing/2014/main" id="{DF47AADE-1EFC-9A1A-B963-2DA8D0CCBE14}"/>
              </a:ext>
            </a:extLst>
          </p:cNvPr>
          <p:cNvSpPr/>
          <p:nvPr/>
        </p:nvSpPr>
        <p:spPr>
          <a:xfrm>
            <a:off x="487680" y="1645920"/>
            <a:ext cx="5364480" cy="512064"/>
          </a:xfrm>
          <a:prstGeom prst="rect">
            <a:avLst/>
          </a:prstGeom>
          <a:solidFill>
            <a:srgbClr val="1A7B8C"/>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6">
            <a:extLst>
              <a:ext uri="{FF2B5EF4-FFF2-40B4-BE49-F238E27FC236}">
                <a16:creationId xmlns:a16="http://schemas.microsoft.com/office/drawing/2014/main" id="{B1759F71-C380-0B10-DFBE-E7312D760056}"/>
              </a:ext>
            </a:extLst>
          </p:cNvPr>
          <p:cNvSpPr/>
          <p:nvPr/>
        </p:nvSpPr>
        <p:spPr>
          <a:xfrm>
            <a:off x="487680" y="1645920"/>
            <a:ext cx="5364480" cy="512064"/>
          </a:xfrm>
          <a:prstGeom prst="rect">
            <a:avLst/>
          </a:prstGeom>
          <a:noFill/>
          <a:ln/>
        </p:spPr>
        <p:txBody>
          <a:bodyPr wrap="squar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FFFFFF"/>
                </a:solidFill>
                <a:effectLst/>
                <a:uLnTx/>
                <a:uFillTx/>
                <a:latin typeface="Calibri" panose="020F0502020204030204"/>
                <a:ea typeface="+mn-ea"/>
                <a:cs typeface="+mn-cs"/>
              </a:rPr>
              <a:t>SDOH Basics</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7">
            <a:extLst>
              <a:ext uri="{FF2B5EF4-FFF2-40B4-BE49-F238E27FC236}">
                <a16:creationId xmlns:a16="http://schemas.microsoft.com/office/drawing/2014/main" id="{4EDFBC2E-98D1-68FA-556D-D2E400E83D37}"/>
              </a:ext>
            </a:extLst>
          </p:cNvPr>
          <p:cNvSpPr/>
          <p:nvPr/>
        </p:nvSpPr>
        <p:spPr>
          <a:xfrm>
            <a:off x="670560" y="2316480"/>
            <a:ext cx="4998720" cy="365760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Social determinants of health (SDoH)</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are the conditions in the environments where people are born, live, learn, work, play, and age that affect a wide range of health, functioning, and quality-of-life outcomes.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Examples include:</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Safe housing and transportation</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Access to nutritious food</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Income and employment</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Education and literacy</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Social support and community connection</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Access to healthcare and legal services</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Childcare availability</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Experiences with stress, discrimination, and trauma</a:t>
            </a:r>
          </a:p>
        </p:txBody>
      </p:sp>
      <p:sp>
        <p:nvSpPr>
          <p:cNvPr id="12" name="Text 10">
            <a:extLst>
              <a:ext uri="{FF2B5EF4-FFF2-40B4-BE49-F238E27FC236}">
                <a16:creationId xmlns:a16="http://schemas.microsoft.com/office/drawing/2014/main" id="{F941FCD1-A5F3-7A21-B2D1-F22C49AB1A41}"/>
              </a:ext>
            </a:extLst>
          </p:cNvPr>
          <p:cNvSpPr/>
          <p:nvPr/>
        </p:nvSpPr>
        <p:spPr>
          <a:xfrm>
            <a:off x="6339840" y="1645920"/>
            <a:ext cx="5364480" cy="512064"/>
          </a:xfrm>
          <a:prstGeom prst="rect">
            <a:avLst/>
          </a:prstGeom>
          <a:noFill/>
          <a:ln/>
        </p:spPr>
        <p:txBody>
          <a:bodyPr wrap="squar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FFFFFF"/>
                </a:solidFill>
                <a:effectLst/>
                <a:uLnTx/>
                <a:uFillTx/>
                <a:latin typeface="Calibri" panose="020F0502020204030204"/>
                <a:ea typeface="+mn-ea"/>
                <a:cs typeface="+mn-cs"/>
              </a:rPr>
              <a:t>WHAT WIC PROVIDES</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 11">
            <a:extLst>
              <a:ext uri="{FF2B5EF4-FFF2-40B4-BE49-F238E27FC236}">
                <a16:creationId xmlns:a16="http://schemas.microsoft.com/office/drawing/2014/main" id="{829B1043-6EA1-D5CD-BD00-1D9A3154838E}"/>
              </a:ext>
            </a:extLst>
          </p:cNvPr>
          <p:cNvSpPr/>
          <p:nvPr/>
        </p:nvSpPr>
        <p:spPr>
          <a:xfrm>
            <a:off x="6522720" y="2316480"/>
            <a:ext cx="4998720" cy="3657600"/>
          </a:xfrm>
          <a:prstGeom prst="rect">
            <a:avLst/>
          </a:prstGeom>
          <a:noFill/>
          <a:ln/>
        </p:spPr>
        <p:txBody>
          <a:bodyPr wrap="square" rtlCol="0" anchor="ctr"/>
          <a:lstStyle/>
          <a:p>
            <a:pPr marL="457189" marR="0" lvl="0" indent="-457189" algn="l" defTabSz="1219170" rtl="0" eaLnBrk="1" fontAlgn="auto" latinLnBrk="0" hangingPunct="1">
              <a:lnSpc>
                <a:spcPct val="100000"/>
              </a:lnSpc>
              <a:spcBef>
                <a:spcPts val="0"/>
              </a:spcBef>
              <a:spcAft>
                <a:spcPts val="1067"/>
              </a:spcAft>
              <a:buClrTx/>
              <a:buSzPct val="100000"/>
              <a:buFontTx/>
              <a:buChar char="•"/>
              <a:tabLst/>
              <a:defRPr/>
            </a:pPr>
            <a:endParaRPr kumimoji="0" lang="en-US" sz="17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Shape 12">
            <a:extLst>
              <a:ext uri="{FF2B5EF4-FFF2-40B4-BE49-F238E27FC236}">
                <a16:creationId xmlns:a16="http://schemas.microsoft.com/office/drawing/2014/main" id="{9AA1BDFC-25D0-6CE4-8853-D769B5EA3CAD}"/>
              </a:ext>
            </a:extLst>
          </p:cNvPr>
          <p:cNvSpPr/>
          <p:nvPr/>
        </p:nvSpPr>
        <p:spPr>
          <a:xfrm>
            <a:off x="0" y="6400800"/>
            <a:ext cx="12192000" cy="457200"/>
          </a:xfrm>
          <a:prstGeom prst="rect">
            <a:avLst/>
          </a:prstGeom>
          <a:solidFill>
            <a:srgbClr val="0D2B4E"/>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13">
            <a:extLst>
              <a:ext uri="{FF2B5EF4-FFF2-40B4-BE49-F238E27FC236}">
                <a16:creationId xmlns:a16="http://schemas.microsoft.com/office/drawing/2014/main" id="{837CE108-7D37-6290-5E6B-4B137A2D9A03}"/>
              </a:ext>
            </a:extLst>
          </p:cNvPr>
          <p:cNvSpPr/>
          <p:nvPr/>
        </p:nvSpPr>
        <p:spPr>
          <a:xfrm>
            <a:off x="365760" y="6437376"/>
            <a:ext cx="11460480" cy="3657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rPr>
              <a:t>Anchorage Health Department  |  WIC Program  |  muni.org/health</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Content Placeholder 4" descr="A diagram of health and social determinants of health">
            <a:extLst>
              <a:ext uri="{FF2B5EF4-FFF2-40B4-BE49-F238E27FC236}">
                <a16:creationId xmlns:a16="http://schemas.microsoft.com/office/drawing/2014/main" id="{CC00AE34-03A9-1794-C456-4F6CBC67E8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86427" y="1629512"/>
            <a:ext cx="4762149" cy="5233131"/>
          </a:xfrm>
          <a:prstGeom prst="rect">
            <a:avLst/>
          </a:prstGeom>
        </p:spPr>
      </p:pic>
    </p:spTree>
    <p:extLst>
      <p:ext uri="{BB962C8B-B14F-4D97-AF65-F5344CB8AC3E}">
        <p14:creationId xmlns:p14="http://schemas.microsoft.com/office/powerpoint/2010/main" val="3193628338"/>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F8F9"/>
        </a:solidFill>
        <a:effectLst/>
      </p:bgPr>
    </p:bg>
    <p:spTree>
      <p:nvGrpSpPr>
        <p:cNvPr id="1" name="">
          <a:extLst>
            <a:ext uri="{FF2B5EF4-FFF2-40B4-BE49-F238E27FC236}">
              <a16:creationId xmlns:a16="http://schemas.microsoft.com/office/drawing/2014/main" id="{2477C089-9723-3C41-B02A-4893B2E07290}"/>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56CFA6CA-7705-560F-91A5-EFDD21245B9F}"/>
              </a:ext>
            </a:extLst>
          </p:cNvPr>
          <p:cNvSpPr/>
          <p:nvPr/>
        </p:nvSpPr>
        <p:spPr>
          <a:xfrm>
            <a:off x="0" y="0"/>
            <a:ext cx="12192000" cy="1341120"/>
          </a:xfrm>
          <a:prstGeom prst="rect">
            <a:avLst/>
          </a:prstGeom>
          <a:solidFill>
            <a:srgbClr val="0D2B4E"/>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1">
            <a:extLst>
              <a:ext uri="{FF2B5EF4-FFF2-40B4-BE49-F238E27FC236}">
                <a16:creationId xmlns:a16="http://schemas.microsoft.com/office/drawing/2014/main" id="{7932D8BC-40FF-25DE-BAE0-C348324A7029}"/>
              </a:ext>
            </a:extLst>
          </p:cNvPr>
          <p:cNvSpPr/>
          <p:nvPr/>
        </p:nvSpPr>
        <p:spPr>
          <a:xfrm>
            <a:off x="0" y="1341120"/>
            <a:ext cx="12192000" cy="85344"/>
          </a:xfrm>
          <a:prstGeom prst="rect">
            <a:avLst/>
          </a:prstGeom>
          <a:solidFill>
            <a:srgbClr val="1A7B8C"/>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a:extLst>
              <a:ext uri="{FF2B5EF4-FFF2-40B4-BE49-F238E27FC236}">
                <a16:creationId xmlns:a16="http://schemas.microsoft.com/office/drawing/2014/main" id="{C93E2439-8334-3CBF-5D82-310DA1188A10}"/>
              </a:ext>
            </a:extLst>
          </p:cNvPr>
          <p:cNvSpPr/>
          <p:nvPr/>
        </p:nvSpPr>
        <p:spPr>
          <a:xfrm>
            <a:off x="487680" y="121920"/>
            <a:ext cx="11216640" cy="91440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FFFFFF"/>
                </a:solidFill>
                <a:effectLst/>
                <a:uLnTx/>
                <a:uFillTx/>
                <a:latin typeface="Calibri" panose="020F0502020204030204"/>
                <a:ea typeface="+mn-ea"/>
                <a:cs typeface="+mn-cs"/>
              </a:rPr>
              <a:t>What We're Hearing: SDoH Survey</a:t>
            </a:r>
            <a:endParaRPr kumimoji="0" lang="en-US" sz="3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3">
            <a:extLst>
              <a:ext uri="{FF2B5EF4-FFF2-40B4-BE49-F238E27FC236}">
                <a16:creationId xmlns:a16="http://schemas.microsoft.com/office/drawing/2014/main" id="{AC135918-0C00-2DC0-17ED-532CF99B81DD}"/>
              </a:ext>
            </a:extLst>
          </p:cNvPr>
          <p:cNvSpPr/>
          <p:nvPr/>
        </p:nvSpPr>
        <p:spPr>
          <a:xfrm>
            <a:off x="487680" y="950976"/>
            <a:ext cx="11216640" cy="42672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DB4C0"/>
                </a:solidFill>
                <a:effectLst/>
                <a:uLnTx/>
                <a:uFillTx/>
                <a:latin typeface="Calibri" panose="020F0502020204030204"/>
                <a:ea typeface="+mn-ea"/>
                <a:cs typeface="+mn-cs"/>
              </a:rPr>
              <a:t>629 AHD clients surveyed  |  February – April 2025  |  Voluntary, paper-based</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hape 4">
            <a:extLst>
              <a:ext uri="{FF2B5EF4-FFF2-40B4-BE49-F238E27FC236}">
                <a16:creationId xmlns:a16="http://schemas.microsoft.com/office/drawing/2014/main" id="{CDF3986D-AB17-8D22-B53A-2B6852146CEE}"/>
              </a:ext>
            </a:extLst>
          </p:cNvPr>
          <p:cNvSpPr/>
          <p:nvPr/>
        </p:nvSpPr>
        <p:spPr>
          <a:xfrm>
            <a:off x="487680" y="1706880"/>
            <a:ext cx="5242560" cy="1828800"/>
          </a:xfrm>
          <a:prstGeom prst="rect">
            <a:avLst/>
          </a:prstGeom>
          <a:solidFill>
            <a:srgbClr val="FFFFFF"/>
          </a:solidFill>
          <a:ln/>
          <a:effectLst>
            <a:outerShdw blurRad="50800" dist="25400" dir="8100000" algn="bl" rotWithShape="0">
              <a:srgbClr val="000000">
                <a:alpha val="10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5">
            <a:extLst>
              <a:ext uri="{FF2B5EF4-FFF2-40B4-BE49-F238E27FC236}">
                <a16:creationId xmlns:a16="http://schemas.microsoft.com/office/drawing/2014/main" id="{B31F3137-EBD9-E4E7-A545-5228545D7F73}"/>
              </a:ext>
            </a:extLst>
          </p:cNvPr>
          <p:cNvSpPr/>
          <p:nvPr/>
        </p:nvSpPr>
        <p:spPr>
          <a:xfrm>
            <a:off x="487680" y="1706880"/>
            <a:ext cx="121920" cy="1828800"/>
          </a:xfrm>
          <a:prstGeom prst="rect">
            <a:avLst/>
          </a:prstGeom>
          <a:solidFill>
            <a:srgbClr val="1A7B8C"/>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6">
            <a:extLst>
              <a:ext uri="{FF2B5EF4-FFF2-40B4-BE49-F238E27FC236}">
                <a16:creationId xmlns:a16="http://schemas.microsoft.com/office/drawing/2014/main" id="{2DE6118B-325E-7B6C-D939-C16F1027B2DB}"/>
              </a:ext>
            </a:extLst>
          </p:cNvPr>
          <p:cNvSpPr/>
          <p:nvPr/>
        </p:nvSpPr>
        <p:spPr>
          <a:xfrm>
            <a:off x="792480" y="1828800"/>
            <a:ext cx="4754880" cy="6705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A7B8C"/>
                </a:solidFill>
                <a:effectLst/>
                <a:uLnTx/>
                <a:uFillTx/>
                <a:latin typeface="Calibri" panose="020F0502020204030204"/>
                <a:ea typeface="+mn-ea"/>
                <a:cs typeface="+mn-cs"/>
              </a:rPr>
              <a:t>629</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7">
            <a:extLst>
              <a:ext uri="{FF2B5EF4-FFF2-40B4-BE49-F238E27FC236}">
                <a16:creationId xmlns:a16="http://schemas.microsoft.com/office/drawing/2014/main" id="{EF863D75-D0E0-B21E-F4E1-E8F07BE09DEA}"/>
              </a:ext>
            </a:extLst>
          </p:cNvPr>
          <p:cNvSpPr/>
          <p:nvPr/>
        </p:nvSpPr>
        <p:spPr>
          <a:xfrm>
            <a:off x="792480" y="2462784"/>
            <a:ext cx="4754880" cy="9753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4748B"/>
                </a:solidFill>
                <a:effectLst/>
                <a:uLnTx/>
                <a:uFillTx/>
                <a:latin typeface="Calibri" panose="020F0502020204030204"/>
                <a:ea typeface="+mn-ea"/>
                <a:cs typeface="+mn-cs"/>
              </a:rPr>
              <a:t>AHD clients surveyed</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Shape 8">
            <a:extLst>
              <a:ext uri="{FF2B5EF4-FFF2-40B4-BE49-F238E27FC236}">
                <a16:creationId xmlns:a16="http://schemas.microsoft.com/office/drawing/2014/main" id="{0825DA2F-8DE1-7DE6-9AAF-32FF8B74AF9B}"/>
              </a:ext>
            </a:extLst>
          </p:cNvPr>
          <p:cNvSpPr/>
          <p:nvPr/>
        </p:nvSpPr>
        <p:spPr>
          <a:xfrm>
            <a:off x="6096000" y="1706880"/>
            <a:ext cx="5242560" cy="1828800"/>
          </a:xfrm>
          <a:prstGeom prst="rect">
            <a:avLst/>
          </a:prstGeom>
          <a:solidFill>
            <a:srgbClr val="FFFFFF"/>
          </a:solidFill>
          <a:ln/>
          <a:effectLst>
            <a:outerShdw blurRad="50800" dist="25400" dir="8100000" algn="bl" rotWithShape="0">
              <a:srgbClr val="000000">
                <a:alpha val="10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9">
            <a:extLst>
              <a:ext uri="{FF2B5EF4-FFF2-40B4-BE49-F238E27FC236}">
                <a16:creationId xmlns:a16="http://schemas.microsoft.com/office/drawing/2014/main" id="{DC8E7367-C35A-F9B6-0EDC-8FB1809A1281}"/>
              </a:ext>
            </a:extLst>
          </p:cNvPr>
          <p:cNvSpPr/>
          <p:nvPr/>
        </p:nvSpPr>
        <p:spPr>
          <a:xfrm>
            <a:off x="6096000" y="1706880"/>
            <a:ext cx="121920" cy="1828800"/>
          </a:xfrm>
          <a:prstGeom prst="rect">
            <a:avLst/>
          </a:prstGeom>
          <a:solidFill>
            <a:srgbClr val="1A7B8C"/>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10">
            <a:extLst>
              <a:ext uri="{FF2B5EF4-FFF2-40B4-BE49-F238E27FC236}">
                <a16:creationId xmlns:a16="http://schemas.microsoft.com/office/drawing/2014/main" id="{FD346D86-4BC1-1622-737A-FAFFC0A537D3}"/>
              </a:ext>
            </a:extLst>
          </p:cNvPr>
          <p:cNvSpPr/>
          <p:nvPr/>
        </p:nvSpPr>
        <p:spPr>
          <a:xfrm>
            <a:off x="6400800" y="1828800"/>
            <a:ext cx="4754880" cy="6705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A7B8C"/>
                </a:solidFill>
                <a:effectLst/>
                <a:uLnTx/>
                <a:uFillTx/>
                <a:latin typeface="Calibri" panose="020F0502020204030204"/>
                <a:ea typeface="+mn-ea"/>
                <a:cs typeface="+mn-cs"/>
              </a:rPr>
              <a:t>Voluntary</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 11">
            <a:extLst>
              <a:ext uri="{FF2B5EF4-FFF2-40B4-BE49-F238E27FC236}">
                <a16:creationId xmlns:a16="http://schemas.microsoft.com/office/drawing/2014/main" id="{617FDF33-EF80-9395-6BE9-48494B4E9288}"/>
              </a:ext>
            </a:extLst>
          </p:cNvPr>
          <p:cNvSpPr/>
          <p:nvPr/>
        </p:nvSpPr>
        <p:spPr>
          <a:xfrm>
            <a:off x="6400800" y="2462784"/>
            <a:ext cx="4754880" cy="9753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4748B"/>
                </a:solidFill>
                <a:effectLst/>
                <a:uLnTx/>
                <a:uFillTx/>
                <a:latin typeface="Calibri" panose="020F0502020204030204"/>
                <a:ea typeface="+mn-ea"/>
                <a:cs typeface="+mn-cs"/>
              </a:rPr>
              <a:t>paper-based surveys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4748B"/>
                </a:solidFill>
                <a:effectLst/>
                <a:uLnTx/>
                <a:uFillTx/>
                <a:latin typeface="Calibri" panose="020F0502020204030204"/>
                <a:ea typeface="+mn-ea"/>
                <a:cs typeface="+mn-cs"/>
              </a:rPr>
              <a:t>administered by staff</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Shape 12">
            <a:extLst>
              <a:ext uri="{FF2B5EF4-FFF2-40B4-BE49-F238E27FC236}">
                <a16:creationId xmlns:a16="http://schemas.microsoft.com/office/drawing/2014/main" id="{050D4C93-B7D2-9F84-D65D-535EA1C84BD4}"/>
              </a:ext>
            </a:extLst>
          </p:cNvPr>
          <p:cNvSpPr/>
          <p:nvPr/>
        </p:nvSpPr>
        <p:spPr>
          <a:xfrm>
            <a:off x="487680" y="3718560"/>
            <a:ext cx="5242560" cy="1828800"/>
          </a:xfrm>
          <a:prstGeom prst="rect">
            <a:avLst/>
          </a:prstGeom>
          <a:solidFill>
            <a:srgbClr val="FFFFFF"/>
          </a:solidFill>
          <a:ln/>
          <a:effectLst>
            <a:outerShdw blurRad="50800" dist="25400" dir="8100000" algn="bl" rotWithShape="0">
              <a:srgbClr val="000000">
                <a:alpha val="10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Shape 13">
            <a:extLst>
              <a:ext uri="{FF2B5EF4-FFF2-40B4-BE49-F238E27FC236}">
                <a16:creationId xmlns:a16="http://schemas.microsoft.com/office/drawing/2014/main" id="{24C0F3A9-EF18-0CA0-D270-0C57C7D87575}"/>
              </a:ext>
            </a:extLst>
          </p:cNvPr>
          <p:cNvSpPr/>
          <p:nvPr/>
        </p:nvSpPr>
        <p:spPr>
          <a:xfrm>
            <a:off x="487680" y="3718560"/>
            <a:ext cx="121920" cy="1828800"/>
          </a:xfrm>
          <a:prstGeom prst="rect">
            <a:avLst/>
          </a:prstGeom>
          <a:solidFill>
            <a:srgbClr val="0D2B4E"/>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a:extLst>
              <a:ext uri="{FF2B5EF4-FFF2-40B4-BE49-F238E27FC236}">
                <a16:creationId xmlns:a16="http://schemas.microsoft.com/office/drawing/2014/main" id="{A204D4CA-E601-579D-4A4A-4A37C9C32A6E}"/>
              </a:ext>
            </a:extLst>
          </p:cNvPr>
          <p:cNvSpPr/>
          <p:nvPr/>
        </p:nvSpPr>
        <p:spPr>
          <a:xfrm>
            <a:off x="792480" y="3840480"/>
            <a:ext cx="4754880" cy="6705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D2B4E"/>
                </a:solidFill>
                <a:effectLst/>
                <a:uLnTx/>
                <a:uFillTx/>
                <a:latin typeface="Calibri" panose="020F0502020204030204"/>
                <a:ea typeface="+mn-ea"/>
                <a:cs typeface="+mn-cs"/>
              </a:rPr>
              <a:t>No</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a:extLst>
              <a:ext uri="{FF2B5EF4-FFF2-40B4-BE49-F238E27FC236}">
                <a16:creationId xmlns:a16="http://schemas.microsoft.com/office/drawing/2014/main" id="{1FD1F935-0EB1-AC5E-4856-C91E4FEA9549}"/>
              </a:ext>
            </a:extLst>
          </p:cNvPr>
          <p:cNvSpPr/>
          <p:nvPr/>
        </p:nvSpPr>
        <p:spPr>
          <a:xfrm>
            <a:off x="792480" y="4474464"/>
            <a:ext cx="4754880" cy="9753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4748B"/>
                </a:solidFill>
                <a:effectLst/>
                <a:uLnTx/>
                <a:uFillTx/>
                <a:latin typeface="Calibri" panose="020F0502020204030204"/>
                <a:ea typeface="+mn-ea"/>
                <a:cs typeface="+mn-cs"/>
              </a:rPr>
              <a:t>demographic data</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4748B"/>
                </a:solidFill>
                <a:effectLst/>
                <a:uLnTx/>
                <a:uFillTx/>
                <a:latin typeface="Calibri" panose="020F0502020204030204"/>
                <a:ea typeface="+mn-ea"/>
                <a:cs typeface="+mn-cs"/>
              </a:rPr>
              <a:t>collected — privacy first</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hape 16">
            <a:extLst>
              <a:ext uri="{FF2B5EF4-FFF2-40B4-BE49-F238E27FC236}">
                <a16:creationId xmlns:a16="http://schemas.microsoft.com/office/drawing/2014/main" id="{C7C8503B-0B76-BE61-E01D-E3EC02647EDB}"/>
              </a:ext>
            </a:extLst>
          </p:cNvPr>
          <p:cNvSpPr/>
          <p:nvPr/>
        </p:nvSpPr>
        <p:spPr>
          <a:xfrm>
            <a:off x="6096000" y="3718560"/>
            <a:ext cx="5242560" cy="1828800"/>
          </a:xfrm>
          <a:prstGeom prst="rect">
            <a:avLst/>
          </a:prstGeom>
          <a:solidFill>
            <a:srgbClr val="FFFFFF"/>
          </a:solidFill>
          <a:ln/>
          <a:effectLst>
            <a:outerShdw blurRad="50800" dist="25400" dir="8100000" algn="bl" rotWithShape="0">
              <a:srgbClr val="000000">
                <a:alpha val="10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hape 17">
            <a:extLst>
              <a:ext uri="{FF2B5EF4-FFF2-40B4-BE49-F238E27FC236}">
                <a16:creationId xmlns:a16="http://schemas.microsoft.com/office/drawing/2014/main" id="{E116BD92-F740-72E8-F720-B2572CD0FEBA}"/>
              </a:ext>
            </a:extLst>
          </p:cNvPr>
          <p:cNvSpPr/>
          <p:nvPr/>
        </p:nvSpPr>
        <p:spPr>
          <a:xfrm>
            <a:off x="6096000" y="3718560"/>
            <a:ext cx="121920" cy="1828800"/>
          </a:xfrm>
          <a:prstGeom prst="rect">
            <a:avLst/>
          </a:prstGeom>
          <a:solidFill>
            <a:srgbClr val="0D2B4E"/>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 18">
            <a:extLst>
              <a:ext uri="{FF2B5EF4-FFF2-40B4-BE49-F238E27FC236}">
                <a16:creationId xmlns:a16="http://schemas.microsoft.com/office/drawing/2014/main" id="{06A5DD08-A05B-4EA0-906F-C7AF2A3BA8DA}"/>
              </a:ext>
            </a:extLst>
          </p:cNvPr>
          <p:cNvSpPr/>
          <p:nvPr/>
        </p:nvSpPr>
        <p:spPr>
          <a:xfrm>
            <a:off x="6400800" y="3840480"/>
            <a:ext cx="4754880" cy="6705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D2B4E"/>
                </a:solidFill>
                <a:effectLst/>
                <a:uLnTx/>
                <a:uFillTx/>
                <a:latin typeface="Calibri" panose="020F0502020204030204"/>
                <a:ea typeface="+mn-ea"/>
                <a:cs typeface="+mn-cs"/>
              </a:rPr>
              <a:t>Goal</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 19">
            <a:extLst>
              <a:ext uri="{FF2B5EF4-FFF2-40B4-BE49-F238E27FC236}">
                <a16:creationId xmlns:a16="http://schemas.microsoft.com/office/drawing/2014/main" id="{CC06BD16-5B20-514A-BAA2-35DBB9F6FA9D}"/>
              </a:ext>
            </a:extLst>
          </p:cNvPr>
          <p:cNvSpPr/>
          <p:nvPr/>
        </p:nvSpPr>
        <p:spPr>
          <a:xfrm>
            <a:off x="6400800" y="4474464"/>
            <a:ext cx="4754880" cy="9753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4748B"/>
                </a:solidFill>
                <a:effectLst/>
                <a:uLnTx/>
                <a:uFillTx/>
                <a:latin typeface="Calibri" panose="020F0502020204030204"/>
                <a:ea typeface="+mn-ea"/>
                <a:cs typeface="+mn-cs"/>
              </a:rPr>
              <a:t>Identify barriers affecting</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4748B"/>
                </a:solidFill>
                <a:effectLst/>
                <a:uLnTx/>
                <a:uFillTx/>
                <a:latin typeface="Calibri" panose="020F0502020204030204"/>
                <a:ea typeface="+mn-ea"/>
                <a:cs typeface="+mn-cs"/>
              </a:rPr>
              <a:t>client health &amp; wellbeing</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Shape 20">
            <a:extLst>
              <a:ext uri="{FF2B5EF4-FFF2-40B4-BE49-F238E27FC236}">
                <a16:creationId xmlns:a16="http://schemas.microsoft.com/office/drawing/2014/main" id="{89A9F5DE-C742-700E-052A-27F612C5CDCF}"/>
              </a:ext>
            </a:extLst>
          </p:cNvPr>
          <p:cNvSpPr/>
          <p:nvPr/>
        </p:nvSpPr>
        <p:spPr>
          <a:xfrm>
            <a:off x="0" y="6400800"/>
            <a:ext cx="12192000" cy="457200"/>
          </a:xfrm>
          <a:prstGeom prst="rect">
            <a:avLst/>
          </a:prstGeom>
          <a:solidFill>
            <a:srgbClr val="0D2B4E"/>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 21">
            <a:extLst>
              <a:ext uri="{FF2B5EF4-FFF2-40B4-BE49-F238E27FC236}">
                <a16:creationId xmlns:a16="http://schemas.microsoft.com/office/drawing/2014/main" id="{21336FC8-CDC7-1C97-89D1-A4EFE24B8054}"/>
              </a:ext>
            </a:extLst>
          </p:cNvPr>
          <p:cNvSpPr/>
          <p:nvPr/>
        </p:nvSpPr>
        <p:spPr>
          <a:xfrm>
            <a:off x="365760" y="6437376"/>
            <a:ext cx="11460480" cy="3657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rPr>
              <a:t>Anchorage Health Department  |  WIC Program  |  muni.org/health</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439340"/>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F8F9"/>
        </a:solidFill>
        <a:effectLst/>
      </p:bgPr>
    </p:bg>
    <p:spTree>
      <p:nvGrpSpPr>
        <p:cNvPr id="1" name="">
          <a:extLst>
            <a:ext uri="{FF2B5EF4-FFF2-40B4-BE49-F238E27FC236}">
              <a16:creationId xmlns:a16="http://schemas.microsoft.com/office/drawing/2014/main" id="{F5589312-EB50-8DD7-2049-01A624EB4426}"/>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C854160A-F560-0CD1-AC46-3EC9571BD568}"/>
              </a:ext>
            </a:extLst>
          </p:cNvPr>
          <p:cNvSpPr/>
          <p:nvPr/>
        </p:nvSpPr>
        <p:spPr>
          <a:xfrm>
            <a:off x="0" y="0"/>
            <a:ext cx="12192000" cy="1341120"/>
          </a:xfrm>
          <a:prstGeom prst="rect">
            <a:avLst/>
          </a:prstGeom>
          <a:solidFill>
            <a:srgbClr val="0D2B4E"/>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1">
            <a:extLst>
              <a:ext uri="{FF2B5EF4-FFF2-40B4-BE49-F238E27FC236}">
                <a16:creationId xmlns:a16="http://schemas.microsoft.com/office/drawing/2014/main" id="{7389F4FE-9FE8-6A3D-ED7E-31048039BBB4}"/>
              </a:ext>
            </a:extLst>
          </p:cNvPr>
          <p:cNvSpPr/>
          <p:nvPr/>
        </p:nvSpPr>
        <p:spPr>
          <a:xfrm>
            <a:off x="0" y="1341120"/>
            <a:ext cx="12192000" cy="85344"/>
          </a:xfrm>
          <a:prstGeom prst="rect">
            <a:avLst/>
          </a:prstGeom>
          <a:solidFill>
            <a:srgbClr val="1A7B8C"/>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a:extLst>
              <a:ext uri="{FF2B5EF4-FFF2-40B4-BE49-F238E27FC236}">
                <a16:creationId xmlns:a16="http://schemas.microsoft.com/office/drawing/2014/main" id="{CEACE877-2066-E412-F054-BECBDA5A51E7}"/>
              </a:ext>
            </a:extLst>
          </p:cNvPr>
          <p:cNvSpPr/>
          <p:nvPr/>
        </p:nvSpPr>
        <p:spPr>
          <a:xfrm>
            <a:off x="487680" y="121920"/>
            <a:ext cx="11216640" cy="91440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FFFFFF"/>
                </a:solidFill>
                <a:effectLst/>
                <a:uLnTx/>
                <a:uFillTx/>
                <a:latin typeface="Calibri" panose="020F0502020204030204"/>
                <a:ea typeface="+mn-ea"/>
                <a:cs typeface="+mn-cs"/>
              </a:rPr>
              <a:t>Economic Stability &amp; Food Access</a:t>
            </a:r>
            <a:endParaRPr kumimoji="0" lang="en-US" sz="3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3">
            <a:extLst>
              <a:ext uri="{FF2B5EF4-FFF2-40B4-BE49-F238E27FC236}">
                <a16:creationId xmlns:a16="http://schemas.microsoft.com/office/drawing/2014/main" id="{3EA38446-7BDF-6667-D3F0-951D2748B0B5}"/>
              </a:ext>
            </a:extLst>
          </p:cNvPr>
          <p:cNvSpPr/>
          <p:nvPr/>
        </p:nvSpPr>
        <p:spPr>
          <a:xfrm>
            <a:off x="487680" y="950976"/>
            <a:ext cx="11216640" cy="42672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DB4C0"/>
                </a:solidFill>
                <a:effectLst/>
                <a:uLnTx/>
                <a:uFillTx/>
                <a:latin typeface="Calibri" panose="020F0502020204030204"/>
                <a:ea typeface="+mn-ea"/>
                <a:cs typeface="+mn-cs"/>
              </a:rPr>
              <a:t>What WIC clients told us about their daily reality</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hape 4">
            <a:extLst>
              <a:ext uri="{FF2B5EF4-FFF2-40B4-BE49-F238E27FC236}">
                <a16:creationId xmlns:a16="http://schemas.microsoft.com/office/drawing/2014/main" id="{2B71B849-C9A9-DF8C-3FEE-984AD68EF994}"/>
              </a:ext>
            </a:extLst>
          </p:cNvPr>
          <p:cNvSpPr/>
          <p:nvPr/>
        </p:nvSpPr>
        <p:spPr>
          <a:xfrm>
            <a:off x="365760" y="1767840"/>
            <a:ext cx="2133600" cy="3048000"/>
          </a:xfrm>
          <a:prstGeom prst="rect">
            <a:avLst/>
          </a:prstGeom>
          <a:solidFill>
            <a:srgbClr val="1A7B8C"/>
          </a:solidFill>
          <a:ln/>
          <a:effectLst>
            <a:outerShdw blurRad="63500" dist="25400" dir="8100000" algn="bl" rotWithShape="0">
              <a:srgbClr val="000000">
                <a:alpha val="12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5">
            <a:extLst>
              <a:ext uri="{FF2B5EF4-FFF2-40B4-BE49-F238E27FC236}">
                <a16:creationId xmlns:a16="http://schemas.microsoft.com/office/drawing/2014/main" id="{99DB4FA8-A7B9-B4AA-63DD-8C173785AE7D}"/>
              </a:ext>
            </a:extLst>
          </p:cNvPr>
          <p:cNvSpPr/>
          <p:nvPr/>
        </p:nvSpPr>
        <p:spPr>
          <a:xfrm>
            <a:off x="365760" y="1865376"/>
            <a:ext cx="2133600" cy="1676400"/>
          </a:xfrm>
          <a:prstGeom prst="rect">
            <a:avLst/>
          </a:prstGeom>
          <a:noFill/>
          <a:ln/>
        </p:spPr>
        <p:txBody>
          <a:bodyPr wrap="square" lIns="0" tIns="0" rIns="0" bIns="0" rtlCol="0" anchor="b"/>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067" b="1" i="0" u="none" strike="noStrike" kern="1200" cap="none" spc="0" normalizeH="0" baseline="0" noProof="0" dirty="0">
                <a:ln>
                  <a:noFill/>
                </a:ln>
                <a:solidFill>
                  <a:srgbClr val="FFFFFF"/>
                </a:solidFill>
                <a:effectLst/>
                <a:uLnTx/>
                <a:uFillTx/>
                <a:latin typeface="Calibri" panose="020F0502020204030204"/>
                <a:ea typeface="+mn-ea"/>
                <a:cs typeface="+mn-cs"/>
              </a:rPr>
              <a:t>22.1%</a:t>
            </a:r>
            <a:endParaRPr kumimoji="0" lang="en-US" sz="5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6">
            <a:extLst>
              <a:ext uri="{FF2B5EF4-FFF2-40B4-BE49-F238E27FC236}">
                <a16:creationId xmlns:a16="http://schemas.microsoft.com/office/drawing/2014/main" id="{C35E89DD-AA65-6A33-323F-D9E4AB800E39}"/>
              </a:ext>
            </a:extLst>
          </p:cNvPr>
          <p:cNvSpPr/>
          <p:nvPr/>
        </p:nvSpPr>
        <p:spPr>
          <a:xfrm>
            <a:off x="487680" y="3535680"/>
            <a:ext cx="1889760" cy="1158240"/>
          </a:xfrm>
          <a:prstGeom prst="rect">
            <a:avLst/>
          </a:prstGeom>
          <a:noFill/>
          <a:ln/>
        </p:spPr>
        <p:txBody>
          <a:bodyPr wrap="square" lIns="0" tIns="0" rIns="0" bIns="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FFFFFF"/>
                </a:solidFill>
                <a:effectLst/>
                <a:uLnTx/>
                <a:uFillTx/>
                <a:latin typeface="Calibri" panose="020F0502020204030204"/>
                <a:ea typeface="+mn-ea"/>
                <a:cs typeface="+mn-cs"/>
              </a:rPr>
              <a:t>worry about running</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FFFFFF"/>
                </a:solidFill>
                <a:effectLst/>
                <a:uLnTx/>
                <a:uFillTx/>
                <a:latin typeface="Calibri" panose="020F0502020204030204"/>
                <a:ea typeface="+mn-ea"/>
                <a:cs typeface="+mn-cs"/>
              </a:rPr>
              <a:t>out of food</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hape 7">
            <a:extLst>
              <a:ext uri="{FF2B5EF4-FFF2-40B4-BE49-F238E27FC236}">
                <a16:creationId xmlns:a16="http://schemas.microsoft.com/office/drawing/2014/main" id="{DEF27C1D-8E37-3DF3-D0D4-BEAF9816C386}"/>
              </a:ext>
            </a:extLst>
          </p:cNvPr>
          <p:cNvSpPr/>
          <p:nvPr/>
        </p:nvSpPr>
        <p:spPr>
          <a:xfrm>
            <a:off x="2682240" y="1767840"/>
            <a:ext cx="2133600" cy="3048000"/>
          </a:xfrm>
          <a:prstGeom prst="rect">
            <a:avLst/>
          </a:prstGeom>
          <a:solidFill>
            <a:srgbClr val="0D2B4E"/>
          </a:solidFill>
          <a:ln/>
          <a:effectLst>
            <a:outerShdw blurRad="63500" dist="25400" dir="8100000" algn="bl" rotWithShape="0">
              <a:srgbClr val="000000">
                <a:alpha val="12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a:extLst>
              <a:ext uri="{FF2B5EF4-FFF2-40B4-BE49-F238E27FC236}">
                <a16:creationId xmlns:a16="http://schemas.microsoft.com/office/drawing/2014/main" id="{B8407BB5-F34F-3F61-A711-4DE5F278791F}"/>
              </a:ext>
            </a:extLst>
          </p:cNvPr>
          <p:cNvSpPr/>
          <p:nvPr/>
        </p:nvSpPr>
        <p:spPr>
          <a:xfrm>
            <a:off x="2682240" y="1865376"/>
            <a:ext cx="2133600" cy="1676400"/>
          </a:xfrm>
          <a:prstGeom prst="rect">
            <a:avLst/>
          </a:prstGeom>
          <a:noFill/>
          <a:ln/>
        </p:spPr>
        <p:txBody>
          <a:bodyPr wrap="square" lIns="0" tIns="0" rIns="0" bIns="0" rtlCol="0" anchor="b"/>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067" b="1" i="0" u="none" strike="noStrike" kern="1200" cap="none" spc="0" normalizeH="0" baseline="0" noProof="0" dirty="0">
                <a:ln>
                  <a:noFill/>
                </a:ln>
                <a:solidFill>
                  <a:srgbClr val="FFFFFF"/>
                </a:solidFill>
                <a:effectLst/>
                <a:uLnTx/>
                <a:uFillTx/>
                <a:latin typeface="Calibri" panose="020F0502020204030204"/>
                <a:ea typeface="+mn-ea"/>
                <a:cs typeface="+mn-cs"/>
              </a:rPr>
              <a:t>23.6%</a:t>
            </a:r>
            <a:endParaRPr kumimoji="0" lang="en-US" sz="5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9">
            <a:extLst>
              <a:ext uri="{FF2B5EF4-FFF2-40B4-BE49-F238E27FC236}">
                <a16:creationId xmlns:a16="http://schemas.microsoft.com/office/drawing/2014/main" id="{E6197D47-8251-3BC2-159B-EF32E4044ACA}"/>
              </a:ext>
            </a:extLst>
          </p:cNvPr>
          <p:cNvSpPr/>
          <p:nvPr/>
        </p:nvSpPr>
        <p:spPr>
          <a:xfrm>
            <a:off x="2804160" y="3535680"/>
            <a:ext cx="1889760" cy="1158240"/>
          </a:xfrm>
          <a:prstGeom prst="rect">
            <a:avLst/>
          </a:prstGeom>
          <a:noFill/>
          <a:ln/>
        </p:spPr>
        <p:txBody>
          <a:bodyPr wrap="square" lIns="0" tIns="0" rIns="0" bIns="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FFFFFF"/>
                </a:solidFill>
                <a:effectLst/>
                <a:uLnTx/>
                <a:uFillTx/>
                <a:latin typeface="Calibri" panose="020F0502020204030204"/>
                <a:ea typeface="+mn-ea"/>
                <a:cs typeface="+mn-cs"/>
              </a:rPr>
              <a:t>have no steady</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FFFFFF"/>
                </a:solidFill>
                <a:effectLst/>
                <a:uLnTx/>
                <a:uFillTx/>
                <a:latin typeface="Calibri" panose="020F0502020204030204"/>
                <a:ea typeface="+mn-ea"/>
                <a:cs typeface="+mn-cs"/>
              </a:rPr>
              <a:t>source of income</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hape 10">
            <a:extLst>
              <a:ext uri="{FF2B5EF4-FFF2-40B4-BE49-F238E27FC236}">
                <a16:creationId xmlns:a16="http://schemas.microsoft.com/office/drawing/2014/main" id="{069985C3-360F-ACAF-170E-5A1A5D25C72C}"/>
              </a:ext>
            </a:extLst>
          </p:cNvPr>
          <p:cNvSpPr/>
          <p:nvPr/>
        </p:nvSpPr>
        <p:spPr>
          <a:xfrm>
            <a:off x="4998720" y="1767840"/>
            <a:ext cx="2133600" cy="3048000"/>
          </a:xfrm>
          <a:prstGeom prst="rect">
            <a:avLst/>
          </a:prstGeom>
          <a:solidFill>
            <a:srgbClr val="1A7B8C"/>
          </a:solidFill>
          <a:ln/>
          <a:effectLst>
            <a:outerShdw blurRad="63500" dist="25400" dir="8100000" algn="bl" rotWithShape="0">
              <a:srgbClr val="000000">
                <a:alpha val="12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a:extLst>
              <a:ext uri="{FF2B5EF4-FFF2-40B4-BE49-F238E27FC236}">
                <a16:creationId xmlns:a16="http://schemas.microsoft.com/office/drawing/2014/main" id="{4C1073A5-9493-307C-301C-945BA52840C1}"/>
              </a:ext>
            </a:extLst>
          </p:cNvPr>
          <p:cNvSpPr/>
          <p:nvPr/>
        </p:nvSpPr>
        <p:spPr>
          <a:xfrm>
            <a:off x="4998720" y="1865376"/>
            <a:ext cx="2133600" cy="1676400"/>
          </a:xfrm>
          <a:prstGeom prst="rect">
            <a:avLst/>
          </a:prstGeom>
          <a:noFill/>
          <a:ln/>
        </p:spPr>
        <p:txBody>
          <a:bodyPr wrap="square" lIns="0" tIns="0" rIns="0" bIns="0" rtlCol="0" anchor="b"/>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067" b="1" i="0" u="none" strike="noStrike" kern="1200" cap="none" spc="0" normalizeH="0" baseline="0" noProof="0" dirty="0">
                <a:ln>
                  <a:noFill/>
                </a:ln>
                <a:solidFill>
                  <a:srgbClr val="FFFFFF"/>
                </a:solidFill>
                <a:effectLst/>
                <a:uLnTx/>
                <a:uFillTx/>
                <a:latin typeface="Calibri" panose="020F0502020204030204"/>
                <a:ea typeface="+mn-ea"/>
                <a:cs typeface="+mn-cs"/>
              </a:rPr>
              <a:t>25.7%</a:t>
            </a:r>
            <a:endParaRPr kumimoji="0" lang="en-US" sz="5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a:extLst>
              <a:ext uri="{FF2B5EF4-FFF2-40B4-BE49-F238E27FC236}">
                <a16:creationId xmlns:a16="http://schemas.microsoft.com/office/drawing/2014/main" id="{797BC538-CF5D-64F7-6C3E-79486F81F200}"/>
              </a:ext>
            </a:extLst>
          </p:cNvPr>
          <p:cNvSpPr/>
          <p:nvPr/>
        </p:nvSpPr>
        <p:spPr>
          <a:xfrm>
            <a:off x="5120640" y="3535680"/>
            <a:ext cx="1889760" cy="1158240"/>
          </a:xfrm>
          <a:prstGeom prst="rect">
            <a:avLst/>
          </a:prstGeom>
          <a:noFill/>
          <a:ln/>
        </p:spPr>
        <p:txBody>
          <a:bodyPr wrap="square" lIns="0" tIns="0" rIns="0" bIns="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FFFFFF"/>
                </a:solidFill>
                <a:effectLst/>
                <a:uLnTx/>
                <a:uFillTx/>
                <a:latin typeface="Calibri" panose="020F0502020204030204"/>
                <a:ea typeface="+mn-ea"/>
                <a:cs typeface="+mn-cs"/>
              </a:rPr>
              <a:t>say income doesn't</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FFFFFF"/>
                </a:solidFill>
                <a:effectLst/>
                <a:uLnTx/>
                <a:uFillTx/>
                <a:latin typeface="Calibri" panose="020F0502020204030204"/>
                <a:ea typeface="+mn-ea"/>
                <a:cs typeface="+mn-cs"/>
              </a:rPr>
              <a:t>meet basic needs</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3">
            <a:extLst>
              <a:ext uri="{FF2B5EF4-FFF2-40B4-BE49-F238E27FC236}">
                <a16:creationId xmlns:a16="http://schemas.microsoft.com/office/drawing/2014/main" id="{20193068-10D6-E25A-BF72-4FE5FEE43050}"/>
              </a:ext>
            </a:extLst>
          </p:cNvPr>
          <p:cNvSpPr/>
          <p:nvPr/>
        </p:nvSpPr>
        <p:spPr>
          <a:xfrm>
            <a:off x="7315200" y="1767840"/>
            <a:ext cx="2133600" cy="3048000"/>
          </a:xfrm>
          <a:prstGeom prst="rect">
            <a:avLst/>
          </a:prstGeom>
          <a:solidFill>
            <a:srgbClr val="0D2B4E"/>
          </a:solidFill>
          <a:ln/>
          <a:effectLst>
            <a:outerShdw blurRad="63500" dist="25400" dir="8100000" algn="bl" rotWithShape="0">
              <a:srgbClr val="000000">
                <a:alpha val="12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a:extLst>
              <a:ext uri="{FF2B5EF4-FFF2-40B4-BE49-F238E27FC236}">
                <a16:creationId xmlns:a16="http://schemas.microsoft.com/office/drawing/2014/main" id="{EC9C1F11-ED59-3039-177E-789140670FAD}"/>
              </a:ext>
            </a:extLst>
          </p:cNvPr>
          <p:cNvSpPr/>
          <p:nvPr/>
        </p:nvSpPr>
        <p:spPr>
          <a:xfrm>
            <a:off x="7315200" y="1865376"/>
            <a:ext cx="2133600" cy="1676400"/>
          </a:xfrm>
          <a:prstGeom prst="rect">
            <a:avLst/>
          </a:prstGeom>
          <a:noFill/>
          <a:ln/>
        </p:spPr>
        <p:txBody>
          <a:bodyPr wrap="square" lIns="0" tIns="0" rIns="0" bIns="0" rtlCol="0" anchor="b"/>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067" b="1" i="0" u="none" strike="noStrike" kern="1200" cap="none" spc="0" normalizeH="0" baseline="0" noProof="0" dirty="0">
                <a:ln>
                  <a:noFill/>
                </a:ln>
                <a:solidFill>
                  <a:srgbClr val="FFFFFF"/>
                </a:solidFill>
                <a:effectLst/>
                <a:uLnTx/>
                <a:uFillTx/>
                <a:latin typeface="Calibri" panose="020F0502020204030204"/>
                <a:ea typeface="+mn-ea"/>
                <a:cs typeface="+mn-cs"/>
              </a:rPr>
              <a:t>15.8%</a:t>
            </a:r>
            <a:endParaRPr kumimoji="0" lang="en-US" sz="5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a:extLst>
              <a:ext uri="{FF2B5EF4-FFF2-40B4-BE49-F238E27FC236}">
                <a16:creationId xmlns:a16="http://schemas.microsoft.com/office/drawing/2014/main" id="{D6B27C7C-61FD-1E73-91F3-CADA41AB0776}"/>
              </a:ext>
            </a:extLst>
          </p:cNvPr>
          <p:cNvSpPr/>
          <p:nvPr/>
        </p:nvSpPr>
        <p:spPr>
          <a:xfrm>
            <a:off x="7437120" y="3535680"/>
            <a:ext cx="1889760" cy="1158240"/>
          </a:xfrm>
          <a:prstGeom prst="rect">
            <a:avLst/>
          </a:prstGeom>
          <a:noFill/>
          <a:ln/>
        </p:spPr>
        <p:txBody>
          <a:bodyPr wrap="square" lIns="0" tIns="0" rIns="0" bIns="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FFFFFF"/>
                </a:solidFill>
                <a:effectLst/>
                <a:uLnTx/>
                <a:uFillTx/>
                <a:latin typeface="Calibri" panose="020F0502020204030204"/>
                <a:ea typeface="+mn-ea"/>
                <a:cs typeface="+mn-cs"/>
              </a:rPr>
              <a:t>can't pay for utilities,</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FFFFFF"/>
                </a:solidFill>
                <a:effectLst/>
                <a:uLnTx/>
                <a:uFillTx/>
                <a:latin typeface="Calibri" panose="020F0502020204030204"/>
                <a:ea typeface="+mn-ea"/>
                <a:cs typeface="+mn-cs"/>
              </a:rPr>
              <a:t>rent &amp; groceries</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hape 16">
            <a:extLst>
              <a:ext uri="{FF2B5EF4-FFF2-40B4-BE49-F238E27FC236}">
                <a16:creationId xmlns:a16="http://schemas.microsoft.com/office/drawing/2014/main" id="{4916D71F-5482-BF31-C6FE-E36A9D975DEA}"/>
              </a:ext>
            </a:extLst>
          </p:cNvPr>
          <p:cNvSpPr/>
          <p:nvPr/>
        </p:nvSpPr>
        <p:spPr>
          <a:xfrm>
            <a:off x="9631680" y="1767840"/>
            <a:ext cx="2133600" cy="3048000"/>
          </a:xfrm>
          <a:prstGeom prst="rect">
            <a:avLst/>
          </a:prstGeom>
          <a:solidFill>
            <a:srgbClr val="C0392B"/>
          </a:solidFill>
          <a:ln/>
          <a:effectLst>
            <a:outerShdw blurRad="63500" dist="25400" dir="8100000" algn="bl" rotWithShape="0">
              <a:srgbClr val="000000">
                <a:alpha val="12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 17">
            <a:extLst>
              <a:ext uri="{FF2B5EF4-FFF2-40B4-BE49-F238E27FC236}">
                <a16:creationId xmlns:a16="http://schemas.microsoft.com/office/drawing/2014/main" id="{2B4391AC-8B11-8128-A935-990ED96D5B12}"/>
              </a:ext>
            </a:extLst>
          </p:cNvPr>
          <p:cNvSpPr/>
          <p:nvPr/>
        </p:nvSpPr>
        <p:spPr>
          <a:xfrm>
            <a:off x="9631680" y="1865376"/>
            <a:ext cx="2133600" cy="1676400"/>
          </a:xfrm>
          <a:prstGeom prst="rect">
            <a:avLst/>
          </a:prstGeom>
          <a:noFill/>
          <a:ln/>
        </p:spPr>
        <p:txBody>
          <a:bodyPr wrap="square" lIns="0" tIns="0" rIns="0" bIns="0" rtlCol="0" anchor="b"/>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067" b="1" i="0" u="none" strike="noStrike" kern="1200" cap="none" spc="0" normalizeH="0" baseline="0" noProof="0" dirty="0">
                <a:ln>
                  <a:noFill/>
                </a:ln>
                <a:solidFill>
                  <a:srgbClr val="FFFFFF"/>
                </a:solidFill>
                <a:effectLst/>
                <a:uLnTx/>
                <a:uFillTx/>
                <a:latin typeface="Calibri" panose="020F0502020204030204"/>
                <a:ea typeface="+mn-ea"/>
                <a:cs typeface="+mn-cs"/>
              </a:rPr>
              <a:t>41.9%</a:t>
            </a:r>
            <a:endParaRPr kumimoji="0" lang="en-US" sz="5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8">
            <a:extLst>
              <a:ext uri="{FF2B5EF4-FFF2-40B4-BE49-F238E27FC236}">
                <a16:creationId xmlns:a16="http://schemas.microsoft.com/office/drawing/2014/main" id="{E67182D4-15AC-B358-56FB-B0D2548C64BE}"/>
              </a:ext>
            </a:extLst>
          </p:cNvPr>
          <p:cNvSpPr/>
          <p:nvPr/>
        </p:nvSpPr>
        <p:spPr>
          <a:xfrm>
            <a:off x="9753600" y="3535680"/>
            <a:ext cx="1889760" cy="1158240"/>
          </a:xfrm>
          <a:prstGeom prst="rect">
            <a:avLst/>
          </a:prstGeom>
          <a:noFill/>
          <a:ln/>
        </p:spPr>
        <p:txBody>
          <a:bodyPr wrap="square" lIns="0" tIns="0" rIns="0" bIns="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FFFFFF"/>
                </a:solidFill>
                <a:effectLst/>
                <a:uLnTx/>
                <a:uFillTx/>
                <a:latin typeface="Calibri" panose="020F0502020204030204"/>
                <a:ea typeface="+mn-ea"/>
                <a:cs typeface="+mn-cs"/>
              </a:rPr>
              <a:t>have no regular</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FFFFFF"/>
                </a:solidFill>
                <a:effectLst/>
                <a:uLnTx/>
                <a:uFillTx/>
                <a:latin typeface="Calibri" panose="020F0502020204030204"/>
                <a:ea typeface="+mn-ea"/>
                <a:cs typeface="+mn-cs"/>
              </a:rPr>
              <a:t>primary care provider</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Shape 19">
            <a:extLst>
              <a:ext uri="{FF2B5EF4-FFF2-40B4-BE49-F238E27FC236}">
                <a16:creationId xmlns:a16="http://schemas.microsoft.com/office/drawing/2014/main" id="{6FA8C26B-7476-3331-3F55-26681B0A3214}"/>
              </a:ext>
            </a:extLst>
          </p:cNvPr>
          <p:cNvSpPr/>
          <p:nvPr/>
        </p:nvSpPr>
        <p:spPr>
          <a:xfrm>
            <a:off x="487680" y="4998720"/>
            <a:ext cx="11216640" cy="1158240"/>
          </a:xfrm>
          <a:prstGeom prst="rect">
            <a:avLst/>
          </a:prstGeom>
          <a:solidFill>
            <a:srgbClr val="EAF4F6"/>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 20">
            <a:extLst>
              <a:ext uri="{FF2B5EF4-FFF2-40B4-BE49-F238E27FC236}">
                <a16:creationId xmlns:a16="http://schemas.microsoft.com/office/drawing/2014/main" id="{C9E0FCF4-AB14-25C5-D51D-6E7CA7370CD8}"/>
              </a:ext>
            </a:extLst>
          </p:cNvPr>
          <p:cNvSpPr/>
          <p:nvPr/>
        </p:nvSpPr>
        <p:spPr>
          <a:xfrm>
            <a:off x="731520" y="5084064"/>
            <a:ext cx="10728960" cy="999744"/>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A7B8C"/>
                </a:solidFill>
                <a:effectLst/>
                <a:uLnTx/>
                <a:uFillTx/>
                <a:latin typeface="Calibri" panose="020F0502020204030204"/>
                <a:ea typeface="+mn-ea"/>
                <a:cs typeface="+mn-cs"/>
              </a:rPr>
              <a:t>The connection: </a:t>
            </a:r>
            <a:r>
              <a:rPr kumimoji="0" lang="en-US" sz="1600" b="0" i="0" u="none" strike="noStrike" kern="1200" cap="none" spc="0" normalizeH="0" baseline="0" noProof="0" dirty="0">
                <a:ln>
                  <a:noFill/>
                </a:ln>
                <a:solidFill>
                  <a:srgbClr val="1E293B"/>
                </a:solidFill>
                <a:effectLst/>
                <a:uLnTx/>
                <a:uFillTx/>
                <a:latin typeface="Calibri" panose="020F0502020204030204"/>
                <a:ea typeface="+mn-ea"/>
                <a:cs typeface="+mn-cs"/>
              </a:rPr>
              <a:t>Food insecurity and income instability are exactly what WIC is designed to address. And nearly 4 in 10 clients without a primary care provider — WIC's referral network is often the only pathway connecting these families to healthcare.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Shape 21">
            <a:extLst>
              <a:ext uri="{FF2B5EF4-FFF2-40B4-BE49-F238E27FC236}">
                <a16:creationId xmlns:a16="http://schemas.microsoft.com/office/drawing/2014/main" id="{F7DC27A4-1C3B-BAC2-F9A0-201056D7CD36}"/>
              </a:ext>
            </a:extLst>
          </p:cNvPr>
          <p:cNvSpPr/>
          <p:nvPr/>
        </p:nvSpPr>
        <p:spPr>
          <a:xfrm>
            <a:off x="0" y="6400800"/>
            <a:ext cx="12192000" cy="457200"/>
          </a:xfrm>
          <a:prstGeom prst="rect">
            <a:avLst/>
          </a:prstGeom>
          <a:solidFill>
            <a:srgbClr val="0D2B4E"/>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 22">
            <a:extLst>
              <a:ext uri="{FF2B5EF4-FFF2-40B4-BE49-F238E27FC236}">
                <a16:creationId xmlns:a16="http://schemas.microsoft.com/office/drawing/2014/main" id="{1B273729-9D2F-EB38-1B61-E06F90E29246}"/>
              </a:ext>
            </a:extLst>
          </p:cNvPr>
          <p:cNvSpPr/>
          <p:nvPr/>
        </p:nvSpPr>
        <p:spPr>
          <a:xfrm>
            <a:off x="365760" y="6437376"/>
            <a:ext cx="11460480" cy="3657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rPr>
              <a:t>Anchorage Health Department  |  WIC Program  |  muni.org/health</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57336"/>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F8F9"/>
        </a:solidFill>
        <a:effectLst/>
      </p:bgPr>
    </p:bg>
    <p:spTree>
      <p:nvGrpSpPr>
        <p:cNvPr id="1" name="">
          <a:extLst>
            <a:ext uri="{FF2B5EF4-FFF2-40B4-BE49-F238E27FC236}">
              <a16:creationId xmlns:a16="http://schemas.microsoft.com/office/drawing/2014/main" id="{7A038621-432E-AB1E-65B9-E578F1427CFB}"/>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7F723E38-CC34-F253-C876-42B126628E8D}"/>
              </a:ext>
            </a:extLst>
          </p:cNvPr>
          <p:cNvSpPr/>
          <p:nvPr/>
        </p:nvSpPr>
        <p:spPr>
          <a:xfrm>
            <a:off x="0" y="0"/>
            <a:ext cx="12192000" cy="1341120"/>
          </a:xfrm>
          <a:prstGeom prst="rect">
            <a:avLst/>
          </a:prstGeom>
          <a:solidFill>
            <a:srgbClr val="0D2B4E"/>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1">
            <a:extLst>
              <a:ext uri="{FF2B5EF4-FFF2-40B4-BE49-F238E27FC236}">
                <a16:creationId xmlns:a16="http://schemas.microsoft.com/office/drawing/2014/main" id="{4A2BFEE5-F86D-5580-2465-014FDFCD72B4}"/>
              </a:ext>
            </a:extLst>
          </p:cNvPr>
          <p:cNvSpPr/>
          <p:nvPr/>
        </p:nvSpPr>
        <p:spPr>
          <a:xfrm>
            <a:off x="0" y="1341120"/>
            <a:ext cx="12192000" cy="85344"/>
          </a:xfrm>
          <a:prstGeom prst="rect">
            <a:avLst/>
          </a:prstGeom>
          <a:solidFill>
            <a:srgbClr val="1A7B8C"/>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a:extLst>
              <a:ext uri="{FF2B5EF4-FFF2-40B4-BE49-F238E27FC236}">
                <a16:creationId xmlns:a16="http://schemas.microsoft.com/office/drawing/2014/main" id="{D2DD662E-FB1F-6606-4CC3-4D3365F7B8E8}"/>
              </a:ext>
            </a:extLst>
          </p:cNvPr>
          <p:cNvSpPr/>
          <p:nvPr/>
        </p:nvSpPr>
        <p:spPr>
          <a:xfrm>
            <a:off x="487680" y="121920"/>
            <a:ext cx="11216640" cy="91440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FFFFFF"/>
                </a:solidFill>
                <a:effectLst/>
                <a:uLnTx/>
                <a:uFillTx/>
                <a:latin typeface="Calibri" panose="020F0502020204030204"/>
                <a:ea typeface="+mn-ea"/>
                <a:cs typeface="+mn-cs"/>
              </a:rPr>
              <a:t>Barriers to Access &amp; Participation</a:t>
            </a:r>
            <a:endParaRPr kumimoji="0" lang="en-US" sz="3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3">
            <a:extLst>
              <a:ext uri="{FF2B5EF4-FFF2-40B4-BE49-F238E27FC236}">
                <a16:creationId xmlns:a16="http://schemas.microsoft.com/office/drawing/2014/main" id="{B9CB05EE-F776-4066-8AE0-795A274A2BB3}"/>
              </a:ext>
            </a:extLst>
          </p:cNvPr>
          <p:cNvSpPr/>
          <p:nvPr/>
        </p:nvSpPr>
        <p:spPr>
          <a:xfrm>
            <a:off x="487680" y="950976"/>
            <a:ext cx="11216640" cy="42672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DB4C0"/>
                </a:solidFill>
                <a:effectLst/>
                <a:uLnTx/>
                <a:uFillTx/>
                <a:latin typeface="Calibri" panose="020F0502020204030204"/>
                <a:ea typeface="+mn-ea"/>
                <a:cs typeface="+mn-cs"/>
              </a:rPr>
              <a:t>What stands between families and the care they need</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4">
            <a:extLst>
              <a:ext uri="{FF2B5EF4-FFF2-40B4-BE49-F238E27FC236}">
                <a16:creationId xmlns:a16="http://schemas.microsoft.com/office/drawing/2014/main" id="{26484372-4D3B-F373-71D3-F27A73E96EC5}"/>
              </a:ext>
            </a:extLst>
          </p:cNvPr>
          <p:cNvSpPr/>
          <p:nvPr/>
        </p:nvSpPr>
        <p:spPr>
          <a:xfrm>
            <a:off x="487680" y="1731264"/>
            <a:ext cx="3779520" cy="73152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1E293B"/>
                </a:solidFill>
                <a:effectLst/>
                <a:uLnTx/>
                <a:uFillTx/>
                <a:latin typeface="Calibri" panose="020F0502020204030204"/>
                <a:ea typeface="+mn-ea"/>
                <a:cs typeface="+mn-cs"/>
              </a:rPr>
              <a:t>Lack affordable or reliable childcare</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hape 5">
            <a:extLst>
              <a:ext uri="{FF2B5EF4-FFF2-40B4-BE49-F238E27FC236}">
                <a16:creationId xmlns:a16="http://schemas.microsoft.com/office/drawing/2014/main" id="{BECE5613-241B-6D4E-4CBF-BAE0C990E124}"/>
              </a:ext>
            </a:extLst>
          </p:cNvPr>
          <p:cNvSpPr/>
          <p:nvPr/>
        </p:nvSpPr>
        <p:spPr>
          <a:xfrm>
            <a:off x="4389120" y="1877568"/>
            <a:ext cx="7924800" cy="463296"/>
          </a:xfrm>
          <a:prstGeom prst="rect">
            <a:avLst/>
          </a:prstGeom>
          <a:solidFill>
            <a:srgbClr val="E2E8F0"/>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Shape 6">
            <a:extLst>
              <a:ext uri="{FF2B5EF4-FFF2-40B4-BE49-F238E27FC236}">
                <a16:creationId xmlns:a16="http://schemas.microsoft.com/office/drawing/2014/main" id="{5626C6E5-8912-CBBA-8D8A-039197D035D2}"/>
              </a:ext>
            </a:extLst>
          </p:cNvPr>
          <p:cNvSpPr/>
          <p:nvPr/>
        </p:nvSpPr>
        <p:spPr>
          <a:xfrm>
            <a:off x="4389121" y="1877568"/>
            <a:ext cx="3899001" cy="463296"/>
          </a:xfrm>
          <a:prstGeom prst="rect">
            <a:avLst/>
          </a:prstGeom>
          <a:solidFill>
            <a:srgbClr val="0D2B4E"/>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7">
            <a:extLst>
              <a:ext uri="{FF2B5EF4-FFF2-40B4-BE49-F238E27FC236}">
                <a16:creationId xmlns:a16="http://schemas.microsoft.com/office/drawing/2014/main" id="{E18D03E0-0C18-4BE7-78F2-C0AB8A659359}"/>
              </a:ext>
            </a:extLst>
          </p:cNvPr>
          <p:cNvSpPr/>
          <p:nvPr/>
        </p:nvSpPr>
        <p:spPr>
          <a:xfrm>
            <a:off x="8349081" y="1853184"/>
            <a:ext cx="975360" cy="512064"/>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D2B4E"/>
                </a:solidFill>
                <a:effectLst/>
                <a:uLnTx/>
                <a:uFillTx/>
                <a:latin typeface="Calibri" panose="020F0502020204030204"/>
                <a:ea typeface="+mn-ea"/>
                <a:cs typeface="+mn-cs"/>
              </a:rPr>
              <a:t>49.2%</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 8">
            <a:extLst>
              <a:ext uri="{FF2B5EF4-FFF2-40B4-BE49-F238E27FC236}">
                <a16:creationId xmlns:a16="http://schemas.microsoft.com/office/drawing/2014/main" id="{044CC487-C94C-E50C-5337-ED960859FAC6}"/>
              </a:ext>
            </a:extLst>
          </p:cNvPr>
          <p:cNvSpPr/>
          <p:nvPr/>
        </p:nvSpPr>
        <p:spPr>
          <a:xfrm>
            <a:off x="487680" y="2609088"/>
            <a:ext cx="3779520" cy="73152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1E293B"/>
                </a:solidFill>
                <a:effectLst/>
                <a:uLnTx/>
                <a:uFillTx/>
                <a:latin typeface="Calibri" panose="020F0502020204030204"/>
                <a:ea typeface="+mn-ea"/>
                <a:cs typeface="+mn-cs"/>
              </a:rPr>
              <a:t>Lack education/training for desired job</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Shape 9">
            <a:extLst>
              <a:ext uri="{FF2B5EF4-FFF2-40B4-BE49-F238E27FC236}">
                <a16:creationId xmlns:a16="http://schemas.microsoft.com/office/drawing/2014/main" id="{8AD3EA06-23BE-FB40-F678-4A5EA4F75839}"/>
              </a:ext>
            </a:extLst>
          </p:cNvPr>
          <p:cNvSpPr/>
          <p:nvPr/>
        </p:nvSpPr>
        <p:spPr>
          <a:xfrm>
            <a:off x="4389120" y="2755392"/>
            <a:ext cx="7924800" cy="463296"/>
          </a:xfrm>
          <a:prstGeom prst="rect">
            <a:avLst/>
          </a:prstGeom>
          <a:solidFill>
            <a:srgbClr val="E2E8F0"/>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10">
            <a:extLst>
              <a:ext uri="{FF2B5EF4-FFF2-40B4-BE49-F238E27FC236}">
                <a16:creationId xmlns:a16="http://schemas.microsoft.com/office/drawing/2014/main" id="{F507D9E4-FEFE-C48E-3CF3-47C2C210C75F}"/>
              </a:ext>
            </a:extLst>
          </p:cNvPr>
          <p:cNvSpPr/>
          <p:nvPr/>
        </p:nvSpPr>
        <p:spPr>
          <a:xfrm>
            <a:off x="4389120" y="2755392"/>
            <a:ext cx="2179320" cy="463296"/>
          </a:xfrm>
          <a:prstGeom prst="rect">
            <a:avLst/>
          </a:prstGeom>
          <a:solidFill>
            <a:srgbClr val="1A7B8C"/>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 11">
            <a:extLst>
              <a:ext uri="{FF2B5EF4-FFF2-40B4-BE49-F238E27FC236}">
                <a16:creationId xmlns:a16="http://schemas.microsoft.com/office/drawing/2014/main" id="{EEC849BB-4128-6607-761D-388CB35E6817}"/>
              </a:ext>
            </a:extLst>
          </p:cNvPr>
          <p:cNvSpPr/>
          <p:nvPr/>
        </p:nvSpPr>
        <p:spPr>
          <a:xfrm>
            <a:off x="6629400" y="2731008"/>
            <a:ext cx="975360" cy="512064"/>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1A7B8C"/>
                </a:solidFill>
                <a:effectLst/>
                <a:uLnTx/>
                <a:uFillTx/>
                <a:latin typeface="Calibri" panose="020F0502020204030204"/>
                <a:ea typeface="+mn-ea"/>
                <a:cs typeface="+mn-cs"/>
              </a:rPr>
              <a:t>27.5%</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a:extLst>
              <a:ext uri="{FF2B5EF4-FFF2-40B4-BE49-F238E27FC236}">
                <a16:creationId xmlns:a16="http://schemas.microsoft.com/office/drawing/2014/main" id="{8EB787C5-AF91-3993-E2BC-3E22AC0AD895}"/>
              </a:ext>
            </a:extLst>
          </p:cNvPr>
          <p:cNvSpPr/>
          <p:nvPr/>
        </p:nvSpPr>
        <p:spPr>
          <a:xfrm>
            <a:off x="487680" y="3486912"/>
            <a:ext cx="3779520" cy="73152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1E293B"/>
                </a:solidFill>
                <a:effectLst/>
                <a:uLnTx/>
                <a:uFillTx/>
                <a:latin typeface="Calibri" panose="020F0502020204030204"/>
                <a:ea typeface="+mn-ea"/>
                <a:cs typeface="+mn-cs"/>
              </a:rPr>
              <a:t>Difficulty accessing medical care due to cost</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3">
            <a:extLst>
              <a:ext uri="{FF2B5EF4-FFF2-40B4-BE49-F238E27FC236}">
                <a16:creationId xmlns:a16="http://schemas.microsoft.com/office/drawing/2014/main" id="{F93C13C7-5F77-8671-8C90-E79DBC261326}"/>
              </a:ext>
            </a:extLst>
          </p:cNvPr>
          <p:cNvSpPr/>
          <p:nvPr/>
        </p:nvSpPr>
        <p:spPr>
          <a:xfrm>
            <a:off x="4389120" y="3633216"/>
            <a:ext cx="7924800" cy="463296"/>
          </a:xfrm>
          <a:prstGeom prst="rect">
            <a:avLst/>
          </a:prstGeom>
          <a:solidFill>
            <a:srgbClr val="E2E8F0"/>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Shape 14">
            <a:extLst>
              <a:ext uri="{FF2B5EF4-FFF2-40B4-BE49-F238E27FC236}">
                <a16:creationId xmlns:a16="http://schemas.microsoft.com/office/drawing/2014/main" id="{AA56ABD0-D713-7F1D-E7EF-D87F438E11F1}"/>
              </a:ext>
            </a:extLst>
          </p:cNvPr>
          <p:cNvSpPr/>
          <p:nvPr/>
        </p:nvSpPr>
        <p:spPr>
          <a:xfrm>
            <a:off x="4389121" y="3633216"/>
            <a:ext cx="2203095" cy="463296"/>
          </a:xfrm>
          <a:prstGeom prst="rect">
            <a:avLst/>
          </a:prstGeom>
          <a:solidFill>
            <a:srgbClr val="0D2B4E"/>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 15">
            <a:extLst>
              <a:ext uri="{FF2B5EF4-FFF2-40B4-BE49-F238E27FC236}">
                <a16:creationId xmlns:a16="http://schemas.microsoft.com/office/drawing/2014/main" id="{7A866B56-F162-5286-42CF-0E4A80D834CE}"/>
              </a:ext>
            </a:extLst>
          </p:cNvPr>
          <p:cNvSpPr/>
          <p:nvPr/>
        </p:nvSpPr>
        <p:spPr>
          <a:xfrm>
            <a:off x="6653175" y="3608832"/>
            <a:ext cx="975360" cy="512064"/>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D2B4E"/>
                </a:solidFill>
                <a:effectLst/>
                <a:uLnTx/>
                <a:uFillTx/>
                <a:latin typeface="Calibri" panose="020F0502020204030204"/>
                <a:ea typeface="+mn-ea"/>
                <a:cs typeface="+mn-cs"/>
              </a:rPr>
              <a:t>27.8%</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 16">
            <a:extLst>
              <a:ext uri="{FF2B5EF4-FFF2-40B4-BE49-F238E27FC236}">
                <a16:creationId xmlns:a16="http://schemas.microsoft.com/office/drawing/2014/main" id="{865C69D1-ED0C-5C92-49AE-AC5E1BA5BC5D}"/>
              </a:ext>
            </a:extLst>
          </p:cNvPr>
          <p:cNvSpPr/>
          <p:nvPr/>
        </p:nvSpPr>
        <p:spPr>
          <a:xfrm>
            <a:off x="487680" y="4364736"/>
            <a:ext cx="3779520" cy="73152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1E293B"/>
                </a:solidFill>
                <a:effectLst/>
                <a:uLnTx/>
                <a:uFillTx/>
                <a:latin typeface="Calibri" panose="020F0502020204030204"/>
                <a:ea typeface="+mn-ea"/>
                <a:cs typeface="+mn-cs"/>
              </a:rPr>
              <a:t>Transportation prevents attending appointments</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Shape 17">
            <a:extLst>
              <a:ext uri="{FF2B5EF4-FFF2-40B4-BE49-F238E27FC236}">
                <a16:creationId xmlns:a16="http://schemas.microsoft.com/office/drawing/2014/main" id="{2B4B6EC7-4444-3F72-5EC7-89F53248C70D}"/>
              </a:ext>
            </a:extLst>
          </p:cNvPr>
          <p:cNvSpPr/>
          <p:nvPr/>
        </p:nvSpPr>
        <p:spPr>
          <a:xfrm>
            <a:off x="4389120" y="4511040"/>
            <a:ext cx="7924800" cy="463296"/>
          </a:xfrm>
          <a:prstGeom prst="rect">
            <a:avLst/>
          </a:prstGeom>
          <a:solidFill>
            <a:srgbClr val="E2E8F0"/>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Shape 18">
            <a:extLst>
              <a:ext uri="{FF2B5EF4-FFF2-40B4-BE49-F238E27FC236}">
                <a16:creationId xmlns:a16="http://schemas.microsoft.com/office/drawing/2014/main" id="{FC94DC6E-5AA3-2060-D0FE-5E95293468EE}"/>
              </a:ext>
            </a:extLst>
          </p:cNvPr>
          <p:cNvSpPr/>
          <p:nvPr/>
        </p:nvSpPr>
        <p:spPr>
          <a:xfrm>
            <a:off x="4389120" y="4511040"/>
            <a:ext cx="998525" cy="463296"/>
          </a:xfrm>
          <a:prstGeom prst="rect">
            <a:avLst/>
          </a:prstGeom>
          <a:solidFill>
            <a:srgbClr val="1A7B8C"/>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 19">
            <a:extLst>
              <a:ext uri="{FF2B5EF4-FFF2-40B4-BE49-F238E27FC236}">
                <a16:creationId xmlns:a16="http://schemas.microsoft.com/office/drawing/2014/main" id="{F5A5D0C2-1821-8B73-7901-5D7E97FA07FF}"/>
              </a:ext>
            </a:extLst>
          </p:cNvPr>
          <p:cNvSpPr/>
          <p:nvPr/>
        </p:nvSpPr>
        <p:spPr>
          <a:xfrm>
            <a:off x="5448605" y="4486656"/>
            <a:ext cx="975360" cy="512064"/>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1A7B8C"/>
                </a:solidFill>
                <a:effectLst/>
                <a:uLnTx/>
                <a:uFillTx/>
                <a:latin typeface="Calibri" panose="020F0502020204030204"/>
                <a:ea typeface="+mn-ea"/>
                <a:cs typeface="+mn-cs"/>
              </a:rPr>
              <a:t>12.6%</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 20">
            <a:extLst>
              <a:ext uri="{FF2B5EF4-FFF2-40B4-BE49-F238E27FC236}">
                <a16:creationId xmlns:a16="http://schemas.microsoft.com/office/drawing/2014/main" id="{E7AC489B-B372-5CCD-7717-DA2685B04C99}"/>
              </a:ext>
            </a:extLst>
          </p:cNvPr>
          <p:cNvSpPr/>
          <p:nvPr/>
        </p:nvSpPr>
        <p:spPr>
          <a:xfrm>
            <a:off x="487680" y="5242560"/>
            <a:ext cx="3779520" cy="73152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1E293B"/>
                </a:solidFill>
                <a:effectLst/>
                <a:uLnTx/>
                <a:uFillTx/>
                <a:latin typeface="Calibri" panose="020F0502020204030204"/>
                <a:ea typeface="+mn-ea"/>
                <a:cs typeface="+mn-cs"/>
              </a:rPr>
              <a:t>Need help reading, writing, or understanding forms</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Shape 21">
            <a:extLst>
              <a:ext uri="{FF2B5EF4-FFF2-40B4-BE49-F238E27FC236}">
                <a16:creationId xmlns:a16="http://schemas.microsoft.com/office/drawing/2014/main" id="{982448EB-18E8-DA35-F349-6E13C8842BBB}"/>
              </a:ext>
            </a:extLst>
          </p:cNvPr>
          <p:cNvSpPr/>
          <p:nvPr/>
        </p:nvSpPr>
        <p:spPr>
          <a:xfrm>
            <a:off x="4389120" y="5388864"/>
            <a:ext cx="7924800" cy="463296"/>
          </a:xfrm>
          <a:prstGeom prst="rect">
            <a:avLst/>
          </a:prstGeom>
          <a:solidFill>
            <a:srgbClr val="E2E8F0"/>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Shape 22">
            <a:extLst>
              <a:ext uri="{FF2B5EF4-FFF2-40B4-BE49-F238E27FC236}">
                <a16:creationId xmlns:a16="http://schemas.microsoft.com/office/drawing/2014/main" id="{6C03C314-C043-934C-F4A9-E336C40DA389}"/>
              </a:ext>
            </a:extLst>
          </p:cNvPr>
          <p:cNvSpPr/>
          <p:nvPr/>
        </p:nvSpPr>
        <p:spPr>
          <a:xfrm>
            <a:off x="4389120" y="5388864"/>
            <a:ext cx="641909" cy="463296"/>
          </a:xfrm>
          <a:prstGeom prst="rect">
            <a:avLst/>
          </a:prstGeom>
          <a:solidFill>
            <a:srgbClr val="64748B"/>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23">
            <a:extLst>
              <a:ext uri="{FF2B5EF4-FFF2-40B4-BE49-F238E27FC236}">
                <a16:creationId xmlns:a16="http://schemas.microsoft.com/office/drawing/2014/main" id="{1BA40654-D9BA-EED9-0BD7-A8CFE22AF06A}"/>
              </a:ext>
            </a:extLst>
          </p:cNvPr>
          <p:cNvSpPr/>
          <p:nvPr/>
        </p:nvSpPr>
        <p:spPr>
          <a:xfrm>
            <a:off x="5091989" y="5364480"/>
            <a:ext cx="975360" cy="512064"/>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64748B"/>
                </a:solidFill>
                <a:effectLst/>
                <a:uLnTx/>
                <a:uFillTx/>
                <a:latin typeface="Calibri" panose="020F0502020204030204"/>
                <a:ea typeface="+mn-ea"/>
                <a:cs typeface="+mn-cs"/>
              </a:rPr>
              <a:t>8.1%</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Shape 24">
            <a:extLst>
              <a:ext uri="{FF2B5EF4-FFF2-40B4-BE49-F238E27FC236}">
                <a16:creationId xmlns:a16="http://schemas.microsoft.com/office/drawing/2014/main" id="{1887B3EE-FD5C-7B1B-BEEB-1BD60C174EED}"/>
              </a:ext>
            </a:extLst>
          </p:cNvPr>
          <p:cNvSpPr/>
          <p:nvPr/>
        </p:nvSpPr>
        <p:spPr>
          <a:xfrm>
            <a:off x="487680" y="6096000"/>
            <a:ext cx="11216640" cy="182880"/>
          </a:xfrm>
          <a:prstGeom prst="rect">
            <a:avLst/>
          </a:prstGeom>
          <a:solidFill>
            <a:srgbClr val="1A7B8C"/>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Shape 25">
            <a:extLst>
              <a:ext uri="{FF2B5EF4-FFF2-40B4-BE49-F238E27FC236}">
                <a16:creationId xmlns:a16="http://schemas.microsoft.com/office/drawing/2014/main" id="{C4DBA7A1-C3B9-8F9D-8671-F1899CF26E51}"/>
              </a:ext>
            </a:extLst>
          </p:cNvPr>
          <p:cNvSpPr/>
          <p:nvPr/>
        </p:nvSpPr>
        <p:spPr>
          <a:xfrm>
            <a:off x="0" y="6400800"/>
            <a:ext cx="12192000" cy="457200"/>
          </a:xfrm>
          <a:prstGeom prst="rect">
            <a:avLst/>
          </a:prstGeom>
          <a:solidFill>
            <a:srgbClr val="0D2B4E"/>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 26">
            <a:extLst>
              <a:ext uri="{FF2B5EF4-FFF2-40B4-BE49-F238E27FC236}">
                <a16:creationId xmlns:a16="http://schemas.microsoft.com/office/drawing/2014/main" id="{950DDB4C-0CB0-3CB6-BC5A-FCE2C5D3393D}"/>
              </a:ext>
            </a:extLst>
          </p:cNvPr>
          <p:cNvSpPr/>
          <p:nvPr/>
        </p:nvSpPr>
        <p:spPr>
          <a:xfrm>
            <a:off x="365760" y="6437376"/>
            <a:ext cx="11460480" cy="3657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rPr>
              <a:t>Anchorage Health Department  |  WIC Program  |  muni.org/health</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970010"/>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F8F9"/>
        </a:solidFill>
        <a:effectLst/>
      </p:bgPr>
    </p:bg>
    <p:spTree>
      <p:nvGrpSpPr>
        <p:cNvPr id="1" name="">
          <a:extLst>
            <a:ext uri="{FF2B5EF4-FFF2-40B4-BE49-F238E27FC236}">
              <a16:creationId xmlns:a16="http://schemas.microsoft.com/office/drawing/2014/main" id="{10B6747E-7A6C-1DF6-CE4B-78992CE0DD43}"/>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3128A40E-A59D-F5DE-0413-F8F347ED19B6}"/>
              </a:ext>
            </a:extLst>
          </p:cNvPr>
          <p:cNvSpPr/>
          <p:nvPr/>
        </p:nvSpPr>
        <p:spPr>
          <a:xfrm>
            <a:off x="0" y="0"/>
            <a:ext cx="12192000" cy="1341120"/>
          </a:xfrm>
          <a:prstGeom prst="rect">
            <a:avLst/>
          </a:prstGeom>
          <a:solidFill>
            <a:srgbClr val="0D2B4E"/>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1">
            <a:extLst>
              <a:ext uri="{FF2B5EF4-FFF2-40B4-BE49-F238E27FC236}">
                <a16:creationId xmlns:a16="http://schemas.microsoft.com/office/drawing/2014/main" id="{61B09CFD-9CC0-53E1-E144-78CDC97C5A26}"/>
              </a:ext>
            </a:extLst>
          </p:cNvPr>
          <p:cNvSpPr/>
          <p:nvPr/>
        </p:nvSpPr>
        <p:spPr>
          <a:xfrm>
            <a:off x="0" y="1341120"/>
            <a:ext cx="12192000" cy="85344"/>
          </a:xfrm>
          <a:prstGeom prst="rect">
            <a:avLst/>
          </a:prstGeom>
          <a:solidFill>
            <a:srgbClr val="1A7B8C"/>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a:extLst>
              <a:ext uri="{FF2B5EF4-FFF2-40B4-BE49-F238E27FC236}">
                <a16:creationId xmlns:a16="http://schemas.microsoft.com/office/drawing/2014/main" id="{E09CFA0D-6B8B-EA3D-7A17-49D55A50E973}"/>
              </a:ext>
            </a:extLst>
          </p:cNvPr>
          <p:cNvSpPr/>
          <p:nvPr/>
        </p:nvSpPr>
        <p:spPr>
          <a:xfrm>
            <a:off x="487680" y="121920"/>
            <a:ext cx="11216640" cy="91440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FFFFFF"/>
                </a:solidFill>
                <a:effectLst/>
                <a:uLnTx/>
                <a:uFillTx/>
                <a:latin typeface="Calibri" panose="020F0502020204030204"/>
                <a:ea typeface="+mn-ea"/>
                <a:cs typeface="+mn-cs"/>
              </a:rPr>
              <a:t>How WIC Addresses These Needs</a:t>
            </a:r>
            <a:endParaRPr kumimoji="0" lang="en-US" sz="3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3">
            <a:extLst>
              <a:ext uri="{FF2B5EF4-FFF2-40B4-BE49-F238E27FC236}">
                <a16:creationId xmlns:a16="http://schemas.microsoft.com/office/drawing/2014/main" id="{0C352432-A8DF-A849-CC82-E3EAD537D218}"/>
              </a:ext>
            </a:extLst>
          </p:cNvPr>
          <p:cNvSpPr/>
          <p:nvPr/>
        </p:nvSpPr>
        <p:spPr>
          <a:xfrm>
            <a:off x="487680" y="950976"/>
            <a:ext cx="11216640" cy="42672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DB4C0"/>
                </a:solidFill>
                <a:effectLst/>
                <a:uLnTx/>
                <a:uFillTx/>
                <a:latin typeface="Calibri" panose="020F0502020204030204"/>
                <a:ea typeface="+mn-ea"/>
                <a:cs typeface="+mn-cs"/>
              </a:rPr>
              <a:t>We don't just provide food, we connect families to a broader system of care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hape 4">
            <a:extLst>
              <a:ext uri="{FF2B5EF4-FFF2-40B4-BE49-F238E27FC236}">
                <a16:creationId xmlns:a16="http://schemas.microsoft.com/office/drawing/2014/main" id="{645AF441-3F5F-0117-751C-6BBDDA21EE69}"/>
              </a:ext>
            </a:extLst>
          </p:cNvPr>
          <p:cNvSpPr/>
          <p:nvPr/>
        </p:nvSpPr>
        <p:spPr>
          <a:xfrm>
            <a:off x="487680" y="1731264"/>
            <a:ext cx="5425440" cy="1950720"/>
          </a:xfrm>
          <a:prstGeom prst="rect">
            <a:avLst/>
          </a:prstGeom>
          <a:solidFill>
            <a:srgbClr val="FFFFFF"/>
          </a:solidFill>
          <a:ln/>
          <a:effectLst>
            <a:outerShdw blurRad="63500" dist="25400" dir="8100000" algn="bl" rotWithShape="0">
              <a:srgbClr val="000000">
                <a:alpha val="10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5">
            <a:extLst>
              <a:ext uri="{FF2B5EF4-FFF2-40B4-BE49-F238E27FC236}">
                <a16:creationId xmlns:a16="http://schemas.microsoft.com/office/drawing/2014/main" id="{3156E53D-0BC3-F851-1462-B07E3368679C}"/>
              </a:ext>
            </a:extLst>
          </p:cNvPr>
          <p:cNvSpPr/>
          <p:nvPr/>
        </p:nvSpPr>
        <p:spPr>
          <a:xfrm>
            <a:off x="487680" y="1731264"/>
            <a:ext cx="5425440" cy="512064"/>
          </a:xfrm>
          <a:prstGeom prst="rect">
            <a:avLst/>
          </a:prstGeom>
          <a:solidFill>
            <a:srgbClr val="1A7B8C"/>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6">
            <a:extLst>
              <a:ext uri="{FF2B5EF4-FFF2-40B4-BE49-F238E27FC236}">
                <a16:creationId xmlns:a16="http://schemas.microsoft.com/office/drawing/2014/main" id="{724A70D7-7F7E-1104-CDCF-5F5C9D0848C4}"/>
              </a:ext>
            </a:extLst>
          </p:cNvPr>
          <p:cNvSpPr/>
          <p:nvPr/>
        </p:nvSpPr>
        <p:spPr>
          <a:xfrm>
            <a:off x="670560" y="1731264"/>
            <a:ext cx="5120640" cy="512064"/>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Food Security</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7">
            <a:extLst>
              <a:ext uri="{FF2B5EF4-FFF2-40B4-BE49-F238E27FC236}">
                <a16:creationId xmlns:a16="http://schemas.microsoft.com/office/drawing/2014/main" id="{CE731B2C-E996-B3E5-A788-58EB705555B3}"/>
              </a:ext>
            </a:extLst>
          </p:cNvPr>
          <p:cNvSpPr/>
          <p:nvPr/>
        </p:nvSpPr>
        <p:spPr>
          <a:xfrm>
            <a:off x="670560" y="2316480"/>
            <a:ext cx="5120640" cy="1280160"/>
          </a:xfrm>
          <a:prstGeom prst="rect">
            <a:avLst/>
          </a:prstGeom>
          <a:noFill/>
          <a:ln/>
        </p:spPr>
        <p:txBody>
          <a:bodyPr wrap="square" rtlCol="0" anchor="t"/>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1E293B"/>
                </a:solidFill>
                <a:effectLst/>
                <a:uLnTx/>
                <a:uFillTx/>
                <a:latin typeface="Calibri" panose="020F0502020204030204"/>
                <a:ea typeface="+mn-ea"/>
                <a:cs typeface="+mn-cs"/>
              </a:rPr>
              <a:t>Monthly eWIC food benefits and formula directly address food insecurity and income strain</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Shape 8">
            <a:extLst>
              <a:ext uri="{FF2B5EF4-FFF2-40B4-BE49-F238E27FC236}">
                <a16:creationId xmlns:a16="http://schemas.microsoft.com/office/drawing/2014/main" id="{782A4DD7-A259-9D31-CF60-1713B66EF438}"/>
              </a:ext>
            </a:extLst>
          </p:cNvPr>
          <p:cNvSpPr/>
          <p:nvPr/>
        </p:nvSpPr>
        <p:spPr>
          <a:xfrm>
            <a:off x="6278880" y="1731264"/>
            <a:ext cx="5425440" cy="1950720"/>
          </a:xfrm>
          <a:prstGeom prst="rect">
            <a:avLst/>
          </a:prstGeom>
          <a:solidFill>
            <a:srgbClr val="FFFFFF"/>
          </a:solidFill>
          <a:ln/>
          <a:effectLst>
            <a:outerShdw blurRad="63500" dist="25400" dir="8100000" algn="bl" rotWithShape="0">
              <a:srgbClr val="000000">
                <a:alpha val="10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9">
            <a:extLst>
              <a:ext uri="{FF2B5EF4-FFF2-40B4-BE49-F238E27FC236}">
                <a16:creationId xmlns:a16="http://schemas.microsoft.com/office/drawing/2014/main" id="{56F4FAF8-5245-8D76-E690-665C54E9CBF1}"/>
              </a:ext>
            </a:extLst>
          </p:cNvPr>
          <p:cNvSpPr/>
          <p:nvPr/>
        </p:nvSpPr>
        <p:spPr>
          <a:xfrm>
            <a:off x="6278880" y="1731264"/>
            <a:ext cx="5425440" cy="512064"/>
          </a:xfrm>
          <a:prstGeom prst="rect">
            <a:avLst/>
          </a:prstGeom>
          <a:solidFill>
            <a:srgbClr val="0D2B4E"/>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10">
            <a:extLst>
              <a:ext uri="{FF2B5EF4-FFF2-40B4-BE49-F238E27FC236}">
                <a16:creationId xmlns:a16="http://schemas.microsoft.com/office/drawing/2014/main" id="{8EA94BAF-1E86-D2B5-55A0-BA9A54D73F94}"/>
              </a:ext>
            </a:extLst>
          </p:cNvPr>
          <p:cNvSpPr/>
          <p:nvPr/>
        </p:nvSpPr>
        <p:spPr>
          <a:xfrm>
            <a:off x="6461760" y="1731264"/>
            <a:ext cx="5120640" cy="512064"/>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Healthcare Access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 11">
            <a:extLst>
              <a:ext uri="{FF2B5EF4-FFF2-40B4-BE49-F238E27FC236}">
                <a16:creationId xmlns:a16="http://schemas.microsoft.com/office/drawing/2014/main" id="{E75C81BD-ED32-1D32-DE02-FFB9A73A9AF3}"/>
              </a:ext>
            </a:extLst>
          </p:cNvPr>
          <p:cNvSpPr/>
          <p:nvPr/>
        </p:nvSpPr>
        <p:spPr>
          <a:xfrm>
            <a:off x="6461760" y="2316480"/>
            <a:ext cx="5120640" cy="1280160"/>
          </a:xfrm>
          <a:prstGeom prst="rect">
            <a:avLst/>
          </a:prstGeom>
          <a:noFill/>
          <a:ln/>
        </p:spPr>
        <p:txBody>
          <a:bodyPr wrap="square" rtlCol="0" anchor="t"/>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1E293B"/>
                </a:solidFill>
                <a:effectLst/>
                <a:uLnTx/>
                <a:uFillTx/>
                <a:latin typeface="Calibri" panose="020F0502020204030204"/>
                <a:ea typeface="+mn-ea"/>
                <a:cs typeface="+mn-cs"/>
              </a:rPr>
              <a:t>We connect uninsured and unconnected clients to primary care, Medicaid, and community health resources</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Shape 12">
            <a:extLst>
              <a:ext uri="{FF2B5EF4-FFF2-40B4-BE49-F238E27FC236}">
                <a16:creationId xmlns:a16="http://schemas.microsoft.com/office/drawing/2014/main" id="{695D2D27-62A6-5A55-4239-FA369C4C558A}"/>
              </a:ext>
            </a:extLst>
          </p:cNvPr>
          <p:cNvSpPr/>
          <p:nvPr/>
        </p:nvSpPr>
        <p:spPr>
          <a:xfrm>
            <a:off x="487680" y="3864864"/>
            <a:ext cx="5425440" cy="1950720"/>
          </a:xfrm>
          <a:prstGeom prst="rect">
            <a:avLst/>
          </a:prstGeom>
          <a:solidFill>
            <a:srgbClr val="FFFFFF"/>
          </a:solidFill>
          <a:ln/>
          <a:effectLst>
            <a:outerShdw blurRad="63500" dist="25400" dir="8100000" algn="bl" rotWithShape="0">
              <a:srgbClr val="000000">
                <a:alpha val="10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Shape 13">
            <a:extLst>
              <a:ext uri="{FF2B5EF4-FFF2-40B4-BE49-F238E27FC236}">
                <a16:creationId xmlns:a16="http://schemas.microsoft.com/office/drawing/2014/main" id="{F0DE5EA9-F24F-B202-4264-976504EAC9E8}"/>
              </a:ext>
            </a:extLst>
          </p:cNvPr>
          <p:cNvSpPr/>
          <p:nvPr/>
        </p:nvSpPr>
        <p:spPr>
          <a:xfrm>
            <a:off x="487680" y="3864864"/>
            <a:ext cx="5425440" cy="512064"/>
          </a:xfrm>
          <a:prstGeom prst="rect">
            <a:avLst/>
          </a:prstGeom>
          <a:solidFill>
            <a:srgbClr val="1A7B8C"/>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14">
            <a:extLst>
              <a:ext uri="{FF2B5EF4-FFF2-40B4-BE49-F238E27FC236}">
                <a16:creationId xmlns:a16="http://schemas.microsoft.com/office/drawing/2014/main" id="{9A253C56-3757-9657-1144-FBA8C8FBB762}"/>
              </a:ext>
            </a:extLst>
          </p:cNvPr>
          <p:cNvSpPr/>
          <p:nvPr/>
        </p:nvSpPr>
        <p:spPr>
          <a:xfrm>
            <a:off x="670560" y="3864864"/>
            <a:ext cx="5120640" cy="512064"/>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Child Development</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a:extLst>
              <a:ext uri="{FF2B5EF4-FFF2-40B4-BE49-F238E27FC236}">
                <a16:creationId xmlns:a16="http://schemas.microsoft.com/office/drawing/2014/main" id="{09437FB9-A6BA-FAD7-925F-6BC6F3C7F5E3}"/>
              </a:ext>
            </a:extLst>
          </p:cNvPr>
          <p:cNvSpPr/>
          <p:nvPr/>
        </p:nvSpPr>
        <p:spPr>
          <a:xfrm>
            <a:off x="670560" y="4450080"/>
            <a:ext cx="5120640" cy="1280160"/>
          </a:xfrm>
          <a:prstGeom prst="rect">
            <a:avLst/>
          </a:prstGeom>
          <a:noFill/>
          <a:ln/>
        </p:spPr>
        <p:txBody>
          <a:bodyPr wrap="square" rtlCol="0" anchor="t"/>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1E293B"/>
                </a:solidFill>
                <a:effectLst/>
                <a:uLnTx/>
                <a:uFillTx/>
                <a:latin typeface="Calibri" panose="020F0502020204030204"/>
                <a:ea typeface="+mn-ea"/>
                <a:cs typeface="+mn-cs"/>
              </a:rPr>
              <a:t>Growth screenings, nutrition education, and developmental referrals support children's long-term health</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hape 16">
            <a:extLst>
              <a:ext uri="{FF2B5EF4-FFF2-40B4-BE49-F238E27FC236}">
                <a16:creationId xmlns:a16="http://schemas.microsoft.com/office/drawing/2014/main" id="{807D11DD-7DB4-7F9E-AC42-EEE4969D44D1}"/>
              </a:ext>
            </a:extLst>
          </p:cNvPr>
          <p:cNvSpPr/>
          <p:nvPr/>
        </p:nvSpPr>
        <p:spPr>
          <a:xfrm>
            <a:off x="6278880" y="3864864"/>
            <a:ext cx="5425440" cy="1950720"/>
          </a:xfrm>
          <a:prstGeom prst="rect">
            <a:avLst/>
          </a:prstGeom>
          <a:solidFill>
            <a:srgbClr val="FFFFFF"/>
          </a:solidFill>
          <a:ln/>
          <a:effectLst>
            <a:outerShdw blurRad="63500" dist="25400" dir="8100000" algn="bl" rotWithShape="0">
              <a:srgbClr val="000000">
                <a:alpha val="10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hape 17">
            <a:extLst>
              <a:ext uri="{FF2B5EF4-FFF2-40B4-BE49-F238E27FC236}">
                <a16:creationId xmlns:a16="http://schemas.microsoft.com/office/drawing/2014/main" id="{AC2F6109-DFB8-2D10-B067-FB4546E45CD7}"/>
              </a:ext>
            </a:extLst>
          </p:cNvPr>
          <p:cNvSpPr/>
          <p:nvPr/>
        </p:nvSpPr>
        <p:spPr>
          <a:xfrm>
            <a:off x="6278880" y="3864864"/>
            <a:ext cx="5425440" cy="512064"/>
          </a:xfrm>
          <a:prstGeom prst="rect">
            <a:avLst/>
          </a:prstGeom>
          <a:solidFill>
            <a:srgbClr val="0D2B4E"/>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 18">
            <a:extLst>
              <a:ext uri="{FF2B5EF4-FFF2-40B4-BE49-F238E27FC236}">
                <a16:creationId xmlns:a16="http://schemas.microsoft.com/office/drawing/2014/main" id="{A83422A0-2113-1C30-3DD2-98E382542E0E}"/>
              </a:ext>
            </a:extLst>
          </p:cNvPr>
          <p:cNvSpPr/>
          <p:nvPr/>
        </p:nvSpPr>
        <p:spPr>
          <a:xfrm>
            <a:off x="6461760" y="3864864"/>
            <a:ext cx="5120640" cy="512064"/>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Referral Network</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 19">
            <a:extLst>
              <a:ext uri="{FF2B5EF4-FFF2-40B4-BE49-F238E27FC236}">
                <a16:creationId xmlns:a16="http://schemas.microsoft.com/office/drawing/2014/main" id="{3D71D496-8A15-03F5-9BF2-6302485B9D52}"/>
              </a:ext>
            </a:extLst>
          </p:cNvPr>
          <p:cNvSpPr/>
          <p:nvPr/>
        </p:nvSpPr>
        <p:spPr>
          <a:xfrm>
            <a:off x="6461760" y="4450080"/>
            <a:ext cx="5120640" cy="1280160"/>
          </a:xfrm>
          <a:prstGeom prst="rect">
            <a:avLst/>
          </a:prstGeom>
          <a:noFill/>
          <a:ln/>
        </p:spPr>
        <p:txBody>
          <a:bodyPr wrap="square" rtlCol="0" anchor="t"/>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1E293B"/>
                </a:solidFill>
                <a:effectLst/>
                <a:uLnTx/>
                <a:uFillTx/>
                <a:latin typeface="Calibri" panose="020F0502020204030204"/>
                <a:ea typeface="+mn-ea"/>
                <a:cs typeface="+mn-cs"/>
              </a:rPr>
              <a:t>We actively refer clients to childcare assistance, transportation programs, education support, and social services</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Shape 20">
            <a:extLst>
              <a:ext uri="{FF2B5EF4-FFF2-40B4-BE49-F238E27FC236}">
                <a16:creationId xmlns:a16="http://schemas.microsoft.com/office/drawing/2014/main" id="{E601DBA7-7CA8-5679-0476-2E0B73BF9E36}"/>
              </a:ext>
            </a:extLst>
          </p:cNvPr>
          <p:cNvSpPr/>
          <p:nvPr/>
        </p:nvSpPr>
        <p:spPr>
          <a:xfrm>
            <a:off x="0" y="6400800"/>
            <a:ext cx="12192000" cy="457200"/>
          </a:xfrm>
          <a:prstGeom prst="rect">
            <a:avLst/>
          </a:prstGeom>
          <a:solidFill>
            <a:srgbClr val="0D2B4E"/>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 21">
            <a:extLst>
              <a:ext uri="{FF2B5EF4-FFF2-40B4-BE49-F238E27FC236}">
                <a16:creationId xmlns:a16="http://schemas.microsoft.com/office/drawing/2014/main" id="{EF51F5CE-5AC7-5476-59AB-EA047AA7BECF}"/>
              </a:ext>
            </a:extLst>
          </p:cNvPr>
          <p:cNvSpPr/>
          <p:nvPr/>
        </p:nvSpPr>
        <p:spPr>
          <a:xfrm>
            <a:off x="365760" y="6437376"/>
            <a:ext cx="11460480" cy="3657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rPr>
              <a:t>Anchorage Health Department  |  WIC Program  |  muni.org/health</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8304029"/>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D2B4E"/>
        </a:solidFill>
        <a:effectLst/>
      </p:bgPr>
    </p:bg>
    <p:spTree>
      <p:nvGrpSpPr>
        <p:cNvPr id="1" name="">
          <a:extLst>
            <a:ext uri="{FF2B5EF4-FFF2-40B4-BE49-F238E27FC236}">
              <a16:creationId xmlns:a16="http://schemas.microsoft.com/office/drawing/2014/main" id="{C3008F7F-1591-CB27-FD9F-971934B88BA8}"/>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4D94B08B-6C50-DE62-5481-A7E4B33CC753}"/>
              </a:ext>
            </a:extLst>
          </p:cNvPr>
          <p:cNvSpPr/>
          <p:nvPr/>
        </p:nvSpPr>
        <p:spPr>
          <a:xfrm>
            <a:off x="731520" y="365760"/>
            <a:ext cx="10728960" cy="9753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533" b="1" i="0" u="none" strike="noStrike" kern="1200" cap="none" spc="0" normalizeH="0" baseline="0" noProof="0" dirty="0">
                <a:ln>
                  <a:noFill/>
                </a:ln>
                <a:solidFill>
                  <a:srgbClr val="FFFFFF"/>
                </a:solidFill>
                <a:effectLst/>
                <a:uLnTx/>
                <a:uFillTx/>
                <a:latin typeface="Calibri" panose="020F0502020204030204"/>
                <a:ea typeface="+mn-ea"/>
                <a:cs typeface="+mn-cs"/>
              </a:rPr>
              <a:t>Partner With WIC</a:t>
            </a:r>
            <a:endParaRPr kumimoji="0" lang="en-US" sz="45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1">
            <a:extLst>
              <a:ext uri="{FF2B5EF4-FFF2-40B4-BE49-F238E27FC236}">
                <a16:creationId xmlns:a16="http://schemas.microsoft.com/office/drawing/2014/main" id="{BD1429E4-8E14-8047-68F2-1CA647F615B1}"/>
              </a:ext>
            </a:extLst>
          </p:cNvPr>
          <p:cNvSpPr/>
          <p:nvPr/>
        </p:nvSpPr>
        <p:spPr>
          <a:xfrm>
            <a:off x="731520" y="1219200"/>
            <a:ext cx="10728960" cy="48768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1" u="none" strike="noStrike" kern="1200" cap="none" spc="0" normalizeH="0" baseline="0" noProof="0" dirty="0">
                <a:ln>
                  <a:noFill/>
                </a:ln>
                <a:solidFill>
                  <a:srgbClr val="3DB4C0"/>
                </a:solidFill>
                <a:effectLst/>
                <a:uLnTx/>
                <a:uFillTx/>
                <a:latin typeface="Calibri" panose="020F0502020204030204"/>
                <a:ea typeface="+mn-ea"/>
                <a:cs typeface="+mn-cs"/>
              </a:rPr>
              <a:t>Three things you can do starting today</a:t>
            </a:r>
            <a:endPar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2">
            <a:extLst>
              <a:ext uri="{FF2B5EF4-FFF2-40B4-BE49-F238E27FC236}">
                <a16:creationId xmlns:a16="http://schemas.microsoft.com/office/drawing/2014/main" id="{944DE854-0E73-6BB2-4FED-7FD8C0D6C4F5}"/>
              </a:ext>
            </a:extLst>
          </p:cNvPr>
          <p:cNvSpPr/>
          <p:nvPr/>
        </p:nvSpPr>
        <p:spPr>
          <a:xfrm>
            <a:off x="731520" y="1682496"/>
            <a:ext cx="10728960" cy="73152"/>
          </a:xfrm>
          <a:prstGeom prst="rect">
            <a:avLst/>
          </a:prstGeom>
          <a:solidFill>
            <a:srgbClr val="1A7B8C"/>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hape 3">
            <a:extLst>
              <a:ext uri="{FF2B5EF4-FFF2-40B4-BE49-F238E27FC236}">
                <a16:creationId xmlns:a16="http://schemas.microsoft.com/office/drawing/2014/main" id="{5826640D-13C0-D0D5-2DE4-FDF96E9AEEB5}"/>
              </a:ext>
            </a:extLst>
          </p:cNvPr>
          <p:cNvSpPr/>
          <p:nvPr/>
        </p:nvSpPr>
        <p:spPr>
          <a:xfrm>
            <a:off x="487680" y="1889760"/>
            <a:ext cx="3535680" cy="4206240"/>
          </a:xfrm>
          <a:prstGeom prst="rect">
            <a:avLst/>
          </a:prstGeom>
          <a:solidFill>
            <a:srgbClr val="FFFFFF"/>
          </a:solidFill>
          <a:ln/>
          <a:effectLst>
            <a:outerShdw blurRad="76200" dist="38100" dir="8100000" algn="bl" rotWithShape="0">
              <a:srgbClr val="000000">
                <a:alpha val="15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hape 4">
            <a:extLst>
              <a:ext uri="{FF2B5EF4-FFF2-40B4-BE49-F238E27FC236}">
                <a16:creationId xmlns:a16="http://schemas.microsoft.com/office/drawing/2014/main" id="{C3DB746D-9792-FC42-5FD9-DD1AC27C6071}"/>
              </a:ext>
            </a:extLst>
          </p:cNvPr>
          <p:cNvSpPr/>
          <p:nvPr/>
        </p:nvSpPr>
        <p:spPr>
          <a:xfrm>
            <a:off x="487680" y="1889760"/>
            <a:ext cx="3535680" cy="670560"/>
          </a:xfrm>
          <a:prstGeom prst="rect">
            <a:avLst/>
          </a:prstGeom>
          <a:solidFill>
            <a:srgbClr val="1A7B8C"/>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5">
            <a:extLst>
              <a:ext uri="{FF2B5EF4-FFF2-40B4-BE49-F238E27FC236}">
                <a16:creationId xmlns:a16="http://schemas.microsoft.com/office/drawing/2014/main" id="{4F86DF31-8FF4-698A-BDC8-48654B2D5652}"/>
              </a:ext>
            </a:extLst>
          </p:cNvPr>
          <p:cNvSpPr/>
          <p:nvPr/>
        </p:nvSpPr>
        <p:spPr>
          <a:xfrm>
            <a:off x="633984" y="1889760"/>
            <a:ext cx="3291840" cy="6705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FFFFFF"/>
                </a:solidFill>
                <a:effectLst/>
                <a:uLnTx/>
                <a:uFillTx/>
                <a:latin typeface="Calibri" panose="020F0502020204030204"/>
                <a:ea typeface="+mn-ea"/>
                <a:cs typeface="+mn-cs"/>
              </a:rPr>
              <a:t>1. Ask Your Clients</a:t>
            </a:r>
            <a:endParaRPr kumimoji="0" lang="en-US" sz="17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6">
            <a:extLst>
              <a:ext uri="{FF2B5EF4-FFF2-40B4-BE49-F238E27FC236}">
                <a16:creationId xmlns:a16="http://schemas.microsoft.com/office/drawing/2014/main" id="{A1F05C88-E340-3951-DC54-3130826CEB95}"/>
              </a:ext>
            </a:extLst>
          </p:cNvPr>
          <p:cNvSpPr/>
          <p:nvPr/>
        </p:nvSpPr>
        <p:spPr>
          <a:xfrm>
            <a:off x="633984" y="2645664"/>
            <a:ext cx="3291840" cy="3364992"/>
          </a:xfrm>
          <a:prstGeom prst="rect">
            <a:avLst/>
          </a:prstGeom>
          <a:noFill/>
          <a:ln/>
        </p:spPr>
        <p:txBody>
          <a:bodyPr wrap="square" rtlCol="0" anchor="t"/>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533" b="0" i="0" u="none" strike="noStrike" kern="1200" cap="none" spc="0" normalizeH="0" baseline="0" noProof="0" dirty="0">
                <a:ln>
                  <a:noFill/>
                </a:ln>
                <a:solidFill>
                  <a:srgbClr val="1E293B"/>
                </a:solidFill>
                <a:effectLst/>
                <a:uLnTx/>
                <a:uFillTx/>
                <a:latin typeface="Calibri" panose="020F0502020204030204"/>
                <a:ea typeface="+mn-ea"/>
                <a:cs typeface="+mn-cs"/>
              </a:rPr>
              <a:t>Ask every eligible patient if they're enrolled in WIC. Income threshold is 185% FPL, higher than most assume. Medicaid/SNAP often qualifies automatically.</a:t>
            </a:r>
            <a:endParaRPr kumimoji="0" lang="en-US" sz="15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hape 7">
            <a:extLst>
              <a:ext uri="{FF2B5EF4-FFF2-40B4-BE49-F238E27FC236}">
                <a16:creationId xmlns:a16="http://schemas.microsoft.com/office/drawing/2014/main" id="{E802A91D-FC83-0CD6-C987-359688CC7AEF}"/>
              </a:ext>
            </a:extLst>
          </p:cNvPr>
          <p:cNvSpPr/>
          <p:nvPr/>
        </p:nvSpPr>
        <p:spPr>
          <a:xfrm>
            <a:off x="4303776" y="1889760"/>
            <a:ext cx="3535680" cy="4206240"/>
          </a:xfrm>
          <a:prstGeom prst="rect">
            <a:avLst/>
          </a:prstGeom>
          <a:solidFill>
            <a:srgbClr val="FFFFFF"/>
          </a:solidFill>
          <a:ln/>
          <a:effectLst>
            <a:outerShdw blurRad="76200" dist="38100" dir="8100000" algn="bl" rotWithShape="0">
              <a:srgbClr val="000000">
                <a:alpha val="15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Shape 8">
            <a:extLst>
              <a:ext uri="{FF2B5EF4-FFF2-40B4-BE49-F238E27FC236}">
                <a16:creationId xmlns:a16="http://schemas.microsoft.com/office/drawing/2014/main" id="{A37A85B9-FA55-00AF-E9FB-F529C95C8ED1}"/>
              </a:ext>
            </a:extLst>
          </p:cNvPr>
          <p:cNvSpPr/>
          <p:nvPr/>
        </p:nvSpPr>
        <p:spPr>
          <a:xfrm>
            <a:off x="4303776" y="1889760"/>
            <a:ext cx="3535680" cy="670560"/>
          </a:xfrm>
          <a:prstGeom prst="rect">
            <a:avLst/>
          </a:prstGeom>
          <a:solidFill>
            <a:srgbClr val="1A7B8C"/>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 9">
            <a:extLst>
              <a:ext uri="{FF2B5EF4-FFF2-40B4-BE49-F238E27FC236}">
                <a16:creationId xmlns:a16="http://schemas.microsoft.com/office/drawing/2014/main" id="{184D0BE5-D0BD-A958-0CCA-F56BB7D472DB}"/>
              </a:ext>
            </a:extLst>
          </p:cNvPr>
          <p:cNvSpPr/>
          <p:nvPr/>
        </p:nvSpPr>
        <p:spPr>
          <a:xfrm>
            <a:off x="4450080" y="1889760"/>
            <a:ext cx="3291840" cy="6705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FFFFFF"/>
                </a:solidFill>
                <a:effectLst/>
                <a:uLnTx/>
                <a:uFillTx/>
                <a:latin typeface="Calibri" panose="020F0502020204030204"/>
                <a:ea typeface="+mn-ea"/>
                <a:cs typeface="+mn-cs"/>
              </a:rPr>
              <a:t>2. Share Referral Info</a:t>
            </a:r>
            <a:endParaRPr kumimoji="0" lang="en-US" sz="17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 10">
            <a:extLst>
              <a:ext uri="{FF2B5EF4-FFF2-40B4-BE49-F238E27FC236}">
                <a16:creationId xmlns:a16="http://schemas.microsoft.com/office/drawing/2014/main" id="{866934CD-2AAA-FE21-0164-948C1294FEB2}"/>
              </a:ext>
            </a:extLst>
          </p:cNvPr>
          <p:cNvSpPr/>
          <p:nvPr/>
        </p:nvSpPr>
        <p:spPr>
          <a:xfrm>
            <a:off x="4450080" y="2645664"/>
            <a:ext cx="3291840" cy="3364992"/>
          </a:xfrm>
          <a:prstGeom prst="rect">
            <a:avLst/>
          </a:prstGeom>
          <a:noFill/>
          <a:ln/>
        </p:spPr>
        <p:txBody>
          <a:bodyPr wrap="square" rtlCol="0" anchor="t"/>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533" b="0" i="0" u="none" strike="noStrike" kern="1200" cap="none" spc="0" normalizeH="0" baseline="0" noProof="0" dirty="0">
                <a:ln>
                  <a:noFill/>
                </a:ln>
                <a:solidFill>
                  <a:srgbClr val="1E293B"/>
                </a:solidFill>
                <a:effectLst/>
                <a:uLnTx/>
                <a:uFillTx/>
                <a:latin typeface="Calibri" panose="020F0502020204030204"/>
                <a:ea typeface="+mn-ea"/>
                <a:cs typeface="+mn-cs"/>
              </a:rPr>
              <a:t>Post our information in your waiting room. A provider referral is one of the most trusted pathways families use to connect with WIC.</a:t>
            </a:r>
            <a:endParaRPr kumimoji="0" lang="en-US" sz="15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Shape 11">
            <a:extLst>
              <a:ext uri="{FF2B5EF4-FFF2-40B4-BE49-F238E27FC236}">
                <a16:creationId xmlns:a16="http://schemas.microsoft.com/office/drawing/2014/main" id="{A4EC727F-83C3-D3A9-54EC-F5614E25CA5D}"/>
              </a:ext>
            </a:extLst>
          </p:cNvPr>
          <p:cNvSpPr/>
          <p:nvPr/>
        </p:nvSpPr>
        <p:spPr>
          <a:xfrm>
            <a:off x="8119872" y="1889760"/>
            <a:ext cx="3535680" cy="4206240"/>
          </a:xfrm>
          <a:prstGeom prst="rect">
            <a:avLst/>
          </a:prstGeom>
          <a:solidFill>
            <a:srgbClr val="FFFFFF"/>
          </a:solidFill>
          <a:ln/>
          <a:effectLst>
            <a:outerShdw blurRad="76200" dist="38100" dir="8100000" algn="bl" rotWithShape="0">
              <a:srgbClr val="000000">
                <a:alpha val="15000"/>
              </a:srgbClr>
            </a:outerShdw>
          </a:effec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Shape 12">
            <a:extLst>
              <a:ext uri="{FF2B5EF4-FFF2-40B4-BE49-F238E27FC236}">
                <a16:creationId xmlns:a16="http://schemas.microsoft.com/office/drawing/2014/main" id="{9C137707-6ACC-4E69-6C00-9B12DD3E8047}"/>
              </a:ext>
            </a:extLst>
          </p:cNvPr>
          <p:cNvSpPr/>
          <p:nvPr/>
        </p:nvSpPr>
        <p:spPr>
          <a:xfrm>
            <a:off x="8119872" y="1889760"/>
            <a:ext cx="3535680" cy="670560"/>
          </a:xfrm>
          <a:prstGeom prst="rect">
            <a:avLst/>
          </a:prstGeom>
          <a:solidFill>
            <a:srgbClr val="1A7B8C"/>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13">
            <a:extLst>
              <a:ext uri="{FF2B5EF4-FFF2-40B4-BE49-F238E27FC236}">
                <a16:creationId xmlns:a16="http://schemas.microsoft.com/office/drawing/2014/main" id="{E4A01D54-291B-DABD-DAF1-6E710898A323}"/>
              </a:ext>
            </a:extLst>
          </p:cNvPr>
          <p:cNvSpPr/>
          <p:nvPr/>
        </p:nvSpPr>
        <p:spPr>
          <a:xfrm>
            <a:off x="8266176" y="1889760"/>
            <a:ext cx="3291840" cy="670560"/>
          </a:xfrm>
          <a:prstGeom prst="rect">
            <a:avLst/>
          </a:prstGeom>
          <a:noFill/>
          <a:ln/>
        </p:spPr>
        <p:txBody>
          <a:bodyPr wrap="square"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FFFFFF"/>
                </a:solidFill>
                <a:effectLst/>
                <a:uLnTx/>
                <a:uFillTx/>
                <a:latin typeface="Calibri" panose="020F0502020204030204"/>
                <a:ea typeface="+mn-ea"/>
                <a:cs typeface="+mn-cs"/>
              </a:rPr>
              <a:t>3. Let's Build Together</a:t>
            </a:r>
            <a:endParaRPr kumimoji="0" lang="en-US" sz="17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 14">
            <a:extLst>
              <a:ext uri="{FF2B5EF4-FFF2-40B4-BE49-F238E27FC236}">
                <a16:creationId xmlns:a16="http://schemas.microsoft.com/office/drawing/2014/main" id="{51348B3A-2EC0-FC9C-D103-8531BC9FD07F}"/>
              </a:ext>
            </a:extLst>
          </p:cNvPr>
          <p:cNvSpPr/>
          <p:nvPr/>
        </p:nvSpPr>
        <p:spPr>
          <a:xfrm>
            <a:off x="8266176" y="2645664"/>
            <a:ext cx="3291840" cy="3364992"/>
          </a:xfrm>
          <a:prstGeom prst="rect">
            <a:avLst/>
          </a:prstGeom>
          <a:noFill/>
          <a:ln/>
        </p:spPr>
        <p:txBody>
          <a:bodyPr wrap="square" rtlCol="0" anchor="t"/>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533" b="0" i="0" u="none" strike="noStrike" kern="1200" cap="none" spc="0" normalizeH="0" baseline="0" noProof="0" dirty="0">
                <a:ln>
                  <a:noFill/>
                </a:ln>
                <a:solidFill>
                  <a:srgbClr val="1E293B"/>
                </a:solidFill>
                <a:effectLst/>
                <a:uLnTx/>
                <a:uFillTx/>
                <a:latin typeface="Calibri" panose="020F0502020204030204"/>
                <a:ea typeface="+mn-ea"/>
                <a:cs typeface="+mn-cs"/>
              </a:rPr>
              <a:t>If you serve pregnant women, infants, or young children, let's talk about warm handoff processes between our programs.</a:t>
            </a:r>
            <a:endParaRPr kumimoji="0" lang="en-US" sz="15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Shape 15">
            <a:extLst>
              <a:ext uri="{FF2B5EF4-FFF2-40B4-BE49-F238E27FC236}">
                <a16:creationId xmlns:a16="http://schemas.microsoft.com/office/drawing/2014/main" id="{6265F504-7378-E5FF-49D6-14882644DE93}"/>
              </a:ext>
            </a:extLst>
          </p:cNvPr>
          <p:cNvSpPr/>
          <p:nvPr/>
        </p:nvSpPr>
        <p:spPr>
          <a:xfrm>
            <a:off x="0" y="6242304"/>
            <a:ext cx="12192000" cy="609600"/>
          </a:xfrm>
          <a:prstGeom prst="rect">
            <a:avLst/>
          </a:prstGeom>
          <a:solidFill>
            <a:srgbClr val="1A7B8C"/>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 16">
            <a:extLst>
              <a:ext uri="{FF2B5EF4-FFF2-40B4-BE49-F238E27FC236}">
                <a16:creationId xmlns:a16="http://schemas.microsoft.com/office/drawing/2014/main" id="{158DE8C7-AEF1-DAE0-CD92-18D7A42A24FF}"/>
              </a:ext>
            </a:extLst>
          </p:cNvPr>
          <p:cNvSpPr/>
          <p:nvPr/>
        </p:nvSpPr>
        <p:spPr>
          <a:xfrm>
            <a:off x="365760" y="6266688"/>
            <a:ext cx="11460480" cy="536448"/>
          </a:xfrm>
          <a:prstGeom prst="rect">
            <a:avLst/>
          </a:prstGeom>
          <a:noFill/>
          <a:ln/>
        </p:spPr>
        <p:txBody>
          <a:bodyPr wrap="square"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Calibri" panose="020F0502020204030204"/>
                <a:ea typeface="+mn-ea"/>
                <a:cs typeface="+mn-cs"/>
              </a:rPr>
              <a:t>WIC Program: (907) 343-4611  |  muni.org/health  |  825 L Street, Anchorage AK 99501</a:t>
            </a:r>
            <a:endParaRPr kumimoji="0" lang="en-US" sz="13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199123"/>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123DA-6F8C-3B84-F37C-F632A28AF831}"/>
              </a:ext>
            </a:extLst>
          </p:cNvPr>
          <p:cNvSpPr>
            <a:spLocks noGrp="1"/>
          </p:cNvSpPr>
          <p:nvPr>
            <p:ph type="title"/>
          </p:nvPr>
        </p:nvSpPr>
        <p:spPr>
          <a:xfrm>
            <a:off x="-53617" y="1082842"/>
            <a:ext cx="5127171" cy="4691425"/>
          </a:xfrm>
        </p:spPr>
        <p:txBody>
          <a:bodyPr>
            <a:noAutofit/>
          </a:bodyPr>
          <a:lstStyle/>
          <a:p>
            <a:pPr algn="ctr"/>
            <a:r>
              <a:rPr lang="en-US" sz="6000">
                <a:solidFill>
                  <a:srgbClr val="02698C"/>
                </a:solidFill>
                <a:latin typeface="Source Sans Pro SemiBold" panose="020B0503030403020204" pitchFamily="34" charset="0"/>
                <a:ea typeface="Source Sans Pro SemiBold" panose="020B0503030403020204" pitchFamily="34" charset="0"/>
              </a:rPr>
              <a:t>Welcome!</a:t>
            </a:r>
            <a:br>
              <a:rPr lang="en-US" sz="6000">
                <a:solidFill>
                  <a:srgbClr val="02698C"/>
                </a:solidFill>
                <a:latin typeface="Source Sans Pro SemiBold" panose="020B0503030403020204" pitchFamily="34" charset="0"/>
                <a:ea typeface="Source Sans Pro SemiBold" panose="020B0503030403020204" pitchFamily="34" charset="0"/>
              </a:rPr>
            </a:br>
            <a:r>
              <a:rPr lang="en-US" sz="4000">
                <a:solidFill>
                  <a:srgbClr val="02698C"/>
                </a:solidFill>
                <a:latin typeface="Source Sans Pro SemiBold" panose="020B0503030403020204" pitchFamily="34" charset="0"/>
                <a:ea typeface="Source Sans Pro SemiBold" panose="020B0503030403020204" pitchFamily="34" charset="0"/>
              </a:rPr>
              <a:t>Thea Agnew Bemben</a:t>
            </a:r>
            <a:br>
              <a:rPr lang="en-US" sz="6000">
                <a:solidFill>
                  <a:srgbClr val="02698C"/>
                </a:solidFill>
                <a:latin typeface="Source Sans Pro SemiBold" panose="020B0503030403020204" pitchFamily="34" charset="0"/>
                <a:ea typeface="Source Sans Pro SemiBold" panose="020B0503030403020204" pitchFamily="34" charset="0"/>
              </a:rPr>
            </a:br>
            <a:r>
              <a:rPr lang="en-US" sz="2800">
                <a:solidFill>
                  <a:srgbClr val="02698C"/>
                </a:solidFill>
                <a:latin typeface="Source Sans Pro SemiBold" panose="020B0503030403020204" pitchFamily="34" charset="0"/>
                <a:ea typeface="Source Sans Pro SemiBold" panose="020B0503030403020204" pitchFamily="34" charset="0"/>
              </a:rPr>
              <a:t>Municipality of Anchorage, </a:t>
            </a:r>
            <a:br>
              <a:rPr lang="en-US" sz="2800">
                <a:solidFill>
                  <a:srgbClr val="02698C"/>
                </a:solidFill>
                <a:latin typeface="Source Sans Pro SemiBold" panose="020B0503030403020204" pitchFamily="34" charset="0"/>
                <a:ea typeface="Source Sans Pro SemiBold" panose="020B0503030403020204" pitchFamily="34" charset="0"/>
              </a:rPr>
            </a:br>
            <a:r>
              <a:rPr lang="en-US" sz="2800">
                <a:solidFill>
                  <a:srgbClr val="02698C"/>
                </a:solidFill>
                <a:latin typeface="Source Sans Pro SemiBold" panose="020B0503030403020204" pitchFamily="34" charset="0"/>
                <a:ea typeface="Source Sans Pro SemiBold" panose="020B0503030403020204" pitchFamily="34" charset="0"/>
              </a:rPr>
              <a:t>Office of Mayor LaFrance </a:t>
            </a:r>
            <a:endParaRPr lang="en-US" sz="7200" dirty="0">
              <a:latin typeface="Source Sans Pro SemiBold" panose="020B0503030403020204" pitchFamily="34" charset="0"/>
              <a:ea typeface="Source Sans Pro SemiBold" panose="020B0503030403020204" pitchFamily="34" charset="0"/>
            </a:endParaRPr>
          </a:p>
        </p:txBody>
      </p:sp>
      <p:sp>
        <p:nvSpPr>
          <p:cNvPr id="6" name="Title 1">
            <a:extLst>
              <a:ext uri="{FF2B5EF4-FFF2-40B4-BE49-F238E27FC236}">
                <a16:creationId xmlns:a16="http://schemas.microsoft.com/office/drawing/2014/main" id="{F71BD786-4EFD-292E-6ABE-E6F93597B072}"/>
              </a:ext>
            </a:extLst>
          </p:cNvPr>
          <p:cNvSpPr txBox="1">
            <a:spLocks/>
          </p:cNvSpPr>
          <p:nvPr/>
        </p:nvSpPr>
        <p:spPr>
          <a:xfrm>
            <a:off x="6237859" y="5111592"/>
            <a:ext cx="5127171" cy="6626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b="1">
                <a:solidFill>
                  <a:srgbClr val="02698C"/>
                </a:solidFill>
                <a:latin typeface="Source Sans Pro SemiBold" panose="020B0503030403020204" pitchFamily="34" charset="0"/>
                <a:ea typeface="Source Sans Pro SemiBold" panose="020B0503030403020204" pitchFamily="34" charset="0"/>
              </a:rPr>
              <a:t>Anchorage, Alaska</a:t>
            </a:r>
            <a:endParaRPr lang="en-US" sz="1200" b="1" dirty="0">
              <a:latin typeface="Source Sans Pro SemiBold" panose="020B0503030403020204" pitchFamily="34" charset="0"/>
              <a:ea typeface="Source Sans Pro SemiBold" panose="020B0503030403020204" pitchFamily="34" charset="0"/>
            </a:endParaRPr>
          </a:p>
        </p:txBody>
      </p:sp>
      <p:pic>
        <p:nvPicPr>
          <p:cNvPr id="4" name="Picture 3">
            <a:extLst>
              <a:ext uri="{FF2B5EF4-FFF2-40B4-BE49-F238E27FC236}">
                <a16:creationId xmlns:a16="http://schemas.microsoft.com/office/drawing/2014/main" id="{EC8BF01B-6CD1-2C54-25AA-BFBBE5BA4D0B}"/>
              </a:ext>
            </a:extLst>
          </p:cNvPr>
          <p:cNvPicPr>
            <a:picLocks noChangeAspect="1"/>
          </p:cNvPicPr>
          <p:nvPr/>
        </p:nvPicPr>
        <p:blipFill>
          <a:blip r:embed="rId3"/>
          <a:stretch>
            <a:fillRect/>
          </a:stretch>
        </p:blipFill>
        <p:spPr>
          <a:xfrm>
            <a:off x="4951064" y="1082842"/>
            <a:ext cx="3850380" cy="2634470"/>
          </a:xfrm>
          <a:prstGeom prst="rect">
            <a:avLst/>
          </a:prstGeom>
        </p:spPr>
      </p:pic>
      <p:pic>
        <p:nvPicPr>
          <p:cNvPr id="3" name="Picture 2">
            <a:extLst>
              <a:ext uri="{FF2B5EF4-FFF2-40B4-BE49-F238E27FC236}">
                <a16:creationId xmlns:a16="http://schemas.microsoft.com/office/drawing/2014/main" id="{FD1E110F-C051-C18A-CC6D-2647C37524CE}"/>
              </a:ext>
            </a:extLst>
          </p:cNvPr>
          <p:cNvPicPr>
            <a:picLocks noChangeAspect="1"/>
          </p:cNvPicPr>
          <p:nvPr/>
        </p:nvPicPr>
        <p:blipFill>
          <a:blip r:embed="rId4"/>
          <a:stretch>
            <a:fillRect/>
          </a:stretch>
        </p:blipFill>
        <p:spPr>
          <a:xfrm>
            <a:off x="8892625" y="1082842"/>
            <a:ext cx="3505712" cy="2634470"/>
          </a:xfrm>
          <a:prstGeom prst="rect">
            <a:avLst/>
          </a:prstGeom>
        </p:spPr>
      </p:pic>
      <p:pic>
        <p:nvPicPr>
          <p:cNvPr id="5" name="Picture 4">
            <a:extLst>
              <a:ext uri="{FF2B5EF4-FFF2-40B4-BE49-F238E27FC236}">
                <a16:creationId xmlns:a16="http://schemas.microsoft.com/office/drawing/2014/main" id="{31795B85-C822-7B78-3A57-0A4E762E06D7}"/>
              </a:ext>
            </a:extLst>
          </p:cNvPr>
          <p:cNvPicPr>
            <a:picLocks noChangeAspect="1"/>
          </p:cNvPicPr>
          <p:nvPr/>
        </p:nvPicPr>
        <p:blipFill>
          <a:blip r:embed="rId5"/>
          <a:stretch>
            <a:fillRect/>
          </a:stretch>
        </p:blipFill>
        <p:spPr>
          <a:xfrm>
            <a:off x="4965923" y="3871749"/>
            <a:ext cx="3850380" cy="2251402"/>
          </a:xfrm>
          <a:prstGeom prst="rect">
            <a:avLst/>
          </a:prstGeom>
        </p:spPr>
      </p:pic>
      <p:pic>
        <p:nvPicPr>
          <p:cNvPr id="7" name="Picture 6">
            <a:extLst>
              <a:ext uri="{FF2B5EF4-FFF2-40B4-BE49-F238E27FC236}">
                <a16:creationId xmlns:a16="http://schemas.microsoft.com/office/drawing/2014/main" id="{996336C9-A070-40A6-CEFD-0E4EC12C6429}"/>
              </a:ext>
            </a:extLst>
          </p:cNvPr>
          <p:cNvPicPr>
            <a:picLocks noChangeAspect="1"/>
          </p:cNvPicPr>
          <p:nvPr/>
        </p:nvPicPr>
        <p:blipFill>
          <a:blip r:embed="rId6"/>
          <a:stretch>
            <a:fillRect/>
          </a:stretch>
        </p:blipFill>
        <p:spPr>
          <a:xfrm>
            <a:off x="8892625" y="3871749"/>
            <a:ext cx="3744341" cy="2242452"/>
          </a:xfrm>
          <a:prstGeom prst="rect">
            <a:avLst/>
          </a:prstGeom>
        </p:spPr>
      </p:pic>
    </p:spTree>
    <p:extLst>
      <p:ext uri="{BB962C8B-B14F-4D97-AF65-F5344CB8AC3E}">
        <p14:creationId xmlns:p14="http://schemas.microsoft.com/office/powerpoint/2010/main" val="102215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24814B6-A34F-50E4-15CB-1BFAB10540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9DEB40-E712-9270-9B78-EF0F94CA71B4}"/>
              </a:ext>
            </a:extLst>
          </p:cNvPr>
          <p:cNvSpPr>
            <a:spLocks noGrp="1"/>
          </p:cNvSpPr>
          <p:nvPr>
            <p:ph type="title"/>
          </p:nvPr>
        </p:nvSpPr>
        <p:spPr>
          <a:xfrm>
            <a:off x="838200" y="1994945"/>
            <a:ext cx="10515600" cy="1325563"/>
          </a:xfrm>
        </p:spPr>
        <p:txBody>
          <a:bodyPr>
            <a:normAutofit fontScale="90000"/>
          </a:bodyPr>
          <a:lstStyle/>
          <a:p>
            <a:pPr algn="ctr"/>
            <a:r>
              <a:rPr lang="en-US" sz="6000" b="1" dirty="0">
                <a:solidFill>
                  <a:srgbClr val="02698C"/>
                </a:solidFill>
                <a:latin typeface="Source Sans Pro SemiBold" panose="020B0503030403020204" pitchFamily="34" charset="0"/>
                <a:ea typeface="Source Sans Pro SemiBold" panose="020B0503030403020204" pitchFamily="34" charset="0"/>
              </a:rPr>
              <a:t>Amanda Johnson</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4000" b="1" dirty="0">
                <a:solidFill>
                  <a:srgbClr val="02698C"/>
                </a:solidFill>
                <a:latin typeface="Source Sans Pro SemiBold" panose="020B0503030403020204" pitchFamily="34" charset="0"/>
                <a:ea typeface="Source Sans Pro SemiBold" panose="020B0503030403020204" pitchFamily="34" charset="0"/>
              </a:rPr>
              <a:t>Director of Business Development</a:t>
            </a:r>
            <a:endParaRPr lang="en-US" sz="6000" b="1" dirty="0">
              <a:solidFill>
                <a:srgbClr val="02698C"/>
              </a:solidFill>
              <a:latin typeface="Source Sans Pro SemiBold" panose="020B0503030403020204" pitchFamily="34" charset="0"/>
              <a:ea typeface="Source Sans Pro SemiBold" panose="020B0503030403020204" pitchFamily="34" charset="0"/>
            </a:endParaRPr>
          </a:p>
        </p:txBody>
      </p:sp>
      <p:sp>
        <p:nvSpPr>
          <p:cNvPr id="3" name="Content Placeholder 2">
            <a:extLst>
              <a:ext uri="{FF2B5EF4-FFF2-40B4-BE49-F238E27FC236}">
                <a16:creationId xmlns:a16="http://schemas.microsoft.com/office/drawing/2014/main" id="{29900800-B886-9D50-2B4E-E494506DB927}"/>
              </a:ext>
            </a:extLst>
          </p:cNvPr>
          <p:cNvSpPr>
            <a:spLocks noGrp="1"/>
          </p:cNvSpPr>
          <p:nvPr>
            <p:ph idx="1"/>
          </p:nvPr>
        </p:nvSpPr>
        <p:spPr>
          <a:xfrm>
            <a:off x="1346200" y="4557575"/>
            <a:ext cx="9601200" cy="575273"/>
          </a:xfrm>
        </p:spPr>
        <p:txBody>
          <a:bodyPr>
            <a:normAutofit/>
          </a:bodyPr>
          <a:lstStyle/>
          <a:p>
            <a:pPr marL="0" indent="0" algn="ctr">
              <a:buNone/>
            </a:pPr>
            <a:r>
              <a:rPr lang="en-US" dirty="0">
                <a:solidFill>
                  <a:srgbClr val="02698C"/>
                </a:solidFill>
                <a:latin typeface="Source Sans Pro" panose="020B0503030403020204" pitchFamily="34" charset="0"/>
                <a:ea typeface="Source Sans Pro" panose="020B0503030403020204" pitchFamily="34" charset="0"/>
              </a:rPr>
              <a:t>North Star Behavioral Health</a:t>
            </a:r>
          </a:p>
        </p:txBody>
      </p:sp>
    </p:spTree>
    <p:extLst>
      <p:ext uri="{BB962C8B-B14F-4D97-AF65-F5344CB8AC3E}">
        <p14:creationId xmlns:p14="http://schemas.microsoft.com/office/powerpoint/2010/main" val="34844384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3648075" y="2605405"/>
            <a:ext cx="4848225" cy="1071245"/>
          </a:xfrm>
          <a:prstGeom prst="rect">
            <a:avLst/>
          </a:prstGeom>
        </p:spPr>
        <p:txBody>
          <a:bodyPr vert="horz" wrap="square" lIns="0" tIns="73025" rIns="0" bIns="0" rtlCol="0">
            <a:spAutoFit/>
          </a:bodyPr>
          <a:lstStyle/>
          <a:p>
            <a:pPr marL="1267460" marR="5080" indent="-1255395">
              <a:lnSpc>
                <a:spcPts val="3910"/>
              </a:lnSpc>
              <a:spcBef>
                <a:spcPts val="575"/>
              </a:spcBef>
            </a:pPr>
            <a:r>
              <a:rPr sz="3600" dirty="0">
                <a:solidFill>
                  <a:srgbClr val="FFFFFF"/>
                </a:solidFill>
              </a:rPr>
              <a:t>Child</a:t>
            </a:r>
            <a:r>
              <a:rPr sz="3600" spc="-75" dirty="0">
                <a:solidFill>
                  <a:srgbClr val="FFFFFF"/>
                </a:solidFill>
              </a:rPr>
              <a:t> </a:t>
            </a:r>
            <a:r>
              <a:rPr sz="3600" dirty="0">
                <a:solidFill>
                  <a:srgbClr val="FFFFFF"/>
                </a:solidFill>
              </a:rPr>
              <a:t>&amp;</a:t>
            </a:r>
            <a:r>
              <a:rPr sz="3600" spc="15" dirty="0">
                <a:solidFill>
                  <a:srgbClr val="FFFFFF"/>
                </a:solidFill>
              </a:rPr>
              <a:t> </a:t>
            </a:r>
            <a:r>
              <a:rPr sz="3600" spc="-10" dirty="0">
                <a:solidFill>
                  <a:srgbClr val="FFFFFF"/>
                </a:solidFill>
              </a:rPr>
              <a:t>Adolescent Services</a:t>
            </a:r>
            <a:endParaRPr sz="36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8048625" y="0"/>
              <a:ext cx="4143375" cy="6858000"/>
            </a:xfrm>
            <a:prstGeom prst="rect">
              <a:avLst/>
            </a:prstGeom>
          </p:spPr>
        </p:pic>
        <p:sp>
          <p:nvSpPr>
            <p:cNvPr id="4" name="object 4"/>
            <p:cNvSpPr/>
            <p:nvPr/>
          </p:nvSpPr>
          <p:spPr>
            <a:xfrm>
              <a:off x="0" y="1428750"/>
              <a:ext cx="12192000" cy="76200"/>
            </a:xfrm>
            <a:custGeom>
              <a:avLst/>
              <a:gdLst/>
              <a:ahLst/>
              <a:cxnLst/>
              <a:rect l="l" t="t" r="r" b="b"/>
              <a:pathLst>
                <a:path w="12192000" h="76200">
                  <a:moveTo>
                    <a:pt x="12192000" y="0"/>
                  </a:moveTo>
                  <a:lnTo>
                    <a:pt x="0" y="0"/>
                  </a:lnTo>
                  <a:lnTo>
                    <a:pt x="0" y="76200"/>
                  </a:lnTo>
                  <a:lnTo>
                    <a:pt x="12192000" y="76200"/>
                  </a:lnTo>
                  <a:lnTo>
                    <a:pt x="1219200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8791575" y="209947"/>
              <a:ext cx="2959233" cy="914111"/>
            </a:xfrm>
            <a:prstGeom prst="rect">
              <a:avLst/>
            </a:prstGeom>
          </p:spPr>
        </p:pic>
      </p:grpSp>
      <p:sp>
        <p:nvSpPr>
          <p:cNvPr id="6" name="object 6" descr="$PPTXTitle"/>
          <p:cNvSpPr txBox="1">
            <a:spLocks noGrp="1"/>
          </p:cNvSpPr>
          <p:nvPr>
            <p:ph type="title"/>
          </p:nvPr>
        </p:nvSpPr>
        <p:spPr>
          <a:prstGeom prst="rect">
            <a:avLst/>
          </a:prstGeom>
        </p:spPr>
        <p:txBody>
          <a:bodyPr vert="horz" wrap="square" lIns="0" tIns="16510" rIns="0" bIns="0" rtlCol="0">
            <a:spAutoFit/>
          </a:bodyPr>
          <a:lstStyle/>
          <a:p>
            <a:pPr marL="12700">
              <a:lnSpc>
                <a:spcPct val="100000"/>
              </a:lnSpc>
              <a:spcBef>
                <a:spcPts val="130"/>
              </a:spcBef>
            </a:pPr>
            <a:r>
              <a:rPr sz="3200" dirty="0"/>
              <a:t>Acute</a:t>
            </a:r>
            <a:r>
              <a:rPr sz="3200" spc="-65" dirty="0"/>
              <a:t> </a:t>
            </a:r>
            <a:r>
              <a:rPr sz="3200" spc="-10" dirty="0"/>
              <a:t>Stabilization</a:t>
            </a:r>
            <a:endParaRPr sz="3200"/>
          </a:p>
        </p:txBody>
      </p:sp>
      <p:sp>
        <p:nvSpPr>
          <p:cNvPr id="7" name="object 7"/>
          <p:cNvSpPr txBox="1"/>
          <p:nvPr/>
        </p:nvSpPr>
        <p:spPr>
          <a:xfrm>
            <a:off x="231457" y="1905952"/>
            <a:ext cx="6850380" cy="258572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2750" b="1" i="0" u="none" strike="noStrike" kern="0" cap="none" spc="-65" normalizeH="0" baseline="0" noProof="0" dirty="0">
                <a:ln>
                  <a:noFill/>
                </a:ln>
                <a:solidFill>
                  <a:sysClr val="windowText" lastClr="000000"/>
                </a:solidFill>
                <a:effectLst/>
                <a:uLnTx/>
                <a:uFillTx/>
                <a:latin typeface="Arial"/>
                <a:cs typeface="Arial"/>
              </a:rPr>
              <a:t>Main</a:t>
            </a:r>
            <a:r>
              <a:rPr kumimoji="0" sz="2750" b="1" i="0" u="none" strike="noStrike" kern="0" cap="none" spc="-130" normalizeH="0" baseline="0" noProof="0" dirty="0">
                <a:ln>
                  <a:noFill/>
                </a:ln>
                <a:solidFill>
                  <a:sysClr val="windowText" lastClr="000000"/>
                </a:solidFill>
                <a:effectLst/>
                <a:uLnTx/>
                <a:uFillTx/>
                <a:latin typeface="Arial"/>
                <a:cs typeface="Arial"/>
              </a:rPr>
              <a:t> </a:t>
            </a:r>
            <a:r>
              <a:rPr kumimoji="0" sz="2750" b="1" i="0" u="none" strike="noStrike" kern="0" cap="none" spc="-175" normalizeH="0" baseline="0" noProof="0" dirty="0">
                <a:ln>
                  <a:noFill/>
                </a:ln>
                <a:solidFill>
                  <a:sysClr val="windowText" lastClr="000000"/>
                </a:solidFill>
                <a:effectLst/>
                <a:uLnTx/>
                <a:uFillTx/>
                <a:latin typeface="Arial"/>
                <a:cs typeface="Arial"/>
              </a:rPr>
              <a:t>Hospital</a:t>
            </a:r>
            <a:r>
              <a:rPr kumimoji="0" sz="2750" b="1" i="0" u="none" strike="noStrike" kern="0" cap="none" spc="-60" normalizeH="0" baseline="0" noProof="0" dirty="0">
                <a:ln>
                  <a:noFill/>
                </a:ln>
                <a:solidFill>
                  <a:sysClr val="windowText" lastClr="000000"/>
                </a:solidFill>
                <a:effectLst/>
                <a:uLnTx/>
                <a:uFillTx/>
                <a:latin typeface="Arial"/>
                <a:cs typeface="Arial"/>
              </a:rPr>
              <a:t> </a:t>
            </a:r>
            <a:r>
              <a:rPr kumimoji="0" sz="2750" b="1" i="0" u="none" strike="noStrike" kern="0" cap="none" spc="0" normalizeH="0" baseline="0" noProof="0" dirty="0">
                <a:ln>
                  <a:noFill/>
                </a:ln>
                <a:solidFill>
                  <a:sysClr val="windowText" lastClr="000000"/>
                </a:solidFill>
                <a:effectLst/>
                <a:uLnTx/>
                <a:uFillTx/>
                <a:latin typeface="Arial"/>
                <a:cs typeface="Arial"/>
              </a:rPr>
              <a:t>-</a:t>
            </a:r>
            <a:r>
              <a:rPr kumimoji="0" sz="2750" b="1" i="0" u="none" strike="noStrike" kern="0" cap="none" spc="-140" normalizeH="0" baseline="0" noProof="0" dirty="0">
                <a:ln>
                  <a:noFill/>
                </a:ln>
                <a:solidFill>
                  <a:sysClr val="windowText" lastClr="000000"/>
                </a:solidFill>
                <a:effectLst/>
                <a:uLnTx/>
                <a:uFillTx/>
                <a:latin typeface="Arial"/>
                <a:cs typeface="Arial"/>
              </a:rPr>
              <a:t> </a:t>
            </a:r>
            <a:r>
              <a:rPr kumimoji="0" sz="2750" b="1" i="0" u="none" strike="noStrike" kern="0" cap="none" spc="-190" normalizeH="0" baseline="0" noProof="0" dirty="0">
                <a:ln>
                  <a:noFill/>
                </a:ln>
                <a:solidFill>
                  <a:sysClr val="windowText" lastClr="000000"/>
                </a:solidFill>
                <a:effectLst/>
                <a:uLnTx/>
                <a:uFillTx/>
                <a:latin typeface="Arial"/>
                <a:cs typeface="Arial"/>
              </a:rPr>
              <a:t>Children</a:t>
            </a:r>
            <a:r>
              <a:rPr kumimoji="0" sz="2750" b="1" i="0" u="none" strike="noStrike" kern="0" cap="none" spc="-155" normalizeH="0" baseline="0" noProof="0" dirty="0">
                <a:ln>
                  <a:noFill/>
                </a:ln>
                <a:solidFill>
                  <a:sysClr val="windowText" lastClr="000000"/>
                </a:solidFill>
                <a:effectLst/>
                <a:uLnTx/>
                <a:uFillTx/>
                <a:latin typeface="Arial"/>
                <a:cs typeface="Arial"/>
              </a:rPr>
              <a:t> </a:t>
            </a:r>
            <a:r>
              <a:rPr kumimoji="0" sz="2750" b="1" i="0" u="none" strike="noStrike" kern="0" cap="none" spc="0" normalizeH="0" baseline="0" noProof="0" dirty="0">
                <a:ln>
                  <a:noFill/>
                </a:ln>
                <a:solidFill>
                  <a:sysClr val="windowText" lastClr="000000"/>
                </a:solidFill>
                <a:effectLst/>
                <a:uLnTx/>
                <a:uFillTx/>
                <a:latin typeface="Arial"/>
                <a:cs typeface="Arial"/>
              </a:rPr>
              <a:t>&amp;</a:t>
            </a:r>
            <a:r>
              <a:rPr kumimoji="0" sz="2750" b="1" i="0" u="none" strike="noStrike" kern="0" cap="none" spc="-114" normalizeH="0" baseline="0" noProof="0" dirty="0">
                <a:ln>
                  <a:noFill/>
                </a:ln>
                <a:solidFill>
                  <a:sysClr val="windowText" lastClr="000000"/>
                </a:solidFill>
                <a:effectLst/>
                <a:uLnTx/>
                <a:uFillTx/>
                <a:latin typeface="Arial"/>
                <a:cs typeface="Arial"/>
              </a:rPr>
              <a:t> </a:t>
            </a:r>
            <a:r>
              <a:rPr kumimoji="0" sz="2750" b="1" i="0" u="none" strike="noStrike" kern="0" cap="none" spc="-110" normalizeH="0" baseline="0" noProof="0" dirty="0">
                <a:ln>
                  <a:noFill/>
                </a:ln>
                <a:solidFill>
                  <a:sysClr val="windowText" lastClr="000000"/>
                </a:solidFill>
                <a:effectLst/>
                <a:uLnTx/>
                <a:uFillTx/>
                <a:latin typeface="Arial"/>
                <a:cs typeface="Arial"/>
              </a:rPr>
              <a:t>Adolescents</a:t>
            </a:r>
            <a:endParaRPr kumimoji="0" sz="275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225"/>
              </a:spcBef>
              <a:spcAft>
                <a:spcPts val="0"/>
              </a:spcAft>
              <a:buClrTx/>
              <a:buSzTx/>
              <a:buFontTx/>
              <a:buNone/>
              <a:tabLst/>
              <a:defRPr/>
            </a:pPr>
            <a:endParaRPr kumimoji="0" sz="2750" b="0" i="0" u="none" strike="noStrike" kern="0" cap="none" spc="0" normalizeH="0" baseline="0" noProof="0">
              <a:ln>
                <a:noFill/>
              </a:ln>
              <a:solidFill>
                <a:sysClr val="windowText" lastClr="000000"/>
              </a:solidFill>
              <a:effectLst/>
              <a:uLnTx/>
              <a:uFillTx/>
              <a:latin typeface="Arial"/>
              <a:cs typeface="Arial"/>
            </a:endParaRPr>
          </a:p>
          <a:p>
            <a:pPr marL="268605" marR="0" lvl="0" indent="-255904" defTabSz="914400" eaLnBrk="1" fontAlgn="auto" latinLnBrk="0" hangingPunct="1">
              <a:lnSpc>
                <a:spcPct val="100000"/>
              </a:lnSpc>
              <a:spcBef>
                <a:spcPts val="0"/>
              </a:spcBef>
              <a:spcAft>
                <a:spcPts val="0"/>
              </a:spcAft>
              <a:buClrTx/>
              <a:buSzTx/>
              <a:buFontTx/>
              <a:buChar char="•"/>
              <a:tabLst>
                <a:tab pos="268605" algn="l"/>
              </a:tabLst>
              <a:defRPr/>
            </a:pPr>
            <a:r>
              <a:rPr kumimoji="0" sz="2750" b="0" i="0" u="none" strike="noStrike" kern="0" cap="none" spc="-110" normalizeH="0" baseline="0" noProof="0" dirty="0">
                <a:ln>
                  <a:noFill/>
                </a:ln>
                <a:solidFill>
                  <a:sysClr val="windowText" lastClr="000000"/>
                </a:solidFill>
                <a:effectLst/>
                <a:uLnTx/>
                <a:uFillTx/>
                <a:latin typeface="Arial"/>
                <a:cs typeface="Arial"/>
              </a:rPr>
              <a:t>Acute </a:t>
            </a:r>
            <a:r>
              <a:rPr kumimoji="0" sz="2750" b="0" i="0" u="none" strike="noStrike" kern="0" cap="none" spc="-90" normalizeH="0" baseline="0" noProof="0" dirty="0">
                <a:ln>
                  <a:noFill/>
                </a:ln>
                <a:solidFill>
                  <a:sysClr val="windowText" lastClr="000000"/>
                </a:solidFill>
                <a:effectLst/>
                <a:uLnTx/>
                <a:uFillTx/>
                <a:latin typeface="Arial"/>
                <a:cs typeface="Arial"/>
              </a:rPr>
              <a:t>psychiatric</a:t>
            </a:r>
            <a:r>
              <a:rPr kumimoji="0" sz="2750" b="0" i="0" u="none" strike="noStrike" kern="0" cap="none" spc="-125" normalizeH="0" baseline="0" noProof="0" dirty="0">
                <a:ln>
                  <a:noFill/>
                </a:ln>
                <a:solidFill>
                  <a:sysClr val="windowText" lastClr="000000"/>
                </a:solidFill>
                <a:effectLst/>
                <a:uLnTx/>
                <a:uFillTx/>
                <a:latin typeface="Arial"/>
                <a:cs typeface="Arial"/>
              </a:rPr>
              <a:t> </a:t>
            </a:r>
            <a:r>
              <a:rPr kumimoji="0" sz="2750" b="0" i="0" u="none" strike="noStrike" kern="0" cap="none" spc="-60" normalizeH="0" baseline="0" noProof="0" dirty="0">
                <a:ln>
                  <a:noFill/>
                </a:ln>
                <a:solidFill>
                  <a:sysClr val="windowText" lastClr="000000"/>
                </a:solidFill>
                <a:effectLst/>
                <a:uLnTx/>
                <a:uFillTx/>
                <a:latin typeface="Arial"/>
                <a:cs typeface="Arial"/>
              </a:rPr>
              <a:t>hospital</a:t>
            </a:r>
            <a:r>
              <a:rPr kumimoji="0" sz="2750" b="0" i="0" u="none" strike="noStrike" kern="0" cap="none" spc="-110"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for</a:t>
            </a:r>
            <a:r>
              <a:rPr kumimoji="0" sz="2750" b="0" i="0" u="none" strike="noStrike" kern="0" cap="none" spc="-70" normalizeH="0" baseline="0" noProof="0" dirty="0">
                <a:ln>
                  <a:noFill/>
                </a:ln>
                <a:solidFill>
                  <a:sysClr val="windowText" lastClr="000000"/>
                </a:solidFill>
                <a:effectLst/>
                <a:uLnTx/>
                <a:uFillTx/>
                <a:latin typeface="Arial"/>
                <a:cs typeface="Arial"/>
              </a:rPr>
              <a:t> </a:t>
            </a:r>
            <a:r>
              <a:rPr kumimoji="0" sz="2750" b="0" i="0" u="none" strike="noStrike" kern="0" cap="none" spc="-35" normalizeH="0" baseline="0" noProof="0" dirty="0">
                <a:ln>
                  <a:noFill/>
                </a:ln>
                <a:solidFill>
                  <a:sysClr val="windowText" lastClr="000000"/>
                </a:solidFill>
                <a:effectLst/>
                <a:uLnTx/>
                <a:uFillTx/>
                <a:latin typeface="Arial"/>
                <a:cs typeface="Arial"/>
              </a:rPr>
              <a:t>youth</a:t>
            </a:r>
            <a:r>
              <a:rPr kumimoji="0" sz="2750" b="0" i="0" u="none" strike="noStrike" kern="0" cap="none" spc="-114" normalizeH="0" baseline="0" noProof="0" dirty="0">
                <a:ln>
                  <a:noFill/>
                </a:ln>
                <a:solidFill>
                  <a:sysClr val="windowText" lastClr="000000"/>
                </a:solidFill>
                <a:effectLst/>
                <a:uLnTx/>
                <a:uFillTx/>
                <a:latin typeface="Arial"/>
                <a:cs typeface="Arial"/>
              </a:rPr>
              <a:t> </a:t>
            </a:r>
            <a:r>
              <a:rPr kumimoji="0" sz="2750" b="0" i="0" u="none" strike="noStrike" kern="0" cap="none" spc="-135" normalizeH="0" baseline="0" noProof="0" dirty="0">
                <a:ln>
                  <a:noFill/>
                </a:ln>
                <a:solidFill>
                  <a:sysClr val="windowText" lastClr="000000"/>
                </a:solidFill>
                <a:effectLst/>
                <a:uLnTx/>
                <a:uFillTx/>
                <a:latin typeface="Arial"/>
                <a:cs typeface="Arial"/>
              </a:rPr>
              <a:t>(boys</a:t>
            </a:r>
            <a:r>
              <a:rPr kumimoji="0" sz="2750" b="0" i="0" u="none" strike="noStrike" kern="0" cap="none" spc="-110" normalizeH="0" baseline="0" noProof="0" dirty="0">
                <a:ln>
                  <a:noFill/>
                </a:ln>
                <a:solidFill>
                  <a:sysClr val="windowText" lastClr="000000"/>
                </a:solidFill>
                <a:effectLst/>
                <a:uLnTx/>
                <a:uFillTx/>
                <a:latin typeface="Arial"/>
                <a:cs typeface="Arial"/>
              </a:rPr>
              <a:t> </a:t>
            </a:r>
            <a:r>
              <a:rPr kumimoji="0" sz="2750" b="0" i="0" u="none" strike="noStrike" kern="0" cap="none" spc="-25" normalizeH="0" baseline="0" noProof="0" dirty="0">
                <a:ln>
                  <a:noFill/>
                </a:ln>
                <a:solidFill>
                  <a:sysClr val="windowText" lastClr="000000"/>
                </a:solidFill>
                <a:effectLst/>
                <a:uLnTx/>
                <a:uFillTx/>
                <a:latin typeface="Arial"/>
                <a:cs typeface="Arial"/>
              </a:rPr>
              <a:t>and</a:t>
            </a:r>
            <a:endParaRPr kumimoji="0" sz="275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75"/>
              </a:spcBef>
              <a:spcAft>
                <a:spcPts val="0"/>
              </a:spcAft>
              <a:buClrTx/>
              <a:buSzTx/>
              <a:buFontTx/>
              <a:buNone/>
              <a:tabLst/>
              <a:defRPr/>
            </a:pPr>
            <a:r>
              <a:rPr kumimoji="0" sz="2750" b="0" i="0" u="none" strike="noStrike" kern="0" cap="none" spc="-85" normalizeH="0" baseline="0" noProof="0" dirty="0">
                <a:ln>
                  <a:noFill/>
                </a:ln>
                <a:solidFill>
                  <a:sysClr val="windowText" lastClr="000000"/>
                </a:solidFill>
                <a:effectLst/>
                <a:uLnTx/>
                <a:uFillTx/>
                <a:latin typeface="Arial"/>
                <a:cs typeface="Arial"/>
              </a:rPr>
              <a:t>girls)</a:t>
            </a:r>
            <a:r>
              <a:rPr kumimoji="0" sz="2750" b="0" i="0" u="none" strike="noStrike" kern="0" cap="none" spc="-75" normalizeH="0" baseline="0" noProof="0" dirty="0">
                <a:ln>
                  <a:noFill/>
                </a:ln>
                <a:solidFill>
                  <a:sysClr val="windowText" lastClr="000000"/>
                </a:solidFill>
                <a:effectLst/>
                <a:uLnTx/>
                <a:uFillTx/>
                <a:latin typeface="Arial"/>
                <a:cs typeface="Arial"/>
              </a:rPr>
              <a:t> </a:t>
            </a:r>
            <a:r>
              <a:rPr kumimoji="0" sz="2750" b="0" i="0" u="none" strike="noStrike" kern="0" cap="none" spc="-220" normalizeH="0" baseline="0" noProof="0" dirty="0">
                <a:ln>
                  <a:noFill/>
                </a:ln>
                <a:solidFill>
                  <a:sysClr val="windowText" lastClr="000000"/>
                </a:solidFill>
                <a:effectLst/>
                <a:uLnTx/>
                <a:uFillTx/>
                <a:latin typeface="Arial"/>
                <a:cs typeface="Arial"/>
              </a:rPr>
              <a:t>ages</a:t>
            </a:r>
            <a:r>
              <a:rPr kumimoji="0" sz="2750" b="0" i="0" u="none" strike="noStrike" kern="0" cap="none" spc="-100" normalizeH="0" baseline="0" noProof="0" dirty="0">
                <a:ln>
                  <a:noFill/>
                </a:ln>
                <a:solidFill>
                  <a:sysClr val="windowText" lastClr="000000"/>
                </a:solidFill>
                <a:effectLst/>
                <a:uLnTx/>
                <a:uFillTx/>
                <a:latin typeface="Arial"/>
                <a:cs typeface="Arial"/>
              </a:rPr>
              <a:t> </a:t>
            </a:r>
            <a:r>
              <a:rPr kumimoji="0" sz="2750" b="0" i="0" u="none" strike="noStrike" kern="0" cap="none" spc="-130" normalizeH="0" baseline="0" noProof="0" dirty="0">
                <a:ln>
                  <a:noFill/>
                </a:ln>
                <a:solidFill>
                  <a:sysClr val="windowText" lastClr="000000"/>
                </a:solidFill>
                <a:effectLst/>
                <a:uLnTx/>
                <a:uFillTx/>
                <a:latin typeface="Arial"/>
                <a:cs typeface="Arial"/>
              </a:rPr>
              <a:t>4</a:t>
            </a:r>
            <a:r>
              <a:rPr kumimoji="0" sz="2750" b="0" i="0" u="none" strike="noStrike" kern="0" cap="none" spc="-120"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to</a:t>
            </a:r>
            <a:r>
              <a:rPr kumimoji="0" sz="2750" b="0" i="0" u="none" strike="noStrike" kern="0" cap="none" spc="-105" normalizeH="0" baseline="0" noProof="0" dirty="0">
                <a:ln>
                  <a:noFill/>
                </a:ln>
                <a:solidFill>
                  <a:sysClr val="windowText" lastClr="000000"/>
                </a:solidFill>
                <a:effectLst/>
                <a:uLnTx/>
                <a:uFillTx/>
                <a:latin typeface="Arial"/>
                <a:cs typeface="Arial"/>
              </a:rPr>
              <a:t> </a:t>
            </a:r>
            <a:r>
              <a:rPr kumimoji="0" sz="2750" b="0" i="0" u="none" strike="noStrike" kern="0" cap="none" spc="-25" normalizeH="0" baseline="0" noProof="0" dirty="0">
                <a:ln>
                  <a:noFill/>
                </a:ln>
                <a:solidFill>
                  <a:sysClr val="windowText" lastClr="000000"/>
                </a:solidFill>
                <a:effectLst/>
                <a:uLnTx/>
                <a:uFillTx/>
                <a:latin typeface="Arial"/>
                <a:cs typeface="Arial"/>
              </a:rPr>
              <a:t>18</a:t>
            </a:r>
            <a:endParaRPr kumimoji="0" sz="2750" b="0" i="0" u="none" strike="noStrike" kern="0" cap="none" spc="0" normalizeH="0" baseline="0" noProof="0">
              <a:ln>
                <a:noFill/>
              </a:ln>
              <a:solidFill>
                <a:sysClr val="windowText" lastClr="000000"/>
              </a:solidFill>
              <a:effectLst/>
              <a:uLnTx/>
              <a:uFillTx/>
              <a:latin typeface="Arial"/>
              <a:cs typeface="Arial"/>
            </a:endParaRPr>
          </a:p>
          <a:p>
            <a:pPr marL="269240" marR="0" lvl="0" indent="-256540" defTabSz="914400" eaLnBrk="1" fontAlgn="auto" latinLnBrk="0" hangingPunct="1">
              <a:lnSpc>
                <a:spcPct val="100000"/>
              </a:lnSpc>
              <a:spcBef>
                <a:spcPts val="80"/>
              </a:spcBef>
              <a:spcAft>
                <a:spcPts val="0"/>
              </a:spcAft>
              <a:buClrTx/>
              <a:buSzTx/>
              <a:buFontTx/>
              <a:buChar char="•"/>
              <a:tabLst>
                <a:tab pos="269240" algn="l"/>
              </a:tabLst>
              <a:defRPr/>
            </a:pPr>
            <a:r>
              <a:rPr kumimoji="0" sz="2750" b="0" i="0" u="none" strike="noStrike" kern="0" cap="none" spc="-165" normalizeH="0" baseline="0" noProof="0" dirty="0">
                <a:ln>
                  <a:noFill/>
                </a:ln>
                <a:solidFill>
                  <a:sysClr val="windowText" lastClr="000000"/>
                </a:solidFill>
                <a:effectLst/>
                <a:uLnTx/>
                <a:uFillTx/>
                <a:latin typeface="Arial"/>
                <a:cs typeface="Arial"/>
              </a:rPr>
              <a:t>Term:</a:t>
            </a:r>
            <a:r>
              <a:rPr kumimoji="0" sz="2750" b="0" i="0" u="none" strike="noStrike" kern="0" cap="none" spc="-70" normalizeH="0" baseline="0" noProof="0" dirty="0">
                <a:ln>
                  <a:noFill/>
                </a:ln>
                <a:solidFill>
                  <a:sysClr val="windowText" lastClr="000000"/>
                </a:solidFill>
                <a:effectLst/>
                <a:uLnTx/>
                <a:uFillTx/>
                <a:latin typeface="Arial"/>
                <a:cs typeface="Arial"/>
              </a:rPr>
              <a:t> </a:t>
            </a:r>
            <a:r>
              <a:rPr kumimoji="0" sz="2750" b="0" i="0" u="none" strike="noStrike" kern="0" cap="none" spc="-65" normalizeH="0" baseline="0" noProof="0" dirty="0">
                <a:ln>
                  <a:noFill/>
                </a:ln>
                <a:solidFill>
                  <a:sysClr val="windowText" lastClr="000000"/>
                </a:solidFill>
                <a:effectLst/>
                <a:uLnTx/>
                <a:uFillTx/>
                <a:latin typeface="Arial"/>
                <a:cs typeface="Arial"/>
              </a:rPr>
              <a:t>stabilization</a:t>
            </a:r>
            <a:r>
              <a:rPr kumimoji="0" sz="2750" b="0" i="0" u="none" strike="noStrike" kern="0" cap="none" spc="-35" normalizeH="0" baseline="0" noProof="0" dirty="0">
                <a:ln>
                  <a:noFill/>
                </a:ln>
                <a:solidFill>
                  <a:sysClr val="windowText" lastClr="000000"/>
                </a:solidFill>
                <a:effectLst/>
                <a:uLnTx/>
                <a:uFillTx/>
                <a:latin typeface="Arial"/>
                <a:cs typeface="Arial"/>
              </a:rPr>
              <a:t> </a:t>
            </a:r>
            <a:r>
              <a:rPr kumimoji="0" sz="2750" b="0" i="0" u="none" strike="noStrike" kern="0" cap="none" spc="-100" normalizeH="0" baseline="0" noProof="0" dirty="0">
                <a:ln>
                  <a:noFill/>
                </a:ln>
                <a:solidFill>
                  <a:sysClr val="windowText" lastClr="000000"/>
                </a:solidFill>
                <a:effectLst/>
                <a:uLnTx/>
                <a:uFillTx/>
                <a:latin typeface="Arial"/>
                <a:cs typeface="Arial"/>
              </a:rPr>
              <a:t>up</a:t>
            </a:r>
            <a:r>
              <a:rPr kumimoji="0" sz="2750" b="0" i="0" u="none" strike="noStrike" kern="0" cap="none" spc="-114"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to</a:t>
            </a:r>
            <a:r>
              <a:rPr kumimoji="0" sz="2750" b="0" i="0" u="none" strike="noStrike" kern="0" cap="none" spc="-45" normalizeH="0" baseline="0" noProof="0" dirty="0">
                <a:ln>
                  <a:noFill/>
                </a:ln>
                <a:solidFill>
                  <a:sysClr val="windowText" lastClr="000000"/>
                </a:solidFill>
                <a:effectLst/>
                <a:uLnTx/>
                <a:uFillTx/>
                <a:latin typeface="Arial"/>
                <a:cs typeface="Arial"/>
              </a:rPr>
              <a:t> </a:t>
            </a:r>
            <a:r>
              <a:rPr kumimoji="0" sz="2750" b="0" i="0" u="none" strike="noStrike" kern="0" cap="none" spc="-125" normalizeH="0" baseline="0" noProof="0" dirty="0">
                <a:ln>
                  <a:noFill/>
                </a:ln>
                <a:solidFill>
                  <a:sysClr val="windowText" lastClr="000000"/>
                </a:solidFill>
                <a:effectLst/>
                <a:uLnTx/>
                <a:uFillTx/>
                <a:latin typeface="Arial"/>
                <a:cs typeface="Arial"/>
              </a:rPr>
              <a:t>30</a:t>
            </a:r>
            <a:r>
              <a:rPr kumimoji="0" sz="2750" b="0" i="0" u="none" strike="noStrike" kern="0" cap="none" spc="-135" normalizeH="0" baseline="0" noProof="0" dirty="0">
                <a:ln>
                  <a:noFill/>
                </a:ln>
                <a:solidFill>
                  <a:sysClr val="windowText" lastClr="000000"/>
                </a:solidFill>
                <a:effectLst/>
                <a:uLnTx/>
                <a:uFillTx/>
                <a:latin typeface="Arial"/>
                <a:cs typeface="Arial"/>
              </a:rPr>
              <a:t> </a:t>
            </a:r>
            <a:r>
              <a:rPr kumimoji="0" sz="2750" b="0" i="0" u="none" strike="noStrike" kern="0" cap="none" spc="-20" normalizeH="0" baseline="0" noProof="0" dirty="0">
                <a:ln>
                  <a:noFill/>
                </a:ln>
                <a:solidFill>
                  <a:sysClr val="windowText" lastClr="000000"/>
                </a:solidFill>
                <a:effectLst/>
                <a:uLnTx/>
                <a:uFillTx/>
                <a:latin typeface="Arial"/>
                <a:cs typeface="Arial"/>
              </a:rPr>
              <a:t>days</a:t>
            </a:r>
            <a:endParaRPr kumimoji="0" sz="2750" b="0" i="0" u="none" strike="noStrike" kern="0" cap="none" spc="0" normalizeH="0" baseline="0" noProof="0">
              <a:ln>
                <a:noFill/>
              </a:ln>
              <a:solidFill>
                <a:sysClr val="windowText" lastClr="000000"/>
              </a:solidFill>
              <a:effectLst/>
              <a:uLnTx/>
              <a:uFillTx/>
              <a:latin typeface="Arial"/>
              <a:cs typeface="Arial"/>
            </a:endParaRPr>
          </a:p>
          <a:p>
            <a:pPr marL="269240" marR="0" lvl="0" indent="-256540" defTabSz="914400" eaLnBrk="1" fontAlgn="auto" latinLnBrk="0" hangingPunct="1">
              <a:lnSpc>
                <a:spcPct val="100000"/>
              </a:lnSpc>
              <a:spcBef>
                <a:spcPts val="80"/>
              </a:spcBef>
              <a:spcAft>
                <a:spcPts val="0"/>
              </a:spcAft>
              <a:buClrTx/>
              <a:buSzTx/>
              <a:buFontTx/>
              <a:buChar char="•"/>
              <a:tabLst>
                <a:tab pos="269240" algn="l"/>
              </a:tabLst>
              <a:defRPr/>
            </a:pPr>
            <a:r>
              <a:rPr kumimoji="0" sz="2750" b="0" i="0" u="none" strike="noStrike" kern="0" cap="none" spc="-130" normalizeH="0" baseline="0" noProof="0" dirty="0">
                <a:ln>
                  <a:noFill/>
                </a:ln>
                <a:solidFill>
                  <a:sysClr val="windowText" lastClr="000000"/>
                </a:solidFill>
                <a:effectLst/>
                <a:uLnTx/>
                <a:uFillTx/>
                <a:latin typeface="Arial"/>
                <a:cs typeface="Arial"/>
              </a:rPr>
              <a:t>Capacity:</a:t>
            </a:r>
            <a:r>
              <a:rPr kumimoji="0" sz="2750" b="0" i="0" u="none" strike="noStrike" kern="0" cap="none" spc="-40" normalizeH="0" baseline="0" noProof="0" dirty="0">
                <a:ln>
                  <a:noFill/>
                </a:ln>
                <a:solidFill>
                  <a:sysClr val="windowText" lastClr="000000"/>
                </a:solidFill>
                <a:effectLst/>
                <a:uLnTx/>
                <a:uFillTx/>
                <a:latin typeface="Arial"/>
                <a:cs typeface="Arial"/>
              </a:rPr>
              <a:t> </a:t>
            </a:r>
            <a:r>
              <a:rPr kumimoji="0" sz="2750" b="0" i="0" u="none" strike="noStrike" kern="0" cap="none" spc="-25" normalizeH="0" baseline="0" noProof="0" dirty="0">
                <a:ln>
                  <a:noFill/>
                </a:ln>
                <a:solidFill>
                  <a:sysClr val="windowText" lastClr="000000"/>
                </a:solidFill>
                <a:effectLst/>
                <a:uLnTx/>
                <a:uFillTx/>
                <a:latin typeface="Arial"/>
                <a:cs typeface="Arial"/>
              </a:rPr>
              <a:t>74</a:t>
            </a:r>
            <a:endParaRPr kumimoji="0" sz="275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
            <a:ext cx="12192000" cy="6858000"/>
            <a:chOff x="0" y="-1"/>
            <a:chExt cx="12192000" cy="6858000"/>
          </a:xfrm>
        </p:grpSpPr>
        <p:pic>
          <p:nvPicPr>
            <p:cNvPr id="3" name="object 3"/>
            <p:cNvPicPr/>
            <p:nvPr/>
          </p:nvPicPr>
          <p:blipFill>
            <a:blip r:embed="rId2" cstate="print"/>
            <a:stretch>
              <a:fillRect/>
            </a:stretch>
          </p:blipFill>
          <p:spPr>
            <a:xfrm>
              <a:off x="8048625" y="-1"/>
              <a:ext cx="4143375" cy="6858000"/>
            </a:xfrm>
            <a:prstGeom prst="rect">
              <a:avLst/>
            </a:prstGeom>
          </p:spPr>
        </p:pic>
        <p:pic>
          <p:nvPicPr>
            <p:cNvPr id="4" name="object 4"/>
            <p:cNvPicPr/>
            <p:nvPr/>
          </p:nvPicPr>
          <p:blipFill>
            <a:blip r:embed="rId3" cstate="print"/>
            <a:stretch>
              <a:fillRect/>
            </a:stretch>
          </p:blipFill>
          <p:spPr>
            <a:xfrm>
              <a:off x="7715250" y="0"/>
              <a:ext cx="4476750" cy="2157476"/>
            </a:xfrm>
            <a:prstGeom prst="rect">
              <a:avLst/>
            </a:prstGeom>
          </p:spPr>
        </p:pic>
        <p:pic>
          <p:nvPicPr>
            <p:cNvPr id="5" name="object 5"/>
            <p:cNvPicPr/>
            <p:nvPr/>
          </p:nvPicPr>
          <p:blipFill>
            <a:blip r:embed="rId4" cstate="print"/>
            <a:stretch>
              <a:fillRect/>
            </a:stretch>
          </p:blipFill>
          <p:spPr>
            <a:xfrm>
              <a:off x="8791575" y="181372"/>
              <a:ext cx="2959233" cy="914111"/>
            </a:xfrm>
            <a:prstGeom prst="rect">
              <a:avLst/>
            </a:prstGeom>
          </p:spPr>
        </p:pic>
        <p:sp>
          <p:nvSpPr>
            <p:cNvPr id="6" name="object 6"/>
            <p:cNvSpPr/>
            <p:nvPr/>
          </p:nvSpPr>
          <p:spPr>
            <a:xfrm>
              <a:off x="0" y="1428750"/>
              <a:ext cx="12192000" cy="76200"/>
            </a:xfrm>
            <a:custGeom>
              <a:avLst/>
              <a:gdLst/>
              <a:ahLst/>
              <a:cxnLst/>
              <a:rect l="l" t="t" r="r" b="b"/>
              <a:pathLst>
                <a:path w="12192000" h="76200">
                  <a:moveTo>
                    <a:pt x="12192000" y="0"/>
                  </a:moveTo>
                  <a:lnTo>
                    <a:pt x="0" y="0"/>
                  </a:lnTo>
                  <a:lnTo>
                    <a:pt x="0" y="76200"/>
                  </a:lnTo>
                  <a:lnTo>
                    <a:pt x="12192000" y="76200"/>
                  </a:lnTo>
                  <a:lnTo>
                    <a:pt x="1219200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object 7" descr="$PPTXTitle"/>
          <p:cNvSpPr txBox="1">
            <a:spLocks noGrp="1"/>
          </p:cNvSpPr>
          <p:nvPr>
            <p:ph type="title"/>
          </p:nvPr>
        </p:nvSpPr>
        <p:spPr>
          <a:prstGeom prst="rect">
            <a:avLst/>
          </a:prstGeom>
        </p:spPr>
        <p:txBody>
          <a:bodyPr vert="horz" wrap="square" lIns="0" tIns="181546" rIns="0" bIns="0" rtlCol="0">
            <a:spAutoFit/>
          </a:bodyPr>
          <a:lstStyle/>
          <a:p>
            <a:pPr marL="482600">
              <a:lnSpc>
                <a:spcPct val="100000"/>
              </a:lnSpc>
              <a:spcBef>
                <a:spcPts val="125"/>
              </a:spcBef>
            </a:pPr>
            <a:r>
              <a:rPr sz="3200" dirty="0"/>
              <a:t>Residential</a:t>
            </a:r>
            <a:r>
              <a:rPr sz="3200" spc="-160" dirty="0"/>
              <a:t> </a:t>
            </a:r>
            <a:r>
              <a:rPr sz="3200" spc="-10" dirty="0"/>
              <a:t>Services</a:t>
            </a:r>
            <a:endParaRPr sz="3200"/>
          </a:p>
        </p:txBody>
      </p:sp>
      <p:sp>
        <p:nvSpPr>
          <p:cNvPr id="8" name="object 8"/>
          <p:cNvSpPr txBox="1"/>
          <p:nvPr/>
        </p:nvSpPr>
        <p:spPr>
          <a:xfrm>
            <a:off x="917575" y="1712594"/>
            <a:ext cx="6954520" cy="4794885"/>
          </a:xfrm>
          <a:prstGeom prst="rect">
            <a:avLst/>
          </a:prstGeom>
        </p:spPr>
        <p:txBody>
          <a:bodyPr vert="horz" wrap="square" lIns="0" tIns="104139" rIns="0" bIns="0" rtlCol="0">
            <a:spAutoFit/>
          </a:bodyPr>
          <a:lstStyle/>
          <a:p>
            <a:pPr marL="12700" marR="0" lvl="0" indent="0" defTabSz="914400" eaLnBrk="1" fontAlgn="auto" latinLnBrk="0" hangingPunct="1">
              <a:lnSpc>
                <a:spcPct val="100000"/>
              </a:lnSpc>
              <a:spcBef>
                <a:spcPts val="819"/>
              </a:spcBef>
              <a:spcAft>
                <a:spcPts val="0"/>
              </a:spcAft>
              <a:buClrTx/>
              <a:buSzTx/>
              <a:buFontTx/>
              <a:buNone/>
              <a:tabLst/>
              <a:defRPr/>
            </a:pPr>
            <a:r>
              <a:rPr kumimoji="0" sz="2400" b="1" i="0" u="none" strike="noStrike" kern="0" cap="none" spc="-170" normalizeH="0" baseline="0" noProof="0" dirty="0">
                <a:ln>
                  <a:noFill/>
                </a:ln>
                <a:solidFill>
                  <a:sysClr val="windowText" lastClr="000000"/>
                </a:solidFill>
                <a:effectLst/>
                <a:uLnTx/>
                <a:uFillTx/>
                <a:latin typeface="Arial"/>
                <a:cs typeface="Arial"/>
              </a:rPr>
              <a:t>Alpine</a:t>
            </a:r>
            <a:r>
              <a:rPr kumimoji="0" sz="2400" b="1" i="0" u="none" strike="noStrike" kern="0" cap="none" spc="-50" normalizeH="0" baseline="0" noProof="0" dirty="0">
                <a:ln>
                  <a:noFill/>
                </a:ln>
                <a:solidFill>
                  <a:sysClr val="windowText" lastClr="000000"/>
                </a:solidFill>
                <a:effectLst/>
                <a:uLnTx/>
                <a:uFillTx/>
                <a:latin typeface="Arial"/>
                <a:cs typeface="Arial"/>
              </a:rPr>
              <a:t> </a:t>
            </a:r>
            <a:r>
              <a:rPr kumimoji="0" sz="2400" b="1" i="0" u="none" strike="noStrike" kern="0" cap="none" spc="-229" normalizeH="0" baseline="0" noProof="0" dirty="0">
                <a:ln>
                  <a:noFill/>
                </a:ln>
                <a:solidFill>
                  <a:sysClr val="windowText" lastClr="000000"/>
                </a:solidFill>
                <a:effectLst/>
                <a:uLnTx/>
                <a:uFillTx/>
                <a:latin typeface="Arial"/>
                <a:cs typeface="Arial"/>
              </a:rPr>
              <a:t>Academy</a:t>
            </a:r>
            <a:r>
              <a:rPr kumimoji="0" sz="2400" b="1" i="0" u="none" strike="noStrike" kern="0" cap="none" spc="-130" normalizeH="0" baseline="0" noProof="0" dirty="0">
                <a:ln>
                  <a:noFill/>
                </a:ln>
                <a:solidFill>
                  <a:sysClr val="windowText" lastClr="000000"/>
                </a:solidFill>
                <a:effectLst/>
                <a:uLnTx/>
                <a:uFillTx/>
                <a:latin typeface="Arial"/>
                <a:cs typeface="Arial"/>
              </a:rPr>
              <a:t> </a:t>
            </a:r>
            <a:r>
              <a:rPr kumimoji="0" sz="2400" b="0" i="0" u="none" strike="noStrike" kern="0" cap="none" spc="-155" normalizeH="0" baseline="0" noProof="0" dirty="0">
                <a:ln>
                  <a:noFill/>
                </a:ln>
                <a:solidFill>
                  <a:sysClr val="windowText" lastClr="000000"/>
                </a:solidFill>
                <a:effectLst/>
                <a:uLnTx/>
                <a:uFillTx/>
                <a:latin typeface="Arial"/>
                <a:cs typeface="Arial"/>
              </a:rPr>
              <a:t>–</a:t>
            </a:r>
            <a:r>
              <a:rPr kumimoji="0" sz="2400" b="0" i="0" u="none" strike="noStrike" kern="0" cap="none" spc="-95" normalizeH="0" baseline="0" noProof="0" dirty="0">
                <a:ln>
                  <a:noFill/>
                </a:ln>
                <a:solidFill>
                  <a:sysClr val="windowText" lastClr="000000"/>
                </a:solidFill>
                <a:effectLst/>
                <a:uLnTx/>
                <a:uFillTx/>
                <a:latin typeface="Arial"/>
                <a:cs typeface="Arial"/>
              </a:rPr>
              <a:t> </a:t>
            </a:r>
            <a:r>
              <a:rPr kumimoji="0" sz="2400" b="0" i="0" u="none" strike="noStrike" kern="0" cap="none" spc="-335" normalizeH="0" baseline="0" noProof="0" dirty="0">
                <a:ln>
                  <a:noFill/>
                </a:ln>
                <a:solidFill>
                  <a:sysClr val="windowText" lastClr="000000"/>
                </a:solidFill>
                <a:effectLst/>
                <a:uLnTx/>
                <a:uFillTx/>
                <a:latin typeface="Arial"/>
                <a:cs typeface="Arial"/>
              </a:rPr>
              <a:t>RTC,</a:t>
            </a:r>
            <a:r>
              <a:rPr kumimoji="0" sz="2400" b="0" i="0" u="none" strike="noStrike" kern="0" cap="none" spc="-120" normalizeH="0" baseline="0" noProof="0" dirty="0">
                <a:ln>
                  <a:noFill/>
                </a:ln>
                <a:solidFill>
                  <a:sysClr val="windowText" lastClr="000000"/>
                </a:solidFill>
                <a:effectLst/>
                <a:uLnTx/>
                <a:uFillTx/>
                <a:latin typeface="Arial"/>
                <a:cs typeface="Arial"/>
              </a:rPr>
              <a:t> Adolescent</a:t>
            </a:r>
            <a:r>
              <a:rPr kumimoji="0" sz="2400" b="0" i="0" u="none" strike="noStrike" kern="0" cap="none" spc="-100"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Girls</a:t>
            </a:r>
            <a:endParaRPr kumimoji="0" sz="2400" b="0" i="0" u="none" strike="noStrike" kern="0" cap="none" spc="0" normalizeH="0" baseline="0" noProof="0">
              <a:ln>
                <a:noFill/>
              </a:ln>
              <a:solidFill>
                <a:sysClr val="windowText" lastClr="000000"/>
              </a:solidFill>
              <a:effectLst/>
              <a:uLnTx/>
              <a:uFillTx/>
              <a:latin typeface="Arial"/>
              <a:cs typeface="Arial"/>
            </a:endParaRPr>
          </a:p>
          <a:p>
            <a:pPr marL="231140" marR="0" lvl="0" indent="-218440" defTabSz="914400" eaLnBrk="1" fontAlgn="auto" latinLnBrk="0" hangingPunct="1">
              <a:lnSpc>
                <a:spcPts val="2755"/>
              </a:lnSpc>
              <a:spcBef>
                <a:spcPts val="725"/>
              </a:spcBef>
              <a:spcAft>
                <a:spcPts val="0"/>
              </a:spcAft>
              <a:buClrTx/>
              <a:buSzTx/>
              <a:buFontTx/>
              <a:buChar char="•"/>
              <a:tabLst>
                <a:tab pos="231140" algn="l"/>
              </a:tabLst>
              <a:defRPr/>
            </a:pPr>
            <a:r>
              <a:rPr kumimoji="0" sz="2400" b="0" i="0" u="none" strike="noStrike" kern="0" cap="none" spc="-130" normalizeH="0" baseline="0" noProof="0" dirty="0">
                <a:ln>
                  <a:noFill/>
                </a:ln>
                <a:solidFill>
                  <a:sysClr val="windowText" lastClr="000000"/>
                </a:solidFill>
                <a:effectLst/>
                <a:uLnTx/>
                <a:uFillTx/>
                <a:latin typeface="Arial"/>
                <a:cs typeface="Arial"/>
              </a:rPr>
              <a:t>Psychiatric</a:t>
            </a:r>
            <a:r>
              <a:rPr kumimoji="0" sz="2400" b="0" i="0" u="none" strike="noStrike" kern="0" cap="none" spc="-65" normalizeH="0" baseline="0" noProof="0" dirty="0">
                <a:ln>
                  <a:noFill/>
                </a:ln>
                <a:solidFill>
                  <a:sysClr val="windowText" lastClr="000000"/>
                </a:solidFill>
                <a:effectLst/>
                <a:uLnTx/>
                <a:uFillTx/>
                <a:latin typeface="Arial"/>
                <a:cs typeface="Arial"/>
              </a:rPr>
              <a:t> </a:t>
            </a:r>
            <a:r>
              <a:rPr kumimoji="0" sz="2400" b="0" i="0" u="none" strike="noStrike" kern="0" cap="none" spc="-80" normalizeH="0" baseline="0" noProof="0" dirty="0">
                <a:ln>
                  <a:noFill/>
                </a:ln>
                <a:solidFill>
                  <a:sysClr val="windowText" lastClr="000000"/>
                </a:solidFill>
                <a:effectLst/>
                <a:uLnTx/>
                <a:uFillTx/>
                <a:latin typeface="Arial"/>
                <a:cs typeface="Arial"/>
              </a:rPr>
              <a:t>residential</a:t>
            </a:r>
            <a:r>
              <a:rPr kumimoji="0" sz="2400" b="0" i="0" u="none" strike="noStrike" kern="0" cap="none" spc="-130" normalizeH="0" baseline="0" noProof="0" dirty="0">
                <a:ln>
                  <a:noFill/>
                </a:ln>
                <a:solidFill>
                  <a:sysClr val="windowText" lastClr="000000"/>
                </a:solidFill>
                <a:effectLst/>
                <a:uLnTx/>
                <a:uFillTx/>
                <a:latin typeface="Arial"/>
                <a:cs typeface="Arial"/>
              </a:rPr>
              <a:t> </a:t>
            </a:r>
            <a:r>
              <a:rPr kumimoji="0" sz="2400" b="0" i="0" u="none" strike="noStrike" kern="0" cap="none" spc="-35" normalizeH="0" baseline="0" noProof="0" dirty="0">
                <a:ln>
                  <a:noFill/>
                </a:ln>
                <a:solidFill>
                  <a:sysClr val="windowText" lastClr="000000"/>
                </a:solidFill>
                <a:effectLst/>
                <a:uLnTx/>
                <a:uFillTx/>
                <a:latin typeface="Arial"/>
                <a:cs typeface="Arial"/>
              </a:rPr>
              <a:t>treatment</a:t>
            </a:r>
            <a:r>
              <a:rPr kumimoji="0" sz="2400" b="0" i="0" u="none" strike="noStrike" kern="0" cap="none" spc="-155" normalizeH="0" baseline="0" noProof="0" dirty="0">
                <a:ln>
                  <a:noFill/>
                </a:ln>
                <a:solidFill>
                  <a:sysClr val="windowText" lastClr="000000"/>
                </a:solidFill>
                <a:effectLst/>
                <a:uLnTx/>
                <a:uFillTx/>
                <a:latin typeface="Arial"/>
                <a:cs typeface="Arial"/>
              </a:rPr>
              <a:t> </a:t>
            </a:r>
            <a:r>
              <a:rPr kumimoji="0" sz="2400" b="0" i="0" u="none" strike="noStrike" kern="0" cap="none" spc="-75" normalizeH="0" baseline="0" noProof="0" dirty="0">
                <a:ln>
                  <a:noFill/>
                </a:ln>
                <a:solidFill>
                  <a:sysClr val="windowText" lastClr="000000"/>
                </a:solidFill>
                <a:effectLst/>
                <a:uLnTx/>
                <a:uFillTx/>
                <a:latin typeface="Arial"/>
                <a:cs typeface="Arial"/>
              </a:rPr>
              <a:t>center</a:t>
            </a:r>
            <a:r>
              <a:rPr kumimoji="0" sz="2400" b="0" i="0" u="none" strike="noStrike" kern="0" cap="none" spc="-105" normalizeH="0" baseline="0" noProof="0" dirty="0">
                <a:ln>
                  <a:noFill/>
                </a:ln>
                <a:solidFill>
                  <a:sysClr val="windowText" lastClr="000000"/>
                </a:solidFill>
                <a:effectLst/>
                <a:uLnTx/>
                <a:uFillTx/>
                <a:latin typeface="Arial"/>
                <a:cs typeface="Arial"/>
              </a:rPr>
              <a:t> </a:t>
            </a:r>
            <a:r>
              <a:rPr kumimoji="0" sz="2400" b="0" i="0" u="none" strike="noStrike" kern="0" cap="none" spc="-20" normalizeH="0" baseline="0" noProof="0" dirty="0">
                <a:ln>
                  <a:noFill/>
                </a:ln>
                <a:solidFill>
                  <a:sysClr val="windowText" lastClr="000000"/>
                </a:solidFill>
                <a:effectLst/>
                <a:uLnTx/>
                <a:uFillTx/>
                <a:latin typeface="Arial"/>
                <a:cs typeface="Arial"/>
              </a:rPr>
              <a:t>for</a:t>
            </a:r>
            <a:r>
              <a:rPr kumimoji="0" sz="2400" b="0" i="0" u="none" strike="noStrike" kern="0" cap="none" spc="-110" normalizeH="0" baseline="0" noProof="0" dirty="0">
                <a:ln>
                  <a:noFill/>
                </a:ln>
                <a:solidFill>
                  <a:sysClr val="windowText" lastClr="000000"/>
                </a:solidFill>
                <a:effectLst/>
                <a:uLnTx/>
                <a:uFillTx/>
                <a:latin typeface="Arial"/>
                <a:cs typeface="Arial"/>
              </a:rPr>
              <a:t> </a:t>
            </a:r>
            <a:r>
              <a:rPr kumimoji="0" sz="2400" b="0" i="0" u="none" strike="noStrike" kern="0" cap="none" spc="-60" normalizeH="0" baseline="0" noProof="0" dirty="0">
                <a:ln>
                  <a:noFill/>
                </a:ln>
                <a:solidFill>
                  <a:sysClr val="windowText" lastClr="000000"/>
                </a:solidFill>
                <a:effectLst/>
                <a:uLnTx/>
                <a:uFillTx/>
                <a:latin typeface="Arial"/>
                <a:cs typeface="Arial"/>
              </a:rPr>
              <a:t>adolescent</a:t>
            </a:r>
            <a:endParaRPr kumimoji="0" sz="2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ts val="2755"/>
              </a:lnSpc>
              <a:spcBef>
                <a:spcPts val="0"/>
              </a:spcBef>
              <a:spcAft>
                <a:spcPts val="0"/>
              </a:spcAft>
              <a:buClrTx/>
              <a:buSzTx/>
              <a:buFontTx/>
              <a:buNone/>
              <a:tabLst/>
              <a:defRPr/>
            </a:pPr>
            <a:r>
              <a:rPr kumimoji="0" sz="2400" b="0" i="0" u="none" strike="noStrike" kern="0" cap="none" spc="-95" normalizeH="0" baseline="0" noProof="0" dirty="0">
                <a:ln>
                  <a:noFill/>
                </a:ln>
                <a:solidFill>
                  <a:sysClr val="windowText" lastClr="000000"/>
                </a:solidFill>
                <a:effectLst/>
                <a:uLnTx/>
                <a:uFillTx/>
                <a:latin typeface="Arial"/>
                <a:cs typeface="Arial"/>
              </a:rPr>
              <a:t>girls</a:t>
            </a:r>
            <a:r>
              <a:rPr kumimoji="0" sz="2400" b="0" i="0" u="none" strike="noStrike" kern="0" cap="none" spc="-80" normalizeH="0" baseline="0" noProof="0" dirty="0">
                <a:ln>
                  <a:noFill/>
                </a:ln>
                <a:solidFill>
                  <a:sysClr val="windowText" lastClr="000000"/>
                </a:solidFill>
                <a:effectLst/>
                <a:uLnTx/>
                <a:uFillTx/>
                <a:latin typeface="Arial"/>
                <a:cs typeface="Arial"/>
              </a:rPr>
              <a:t> </a:t>
            </a:r>
            <a:r>
              <a:rPr kumimoji="0" sz="2400" b="0" i="0" u="none" strike="noStrike" kern="0" cap="none" spc="-220" normalizeH="0" baseline="0" noProof="0" dirty="0">
                <a:ln>
                  <a:noFill/>
                </a:ln>
                <a:solidFill>
                  <a:sysClr val="windowText" lastClr="000000"/>
                </a:solidFill>
                <a:effectLst/>
                <a:uLnTx/>
                <a:uFillTx/>
                <a:latin typeface="Arial"/>
                <a:cs typeface="Arial"/>
              </a:rPr>
              <a:t>ages</a:t>
            </a:r>
            <a:r>
              <a:rPr kumimoji="0" sz="2400" b="0" i="0" u="none" strike="noStrike" kern="0" cap="none" spc="-155" normalizeH="0" baseline="0" noProof="0" dirty="0">
                <a:ln>
                  <a:noFill/>
                </a:ln>
                <a:solidFill>
                  <a:sysClr val="windowText" lastClr="000000"/>
                </a:solidFill>
                <a:effectLst/>
                <a:uLnTx/>
                <a:uFillTx/>
                <a:latin typeface="Arial"/>
                <a:cs typeface="Arial"/>
              </a:rPr>
              <a:t> </a:t>
            </a:r>
            <a:r>
              <a:rPr kumimoji="0" sz="2400" b="0" i="0" u="none" strike="noStrike" kern="0" cap="none" spc="-135" normalizeH="0" baseline="0" noProof="0" dirty="0">
                <a:ln>
                  <a:noFill/>
                </a:ln>
                <a:solidFill>
                  <a:sysClr val="windowText" lastClr="000000"/>
                </a:solidFill>
                <a:effectLst/>
                <a:uLnTx/>
                <a:uFillTx/>
                <a:latin typeface="Arial"/>
                <a:cs typeface="Arial"/>
              </a:rPr>
              <a:t>12</a:t>
            </a:r>
            <a:r>
              <a:rPr kumimoji="0" sz="2400" b="0" i="0" u="none" strike="noStrike" kern="0" cap="none" spc="-6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to</a:t>
            </a:r>
            <a:r>
              <a:rPr kumimoji="0" sz="2400" b="0" i="0" u="none" strike="noStrike" kern="0" cap="none" spc="-110" normalizeH="0" baseline="0" noProof="0" dirty="0">
                <a:ln>
                  <a:noFill/>
                </a:ln>
                <a:solidFill>
                  <a:sysClr val="windowText" lastClr="000000"/>
                </a:solidFill>
                <a:effectLst/>
                <a:uLnTx/>
                <a:uFillTx/>
                <a:latin typeface="Arial"/>
                <a:cs typeface="Arial"/>
              </a:rPr>
              <a:t> </a:t>
            </a:r>
            <a:r>
              <a:rPr kumimoji="0" sz="2400" b="0" i="0" u="none" strike="noStrike" kern="0" cap="none" spc="-25" normalizeH="0" baseline="0" noProof="0" dirty="0">
                <a:ln>
                  <a:noFill/>
                </a:ln>
                <a:solidFill>
                  <a:sysClr val="windowText" lastClr="000000"/>
                </a:solidFill>
                <a:effectLst/>
                <a:uLnTx/>
                <a:uFillTx/>
                <a:latin typeface="Arial"/>
                <a:cs typeface="Arial"/>
              </a:rPr>
              <a:t>18</a:t>
            </a:r>
            <a:endParaRPr kumimoji="0" sz="2400" b="0" i="0" u="none" strike="noStrike" kern="0" cap="none" spc="0" normalizeH="0" baseline="0" noProof="0">
              <a:ln>
                <a:noFill/>
              </a:ln>
              <a:solidFill>
                <a:sysClr val="windowText" lastClr="000000"/>
              </a:solidFill>
              <a:effectLst/>
              <a:uLnTx/>
              <a:uFillTx/>
              <a:latin typeface="Arial"/>
              <a:cs typeface="Arial"/>
            </a:endParaRPr>
          </a:p>
          <a:p>
            <a:pPr marL="230504" marR="0" lvl="0" indent="-217804" defTabSz="914400" eaLnBrk="1" fontAlgn="auto" latinLnBrk="0" hangingPunct="1">
              <a:lnSpc>
                <a:spcPct val="100000"/>
              </a:lnSpc>
              <a:spcBef>
                <a:spcPts val="650"/>
              </a:spcBef>
              <a:spcAft>
                <a:spcPts val="0"/>
              </a:spcAft>
              <a:buClrTx/>
              <a:buSzTx/>
              <a:buFontTx/>
              <a:buChar char="•"/>
              <a:tabLst>
                <a:tab pos="230504" algn="l"/>
              </a:tabLst>
              <a:defRPr/>
            </a:pPr>
            <a:r>
              <a:rPr kumimoji="0" sz="2400" b="0" i="0" u="none" strike="noStrike" kern="0" cap="none" spc="-125" normalizeH="0" baseline="0" noProof="0" dirty="0">
                <a:ln>
                  <a:noFill/>
                </a:ln>
                <a:solidFill>
                  <a:sysClr val="windowText" lastClr="000000"/>
                </a:solidFill>
                <a:effectLst/>
                <a:uLnTx/>
                <a:uFillTx/>
                <a:latin typeface="Arial"/>
                <a:cs typeface="Arial"/>
              </a:rPr>
              <a:t>Capacity:</a:t>
            </a:r>
            <a:r>
              <a:rPr kumimoji="0" sz="2400" b="0" i="0" u="none" strike="noStrike" kern="0" cap="none" spc="-160" normalizeH="0" baseline="0" noProof="0" dirty="0">
                <a:ln>
                  <a:noFill/>
                </a:ln>
                <a:solidFill>
                  <a:sysClr val="windowText" lastClr="000000"/>
                </a:solidFill>
                <a:effectLst/>
                <a:uLnTx/>
                <a:uFillTx/>
                <a:latin typeface="Arial"/>
                <a:cs typeface="Arial"/>
              </a:rPr>
              <a:t> </a:t>
            </a:r>
            <a:r>
              <a:rPr kumimoji="0" sz="2400" b="0" i="0" u="none" strike="noStrike" kern="0" cap="none" spc="-95" normalizeH="0" baseline="0" noProof="0" dirty="0">
                <a:ln>
                  <a:noFill/>
                </a:ln>
                <a:solidFill>
                  <a:sysClr val="windowText" lastClr="000000"/>
                </a:solidFill>
                <a:effectLst/>
                <a:uLnTx/>
                <a:uFillTx/>
                <a:latin typeface="Arial"/>
                <a:cs typeface="Arial"/>
              </a:rPr>
              <a:t>20</a:t>
            </a:r>
            <a:r>
              <a:rPr kumimoji="0" sz="2400" b="0" i="0" u="none" strike="noStrike" kern="0" cap="none" spc="-130" normalizeH="0" baseline="0" noProof="0" dirty="0">
                <a:ln>
                  <a:noFill/>
                </a:ln>
                <a:solidFill>
                  <a:sysClr val="windowText" lastClr="000000"/>
                </a:solidFill>
                <a:effectLst/>
                <a:uLnTx/>
                <a:uFillTx/>
                <a:latin typeface="Arial"/>
                <a:cs typeface="Arial"/>
              </a:rPr>
              <a:t> </a:t>
            </a:r>
            <a:r>
              <a:rPr kumimoji="0" sz="2400" b="0" i="0" u="none" strike="noStrike" kern="0" cap="none" spc="-20" normalizeH="0" baseline="0" noProof="0" dirty="0">
                <a:ln>
                  <a:noFill/>
                </a:ln>
                <a:solidFill>
                  <a:sysClr val="windowText" lastClr="000000"/>
                </a:solidFill>
                <a:effectLst/>
                <a:uLnTx/>
                <a:uFillTx/>
                <a:latin typeface="Arial"/>
                <a:cs typeface="Arial"/>
              </a:rPr>
              <a:t>beds</a:t>
            </a:r>
            <a:endParaRPr kumimoji="0" sz="2400" b="0" i="0" u="none" strike="noStrike" kern="0" cap="none" spc="0" normalizeH="0" baseline="0" noProof="0">
              <a:ln>
                <a:noFill/>
              </a:ln>
              <a:solidFill>
                <a:sysClr val="windowText" lastClr="000000"/>
              </a:solidFill>
              <a:effectLst/>
              <a:uLnTx/>
              <a:uFillTx/>
              <a:latin typeface="Arial"/>
              <a:cs typeface="Arial"/>
            </a:endParaRPr>
          </a:p>
          <a:p>
            <a:pPr marL="230504" marR="0" lvl="0" indent="-217804" defTabSz="914400" eaLnBrk="1" fontAlgn="auto" latinLnBrk="0" hangingPunct="1">
              <a:lnSpc>
                <a:spcPct val="100000"/>
              </a:lnSpc>
              <a:spcBef>
                <a:spcPts val="725"/>
              </a:spcBef>
              <a:spcAft>
                <a:spcPts val="0"/>
              </a:spcAft>
              <a:buClrTx/>
              <a:buSzTx/>
              <a:buFontTx/>
              <a:buChar char="•"/>
              <a:tabLst>
                <a:tab pos="230504" algn="l"/>
              </a:tabLst>
              <a:defRPr/>
            </a:pPr>
            <a:r>
              <a:rPr kumimoji="0" sz="2400" b="0" i="0" u="none" strike="noStrike" kern="0" cap="none" spc="-135" normalizeH="0" baseline="0" noProof="0" dirty="0">
                <a:ln>
                  <a:noFill/>
                </a:ln>
                <a:solidFill>
                  <a:sysClr val="windowText" lastClr="000000"/>
                </a:solidFill>
                <a:effectLst/>
                <a:uLnTx/>
                <a:uFillTx/>
                <a:latin typeface="Arial"/>
                <a:cs typeface="Arial"/>
              </a:rPr>
              <a:t>Length</a:t>
            </a:r>
            <a:r>
              <a:rPr kumimoji="0" sz="2400" b="0" i="0" u="none" strike="noStrike" kern="0" cap="none" spc="-114"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of</a:t>
            </a:r>
            <a:r>
              <a:rPr kumimoji="0" sz="2400" b="0" i="0" u="none" strike="noStrike" kern="0" cap="none" spc="-110" normalizeH="0" baseline="0" noProof="0" dirty="0">
                <a:ln>
                  <a:noFill/>
                </a:ln>
                <a:solidFill>
                  <a:sysClr val="windowText" lastClr="000000"/>
                </a:solidFill>
                <a:effectLst/>
                <a:uLnTx/>
                <a:uFillTx/>
                <a:latin typeface="Arial"/>
                <a:cs typeface="Arial"/>
              </a:rPr>
              <a:t> </a:t>
            </a:r>
            <a:r>
              <a:rPr kumimoji="0" sz="2400" b="0" i="0" u="none" strike="noStrike" kern="0" cap="none" spc="-130" normalizeH="0" baseline="0" noProof="0" dirty="0">
                <a:ln>
                  <a:noFill/>
                </a:ln>
                <a:solidFill>
                  <a:sysClr val="windowText" lastClr="000000"/>
                </a:solidFill>
                <a:effectLst/>
                <a:uLnTx/>
                <a:uFillTx/>
                <a:latin typeface="Arial"/>
                <a:cs typeface="Arial"/>
              </a:rPr>
              <a:t>stay:</a:t>
            </a:r>
            <a:r>
              <a:rPr kumimoji="0" sz="2400" b="0" i="0" u="none" strike="noStrike" kern="0" cap="none" spc="-90" normalizeH="0" baseline="0" noProof="0" dirty="0">
                <a:ln>
                  <a:noFill/>
                </a:ln>
                <a:solidFill>
                  <a:sysClr val="windowText" lastClr="000000"/>
                </a:solidFill>
                <a:effectLst/>
                <a:uLnTx/>
                <a:uFillTx/>
                <a:latin typeface="Arial"/>
                <a:cs typeface="Arial"/>
              </a:rPr>
              <a:t> </a:t>
            </a:r>
            <a:r>
              <a:rPr kumimoji="0" sz="2400" b="0" i="0" u="none" strike="noStrike" kern="0" cap="none" spc="-130" normalizeH="0" baseline="0" noProof="0" dirty="0">
                <a:ln>
                  <a:noFill/>
                </a:ln>
                <a:solidFill>
                  <a:sysClr val="windowText" lastClr="000000"/>
                </a:solidFill>
                <a:effectLst/>
                <a:uLnTx/>
                <a:uFillTx/>
                <a:latin typeface="Arial"/>
                <a:cs typeface="Arial"/>
              </a:rPr>
              <a:t>6 </a:t>
            </a:r>
            <a:r>
              <a:rPr kumimoji="0" sz="2400" b="0" i="0" u="none" strike="noStrike" kern="0" cap="none" spc="-155" normalizeH="0" baseline="0" noProof="0" dirty="0">
                <a:ln>
                  <a:noFill/>
                </a:ln>
                <a:solidFill>
                  <a:sysClr val="windowText" lastClr="000000"/>
                </a:solidFill>
                <a:effectLst/>
                <a:uLnTx/>
                <a:uFillTx/>
                <a:latin typeface="Arial"/>
                <a:cs typeface="Arial"/>
              </a:rPr>
              <a:t>–</a:t>
            </a:r>
            <a:r>
              <a:rPr kumimoji="0" sz="2400" b="0" i="0" u="none" strike="noStrike" kern="0" cap="none" spc="-110" normalizeH="0" baseline="0" noProof="0" dirty="0">
                <a:ln>
                  <a:noFill/>
                </a:ln>
                <a:solidFill>
                  <a:sysClr val="windowText" lastClr="000000"/>
                </a:solidFill>
                <a:effectLst/>
                <a:uLnTx/>
                <a:uFillTx/>
                <a:latin typeface="Arial"/>
                <a:cs typeface="Arial"/>
              </a:rPr>
              <a:t> </a:t>
            </a:r>
            <a:r>
              <a:rPr kumimoji="0" sz="2400" b="0" i="0" u="none" strike="noStrike" kern="0" cap="none" spc="-135" normalizeH="0" baseline="0" noProof="0" dirty="0">
                <a:ln>
                  <a:noFill/>
                </a:ln>
                <a:solidFill>
                  <a:sysClr val="windowText" lastClr="000000"/>
                </a:solidFill>
                <a:effectLst/>
                <a:uLnTx/>
                <a:uFillTx/>
                <a:latin typeface="Arial"/>
                <a:cs typeface="Arial"/>
              </a:rPr>
              <a:t>12</a:t>
            </a:r>
            <a:r>
              <a:rPr kumimoji="0" sz="2400" b="0" i="0" u="none" strike="noStrike" kern="0" cap="none" spc="-60"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months</a:t>
            </a:r>
            <a:endParaRPr kumimoji="0" sz="24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1570"/>
              </a:spcBef>
              <a:spcAft>
                <a:spcPts val="0"/>
              </a:spcAft>
              <a:buClrTx/>
              <a:buSzTx/>
              <a:buFont typeface="Arial"/>
              <a:buChar char="•"/>
              <a:tabLst/>
              <a:defRPr/>
            </a:pPr>
            <a:endParaRPr kumimoji="0" sz="2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2400" b="1" i="0" u="none" strike="noStrike" kern="0" cap="none" spc="-190" normalizeH="0" baseline="0" noProof="0" dirty="0">
                <a:ln>
                  <a:noFill/>
                </a:ln>
                <a:solidFill>
                  <a:sysClr val="windowText" lastClr="000000"/>
                </a:solidFill>
                <a:effectLst/>
                <a:uLnTx/>
                <a:uFillTx/>
                <a:latin typeface="Arial"/>
                <a:cs typeface="Arial"/>
              </a:rPr>
              <a:t>Summit</a:t>
            </a:r>
            <a:r>
              <a:rPr kumimoji="0" sz="2400" b="1" i="0" u="none" strike="noStrike" kern="0" cap="none" spc="-100" normalizeH="0" baseline="0" noProof="0" dirty="0">
                <a:ln>
                  <a:noFill/>
                </a:ln>
                <a:solidFill>
                  <a:sysClr val="windowText" lastClr="000000"/>
                </a:solidFill>
                <a:effectLst/>
                <a:uLnTx/>
                <a:uFillTx/>
                <a:latin typeface="Arial"/>
                <a:cs typeface="Arial"/>
              </a:rPr>
              <a:t> </a:t>
            </a:r>
            <a:r>
              <a:rPr kumimoji="0" sz="2400" b="0" i="0" u="none" strike="noStrike" kern="0" cap="none" spc="-155" normalizeH="0" baseline="0" noProof="0" dirty="0">
                <a:ln>
                  <a:noFill/>
                </a:ln>
                <a:solidFill>
                  <a:sysClr val="windowText" lastClr="000000"/>
                </a:solidFill>
                <a:effectLst/>
                <a:uLnTx/>
                <a:uFillTx/>
                <a:latin typeface="Arial"/>
                <a:cs typeface="Arial"/>
              </a:rPr>
              <a:t>–</a:t>
            </a:r>
            <a:r>
              <a:rPr kumimoji="0" sz="2400" b="0" i="0" u="none" strike="noStrike" kern="0" cap="none" spc="-105" normalizeH="0" baseline="0" noProof="0" dirty="0">
                <a:ln>
                  <a:noFill/>
                </a:ln>
                <a:solidFill>
                  <a:sysClr val="windowText" lastClr="000000"/>
                </a:solidFill>
                <a:effectLst/>
                <a:uLnTx/>
                <a:uFillTx/>
                <a:latin typeface="Arial"/>
                <a:cs typeface="Arial"/>
              </a:rPr>
              <a:t> </a:t>
            </a:r>
            <a:r>
              <a:rPr kumimoji="0" sz="2400" b="0" i="0" u="none" strike="noStrike" kern="0" cap="none" spc="-335" normalizeH="0" baseline="0" noProof="0" dirty="0">
                <a:ln>
                  <a:noFill/>
                </a:ln>
                <a:solidFill>
                  <a:sysClr val="windowText" lastClr="000000"/>
                </a:solidFill>
                <a:effectLst/>
                <a:uLnTx/>
                <a:uFillTx/>
                <a:latin typeface="Arial"/>
                <a:cs typeface="Arial"/>
              </a:rPr>
              <a:t>RTC,</a:t>
            </a:r>
            <a:r>
              <a:rPr kumimoji="0" sz="2400" b="0" i="0" u="none" strike="noStrike" kern="0" cap="none" spc="-114" normalizeH="0" baseline="0" noProof="0" dirty="0">
                <a:ln>
                  <a:noFill/>
                </a:ln>
                <a:solidFill>
                  <a:sysClr val="windowText" lastClr="000000"/>
                </a:solidFill>
                <a:effectLst/>
                <a:uLnTx/>
                <a:uFillTx/>
                <a:latin typeface="Arial"/>
                <a:cs typeface="Arial"/>
              </a:rPr>
              <a:t> Adolescent</a:t>
            </a:r>
            <a:r>
              <a:rPr kumimoji="0" sz="2400" b="0" i="0" u="none" strike="noStrike" kern="0" cap="none" spc="-95" normalizeH="0" baseline="0" noProof="0" dirty="0">
                <a:ln>
                  <a:noFill/>
                </a:ln>
                <a:solidFill>
                  <a:sysClr val="windowText" lastClr="000000"/>
                </a:solidFill>
                <a:effectLst/>
                <a:uLnTx/>
                <a:uFillTx/>
                <a:latin typeface="Arial"/>
                <a:cs typeface="Arial"/>
              </a:rPr>
              <a:t> </a:t>
            </a:r>
            <a:r>
              <a:rPr kumimoji="0" sz="2400" b="0" i="0" u="none" strike="noStrike" kern="0" cap="none" spc="-20" normalizeH="0" baseline="0" noProof="0" dirty="0">
                <a:ln>
                  <a:noFill/>
                </a:ln>
                <a:solidFill>
                  <a:sysClr val="windowText" lastClr="000000"/>
                </a:solidFill>
                <a:effectLst/>
                <a:uLnTx/>
                <a:uFillTx/>
                <a:latin typeface="Arial"/>
                <a:cs typeface="Arial"/>
              </a:rPr>
              <a:t>Boys</a:t>
            </a:r>
            <a:endParaRPr kumimoji="0" sz="2400" b="0" i="0" u="none" strike="noStrike" kern="0" cap="none" spc="0" normalizeH="0" baseline="0" noProof="0">
              <a:ln>
                <a:noFill/>
              </a:ln>
              <a:solidFill>
                <a:sysClr val="windowText" lastClr="000000"/>
              </a:solidFill>
              <a:effectLst/>
              <a:uLnTx/>
              <a:uFillTx/>
              <a:latin typeface="Arial"/>
              <a:cs typeface="Arial"/>
            </a:endParaRPr>
          </a:p>
          <a:p>
            <a:pPr marL="230504" marR="0" lvl="0" indent="-217804" defTabSz="914400" eaLnBrk="1" fontAlgn="auto" latinLnBrk="0" hangingPunct="1">
              <a:lnSpc>
                <a:spcPts val="2755"/>
              </a:lnSpc>
              <a:spcBef>
                <a:spcPts val="725"/>
              </a:spcBef>
              <a:spcAft>
                <a:spcPts val="0"/>
              </a:spcAft>
              <a:buClrTx/>
              <a:buSzTx/>
              <a:buFontTx/>
              <a:buChar char="•"/>
              <a:tabLst>
                <a:tab pos="230504" algn="l"/>
              </a:tabLst>
              <a:defRPr/>
            </a:pPr>
            <a:r>
              <a:rPr kumimoji="0" sz="2400" b="0" i="0" u="none" strike="noStrike" kern="0" cap="none" spc="-130" normalizeH="0" baseline="0" noProof="0" dirty="0">
                <a:ln>
                  <a:noFill/>
                </a:ln>
                <a:solidFill>
                  <a:sysClr val="windowText" lastClr="000000"/>
                </a:solidFill>
                <a:effectLst/>
                <a:uLnTx/>
                <a:uFillTx/>
                <a:latin typeface="Arial"/>
                <a:cs typeface="Arial"/>
              </a:rPr>
              <a:t>Psychiatric</a:t>
            </a:r>
            <a:r>
              <a:rPr kumimoji="0" sz="2400" b="0" i="0" u="none" strike="noStrike" kern="0" cap="none" spc="-55" normalizeH="0" baseline="0" noProof="0" dirty="0">
                <a:ln>
                  <a:noFill/>
                </a:ln>
                <a:solidFill>
                  <a:sysClr val="windowText" lastClr="000000"/>
                </a:solidFill>
                <a:effectLst/>
                <a:uLnTx/>
                <a:uFillTx/>
                <a:latin typeface="Arial"/>
                <a:cs typeface="Arial"/>
              </a:rPr>
              <a:t> </a:t>
            </a:r>
            <a:r>
              <a:rPr kumimoji="0" sz="2400" b="0" i="0" u="none" strike="noStrike" kern="0" cap="none" spc="-80" normalizeH="0" baseline="0" noProof="0" dirty="0">
                <a:ln>
                  <a:noFill/>
                </a:ln>
                <a:solidFill>
                  <a:sysClr val="windowText" lastClr="000000"/>
                </a:solidFill>
                <a:effectLst/>
                <a:uLnTx/>
                <a:uFillTx/>
                <a:latin typeface="Arial"/>
                <a:cs typeface="Arial"/>
              </a:rPr>
              <a:t>residential</a:t>
            </a:r>
            <a:r>
              <a:rPr kumimoji="0" sz="2400" b="0" i="0" u="none" strike="noStrike" kern="0" cap="none" spc="-120" normalizeH="0" baseline="0" noProof="0" dirty="0">
                <a:ln>
                  <a:noFill/>
                </a:ln>
                <a:solidFill>
                  <a:sysClr val="windowText" lastClr="000000"/>
                </a:solidFill>
                <a:effectLst/>
                <a:uLnTx/>
                <a:uFillTx/>
                <a:latin typeface="Arial"/>
                <a:cs typeface="Arial"/>
              </a:rPr>
              <a:t> </a:t>
            </a:r>
            <a:r>
              <a:rPr kumimoji="0" sz="2400" b="0" i="0" u="none" strike="noStrike" kern="0" cap="none" spc="-40" normalizeH="0" baseline="0" noProof="0" dirty="0">
                <a:ln>
                  <a:noFill/>
                </a:ln>
                <a:solidFill>
                  <a:sysClr val="windowText" lastClr="000000"/>
                </a:solidFill>
                <a:effectLst/>
                <a:uLnTx/>
                <a:uFillTx/>
                <a:latin typeface="Arial"/>
                <a:cs typeface="Arial"/>
              </a:rPr>
              <a:t>treatment</a:t>
            </a:r>
            <a:r>
              <a:rPr kumimoji="0" sz="2400" b="0" i="0" u="none" strike="noStrike" kern="0" cap="none" spc="-145" normalizeH="0" baseline="0" noProof="0" dirty="0">
                <a:ln>
                  <a:noFill/>
                </a:ln>
                <a:solidFill>
                  <a:sysClr val="windowText" lastClr="000000"/>
                </a:solidFill>
                <a:effectLst/>
                <a:uLnTx/>
                <a:uFillTx/>
                <a:latin typeface="Arial"/>
                <a:cs typeface="Arial"/>
              </a:rPr>
              <a:t> </a:t>
            </a:r>
            <a:r>
              <a:rPr kumimoji="0" sz="2400" b="0" i="0" u="none" strike="noStrike" kern="0" cap="none" spc="-75" normalizeH="0" baseline="0" noProof="0" dirty="0">
                <a:ln>
                  <a:noFill/>
                </a:ln>
                <a:solidFill>
                  <a:sysClr val="windowText" lastClr="000000"/>
                </a:solidFill>
                <a:effectLst/>
                <a:uLnTx/>
                <a:uFillTx/>
                <a:latin typeface="Arial"/>
                <a:cs typeface="Arial"/>
              </a:rPr>
              <a:t>center</a:t>
            </a:r>
            <a:r>
              <a:rPr kumimoji="0" sz="2400" b="0" i="0" u="none" strike="noStrike" kern="0" cap="none" spc="-100" normalizeH="0" baseline="0" noProof="0" dirty="0">
                <a:ln>
                  <a:noFill/>
                </a:ln>
                <a:solidFill>
                  <a:sysClr val="windowText" lastClr="000000"/>
                </a:solidFill>
                <a:effectLst/>
                <a:uLnTx/>
                <a:uFillTx/>
                <a:latin typeface="Arial"/>
                <a:cs typeface="Arial"/>
              </a:rPr>
              <a:t> </a:t>
            </a:r>
            <a:r>
              <a:rPr kumimoji="0" sz="2400" b="0" i="0" u="none" strike="noStrike" kern="0" cap="none" spc="-20" normalizeH="0" baseline="0" noProof="0" dirty="0">
                <a:ln>
                  <a:noFill/>
                </a:ln>
                <a:solidFill>
                  <a:sysClr val="windowText" lastClr="000000"/>
                </a:solidFill>
                <a:effectLst/>
                <a:uLnTx/>
                <a:uFillTx/>
                <a:latin typeface="Arial"/>
                <a:cs typeface="Arial"/>
              </a:rPr>
              <a:t>for</a:t>
            </a:r>
            <a:r>
              <a:rPr kumimoji="0" sz="2400" b="0" i="0" u="none" strike="noStrike" kern="0" cap="none" spc="-100" normalizeH="0" baseline="0" noProof="0" dirty="0">
                <a:ln>
                  <a:noFill/>
                </a:ln>
                <a:solidFill>
                  <a:sysClr val="windowText" lastClr="000000"/>
                </a:solidFill>
                <a:effectLst/>
                <a:uLnTx/>
                <a:uFillTx/>
                <a:latin typeface="Arial"/>
                <a:cs typeface="Arial"/>
              </a:rPr>
              <a:t> </a:t>
            </a:r>
            <a:r>
              <a:rPr kumimoji="0" sz="2400" b="0" i="0" u="none" strike="noStrike" kern="0" cap="none" spc="-60" normalizeH="0" baseline="0" noProof="0" dirty="0">
                <a:ln>
                  <a:noFill/>
                </a:ln>
                <a:solidFill>
                  <a:sysClr val="windowText" lastClr="000000"/>
                </a:solidFill>
                <a:effectLst/>
                <a:uLnTx/>
                <a:uFillTx/>
                <a:latin typeface="Arial"/>
                <a:cs typeface="Arial"/>
              </a:rPr>
              <a:t>adolescent</a:t>
            </a:r>
            <a:endParaRPr kumimoji="0" sz="2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ts val="2755"/>
              </a:lnSpc>
              <a:spcBef>
                <a:spcPts val="0"/>
              </a:spcBef>
              <a:spcAft>
                <a:spcPts val="0"/>
              </a:spcAft>
              <a:buClrTx/>
              <a:buSzTx/>
              <a:buFontTx/>
              <a:buNone/>
              <a:tabLst/>
              <a:defRPr/>
            </a:pPr>
            <a:r>
              <a:rPr kumimoji="0" sz="2400" b="0" i="0" u="none" strike="noStrike" kern="0" cap="none" spc="-150" normalizeH="0" baseline="0" noProof="0" dirty="0">
                <a:ln>
                  <a:noFill/>
                </a:ln>
                <a:solidFill>
                  <a:sysClr val="windowText" lastClr="000000"/>
                </a:solidFill>
                <a:effectLst/>
                <a:uLnTx/>
                <a:uFillTx/>
                <a:latin typeface="Arial"/>
                <a:cs typeface="Arial"/>
              </a:rPr>
              <a:t>boys</a:t>
            </a:r>
            <a:r>
              <a:rPr kumimoji="0" sz="2400" b="0" i="0" u="none" strike="noStrike" kern="0" cap="none" spc="-160" normalizeH="0" baseline="0" noProof="0" dirty="0">
                <a:ln>
                  <a:noFill/>
                </a:ln>
                <a:solidFill>
                  <a:sysClr val="windowText" lastClr="000000"/>
                </a:solidFill>
                <a:effectLst/>
                <a:uLnTx/>
                <a:uFillTx/>
                <a:latin typeface="Arial"/>
                <a:cs typeface="Arial"/>
              </a:rPr>
              <a:t> </a:t>
            </a:r>
            <a:r>
              <a:rPr kumimoji="0" sz="2400" b="0" i="0" u="none" strike="noStrike" kern="0" cap="none" spc="-220" normalizeH="0" baseline="0" noProof="0" dirty="0">
                <a:ln>
                  <a:noFill/>
                </a:ln>
                <a:solidFill>
                  <a:sysClr val="windowText" lastClr="000000"/>
                </a:solidFill>
                <a:effectLst/>
                <a:uLnTx/>
                <a:uFillTx/>
                <a:latin typeface="Arial"/>
                <a:cs typeface="Arial"/>
              </a:rPr>
              <a:t>ages</a:t>
            </a:r>
            <a:r>
              <a:rPr kumimoji="0" sz="2400" b="0" i="0" u="none" strike="noStrike" kern="0" cap="none" spc="-85" normalizeH="0" baseline="0" noProof="0" dirty="0">
                <a:ln>
                  <a:noFill/>
                </a:ln>
                <a:solidFill>
                  <a:sysClr val="windowText" lastClr="000000"/>
                </a:solidFill>
                <a:effectLst/>
                <a:uLnTx/>
                <a:uFillTx/>
                <a:latin typeface="Arial"/>
                <a:cs typeface="Arial"/>
              </a:rPr>
              <a:t> </a:t>
            </a:r>
            <a:r>
              <a:rPr kumimoji="0" sz="2400" b="0" i="0" u="none" strike="noStrike" kern="0" cap="none" spc="-135" normalizeH="0" baseline="0" noProof="0" dirty="0">
                <a:ln>
                  <a:noFill/>
                </a:ln>
                <a:solidFill>
                  <a:sysClr val="windowText" lastClr="000000"/>
                </a:solidFill>
                <a:effectLst/>
                <a:uLnTx/>
                <a:uFillTx/>
                <a:latin typeface="Arial"/>
                <a:cs typeface="Arial"/>
              </a:rPr>
              <a:t>11</a:t>
            </a:r>
            <a:r>
              <a:rPr kumimoji="0" sz="2400" b="0" i="0" u="none" strike="noStrike" kern="0" cap="none" spc="-6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to</a:t>
            </a:r>
            <a:r>
              <a:rPr kumimoji="0" sz="2400" b="0" i="0" u="none" strike="noStrike" kern="0" cap="none" spc="-110" normalizeH="0" baseline="0" noProof="0" dirty="0">
                <a:ln>
                  <a:noFill/>
                </a:ln>
                <a:solidFill>
                  <a:sysClr val="windowText" lastClr="000000"/>
                </a:solidFill>
                <a:effectLst/>
                <a:uLnTx/>
                <a:uFillTx/>
                <a:latin typeface="Arial"/>
                <a:cs typeface="Arial"/>
              </a:rPr>
              <a:t> </a:t>
            </a:r>
            <a:r>
              <a:rPr kumimoji="0" sz="2400" b="0" i="0" u="none" strike="noStrike" kern="0" cap="none" spc="-25" normalizeH="0" baseline="0" noProof="0" dirty="0">
                <a:ln>
                  <a:noFill/>
                </a:ln>
                <a:solidFill>
                  <a:sysClr val="windowText" lastClr="000000"/>
                </a:solidFill>
                <a:effectLst/>
                <a:uLnTx/>
                <a:uFillTx/>
                <a:latin typeface="Arial"/>
                <a:cs typeface="Arial"/>
              </a:rPr>
              <a:t>18</a:t>
            </a:r>
            <a:endParaRPr kumimoji="0" sz="2400" b="0" i="0" u="none" strike="noStrike" kern="0" cap="none" spc="0" normalizeH="0" baseline="0" noProof="0">
              <a:ln>
                <a:noFill/>
              </a:ln>
              <a:solidFill>
                <a:sysClr val="windowText" lastClr="000000"/>
              </a:solidFill>
              <a:effectLst/>
              <a:uLnTx/>
              <a:uFillTx/>
              <a:latin typeface="Arial"/>
              <a:cs typeface="Arial"/>
            </a:endParaRPr>
          </a:p>
          <a:p>
            <a:pPr marL="230504" marR="0" lvl="0" indent="-217804" defTabSz="914400" eaLnBrk="1" fontAlgn="auto" latinLnBrk="0" hangingPunct="1">
              <a:lnSpc>
                <a:spcPct val="100000"/>
              </a:lnSpc>
              <a:spcBef>
                <a:spcPts val="650"/>
              </a:spcBef>
              <a:spcAft>
                <a:spcPts val="0"/>
              </a:spcAft>
              <a:buClrTx/>
              <a:buSzTx/>
              <a:buFontTx/>
              <a:buChar char="•"/>
              <a:tabLst>
                <a:tab pos="230504" algn="l"/>
              </a:tabLst>
              <a:defRPr/>
            </a:pPr>
            <a:r>
              <a:rPr kumimoji="0" sz="2400" b="0" i="0" u="none" strike="noStrike" kern="0" cap="none" spc="-125" normalizeH="0" baseline="0" noProof="0" dirty="0">
                <a:ln>
                  <a:noFill/>
                </a:ln>
                <a:solidFill>
                  <a:sysClr val="windowText" lastClr="000000"/>
                </a:solidFill>
                <a:effectLst/>
                <a:uLnTx/>
                <a:uFillTx/>
                <a:latin typeface="Arial"/>
                <a:cs typeface="Arial"/>
              </a:rPr>
              <a:t>Capacity:</a:t>
            </a:r>
            <a:r>
              <a:rPr kumimoji="0" sz="2400" b="0" i="0" u="none" strike="noStrike" kern="0" cap="none" spc="-165" normalizeH="0" baseline="0" noProof="0" dirty="0">
                <a:ln>
                  <a:noFill/>
                </a:ln>
                <a:solidFill>
                  <a:sysClr val="windowText" lastClr="000000"/>
                </a:solidFill>
                <a:effectLst/>
                <a:uLnTx/>
                <a:uFillTx/>
                <a:latin typeface="Arial"/>
                <a:cs typeface="Arial"/>
              </a:rPr>
              <a:t> </a:t>
            </a:r>
            <a:r>
              <a:rPr kumimoji="0" sz="2400" b="0" i="0" u="none" strike="noStrike" kern="0" cap="none" spc="-95" normalizeH="0" baseline="0" noProof="0" dirty="0">
                <a:ln>
                  <a:noFill/>
                </a:ln>
                <a:solidFill>
                  <a:sysClr val="windowText" lastClr="000000"/>
                </a:solidFill>
                <a:effectLst/>
                <a:uLnTx/>
                <a:uFillTx/>
                <a:latin typeface="Arial"/>
                <a:cs typeface="Arial"/>
              </a:rPr>
              <a:t>20</a:t>
            </a:r>
            <a:r>
              <a:rPr kumimoji="0" sz="2400" b="0" i="0" u="none" strike="noStrike" kern="0" cap="none" spc="-135" normalizeH="0" baseline="0" noProof="0" dirty="0">
                <a:ln>
                  <a:noFill/>
                </a:ln>
                <a:solidFill>
                  <a:sysClr val="windowText" lastClr="000000"/>
                </a:solidFill>
                <a:effectLst/>
                <a:uLnTx/>
                <a:uFillTx/>
                <a:latin typeface="Arial"/>
                <a:cs typeface="Arial"/>
              </a:rPr>
              <a:t> </a:t>
            </a:r>
            <a:r>
              <a:rPr kumimoji="0" sz="2400" b="0" i="0" u="none" strike="noStrike" kern="0" cap="none" spc="-150" normalizeH="0" baseline="0" noProof="0" dirty="0">
                <a:ln>
                  <a:noFill/>
                </a:ln>
                <a:solidFill>
                  <a:sysClr val="windowText" lastClr="000000"/>
                </a:solidFill>
                <a:effectLst/>
                <a:uLnTx/>
                <a:uFillTx/>
                <a:latin typeface="Arial"/>
                <a:cs typeface="Arial"/>
              </a:rPr>
              <a:t>beds</a:t>
            </a:r>
            <a:r>
              <a:rPr kumimoji="0" sz="2400" b="0" i="0" u="none" strike="noStrike" kern="0" cap="none" spc="-15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with</a:t>
            </a:r>
            <a:r>
              <a:rPr kumimoji="0" sz="2400" b="0" i="0" u="none" strike="noStrike" kern="0" cap="none" spc="-105" normalizeH="0" baseline="0" noProof="0" dirty="0">
                <a:ln>
                  <a:noFill/>
                </a:ln>
                <a:solidFill>
                  <a:sysClr val="windowText" lastClr="000000"/>
                </a:solidFill>
                <a:effectLst/>
                <a:uLnTx/>
                <a:uFillTx/>
                <a:latin typeface="Arial"/>
                <a:cs typeface="Arial"/>
              </a:rPr>
              <a:t> </a:t>
            </a:r>
            <a:r>
              <a:rPr kumimoji="0" sz="2400" b="0" i="0" u="none" strike="noStrike" kern="0" cap="none" spc="-20" normalizeH="0" baseline="0" noProof="0" dirty="0">
                <a:ln>
                  <a:noFill/>
                </a:ln>
                <a:solidFill>
                  <a:sysClr val="windowText" lastClr="000000"/>
                </a:solidFill>
                <a:effectLst/>
                <a:uLnTx/>
                <a:uFillTx/>
                <a:latin typeface="Arial"/>
                <a:cs typeface="Arial"/>
              </a:rPr>
              <a:t>future</a:t>
            </a:r>
            <a:r>
              <a:rPr kumimoji="0" sz="2400" b="0" i="0" u="none" strike="noStrike" kern="0" cap="none" spc="-114" normalizeH="0" baseline="0" noProof="0" dirty="0">
                <a:ln>
                  <a:noFill/>
                </a:ln>
                <a:solidFill>
                  <a:sysClr val="windowText" lastClr="000000"/>
                </a:solidFill>
                <a:effectLst/>
                <a:uLnTx/>
                <a:uFillTx/>
                <a:latin typeface="Arial"/>
                <a:cs typeface="Arial"/>
              </a:rPr>
              <a:t> </a:t>
            </a:r>
            <a:r>
              <a:rPr kumimoji="0" sz="2400" b="0" i="0" u="none" strike="noStrike" kern="0" cap="none" spc="-130" normalizeH="0" baseline="0" noProof="0" dirty="0">
                <a:ln>
                  <a:noFill/>
                </a:ln>
                <a:solidFill>
                  <a:sysClr val="windowText" lastClr="000000"/>
                </a:solidFill>
                <a:effectLst/>
                <a:uLnTx/>
                <a:uFillTx/>
                <a:latin typeface="Arial"/>
                <a:cs typeface="Arial"/>
              </a:rPr>
              <a:t>expansion</a:t>
            </a:r>
            <a:r>
              <a:rPr kumimoji="0" sz="2400" b="0" i="0" u="none" strike="noStrike" kern="0" cap="none" spc="-10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to</a:t>
            </a:r>
            <a:r>
              <a:rPr kumimoji="0" sz="2400" b="0" i="0" u="none" strike="noStrike" kern="0" cap="none" spc="-110" normalizeH="0" baseline="0" noProof="0" dirty="0">
                <a:ln>
                  <a:noFill/>
                </a:ln>
                <a:solidFill>
                  <a:sysClr val="windowText" lastClr="000000"/>
                </a:solidFill>
                <a:effectLst/>
                <a:uLnTx/>
                <a:uFillTx/>
                <a:latin typeface="Arial"/>
                <a:cs typeface="Arial"/>
              </a:rPr>
              <a:t> </a:t>
            </a:r>
            <a:r>
              <a:rPr kumimoji="0" sz="2400" b="0" i="0" u="none" strike="noStrike" kern="0" cap="none" spc="-95" normalizeH="0" baseline="0" noProof="0" dirty="0">
                <a:ln>
                  <a:noFill/>
                </a:ln>
                <a:solidFill>
                  <a:sysClr val="windowText" lastClr="000000"/>
                </a:solidFill>
                <a:effectLst/>
                <a:uLnTx/>
                <a:uFillTx/>
                <a:latin typeface="Arial"/>
                <a:cs typeface="Arial"/>
              </a:rPr>
              <a:t>30</a:t>
            </a:r>
            <a:r>
              <a:rPr kumimoji="0" sz="2400" b="0" i="0" u="none" strike="noStrike" kern="0" cap="none" spc="-130" normalizeH="0" baseline="0" noProof="0" dirty="0">
                <a:ln>
                  <a:noFill/>
                </a:ln>
                <a:solidFill>
                  <a:sysClr val="windowText" lastClr="000000"/>
                </a:solidFill>
                <a:effectLst/>
                <a:uLnTx/>
                <a:uFillTx/>
                <a:latin typeface="Arial"/>
                <a:cs typeface="Arial"/>
              </a:rPr>
              <a:t> </a:t>
            </a:r>
            <a:r>
              <a:rPr kumimoji="0" sz="2400" b="0" i="0" u="none" strike="noStrike" kern="0" cap="none" spc="-20" normalizeH="0" baseline="0" noProof="0" dirty="0">
                <a:ln>
                  <a:noFill/>
                </a:ln>
                <a:solidFill>
                  <a:sysClr val="windowText" lastClr="000000"/>
                </a:solidFill>
                <a:effectLst/>
                <a:uLnTx/>
                <a:uFillTx/>
                <a:latin typeface="Arial"/>
                <a:cs typeface="Arial"/>
              </a:rPr>
              <a:t>beds</a:t>
            </a:r>
            <a:endParaRPr kumimoji="0" sz="2400" b="0" i="0" u="none" strike="noStrike" kern="0" cap="none" spc="0" normalizeH="0" baseline="0" noProof="0">
              <a:ln>
                <a:noFill/>
              </a:ln>
              <a:solidFill>
                <a:sysClr val="windowText" lastClr="000000"/>
              </a:solidFill>
              <a:effectLst/>
              <a:uLnTx/>
              <a:uFillTx/>
              <a:latin typeface="Arial"/>
              <a:cs typeface="Arial"/>
            </a:endParaRPr>
          </a:p>
          <a:p>
            <a:pPr marL="230504" marR="0" lvl="0" indent="-217804" defTabSz="914400" eaLnBrk="1" fontAlgn="auto" latinLnBrk="0" hangingPunct="1">
              <a:lnSpc>
                <a:spcPct val="100000"/>
              </a:lnSpc>
              <a:spcBef>
                <a:spcPts val="725"/>
              </a:spcBef>
              <a:spcAft>
                <a:spcPts val="0"/>
              </a:spcAft>
              <a:buClrTx/>
              <a:buSzTx/>
              <a:buFontTx/>
              <a:buChar char="•"/>
              <a:tabLst>
                <a:tab pos="230504" algn="l"/>
              </a:tabLst>
              <a:defRPr/>
            </a:pPr>
            <a:r>
              <a:rPr kumimoji="0" sz="2400" b="0" i="0" u="none" strike="noStrike" kern="0" cap="none" spc="-135" normalizeH="0" baseline="0" noProof="0" dirty="0">
                <a:ln>
                  <a:noFill/>
                </a:ln>
                <a:solidFill>
                  <a:sysClr val="windowText" lastClr="000000"/>
                </a:solidFill>
                <a:effectLst/>
                <a:uLnTx/>
                <a:uFillTx/>
                <a:latin typeface="Arial"/>
                <a:cs typeface="Arial"/>
              </a:rPr>
              <a:t>Length</a:t>
            </a:r>
            <a:r>
              <a:rPr kumimoji="0" sz="2400" b="0" i="0" u="none" strike="noStrike" kern="0" cap="none" spc="-114"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of</a:t>
            </a:r>
            <a:r>
              <a:rPr kumimoji="0" sz="2400" b="0" i="0" u="none" strike="noStrike" kern="0" cap="none" spc="-110" normalizeH="0" baseline="0" noProof="0" dirty="0">
                <a:ln>
                  <a:noFill/>
                </a:ln>
                <a:solidFill>
                  <a:sysClr val="windowText" lastClr="000000"/>
                </a:solidFill>
                <a:effectLst/>
                <a:uLnTx/>
                <a:uFillTx/>
                <a:latin typeface="Arial"/>
                <a:cs typeface="Arial"/>
              </a:rPr>
              <a:t> </a:t>
            </a:r>
            <a:r>
              <a:rPr kumimoji="0" sz="2400" b="0" i="0" u="none" strike="noStrike" kern="0" cap="none" spc="-130" normalizeH="0" baseline="0" noProof="0" dirty="0">
                <a:ln>
                  <a:noFill/>
                </a:ln>
                <a:solidFill>
                  <a:sysClr val="windowText" lastClr="000000"/>
                </a:solidFill>
                <a:effectLst/>
                <a:uLnTx/>
                <a:uFillTx/>
                <a:latin typeface="Arial"/>
                <a:cs typeface="Arial"/>
              </a:rPr>
              <a:t>stay:</a:t>
            </a:r>
            <a:r>
              <a:rPr kumimoji="0" sz="2400" b="0" i="0" u="none" strike="noStrike" kern="0" cap="none" spc="-90" normalizeH="0" baseline="0" noProof="0" dirty="0">
                <a:ln>
                  <a:noFill/>
                </a:ln>
                <a:solidFill>
                  <a:sysClr val="windowText" lastClr="000000"/>
                </a:solidFill>
                <a:effectLst/>
                <a:uLnTx/>
                <a:uFillTx/>
                <a:latin typeface="Arial"/>
                <a:cs typeface="Arial"/>
              </a:rPr>
              <a:t> </a:t>
            </a:r>
            <a:r>
              <a:rPr kumimoji="0" sz="2400" b="0" i="0" u="none" strike="noStrike" kern="0" cap="none" spc="-130" normalizeH="0" baseline="0" noProof="0" dirty="0">
                <a:ln>
                  <a:noFill/>
                </a:ln>
                <a:solidFill>
                  <a:sysClr val="windowText" lastClr="000000"/>
                </a:solidFill>
                <a:effectLst/>
                <a:uLnTx/>
                <a:uFillTx/>
                <a:latin typeface="Arial"/>
                <a:cs typeface="Arial"/>
              </a:rPr>
              <a:t>6 </a:t>
            </a:r>
            <a:r>
              <a:rPr kumimoji="0" sz="2400" b="0" i="0" u="none" strike="noStrike" kern="0" cap="none" spc="-155" normalizeH="0" baseline="0" noProof="0" dirty="0">
                <a:ln>
                  <a:noFill/>
                </a:ln>
                <a:solidFill>
                  <a:sysClr val="windowText" lastClr="000000"/>
                </a:solidFill>
                <a:effectLst/>
                <a:uLnTx/>
                <a:uFillTx/>
                <a:latin typeface="Arial"/>
                <a:cs typeface="Arial"/>
              </a:rPr>
              <a:t>–</a:t>
            </a:r>
            <a:r>
              <a:rPr kumimoji="0" sz="2400" b="0" i="0" u="none" strike="noStrike" kern="0" cap="none" spc="-110" normalizeH="0" baseline="0" noProof="0" dirty="0">
                <a:ln>
                  <a:noFill/>
                </a:ln>
                <a:solidFill>
                  <a:sysClr val="windowText" lastClr="000000"/>
                </a:solidFill>
                <a:effectLst/>
                <a:uLnTx/>
                <a:uFillTx/>
                <a:latin typeface="Arial"/>
                <a:cs typeface="Arial"/>
              </a:rPr>
              <a:t> </a:t>
            </a:r>
            <a:r>
              <a:rPr kumimoji="0" sz="2400" b="0" i="0" u="none" strike="noStrike" kern="0" cap="none" spc="-135" normalizeH="0" baseline="0" noProof="0" dirty="0">
                <a:ln>
                  <a:noFill/>
                </a:ln>
                <a:solidFill>
                  <a:sysClr val="windowText" lastClr="000000"/>
                </a:solidFill>
                <a:effectLst/>
                <a:uLnTx/>
                <a:uFillTx/>
                <a:latin typeface="Arial"/>
                <a:cs typeface="Arial"/>
              </a:rPr>
              <a:t>12</a:t>
            </a:r>
            <a:r>
              <a:rPr kumimoji="0" sz="2400" b="0" i="0" u="none" strike="noStrike" kern="0" cap="none" spc="-60"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month</a:t>
            </a:r>
            <a:endParaRPr kumimoji="0" sz="240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905500" y="2886075"/>
            <a:ext cx="6286500" cy="3971925"/>
            <a:chOff x="5905500" y="2886075"/>
            <a:chExt cx="6286500" cy="3971925"/>
          </a:xfrm>
        </p:grpSpPr>
        <p:pic>
          <p:nvPicPr>
            <p:cNvPr id="3" name="object 3"/>
            <p:cNvPicPr/>
            <p:nvPr/>
          </p:nvPicPr>
          <p:blipFill>
            <a:blip r:embed="rId2" cstate="print"/>
            <a:stretch>
              <a:fillRect/>
            </a:stretch>
          </p:blipFill>
          <p:spPr>
            <a:xfrm>
              <a:off x="7762875" y="4314837"/>
              <a:ext cx="4429125" cy="2543162"/>
            </a:xfrm>
            <a:prstGeom prst="rect">
              <a:avLst/>
            </a:prstGeom>
          </p:spPr>
        </p:pic>
        <p:pic>
          <p:nvPicPr>
            <p:cNvPr id="4" name="object 4"/>
            <p:cNvPicPr/>
            <p:nvPr/>
          </p:nvPicPr>
          <p:blipFill>
            <a:blip r:embed="rId3" cstate="print"/>
            <a:stretch>
              <a:fillRect/>
            </a:stretch>
          </p:blipFill>
          <p:spPr>
            <a:xfrm>
              <a:off x="8839200" y="5391547"/>
              <a:ext cx="2959233" cy="914111"/>
            </a:xfrm>
            <a:prstGeom prst="rect">
              <a:avLst/>
            </a:prstGeom>
          </p:spPr>
        </p:pic>
        <p:pic>
          <p:nvPicPr>
            <p:cNvPr id="5" name="object 5"/>
            <p:cNvPicPr/>
            <p:nvPr/>
          </p:nvPicPr>
          <p:blipFill>
            <a:blip r:embed="rId4" cstate="print"/>
            <a:stretch>
              <a:fillRect/>
            </a:stretch>
          </p:blipFill>
          <p:spPr>
            <a:xfrm>
              <a:off x="5905500" y="2886075"/>
              <a:ext cx="5676900" cy="3971923"/>
            </a:xfrm>
            <a:prstGeom prst="rect">
              <a:avLst/>
            </a:prstGeom>
          </p:spPr>
        </p:pic>
      </p:grpSp>
      <p:sp>
        <p:nvSpPr>
          <p:cNvPr id="6" name="object 6" descr="$PPTXTitle"/>
          <p:cNvSpPr txBox="1">
            <a:spLocks noGrp="1"/>
          </p:cNvSpPr>
          <p:nvPr>
            <p:ph type="title"/>
          </p:nvPr>
        </p:nvSpPr>
        <p:spPr>
          <a:prstGeom prst="rect">
            <a:avLst/>
          </a:prstGeom>
        </p:spPr>
        <p:txBody>
          <a:bodyPr vert="horz" wrap="square" lIns="0" tIns="227901" rIns="0" bIns="0" rtlCol="0">
            <a:spAutoFit/>
          </a:bodyPr>
          <a:lstStyle/>
          <a:p>
            <a:pPr marL="482600">
              <a:lnSpc>
                <a:spcPct val="100000"/>
              </a:lnSpc>
              <a:spcBef>
                <a:spcPts val="125"/>
              </a:spcBef>
            </a:pPr>
            <a:r>
              <a:rPr dirty="0"/>
              <a:t>Who</a:t>
            </a:r>
            <a:r>
              <a:rPr spc="95" dirty="0"/>
              <a:t> </a:t>
            </a:r>
            <a:r>
              <a:rPr dirty="0"/>
              <a:t>Qualifies</a:t>
            </a:r>
            <a:r>
              <a:rPr spc="135" dirty="0"/>
              <a:t> </a:t>
            </a:r>
            <a:r>
              <a:rPr dirty="0"/>
              <a:t>for</a:t>
            </a:r>
            <a:r>
              <a:rPr spc="180" dirty="0"/>
              <a:t> </a:t>
            </a:r>
            <a:r>
              <a:rPr dirty="0"/>
              <a:t>Acute</a:t>
            </a:r>
            <a:r>
              <a:rPr spc="170" dirty="0"/>
              <a:t> </a:t>
            </a:r>
            <a:r>
              <a:rPr spc="-10" dirty="0"/>
              <a:t>Services:</a:t>
            </a:r>
          </a:p>
        </p:txBody>
      </p:sp>
      <p:sp>
        <p:nvSpPr>
          <p:cNvPr id="7" name="object 7"/>
          <p:cNvSpPr txBox="1">
            <a:spLocks noGrp="1"/>
          </p:cNvSpPr>
          <p:nvPr>
            <p:ph type="body" idx="1"/>
          </p:nvPr>
        </p:nvSpPr>
        <p:spPr>
          <a:prstGeom prst="rect">
            <a:avLst/>
          </a:prstGeom>
        </p:spPr>
        <p:txBody>
          <a:bodyPr vert="horz" wrap="square" lIns="0" tIns="52705" rIns="0" bIns="0" rtlCol="0">
            <a:spAutoFit/>
          </a:bodyPr>
          <a:lstStyle/>
          <a:p>
            <a:pPr marL="241300" marR="5080" indent="-229235">
              <a:lnSpc>
                <a:spcPts val="3080"/>
              </a:lnSpc>
              <a:spcBef>
                <a:spcPts val="415"/>
              </a:spcBef>
              <a:buChar char="•"/>
              <a:tabLst>
                <a:tab pos="241300" algn="l"/>
              </a:tabLst>
            </a:pPr>
            <a:r>
              <a:rPr spc="-220" dirty="0"/>
              <a:t>Boys</a:t>
            </a:r>
            <a:r>
              <a:rPr spc="-114" dirty="0"/>
              <a:t> </a:t>
            </a:r>
            <a:r>
              <a:rPr spc="-110" dirty="0"/>
              <a:t>and </a:t>
            </a:r>
            <a:r>
              <a:rPr spc="-85" dirty="0"/>
              <a:t>girls</a:t>
            </a:r>
            <a:r>
              <a:rPr spc="-110" dirty="0"/>
              <a:t> </a:t>
            </a:r>
            <a:r>
              <a:rPr spc="-75" dirty="0"/>
              <a:t>between</a:t>
            </a:r>
            <a:r>
              <a:rPr spc="-110" dirty="0"/>
              <a:t> </a:t>
            </a:r>
            <a:r>
              <a:rPr dirty="0"/>
              <a:t>the</a:t>
            </a:r>
            <a:r>
              <a:rPr spc="-110" dirty="0"/>
              <a:t> </a:t>
            </a:r>
            <a:r>
              <a:rPr spc="-240" dirty="0"/>
              <a:t>ages</a:t>
            </a:r>
            <a:r>
              <a:rPr spc="-35" dirty="0"/>
              <a:t> </a:t>
            </a:r>
            <a:r>
              <a:rPr dirty="0"/>
              <a:t>of</a:t>
            </a:r>
            <a:r>
              <a:rPr spc="-100" dirty="0"/>
              <a:t> </a:t>
            </a:r>
            <a:r>
              <a:rPr spc="-60" dirty="0"/>
              <a:t>4-</a:t>
            </a:r>
            <a:r>
              <a:rPr spc="-120" dirty="0"/>
              <a:t>17</a:t>
            </a:r>
            <a:r>
              <a:rPr spc="-55" dirty="0"/>
              <a:t> </a:t>
            </a:r>
            <a:r>
              <a:rPr spc="-25" dirty="0"/>
              <a:t>who </a:t>
            </a:r>
            <a:r>
              <a:rPr spc="-125" dirty="0"/>
              <a:t>are</a:t>
            </a:r>
            <a:r>
              <a:rPr spc="-100" dirty="0"/>
              <a:t> </a:t>
            </a:r>
            <a:r>
              <a:rPr spc="-80" dirty="0"/>
              <a:t>struggling</a:t>
            </a:r>
            <a:r>
              <a:rPr spc="-100" dirty="0"/>
              <a:t> </a:t>
            </a:r>
            <a:r>
              <a:rPr dirty="0"/>
              <a:t>with</a:t>
            </a:r>
            <a:r>
              <a:rPr spc="-25" dirty="0"/>
              <a:t> </a:t>
            </a:r>
            <a:r>
              <a:rPr spc="-70" dirty="0"/>
              <a:t>mental</a:t>
            </a:r>
            <a:r>
              <a:rPr spc="-105" dirty="0"/>
              <a:t> </a:t>
            </a:r>
            <a:r>
              <a:rPr spc="-50" dirty="0"/>
              <a:t>health</a:t>
            </a:r>
            <a:r>
              <a:rPr spc="-105" dirty="0"/>
              <a:t> </a:t>
            </a:r>
            <a:r>
              <a:rPr spc="-10" dirty="0"/>
              <a:t>concerns:</a:t>
            </a:r>
          </a:p>
          <a:p>
            <a:pPr>
              <a:lnSpc>
                <a:spcPct val="100000"/>
              </a:lnSpc>
              <a:spcBef>
                <a:spcPts val="980"/>
              </a:spcBef>
              <a:buFont typeface="Arial"/>
              <a:buChar char="•"/>
            </a:pPr>
            <a:endParaRPr spc="-10" dirty="0"/>
          </a:p>
          <a:p>
            <a:pPr marL="779145" lvl="1" indent="-309245">
              <a:lnSpc>
                <a:spcPct val="100000"/>
              </a:lnSpc>
              <a:buFont typeface="Courier New"/>
              <a:buChar char="o"/>
              <a:tabLst>
                <a:tab pos="779145" algn="l"/>
              </a:tabLst>
            </a:pPr>
            <a:r>
              <a:rPr sz="2750" spc="-135" dirty="0">
                <a:latin typeface="Arial"/>
                <a:cs typeface="Arial"/>
              </a:rPr>
              <a:t>Self-</a:t>
            </a:r>
            <a:r>
              <a:rPr sz="2750" spc="-75" dirty="0">
                <a:latin typeface="Arial"/>
                <a:cs typeface="Arial"/>
              </a:rPr>
              <a:t>harming</a:t>
            </a:r>
            <a:r>
              <a:rPr sz="2750" spc="-110" dirty="0">
                <a:latin typeface="Arial"/>
                <a:cs typeface="Arial"/>
              </a:rPr>
              <a:t> </a:t>
            </a:r>
            <a:r>
              <a:rPr sz="2750" spc="-10" dirty="0">
                <a:latin typeface="Arial"/>
                <a:cs typeface="Arial"/>
              </a:rPr>
              <a:t>behaviors</a:t>
            </a:r>
            <a:endParaRPr sz="2750">
              <a:latin typeface="Arial"/>
              <a:cs typeface="Arial"/>
            </a:endParaRPr>
          </a:p>
          <a:p>
            <a:pPr marL="779145" lvl="1" indent="-309245">
              <a:lnSpc>
                <a:spcPct val="100000"/>
              </a:lnSpc>
              <a:spcBef>
                <a:spcPts val="229"/>
              </a:spcBef>
              <a:buFont typeface="Courier New"/>
              <a:buChar char="o"/>
              <a:tabLst>
                <a:tab pos="779145" algn="l"/>
              </a:tabLst>
            </a:pPr>
            <a:r>
              <a:rPr sz="2750" spc="-50" dirty="0">
                <a:latin typeface="Arial"/>
                <a:cs typeface="Arial"/>
              </a:rPr>
              <a:t>At</a:t>
            </a:r>
            <a:r>
              <a:rPr sz="2750" spc="-80" dirty="0">
                <a:latin typeface="Arial"/>
                <a:cs typeface="Arial"/>
              </a:rPr>
              <a:t> </a:t>
            </a:r>
            <a:r>
              <a:rPr sz="2750" spc="-90" dirty="0">
                <a:latin typeface="Arial"/>
                <a:cs typeface="Arial"/>
              </a:rPr>
              <a:t>high-</a:t>
            </a:r>
            <a:r>
              <a:rPr sz="2750" spc="-85" dirty="0">
                <a:latin typeface="Arial"/>
                <a:cs typeface="Arial"/>
              </a:rPr>
              <a:t>risk</a:t>
            </a:r>
            <a:r>
              <a:rPr sz="2750" spc="-55" dirty="0">
                <a:latin typeface="Arial"/>
                <a:cs typeface="Arial"/>
              </a:rPr>
              <a:t> </a:t>
            </a:r>
            <a:r>
              <a:rPr sz="2750" dirty="0">
                <a:latin typeface="Arial"/>
                <a:cs typeface="Arial"/>
              </a:rPr>
              <a:t>of</a:t>
            </a:r>
            <a:r>
              <a:rPr sz="2750" spc="-65" dirty="0">
                <a:latin typeface="Arial"/>
                <a:cs typeface="Arial"/>
              </a:rPr>
              <a:t> </a:t>
            </a:r>
            <a:r>
              <a:rPr sz="2750" spc="-90" dirty="0">
                <a:latin typeface="Arial"/>
                <a:cs typeface="Arial"/>
              </a:rPr>
              <a:t>self-</a:t>
            </a:r>
            <a:r>
              <a:rPr sz="2750" spc="-80" dirty="0">
                <a:latin typeface="Arial"/>
                <a:cs typeface="Arial"/>
              </a:rPr>
              <a:t>harming</a:t>
            </a:r>
            <a:r>
              <a:rPr sz="2750" spc="-75" dirty="0">
                <a:latin typeface="Arial"/>
                <a:cs typeface="Arial"/>
              </a:rPr>
              <a:t> </a:t>
            </a:r>
            <a:r>
              <a:rPr sz="2750" spc="-10" dirty="0">
                <a:latin typeface="Arial"/>
                <a:cs typeface="Arial"/>
              </a:rPr>
              <a:t>behaviors</a:t>
            </a:r>
            <a:endParaRPr sz="2750">
              <a:latin typeface="Arial"/>
              <a:cs typeface="Arial"/>
            </a:endParaRPr>
          </a:p>
          <a:p>
            <a:pPr marL="779145" lvl="1" indent="-309245">
              <a:lnSpc>
                <a:spcPct val="100000"/>
              </a:lnSpc>
              <a:spcBef>
                <a:spcPts val="229"/>
              </a:spcBef>
              <a:buFont typeface="Courier New"/>
              <a:buChar char="o"/>
              <a:tabLst>
                <a:tab pos="779145" algn="l"/>
              </a:tabLst>
            </a:pPr>
            <a:r>
              <a:rPr sz="2750" spc="-125" dirty="0">
                <a:latin typeface="Arial"/>
                <a:cs typeface="Arial"/>
              </a:rPr>
              <a:t>Harm</a:t>
            </a:r>
            <a:r>
              <a:rPr sz="2750" spc="-15" dirty="0">
                <a:latin typeface="Arial"/>
                <a:cs typeface="Arial"/>
              </a:rPr>
              <a:t> </a:t>
            </a:r>
            <a:r>
              <a:rPr sz="2750" dirty="0">
                <a:latin typeface="Arial"/>
                <a:cs typeface="Arial"/>
              </a:rPr>
              <a:t>to</a:t>
            </a:r>
            <a:r>
              <a:rPr sz="2750" spc="-90" dirty="0">
                <a:latin typeface="Arial"/>
                <a:cs typeface="Arial"/>
              </a:rPr>
              <a:t> </a:t>
            </a:r>
            <a:r>
              <a:rPr sz="2750" spc="-10" dirty="0">
                <a:latin typeface="Arial"/>
                <a:cs typeface="Arial"/>
              </a:rPr>
              <a:t>others</a:t>
            </a:r>
            <a:endParaRPr sz="2750">
              <a:latin typeface="Arial"/>
              <a:cs typeface="Arial"/>
            </a:endParaRPr>
          </a:p>
          <a:p>
            <a:pPr marL="779145" lvl="1" indent="-309245">
              <a:lnSpc>
                <a:spcPct val="100000"/>
              </a:lnSpc>
              <a:spcBef>
                <a:spcPts val="229"/>
              </a:spcBef>
              <a:buFont typeface="Courier New"/>
              <a:buChar char="o"/>
              <a:tabLst>
                <a:tab pos="779145" algn="l"/>
              </a:tabLst>
            </a:pPr>
            <a:r>
              <a:rPr sz="2750" spc="-35" dirty="0">
                <a:latin typeface="Arial"/>
                <a:cs typeface="Arial"/>
              </a:rPr>
              <a:t>In</a:t>
            </a:r>
            <a:r>
              <a:rPr sz="2750" spc="-45" dirty="0">
                <a:latin typeface="Arial"/>
                <a:cs typeface="Arial"/>
              </a:rPr>
              <a:t> </a:t>
            </a:r>
            <a:r>
              <a:rPr sz="2750" spc="-130" dirty="0">
                <a:latin typeface="Arial"/>
                <a:cs typeface="Arial"/>
              </a:rPr>
              <a:t>need</a:t>
            </a:r>
            <a:r>
              <a:rPr sz="2750" spc="-125" dirty="0">
                <a:latin typeface="Arial"/>
                <a:cs typeface="Arial"/>
              </a:rPr>
              <a:t> </a:t>
            </a:r>
            <a:r>
              <a:rPr sz="2750" dirty="0">
                <a:latin typeface="Arial"/>
                <a:cs typeface="Arial"/>
              </a:rPr>
              <a:t>of</a:t>
            </a:r>
            <a:r>
              <a:rPr sz="2750" spc="-105" dirty="0">
                <a:latin typeface="Arial"/>
                <a:cs typeface="Arial"/>
              </a:rPr>
              <a:t> </a:t>
            </a:r>
            <a:r>
              <a:rPr sz="2750" spc="-45" dirty="0">
                <a:latin typeface="Arial"/>
                <a:cs typeface="Arial"/>
              </a:rPr>
              <a:t>short-</a:t>
            </a:r>
            <a:r>
              <a:rPr sz="2750" dirty="0">
                <a:latin typeface="Arial"/>
                <a:cs typeface="Arial"/>
              </a:rPr>
              <a:t>term</a:t>
            </a:r>
            <a:r>
              <a:rPr sz="2750" spc="-120" dirty="0">
                <a:latin typeface="Arial"/>
                <a:cs typeface="Arial"/>
              </a:rPr>
              <a:t> crisis</a:t>
            </a:r>
            <a:r>
              <a:rPr sz="2750" spc="-60" dirty="0">
                <a:latin typeface="Arial"/>
                <a:cs typeface="Arial"/>
              </a:rPr>
              <a:t> </a:t>
            </a:r>
            <a:r>
              <a:rPr sz="2750" spc="-10" dirty="0">
                <a:latin typeface="Arial"/>
                <a:cs typeface="Arial"/>
              </a:rPr>
              <a:t>stabilization</a:t>
            </a:r>
            <a:endParaRPr sz="2750">
              <a:latin typeface="Arial"/>
              <a:cs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905500" y="2886075"/>
            <a:ext cx="6286500" cy="3971925"/>
            <a:chOff x="5905500" y="2886075"/>
            <a:chExt cx="6286500" cy="3971925"/>
          </a:xfrm>
        </p:grpSpPr>
        <p:pic>
          <p:nvPicPr>
            <p:cNvPr id="3" name="object 3"/>
            <p:cNvPicPr/>
            <p:nvPr/>
          </p:nvPicPr>
          <p:blipFill>
            <a:blip r:embed="rId2" cstate="print"/>
            <a:stretch>
              <a:fillRect/>
            </a:stretch>
          </p:blipFill>
          <p:spPr>
            <a:xfrm>
              <a:off x="7762875" y="4314837"/>
              <a:ext cx="4429125" cy="2543162"/>
            </a:xfrm>
            <a:prstGeom prst="rect">
              <a:avLst/>
            </a:prstGeom>
          </p:spPr>
        </p:pic>
        <p:pic>
          <p:nvPicPr>
            <p:cNvPr id="4" name="object 4"/>
            <p:cNvPicPr/>
            <p:nvPr/>
          </p:nvPicPr>
          <p:blipFill>
            <a:blip r:embed="rId3" cstate="print"/>
            <a:stretch>
              <a:fillRect/>
            </a:stretch>
          </p:blipFill>
          <p:spPr>
            <a:xfrm>
              <a:off x="8839200" y="5391547"/>
              <a:ext cx="2959233" cy="914111"/>
            </a:xfrm>
            <a:prstGeom prst="rect">
              <a:avLst/>
            </a:prstGeom>
          </p:spPr>
        </p:pic>
        <p:pic>
          <p:nvPicPr>
            <p:cNvPr id="5" name="object 5"/>
            <p:cNvPicPr/>
            <p:nvPr/>
          </p:nvPicPr>
          <p:blipFill>
            <a:blip r:embed="rId4" cstate="print"/>
            <a:stretch>
              <a:fillRect/>
            </a:stretch>
          </p:blipFill>
          <p:spPr>
            <a:xfrm>
              <a:off x="5905500" y="2886075"/>
              <a:ext cx="5676900" cy="3971923"/>
            </a:xfrm>
            <a:prstGeom prst="rect">
              <a:avLst/>
            </a:prstGeom>
          </p:spPr>
        </p:pic>
      </p:grpSp>
      <p:sp>
        <p:nvSpPr>
          <p:cNvPr id="6" name="object 6"/>
          <p:cNvSpPr txBox="1"/>
          <p:nvPr/>
        </p:nvSpPr>
        <p:spPr>
          <a:xfrm>
            <a:off x="917575" y="402590"/>
            <a:ext cx="7040245" cy="5179695"/>
          </a:xfrm>
          <a:prstGeom prst="rect">
            <a:avLst/>
          </a:prstGeom>
        </p:spPr>
        <p:txBody>
          <a:bodyPr vert="horz" wrap="square" lIns="0" tIns="60960" rIns="0" bIns="0" rtlCol="0">
            <a:spAutoFit/>
          </a:bodyPr>
          <a:lstStyle/>
          <a:p>
            <a:pPr marL="12700" marR="1191895" lvl="0" indent="0" defTabSz="914400" eaLnBrk="1" fontAlgn="auto" latinLnBrk="0" hangingPunct="1">
              <a:lnSpc>
                <a:spcPts val="3000"/>
              </a:lnSpc>
              <a:spcBef>
                <a:spcPts val="480"/>
              </a:spcBef>
              <a:spcAft>
                <a:spcPts val="0"/>
              </a:spcAft>
              <a:buClrTx/>
              <a:buSzTx/>
              <a:buFontTx/>
              <a:buNone/>
              <a:tabLst/>
              <a:defRPr/>
            </a:pPr>
            <a:r>
              <a:rPr kumimoji="0" sz="2750" b="1" i="0" u="none" strike="noStrike" kern="0" cap="none" spc="0" normalizeH="0" baseline="0" noProof="0" dirty="0">
                <a:ln>
                  <a:noFill/>
                </a:ln>
                <a:solidFill>
                  <a:srgbClr val="005693"/>
                </a:solidFill>
                <a:effectLst/>
                <a:uLnTx/>
                <a:uFillTx/>
                <a:latin typeface="Verdana"/>
                <a:cs typeface="Verdana"/>
              </a:rPr>
              <a:t>Who</a:t>
            </a:r>
            <a:r>
              <a:rPr kumimoji="0" sz="2750" b="1" i="0" u="none" strike="noStrike" kern="0" cap="none" spc="110" normalizeH="0" baseline="0" noProof="0" dirty="0">
                <a:ln>
                  <a:noFill/>
                </a:ln>
                <a:solidFill>
                  <a:srgbClr val="005693"/>
                </a:solidFill>
                <a:effectLst/>
                <a:uLnTx/>
                <a:uFillTx/>
                <a:latin typeface="Verdana"/>
                <a:cs typeface="Verdana"/>
              </a:rPr>
              <a:t> </a:t>
            </a:r>
            <a:r>
              <a:rPr kumimoji="0" sz="2750" b="1" i="0" u="none" strike="noStrike" kern="0" cap="none" spc="0" normalizeH="0" baseline="0" noProof="0" dirty="0">
                <a:ln>
                  <a:noFill/>
                </a:ln>
                <a:solidFill>
                  <a:srgbClr val="005693"/>
                </a:solidFill>
                <a:effectLst/>
                <a:uLnTx/>
                <a:uFillTx/>
                <a:latin typeface="Verdana"/>
                <a:cs typeface="Verdana"/>
              </a:rPr>
              <a:t>Qualifies</a:t>
            </a:r>
            <a:r>
              <a:rPr kumimoji="0" sz="2750" b="1" i="0" u="none" strike="noStrike" kern="0" cap="none" spc="160" normalizeH="0" baseline="0" noProof="0" dirty="0">
                <a:ln>
                  <a:noFill/>
                </a:ln>
                <a:solidFill>
                  <a:srgbClr val="005693"/>
                </a:solidFill>
                <a:effectLst/>
                <a:uLnTx/>
                <a:uFillTx/>
                <a:latin typeface="Verdana"/>
                <a:cs typeface="Verdana"/>
              </a:rPr>
              <a:t> </a:t>
            </a:r>
            <a:r>
              <a:rPr kumimoji="0" sz="2750" b="1" i="0" u="none" strike="noStrike" kern="0" cap="none" spc="0" normalizeH="0" baseline="0" noProof="0" dirty="0">
                <a:ln>
                  <a:noFill/>
                </a:ln>
                <a:solidFill>
                  <a:srgbClr val="005693"/>
                </a:solidFill>
                <a:effectLst/>
                <a:uLnTx/>
                <a:uFillTx/>
                <a:latin typeface="Verdana"/>
                <a:cs typeface="Verdana"/>
              </a:rPr>
              <a:t>for</a:t>
            </a:r>
            <a:r>
              <a:rPr kumimoji="0" sz="2750" b="1" i="0" u="none" strike="noStrike" kern="0" cap="none" spc="204" normalizeH="0" baseline="0" noProof="0" dirty="0">
                <a:ln>
                  <a:noFill/>
                </a:ln>
                <a:solidFill>
                  <a:srgbClr val="005693"/>
                </a:solidFill>
                <a:effectLst/>
                <a:uLnTx/>
                <a:uFillTx/>
                <a:latin typeface="Verdana"/>
                <a:cs typeface="Verdana"/>
              </a:rPr>
              <a:t> </a:t>
            </a:r>
            <a:r>
              <a:rPr kumimoji="0" sz="2750" b="1" i="0" u="none" strike="noStrike" kern="0" cap="none" spc="-10" normalizeH="0" baseline="0" noProof="0" dirty="0">
                <a:ln>
                  <a:noFill/>
                </a:ln>
                <a:solidFill>
                  <a:srgbClr val="005693"/>
                </a:solidFill>
                <a:effectLst/>
                <a:uLnTx/>
                <a:uFillTx/>
                <a:latin typeface="Verdana"/>
                <a:cs typeface="Verdana"/>
              </a:rPr>
              <a:t>Residential Services</a:t>
            </a:r>
            <a:endParaRPr kumimoji="0" sz="2750" b="0" i="0" u="none" strike="noStrike" kern="0" cap="none" spc="0" normalizeH="0" baseline="0" noProof="0">
              <a:ln>
                <a:noFill/>
              </a:ln>
              <a:solidFill>
                <a:sysClr val="windowText" lastClr="000000"/>
              </a:solidFill>
              <a:effectLst/>
              <a:uLnTx/>
              <a:uFillTx/>
              <a:latin typeface="Verdana"/>
              <a:cs typeface="Verdana"/>
            </a:endParaRPr>
          </a:p>
          <a:p>
            <a:pPr marL="0" marR="0" lvl="0" indent="0" defTabSz="914400" eaLnBrk="1" fontAlgn="auto" latinLnBrk="0" hangingPunct="1">
              <a:lnSpc>
                <a:spcPct val="100000"/>
              </a:lnSpc>
              <a:spcBef>
                <a:spcPts val="1520"/>
              </a:spcBef>
              <a:spcAft>
                <a:spcPts val="0"/>
              </a:spcAft>
              <a:buClrTx/>
              <a:buSzTx/>
              <a:buFontTx/>
              <a:buNone/>
              <a:tabLst/>
              <a:defRPr/>
            </a:pPr>
            <a:endParaRPr kumimoji="0" sz="2750" b="0" i="0" u="none" strike="noStrike" kern="0" cap="none" spc="0" normalizeH="0" baseline="0" noProof="0">
              <a:ln>
                <a:noFill/>
              </a:ln>
              <a:solidFill>
                <a:sysClr val="windowText" lastClr="000000"/>
              </a:solidFill>
              <a:effectLst/>
              <a:uLnTx/>
              <a:uFillTx/>
              <a:latin typeface="Verdana"/>
              <a:cs typeface="Verdana"/>
            </a:endParaRPr>
          </a:p>
          <a:p>
            <a:pPr marL="241300" marR="5080" lvl="0" indent="-229235" defTabSz="914400" eaLnBrk="1" fontAlgn="auto" latinLnBrk="0" hangingPunct="1">
              <a:lnSpc>
                <a:spcPct val="92200"/>
              </a:lnSpc>
              <a:spcBef>
                <a:spcPts val="0"/>
              </a:spcBef>
              <a:spcAft>
                <a:spcPts val="0"/>
              </a:spcAft>
              <a:buClrTx/>
              <a:buSzTx/>
              <a:buFontTx/>
              <a:buChar char="•"/>
              <a:tabLst>
                <a:tab pos="241300" algn="l"/>
              </a:tabLst>
              <a:defRPr/>
            </a:pPr>
            <a:r>
              <a:rPr kumimoji="0" sz="2750" b="0" i="0" u="none" strike="noStrike" kern="0" cap="none" spc="-220" normalizeH="0" baseline="0" noProof="0" dirty="0">
                <a:ln>
                  <a:noFill/>
                </a:ln>
                <a:solidFill>
                  <a:sysClr val="windowText" lastClr="000000"/>
                </a:solidFill>
                <a:effectLst/>
                <a:uLnTx/>
                <a:uFillTx/>
                <a:latin typeface="Arial"/>
                <a:cs typeface="Arial"/>
              </a:rPr>
              <a:t>Boys</a:t>
            </a:r>
            <a:r>
              <a:rPr kumimoji="0" sz="2750" b="0" i="0" u="none" strike="noStrike" kern="0" cap="none" spc="-100" normalizeH="0" baseline="0" noProof="0" dirty="0">
                <a:ln>
                  <a:noFill/>
                </a:ln>
                <a:solidFill>
                  <a:sysClr val="windowText" lastClr="000000"/>
                </a:solidFill>
                <a:effectLst/>
                <a:uLnTx/>
                <a:uFillTx/>
                <a:latin typeface="Arial"/>
                <a:cs typeface="Arial"/>
              </a:rPr>
              <a:t> </a:t>
            </a:r>
            <a:r>
              <a:rPr kumimoji="0" sz="2750" b="0" i="0" u="none" strike="noStrike" kern="0" cap="none" spc="-220" normalizeH="0" baseline="0" noProof="0" dirty="0">
                <a:ln>
                  <a:noFill/>
                </a:ln>
                <a:solidFill>
                  <a:sysClr val="windowText" lastClr="000000"/>
                </a:solidFill>
                <a:effectLst/>
                <a:uLnTx/>
                <a:uFillTx/>
                <a:latin typeface="Arial"/>
                <a:cs typeface="Arial"/>
              </a:rPr>
              <a:t>ages</a:t>
            </a:r>
            <a:r>
              <a:rPr kumimoji="0" sz="2750" b="0" i="0" u="none" strike="noStrike" kern="0" cap="none" spc="-100" normalizeH="0" baseline="0" noProof="0" dirty="0">
                <a:ln>
                  <a:noFill/>
                </a:ln>
                <a:solidFill>
                  <a:sysClr val="windowText" lastClr="000000"/>
                </a:solidFill>
                <a:effectLst/>
                <a:uLnTx/>
                <a:uFillTx/>
                <a:latin typeface="Arial"/>
                <a:cs typeface="Arial"/>
              </a:rPr>
              <a:t> </a:t>
            </a:r>
            <a:r>
              <a:rPr kumimoji="0" sz="2750" b="0" i="0" u="none" strike="noStrike" kern="0" cap="none" spc="-90" normalizeH="0" baseline="0" noProof="0" dirty="0">
                <a:ln>
                  <a:noFill/>
                </a:ln>
                <a:solidFill>
                  <a:sysClr val="windowText" lastClr="000000"/>
                </a:solidFill>
                <a:effectLst/>
                <a:uLnTx/>
                <a:uFillTx/>
                <a:latin typeface="Arial"/>
                <a:cs typeface="Arial"/>
              </a:rPr>
              <a:t>11-</a:t>
            </a:r>
            <a:r>
              <a:rPr kumimoji="0" sz="2750" b="0" i="0" u="none" strike="noStrike" kern="0" cap="none" spc="-125" normalizeH="0" baseline="0" noProof="0" dirty="0">
                <a:ln>
                  <a:noFill/>
                </a:ln>
                <a:solidFill>
                  <a:sysClr val="windowText" lastClr="000000"/>
                </a:solidFill>
                <a:effectLst/>
                <a:uLnTx/>
                <a:uFillTx/>
                <a:latin typeface="Arial"/>
                <a:cs typeface="Arial"/>
              </a:rPr>
              <a:t>18</a:t>
            </a:r>
            <a:r>
              <a:rPr kumimoji="0" sz="2750" b="0" i="0" u="none" strike="noStrike" kern="0" cap="none" spc="-45" normalizeH="0" baseline="0" noProof="0" dirty="0">
                <a:ln>
                  <a:noFill/>
                </a:ln>
                <a:solidFill>
                  <a:sysClr val="windowText" lastClr="000000"/>
                </a:solidFill>
                <a:effectLst/>
                <a:uLnTx/>
                <a:uFillTx/>
                <a:latin typeface="Arial"/>
                <a:cs typeface="Arial"/>
              </a:rPr>
              <a:t> </a:t>
            </a:r>
            <a:r>
              <a:rPr kumimoji="0" sz="2750" b="0" i="0" u="none" strike="noStrike" kern="0" cap="none" spc="-135" normalizeH="0" baseline="0" noProof="0" dirty="0">
                <a:ln>
                  <a:noFill/>
                </a:ln>
                <a:solidFill>
                  <a:sysClr val="windowText" lastClr="000000"/>
                </a:solidFill>
                <a:effectLst/>
                <a:uLnTx/>
                <a:uFillTx/>
                <a:latin typeface="Arial"/>
                <a:cs typeface="Arial"/>
              </a:rPr>
              <a:t>and</a:t>
            </a:r>
            <a:r>
              <a:rPr kumimoji="0" sz="2750" b="0" i="0" u="none" strike="noStrike" kern="0" cap="none" spc="-105" normalizeH="0" baseline="0" noProof="0" dirty="0">
                <a:ln>
                  <a:noFill/>
                </a:ln>
                <a:solidFill>
                  <a:sysClr val="windowText" lastClr="000000"/>
                </a:solidFill>
                <a:effectLst/>
                <a:uLnTx/>
                <a:uFillTx/>
                <a:latin typeface="Arial"/>
                <a:cs typeface="Arial"/>
              </a:rPr>
              <a:t> </a:t>
            </a:r>
            <a:r>
              <a:rPr kumimoji="0" sz="2750" b="0" i="0" u="none" strike="noStrike" kern="0" cap="none" spc="-85" normalizeH="0" baseline="0" noProof="0" dirty="0">
                <a:ln>
                  <a:noFill/>
                </a:ln>
                <a:solidFill>
                  <a:sysClr val="windowText" lastClr="000000"/>
                </a:solidFill>
                <a:effectLst/>
                <a:uLnTx/>
                <a:uFillTx/>
                <a:latin typeface="Arial"/>
                <a:cs typeface="Arial"/>
              </a:rPr>
              <a:t>girls</a:t>
            </a:r>
            <a:r>
              <a:rPr kumimoji="0" sz="2750" b="0" i="0" u="none" strike="noStrike" kern="0" cap="none" spc="-100" normalizeH="0" baseline="0" noProof="0" dirty="0">
                <a:ln>
                  <a:noFill/>
                </a:ln>
                <a:solidFill>
                  <a:sysClr val="windowText" lastClr="000000"/>
                </a:solidFill>
                <a:effectLst/>
                <a:uLnTx/>
                <a:uFillTx/>
                <a:latin typeface="Arial"/>
                <a:cs typeface="Arial"/>
              </a:rPr>
              <a:t> </a:t>
            </a:r>
            <a:r>
              <a:rPr kumimoji="0" sz="2750" b="0" i="0" u="none" strike="noStrike" kern="0" cap="none" spc="-240" normalizeH="0" baseline="0" noProof="0" dirty="0">
                <a:ln>
                  <a:noFill/>
                </a:ln>
                <a:solidFill>
                  <a:sysClr val="windowText" lastClr="000000"/>
                </a:solidFill>
                <a:effectLst/>
                <a:uLnTx/>
                <a:uFillTx/>
                <a:latin typeface="Arial"/>
                <a:cs typeface="Arial"/>
              </a:rPr>
              <a:t>ages</a:t>
            </a:r>
            <a:r>
              <a:rPr kumimoji="0" sz="2750" b="0" i="0" u="none" strike="noStrike" kern="0" cap="none" spc="-20" normalizeH="0" baseline="0" noProof="0" dirty="0">
                <a:ln>
                  <a:noFill/>
                </a:ln>
                <a:solidFill>
                  <a:sysClr val="windowText" lastClr="000000"/>
                </a:solidFill>
                <a:effectLst/>
                <a:uLnTx/>
                <a:uFillTx/>
                <a:latin typeface="Arial"/>
                <a:cs typeface="Arial"/>
              </a:rPr>
              <a:t> </a:t>
            </a:r>
            <a:r>
              <a:rPr kumimoji="0" sz="2750" b="0" i="0" u="none" strike="noStrike" kern="0" cap="none" spc="-100" normalizeH="0" baseline="0" noProof="0" dirty="0">
                <a:ln>
                  <a:noFill/>
                </a:ln>
                <a:solidFill>
                  <a:sysClr val="windowText" lastClr="000000"/>
                </a:solidFill>
                <a:effectLst/>
                <a:uLnTx/>
                <a:uFillTx/>
                <a:latin typeface="Arial"/>
                <a:cs typeface="Arial"/>
              </a:rPr>
              <a:t>12-</a:t>
            </a:r>
            <a:r>
              <a:rPr kumimoji="0" sz="2750" b="0" i="0" u="none" strike="noStrike" kern="0" cap="none" spc="-125" normalizeH="0" baseline="0" noProof="0" dirty="0">
                <a:ln>
                  <a:noFill/>
                </a:ln>
                <a:solidFill>
                  <a:sysClr val="windowText" lastClr="000000"/>
                </a:solidFill>
                <a:effectLst/>
                <a:uLnTx/>
                <a:uFillTx/>
                <a:latin typeface="Arial"/>
                <a:cs typeface="Arial"/>
              </a:rPr>
              <a:t>18</a:t>
            </a:r>
            <a:r>
              <a:rPr kumimoji="0" sz="2750" b="0" i="0" u="none" strike="noStrike" kern="0" cap="none" spc="-50" normalizeH="0" baseline="0" noProof="0" dirty="0">
                <a:ln>
                  <a:noFill/>
                </a:ln>
                <a:solidFill>
                  <a:sysClr val="windowText" lastClr="000000"/>
                </a:solidFill>
                <a:effectLst/>
                <a:uLnTx/>
                <a:uFillTx/>
                <a:latin typeface="Arial"/>
                <a:cs typeface="Arial"/>
              </a:rPr>
              <a:t> </a:t>
            </a:r>
            <a:r>
              <a:rPr kumimoji="0" sz="2750" b="0" i="0" u="none" strike="noStrike" kern="0" cap="none" spc="-55" normalizeH="0" baseline="0" noProof="0" dirty="0">
                <a:ln>
                  <a:noFill/>
                </a:ln>
                <a:solidFill>
                  <a:sysClr val="windowText" lastClr="000000"/>
                </a:solidFill>
                <a:effectLst/>
                <a:uLnTx/>
                <a:uFillTx/>
                <a:latin typeface="Arial"/>
                <a:cs typeface="Arial"/>
              </a:rPr>
              <a:t>who</a:t>
            </a:r>
            <a:r>
              <a:rPr kumimoji="0" sz="2750" b="0" i="0" u="none" strike="noStrike" kern="0" cap="none" spc="-105" normalizeH="0" baseline="0" noProof="0" dirty="0">
                <a:ln>
                  <a:noFill/>
                </a:ln>
                <a:solidFill>
                  <a:sysClr val="windowText" lastClr="000000"/>
                </a:solidFill>
                <a:effectLst/>
                <a:uLnTx/>
                <a:uFillTx/>
                <a:latin typeface="Arial"/>
                <a:cs typeface="Arial"/>
              </a:rPr>
              <a:t> </a:t>
            </a:r>
            <a:r>
              <a:rPr kumimoji="0" sz="2750" b="0" i="0" u="none" strike="noStrike" kern="0" cap="none" spc="-30" normalizeH="0" baseline="0" noProof="0" dirty="0">
                <a:ln>
                  <a:noFill/>
                </a:ln>
                <a:solidFill>
                  <a:sysClr val="windowText" lastClr="000000"/>
                </a:solidFill>
                <a:effectLst/>
                <a:uLnTx/>
                <a:uFillTx/>
                <a:latin typeface="Arial"/>
                <a:cs typeface="Arial"/>
              </a:rPr>
              <a:t>need </a:t>
            </a:r>
            <a:r>
              <a:rPr kumimoji="0" sz="2750" b="0" i="0" u="none" strike="noStrike" kern="0" cap="none" spc="-60" normalizeH="0" baseline="0" noProof="0" dirty="0">
                <a:ln>
                  <a:noFill/>
                </a:ln>
                <a:solidFill>
                  <a:sysClr val="windowText" lastClr="000000"/>
                </a:solidFill>
                <a:effectLst/>
                <a:uLnTx/>
                <a:uFillTx/>
                <a:latin typeface="Arial"/>
                <a:cs typeface="Arial"/>
              </a:rPr>
              <a:t>more</a:t>
            </a:r>
            <a:r>
              <a:rPr kumimoji="0" sz="2750" b="0" i="0" u="none" strike="noStrike" kern="0" cap="none" spc="-114" normalizeH="0" baseline="0" noProof="0" dirty="0">
                <a:ln>
                  <a:noFill/>
                </a:ln>
                <a:solidFill>
                  <a:sysClr val="windowText" lastClr="000000"/>
                </a:solidFill>
                <a:effectLst/>
                <a:uLnTx/>
                <a:uFillTx/>
                <a:latin typeface="Arial"/>
                <a:cs typeface="Arial"/>
              </a:rPr>
              <a:t> </a:t>
            </a:r>
            <a:r>
              <a:rPr kumimoji="0" sz="2750" b="0" i="0" u="none" strike="noStrike" kern="0" cap="none" spc="-30" normalizeH="0" baseline="0" noProof="0" dirty="0">
                <a:ln>
                  <a:noFill/>
                </a:ln>
                <a:solidFill>
                  <a:sysClr val="windowText" lastClr="000000"/>
                </a:solidFill>
                <a:effectLst/>
                <a:uLnTx/>
                <a:uFillTx/>
                <a:latin typeface="Arial"/>
                <a:cs typeface="Arial"/>
              </a:rPr>
              <a:t>formal</a:t>
            </a:r>
            <a:r>
              <a:rPr kumimoji="0" sz="2750" b="0" i="0" u="none" strike="noStrike" kern="0" cap="none" spc="-120" normalizeH="0" baseline="0" noProof="0" dirty="0">
                <a:ln>
                  <a:noFill/>
                </a:ln>
                <a:solidFill>
                  <a:sysClr val="windowText" lastClr="000000"/>
                </a:solidFill>
                <a:effectLst/>
                <a:uLnTx/>
                <a:uFillTx/>
                <a:latin typeface="Arial"/>
                <a:cs typeface="Arial"/>
              </a:rPr>
              <a:t> </a:t>
            </a:r>
            <a:r>
              <a:rPr kumimoji="0" sz="2750" b="0" i="0" u="none" strike="noStrike" kern="0" cap="none" spc="-80" normalizeH="0" baseline="0" noProof="0" dirty="0">
                <a:ln>
                  <a:noFill/>
                </a:ln>
                <a:solidFill>
                  <a:sysClr val="windowText" lastClr="000000"/>
                </a:solidFill>
                <a:effectLst/>
                <a:uLnTx/>
                <a:uFillTx/>
                <a:latin typeface="Arial"/>
                <a:cs typeface="Arial"/>
              </a:rPr>
              <a:t>supports</a:t>
            </a:r>
            <a:r>
              <a:rPr kumimoji="0" sz="2750" b="0" i="0" u="none" strike="noStrike" kern="0" cap="none" spc="-120"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to</a:t>
            </a:r>
            <a:r>
              <a:rPr kumimoji="0" sz="2750" b="0" i="0" u="none" strike="noStrike" kern="0" cap="none" spc="-125" normalizeH="0" baseline="0" noProof="0" dirty="0">
                <a:ln>
                  <a:noFill/>
                </a:ln>
                <a:solidFill>
                  <a:sysClr val="windowText" lastClr="000000"/>
                </a:solidFill>
                <a:effectLst/>
                <a:uLnTx/>
                <a:uFillTx/>
                <a:latin typeface="Arial"/>
                <a:cs typeface="Arial"/>
              </a:rPr>
              <a:t> </a:t>
            </a:r>
            <a:r>
              <a:rPr kumimoji="0" sz="2750" b="0" i="0" u="none" strike="noStrike" kern="0" cap="none" spc="-20" normalizeH="0" baseline="0" noProof="0" dirty="0">
                <a:ln>
                  <a:noFill/>
                </a:ln>
                <a:solidFill>
                  <a:sysClr val="windowText" lastClr="000000"/>
                </a:solidFill>
                <a:effectLst/>
                <a:uLnTx/>
                <a:uFillTx/>
                <a:latin typeface="Arial"/>
                <a:cs typeface="Arial"/>
              </a:rPr>
              <a:t>build</a:t>
            </a:r>
            <a:r>
              <a:rPr kumimoji="0" sz="2750" b="0" i="0" u="none" strike="noStrike" kern="0" cap="none" spc="-114" normalizeH="0" baseline="0" noProof="0" dirty="0">
                <a:ln>
                  <a:noFill/>
                </a:ln>
                <a:solidFill>
                  <a:sysClr val="windowText" lastClr="000000"/>
                </a:solidFill>
                <a:effectLst/>
                <a:uLnTx/>
                <a:uFillTx/>
                <a:latin typeface="Arial"/>
                <a:cs typeface="Arial"/>
              </a:rPr>
              <a:t> </a:t>
            </a:r>
            <a:r>
              <a:rPr kumimoji="0" sz="2750" b="0" i="0" u="none" strike="noStrike" kern="0" cap="none" spc="-25" normalizeH="0" baseline="0" noProof="0" dirty="0">
                <a:ln>
                  <a:noFill/>
                </a:ln>
                <a:solidFill>
                  <a:sysClr val="windowText" lastClr="000000"/>
                </a:solidFill>
                <a:effectLst/>
                <a:uLnTx/>
                <a:uFillTx/>
                <a:latin typeface="Arial"/>
                <a:cs typeface="Arial"/>
              </a:rPr>
              <a:t>life</a:t>
            </a:r>
            <a:r>
              <a:rPr kumimoji="0" sz="2750" b="0" i="0" u="none" strike="noStrike" kern="0" cap="none" spc="-114" normalizeH="0" baseline="0" noProof="0" dirty="0">
                <a:ln>
                  <a:noFill/>
                </a:ln>
                <a:solidFill>
                  <a:sysClr val="windowText" lastClr="000000"/>
                </a:solidFill>
                <a:effectLst/>
                <a:uLnTx/>
                <a:uFillTx/>
                <a:latin typeface="Arial"/>
                <a:cs typeface="Arial"/>
              </a:rPr>
              <a:t> skills</a:t>
            </a:r>
            <a:r>
              <a:rPr kumimoji="0" sz="2750" b="0" i="0" u="none" strike="noStrike" kern="0" cap="none" spc="-120"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in</a:t>
            </a:r>
            <a:r>
              <a:rPr kumimoji="0" sz="2750" b="0" i="0" u="none" strike="noStrike" kern="0" cap="none" spc="-120" normalizeH="0" baseline="0" noProof="0" dirty="0">
                <a:ln>
                  <a:noFill/>
                </a:ln>
                <a:solidFill>
                  <a:sysClr val="windowText" lastClr="000000"/>
                </a:solidFill>
                <a:effectLst/>
                <a:uLnTx/>
                <a:uFillTx/>
                <a:latin typeface="Arial"/>
                <a:cs typeface="Arial"/>
              </a:rPr>
              <a:t> </a:t>
            </a:r>
            <a:r>
              <a:rPr kumimoji="0" sz="2750" b="0" i="0" u="none" strike="noStrike" kern="0" cap="none" spc="-50" normalizeH="0" baseline="0" noProof="0" dirty="0">
                <a:ln>
                  <a:noFill/>
                </a:ln>
                <a:solidFill>
                  <a:sysClr val="windowText" lastClr="000000"/>
                </a:solidFill>
                <a:effectLst/>
                <a:uLnTx/>
                <a:uFillTx/>
                <a:latin typeface="Arial"/>
                <a:cs typeface="Arial"/>
              </a:rPr>
              <a:t>a </a:t>
            </a:r>
            <a:r>
              <a:rPr kumimoji="0" sz="2750" b="0" i="0" u="none" strike="noStrike" kern="0" cap="none" spc="-160" normalizeH="0" baseline="0" noProof="0" dirty="0">
                <a:ln>
                  <a:noFill/>
                </a:ln>
                <a:solidFill>
                  <a:sysClr val="windowText" lastClr="000000"/>
                </a:solidFill>
                <a:effectLst/>
                <a:uLnTx/>
                <a:uFillTx/>
                <a:latin typeface="Arial"/>
                <a:cs typeface="Arial"/>
              </a:rPr>
              <a:t>safe</a:t>
            </a:r>
            <a:r>
              <a:rPr kumimoji="0" sz="2750" b="0" i="0" u="none" strike="noStrike" kern="0" cap="none" spc="-110" normalizeH="0" baseline="0" noProof="0" dirty="0">
                <a:ln>
                  <a:noFill/>
                </a:ln>
                <a:solidFill>
                  <a:sysClr val="windowText" lastClr="000000"/>
                </a:solidFill>
                <a:effectLst/>
                <a:uLnTx/>
                <a:uFillTx/>
                <a:latin typeface="Arial"/>
                <a:cs typeface="Arial"/>
              </a:rPr>
              <a:t> </a:t>
            </a:r>
            <a:r>
              <a:rPr kumimoji="0" sz="2750" b="0" i="0" u="none" strike="noStrike" kern="0" cap="none" spc="-130" normalizeH="0" baseline="0" noProof="0" dirty="0">
                <a:ln>
                  <a:noFill/>
                </a:ln>
                <a:solidFill>
                  <a:sysClr val="windowText" lastClr="000000"/>
                </a:solidFill>
                <a:effectLst/>
                <a:uLnTx/>
                <a:uFillTx/>
                <a:latin typeface="Arial"/>
                <a:cs typeface="Arial"/>
              </a:rPr>
              <a:t>and</a:t>
            </a:r>
            <a:r>
              <a:rPr kumimoji="0" sz="2750" b="0" i="0" u="none" strike="noStrike" kern="0" cap="none" spc="-120" normalizeH="0" baseline="0" noProof="0" dirty="0">
                <a:ln>
                  <a:noFill/>
                </a:ln>
                <a:solidFill>
                  <a:sysClr val="windowText" lastClr="000000"/>
                </a:solidFill>
                <a:effectLst/>
                <a:uLnTx/>
                <a:uFillTx/>
                <a:latin typeface="Arial"/>
                <a:cs typeface="Arial"/>
              </a:rPr>
              <a:t> </a:t>
            </a:r>
            <a:r>
              <a:rPr kumimoji="0" sz="2750" b="0" i="0" u="none" strike="noStrike" kern="0" cap="none" spc="-40" normalizeH="0" baseline="0" noProof="0" dirty="0">
                <a:ln>
                  <a:noFill/>
                </a:ln>
                <a:solidFill>
                  <a:sysClr val="windowText" lastClr="000000"/>
                </a:solidFill>
                <a:effectLst/>
                <a:uLnTx/>
                <a:uFillTx/>
                <a:latin typeface="Arial"/>
                <a:cs typeface="Arial"/>
              </a:rPr>
              <a:t>controlled</a:t>
            </a:r>
            <a:r>
              <a:rPr kumimoji="0" sz="2750" b="0" i="0" u="none" strike="noStrike" kern="0" cap="none" spc="-114" normalizeH="0" baseline="0" noProof="0" dirty="0">
                <a:ln>
                  <a:noFill/>
                </a:ln>
                <a:solidFill>
                  <a:sysClr val="windowText" lastClr="000000"/>
                </a:solidFill>
                <a:effectLst/>
                <a:uLnTx/>
                <a:uFillTx/>
                <a:latin typeface="Arial"/>
                <a:cs typeface="Arial"/>
              </a:rPr>
              <a:t> </a:t>
            </a:r>
            <a:r>
              <a:rPr kumimoji="0" sz="2750" b="0" i="0" u="none" strike="noStrike" kern="0" cap="none" spc="-10" normalizeH="0" baseline="0" noProof="0" dirty="0">
                <a:ln>
                  <a:noFill/>
                </a:ln>
                <a:solidFill>
                  <a:sysClr val="windowText" lastClr="000000"/>
                </a:solidFill>
                <a:effectLst/>
                <a:uLnTx/>
                <a:uFillTx/>
                <a:latin typeface="Arial"/>
                <a:cs typeface="Arial"/>
              </a:rPr>
              <a:t>environment.</a:t>
            </a:r>
            <a:endParaRPr kumimoji="0" sz="275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1475"/>
              </a:spcBef>
              <a:spcAft>
                <a:spcPts val="0"/>
              </a:spcAft>
              <a:buClrTx/>
              <a:buSzTx/>
              <a:buFont typeface="Arial"/>
              <a:buChar char="•"/>
              <a:tabLst/>
              <a:defRPr/>
            </a:pPr>
            <a:endParaRPr kumimoji="0" sz="2750" b="0" i="0" u="none" strike="noStrike" kern="0" cap="none" spc="0" normalizeH="0" baseline="0" noProof="0">
              <a:ln>
                <a:noFill/>
              </a:ln>
              <a:solidFill>
                <a:sysClr val="windowText" lastClr="000000"/>
              </a:solidFill>
              <a:effectLst/>
              <a:uLnTx/>
              <a:uFillTx/>
              <a:latin typeface="Arial"/>
              <a:cs typeface="Arial"/>
            </a:endParaRPr>
          </a:p>
          <a:p>
            <a:pPr marL="699135" marR="923925" lvl="1" indent="-229235" defTabSz="914400" eaLnBrk="1" fontAlgn="auto" latinLnBrk="0" hangingPunct="1">
              <a:lnSpc>
                <a:spcPts val="3000"/>
              </a:lnSpc>
              <a:spcBef>
                <a:spcPts val="0"/>
              </a:spcBef>
              <a:spcAft>
                <a:spcPts val="0"/>
              </a:spcAft>
              <a:buClrTx/>
              <a:buSzTx/>
              <a:buFont typeface="Courier New"/>
              <a:buChar char="o"/>
              <a:tabLst>
                <a:tab pos="699135" algn="l"/>
                <a:tab pos="779145" algn="l"/>
              </a:tabLst>
              <a:defRPr/>
            </a:pPr>
            <a:r>
              <a:rPr kumimoji="0" sz="2750" b="0" i="0" u="none" strike="noStrike" kern="0" cap="none" spc="0" normalizeH="0" baseline="0" noProof="0" dirty="0">
                <a:ln>
                  <a:noFill/>
                </a:ln>
                <a:solidFill>
                  <a:sysClr val="windowText" lastClr="000000"/>
                </a:solidFill>
                <a:effectLst/>
                <a:uLnTx/>
                <a:uFillTx/>
                <a:latin typeface="Arial"/>
                <a:cs typeface="Arial"/>
              </a:rPr>
              <a:t>	</a:t>
            </a:r>
            <a:r>
              <a:rPr kumimoji="0" sz="2750" b="0" i="0" u="none" strike="noStrike" kern="0" cap="none" spc="-185" normalizeH="0" baseline="0" noProof="0" dirty="0">
                <a:ln>
                  <a:noFill/>
                </a:ln>
                <a:solidFill>
                  <a:sysClr val="windowText" lastClr="000000"/>
                </a:solidFill>
                <a:effectLst/>
                <a:uLnTx/>
                <a:uFillTx/>
                <a:latin typeface="Arial"/>
                <a:cs typeface="Arial"/>
              </a:rPr>
              <a:t>Those</a:t>
            </a:r>
            <a:r>
              <a:rPr kumimoji="0" sz="2750" b="0" i="0" u="none" strike="noStrike" kern="0" cap="none" spc="-75" normalizeH="0" baseline="0" noProof="0" dirty="0">
                <a:ln>
                  <a:noFill/>
                </a:ln>
                <a:solidFill>
                  <a:sysClr val="windowText" lastClr="000000"/>
                </a:solidFill>
                <a:effectLst/>
                <a:uLnTx/>
                <a:uFillTx/>
                <a:latin typeface="Arial"/>
                <a:cs typeface="Arial"/>
              </a:rPr>
              <a:t> </a:t>
            </a:r>
            <a:r>
              <a:rPr kumimoji="0" sz="2750" b="0" i="0" u="none" strike="noStrike" kern="0" cap="none" spc="-20" normalizeH="0" baseline="0" noProof="0" dirty="0">
                <a:ln>
                  <a:noFill/>
                </a:ln>
                <a:solidFill>
                  <a:sysClr val="windowText" lastClr="000000"/>
                </a:solidFill>
                <a:effectLst/>
                <a:uLnTx/>
                <a:uFillTx/>
                <a:latin typeface="Arial"/>
                <a:cs typeface="Arial"/>
              </a:rPr>
              <a:t>who</a:t>
            </a:r>
            <a:r>
              <a:rPr kumimoji="0" sz="2750" b="0" i="0" u="none" strike="noStrike" kern="0" cap="none" spc="-90" normalizeH="0" baseline="0" noProof="0" dirty="0">
                <a:ln>
                  <a:noFill/>
                </a:ln>
                <a:solidFill>
                  <a:sysClr val="windowText" lastClr="000000"/>
                </a:solidFill>
                <a:effectLst/>
                <a:uLnTx/>
                <a:uFillTx/>
                <a:latin typeface="Arial"/>
                <a:cs typeface="Arial"/>
              </a:rPr>
              <a:t> </a:t>
            </a:r>
            <a:r>
              <a:rPr kumimoji="0" sz="2750" b="0" i="0" u="none" strike="noStrike" kern="0" cap="none" spc="-100" normalizeH="0" baseline="0" noProof="0" dirty="0">
                <a:ln>
                  <a:noFill/>
                </a:ln>
                <a:solidFill>
                  <a:sysClr val="windowText" lastClr="000000"/>
                </a:solidFill>
                <a:effectLst/>
                <a:uLnTx/>
                <a:uFillTx/>
                <a:latin typeface="Arial"/>
                <a:cs typeface="Arial"/>
              </a:rPr>
              <a:t>struggle</a:t>
            </a:r>
            <a:r>
              <a:rPr kumimoji="0" sz="2750" b="0" i="0" u="none" strike="noStrike" kern="0" cap="none" spc="-55"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with</a:t>
            </a:r>
            <a:r>
              <a:rPr kumimoji="0" sz="2750" b="0" i="0" u="none" strike="noStrike" kern="0" cap="none" spc="-85" normalizeH="0" baseline="0" noProof="0" dirty="0">
                <a:ln>
                  <a:noFill/>
                </a:ln>
                <a:solidFill>
                  <a:sysClr val="windowText" lastClr="000000"/>
                </a:solidFill>
                <a:effectLst/>
                <a:uLnTx/>
                <a:uFillTx/>
                <a:latin typeface="Arial"/>
                <a:cs typeface="Arial"/>
              </a:rPr>
              <a:t> </a:t>
            </a:r>
            <a:r>
              <a:rPr kumimoji="0" sz="2750" b="0" i="0" u="none" strike="noStrike" kern="0" cap="none" spc="-45" normalizeH="0" baseline="0" noProof="0" dirty="0">
                <a:ln>
                  <a:noFill/>
                </a:ln>
                <a:solidFill>
                  <a:sysClr val="windowText" lastClr="000000"/>
                </a:solidFill>
                <a:effectLst/>
                <a:uLnTx/>
                <a:uFillTx/>
                <a:latin typeface="Arial"/>
                <a:cs typeface="Arial"/>
              </a:rPr>
              <a:t>maintaining </a:t>
            </a:r>
            <a:r>
              <a:rPr kumimoji="0" sz="2750" b="0" i="0" u="none" strike="noStrike" kern="0" cap="none" spc="-75" normalizeH="0" baseline="0" noProof="0" dirty="0">
                <a:ln>
                  <a:noFill/>
                </a:ln>
                <a:solidFill>
                  <a:sysClr val="windowText" lastClr="000000"/>
                </a:solidFill>
                <a:effectLst/>
                <a:uLnTx/>
                <a:uFillTx/>
                <a:latin typeface="Arial"/>
                <a:cs typeface="Arial"/>
              </a:rPr>
              <a:t>healthy</a:t>
            </a:r>
            <a:r>
              <a:rPr kumimoji="0" sz="2750" b="0" i="0" u="none" strike="noStrike" kern="0" cap="none" spc="-150"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life</a:t>
            </a:r>
            <a:r>
              <a:rPr kumimoji="0" sz="2750" b="0" i="0" u="none" strike="noStrike" kern="0" cap="none" spc="-140" normalizeH="0" baseline="0" noProof="0" dirty="0">
                <a:ln>
                  <a:noFill/>
                </a:ln>
                <a:solidFill>
                  <a:sysClr val="windowText" lastClr="000000"/>
                </a:solidFill>
                <a:effectLst/>
                <a:uLnTx/>
                <a:uFillTx/>
                <a:latin typeface="Arial"/>
                <a:cs typeface="Arial"/>
              </a:rPr>
              <a:t> </a:t>
            </a:r>
            <a:r>
              <a:rPr kumimoji="0" sz="2750" b="0" i="0" u="none" strike="noStrike" kern="0" cap="none" spc="-114" normalizeH="0" baseline="0" noProof="0" dirty="0">
                <a:ln>
                  <a:noFill/>
                </a:ln>
                <a:solidFill>
                  <a:sysClr val="windowText" lastClr="000000"/>
                </a:solidFill>
                <a:effectLst/>
                <a:uLnTx/>
                <a:uFillTx/>
                <a:latin typeface="Arial"/>
                <a:cs typeface="Arial"/>
              </a:rPr>
              <a:t>skills</a:t>
            </a:r>
            <a:r>
              <a:rPr kumimoji="0" sz="2750" b="0" i="0" u="none" strike="noStrike" kern="0" cap="none" spc="-130"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in</a:t>
            </a:r>
            <a:r>
              <a:rPr kumimoji="0" sz="2750" b="0" i="0" u="none" strike="noStrike" kern="0" cap="none" spc="-135"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the</a:t>
            </a:r>
            <a:r>
              <a:rPr kumimoji="0" sz="2750" b="0" i="0" u="none" strike="noStrike" kern="0" cap="none" spc="-130" normalizeH="0" baseline="0" noProof="0" dirty="0">
                <a:ln>
                  <a:noFill/>
                </a:ln>
                <a:solidFill>
                  <a:sysClr val="windowText" lastClr="000000"/>
                </a:solidFill>
                <a:effectLst/>
                <a:uLnTx/>
                <a:uFillTx/>
                <a:latin typeface="Arial"/>
                <a:cs typeface="Arial"/>
              </a:rPr>
              <a:t> </a:t>
            </a:r>
            <a:r>
              <a:rPr kumimoji="0" sz="2750" b="0" i="0" u="none" strike="noStrike" kern="0" cap="none" spc="-20" normalizeH="0" baseline="0" noProof="0" dirty="0">
                <a:ln>
                  <a:noFill/>
                </a:ln>
                <a:solidFill>
                  <a:sysClr val="windowText" lastClr="000000"/>
                </a:solidFill>
                <a:effectLst/>
                <a:uLnTx/>
                <a:uFillTx/>
                <a:latin typeface="Arial"/>
                <a:cs typeface="Arial"/>
              </a:rPr>
              <a:t>home</a:t>
            </a:r>
            <a:endParaRPr kumimoji="0" sz="2750" b="0" i="0" u="none" strike="noStrike" kern="0" cap="none" spc="0" normalizeH="0" baseline="0" noProof="0">
              <a:ln>
                <a:noFill/>
              </a:ln>
              <a:solidFill>
                <a:sysClr val="windowText" lastClr="000000"/>
              </a:solidFill>
              <a:effectLst/>
              <a:uLnTx/>
              <a:uFillTx/>
              <a:latin typeface="Arial"/>
              <a:cs typeface="Arial"/>
            </a:endParaRPr>
          </a:p>
          <a:p>
            <a:pPr marL="699135" marR="189865" lvl="1" indent="-229235" defTabSz="914400" eaLnBrk="1" fontAlgn="auto" latinLnBrk="0" hangingPunct="1">
              <a:lnSpc>
                <a:spcPct val="92200"/>
              </a:lnSpc>
              <a:spcBef>
                <a:spcPts val="440"/>
              </a:spcBef>
              <a:spcAft>
                <a:spcPts val="0"/>
              </a:spcAft>
              <a:buClrTx/>
              <a:buSzTx/>
              <a:buFont typeface="Courier New"/>
              <a:buChar char="o"/>
              <a:tabLst>
                <a:tab pos="699135" algn="l"/>
                <a:tab pos="779145" algn="l"/>
              </a:tabLst>
              <a:defRPr/>
            </a:pPr>
            <a:r>
              <a:rPr kumimoji="0" sz="2750" b="0" i="0" u="none" strike="noStrike" kern="0" cap="none" spc="0" normalizeH="0" baseline="0" noProof="0" dirty="0">
                <a:ln>
                  <a:noFill/>
                </a:ln>
                <a:solidFill>
                  <a:sysClr val="windowText" lastClr="000000"/>
                </a:solidFill>
                <a:effectLst/>
                <a:uLnTx/>
                <a:uFillTx/>
                <a:latin typeface="Arial"/>
                <a:cs typeface="Arial"/>
              </a:rPr>
              <a:t>	</a:t>
            </a:r>
            <a:r>
              <a:rPr kumimoji="0" sz="2750" b="0" i="0" u="none" strike="noStrike" kern="0" cap="none" spc="-185" normalizeH="0" baseline="0" noProof="0" dirty="0">
                <a:ln>
                  <a:noFill/>
                </a:ln>
                <a:solidFill>
                  <a:sysClr val="windowText" lastClr="000000"/>
                </a:solidFill>
                <a:effectLst/>
                <a:uLnTx/>
                <a:uFillTx/>
                <a:latin typeface="Arial"/>
                <a:cs typeface="Arial"/>
              </a:rPr>
              <a:t>Those</a:t>
            </a:r>
            <a:r>
              <a:rPr kumimoji="0" sz="2750" b="0" i="0" u="none" strike="noStrike" kern="0" cap="none" spc="-125" normalizeH="0" baseline="0" noProof="0" dirty="0">
                <a:ln>
                  <a:noFill/>
                </a:ln>
                <a:solidFill>
                  <a:sysClr val="windowText" lastClr="000000"/>
                </a:solidFill>
                <a:effectLst/>
                <a:uLnTx/>
                <a:uFillTx/>
                <a:latin typeface="Arial"/>
                <a:cs typeface="Arial"/>
              </a:rPr>
              <a:t> </a:t>
            </a:r>
            <a:r>
              <a:rPr kumimoji="0" sz="2750" b="0" i="0" u="none" strike="noStrike" kern="0" cap="none" spc="-20" normalizeH="0" baseline="0" noProof="0" dirty="0">
                <a:ln>
                  <a:noFill/>
                </a:ln>
                <a:solidFill>
                  <a:sysClr val="windowText" lastClr="000000"/>
                </a:solidFill>
                <a:effectLst/>
                <a:uLnTx/>
                <a:uFillTx/>
                <a:latin typeface="Arial"/>
                <a:cs typeface="Arial"/>
              </a:rPr>
              <a:t>who</a:t>
            </a:r>
            <a:r>
              <a:rPr kumimoji="0" sz="2750" b="0" i="0" u="none" strike="noStrike" kern="0" cap="none" spc="-145" normalizeH="0" baseline="0" noProof="0" dirty="0">
                <a:ln>
                  <a:noFill/>
                </a:ln>
                <a:solidFill>
                  <a:sysClr val="windowText" lastClr="000000"/>
                </a:solidFill>
                <a:effectLst/>
                <a:uLnTx/>
                <a:uFillTx/>
                <a:latin typeface="Arial"/>
                <a:cs typeface="Arial"/>
              </a:rPr>
              <a:t> </a:t>
            </a:r>
            <a:r>
              <a:rPr kumimoji="0" sz="2750" b="0" i="0" u="none" strike="noStrike" kern="0" cap="none" spc="-125" normalizeH="0" baseline="0" noProof="0" dirty="0">
                <a:ln>
                  <a:noFill/>
                </a:ln>
                <a:solidFill>
                  <a:sysClr val="windowText" lastClr="000000"/>
                </a:solidFill>
                <a:effectLst/>
                <a:uLnTx/>
                <a:uFillTx/>
                <a:latin typeface="Arial"/>
                <a:cs typeface="Arial"/>
              </a:rPr>
              <a:t>are </a:t>
            </a:r>
            <a:r>
              <a:rPr kumimoji="0" sz="2750" b="0" i="0" u="none" strike="noStrike" kern="0" cap="none" spc="-114" normalizeH="0" baseline="0" noProof="0" dirty="0">
                <a:ln>
                  <a:noFill/>
                </a:ln>
                <a:solidFill>
                  <a:sysClr val="windowText" lastClr="000000"/>
                </a:solidFill>
                <a:effectLst/>
                <a:uLnTx/>
                <a:uFillTx/>
                <a:latin typeface="Arial"/>
                <a:cs typeface="Arial"/>
              </a:rPr>
              <a:t>discharging</a:t>
            </a:r>
            <a:r>
              <a:rPr kumimoji="0" sz="2750" b="0" i="0" u="none" strike="noStrike" kern="0" cap="none" spc="-125"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from</a:t>
            </a:r>
            <a:r>
              <a:rPr kumimoji="0" sz="2750" b="0" i="0" u="none" strike="noStrike" kern="0" cap="none" spc="-140"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the</a:t>
            </a:r>
            <a:r>
              <a:rPr kumimoji="0" sz="2750" b="0" i="0" u="none" strike="noStrike" kern="0" cap="none" spc="-125" normalizeH="0" baseline="0" noProof="0" dirty="0">
                <a:ln>
                  <a:noFill/>
                </a:ln>
                <a:solidFill>
                  <a:sysClr val="windowText" lastClr="000000"/>
                </a:solidFill>
                <a:effectLst/>
                <a:uLnTx/>
                <a:uFillTx/>
                <a:latin typeface="Arial"/>
                <a:cs typeface="Arial"/>
              </a:rPr>
              <a:t> </a:t>
            </a:r>
            <a:r>
              <a:rPr kumimoji="0" sz="2750" b="0" i="0" u="none" strike="noStrike" kern="0" cap="none" spc="-35" normalizeH="0" baseline="0" noProof="0" dirty="0">
                <a:ln>
                  <a:noFill/>
                </a:ln>
                <a:solidFill>
                  <a:sysClr val="windowText" lastClr="000000"/>
                </a:solidFill>
                <a:effectLst/>
                <a:uLnTx/>
                <a:uFillTx/>
                <a:latin typeface="Arial"/>
                <a:cs typeface="Arial"/>
              </a:rPr>
              <a:t>acute </a:t>
            </a:r>
            <a:r>
              <a:rPr kumimoji="0" sz="2750" b="0" i="0" u="none" strike="noStrike" kern="0" cap="none" spc="-80" normalizeH="0" baseline="0" noProof="0" dirty="0">
                <a:ln>
                  <a:noFill/>
                </a:ln>
                <a:solidFill>
                  <a:sysClr val="windowText" lastClr="000000"/>
                </a:solidFill>
                <a:effectLst/>
                <a:uLnTx/>
                <a:uFillTx/>
                <a:latin typeface="Arial"/>
                <a:cs typeface="Arial"/>
              </a:rPr>
              <a:t>level</a:t>
            </a:r>
            <a:r>
              <a:rPr kumimoji="0" sz="2750" b="0" i="0" u="none" strike="noStrike" kern="0" cap="none" spc="-120"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of</a:t>
            </a:r>
            <a:r>
              <a:rPr kumimoji="0" sz="2750" b="0" i="0" u="none" strike="noStrike" kern="0" cap="none" spc="-100" normalizeH="0" baseline="0" noProof="0" dirty="0">
                <a:ln>
                  <a:noFill/>
                </a:ln>
                <a:solidFill>
                  <a:sysClr val="windowText" lastClr="000000"/>
                </a:solidFill>
                <a:effectLst/>
                <a:uLnTx/>
                <a:uFillTx/>
                <a:latin typeface="Arial"/>
                <a:cs typeface="Arial"/>
              </a:rPr>
              <a:t> </a:t>
            </a:r>
            <a:r>
              <a:rPr kumimoji="0" sz="2750" b="0" i="0" u="none" strike="noStrike" kern="0" cap="none" spc="-120" normalizeH="0" baseline="0" noProof="0" dirty="0">
                <a:ln>
                  <a:noFill/>
                </a:ln>
                <a:solidFill>
                  <a:sysClr val="windowText" lastClr="000000"/>
                </a:solidFill>
                <a:effectLst/>
                <a:uLnTx/>
                <a:uFillTx/>
                <a:latin typeface="Arial"/>
                <a:cs typeface="Arial"/>
              </a:rPr>
              <a:t>care,</a:t>
            </a:r>
            <a:r>
              <a:rPr kumimoji="0" sz="2750" b="0" i="0" u="none" strike="noStrike" kern="0" cap="none" spc="-175"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but</a:t>
            </a:r>
            <a:r>
              <a:rPr kumimoji="0" sz="2750" b="0" i="0" u="none" strike="noStrike" kern="0" cap="none" spc="-110" normalizeH="0" baseline="0" noProof="0" dirty="0">
                <a:ln>
                  <a:noFill/>
                </a:ln>
                <a:solidFill>
                  <a:sysClr val="windowText" lastClr="000000"/>
                </a:solidFill>
                <a:effectLst/>
                <a:uLnTx/>
                <a:uFillTx/>
                <a:latin typeface="Arial"/>
                <a:cs typeface="Arial"/>
              </a:rPr>
              <a:t> </a:t>
            </a:r>
            <a:r>
              <a:rPr kumimoji="0" sz="2750" b="0" i="0" u="none" strike="noStrike" kern="0" cap="none" spc="-10" normalizeH="0" baseline="0" noProof="0" dirty="0">
                <a:ln>
                  <a:noFill/>
                </a:ln>
                <a:solidFill>
                  <a:sysClr val="windowText" lastClr="000000"/>
                </a:solidFill>
                <a:effectLst/>
                <a:uLnTx/>
                <a:uFillTx/>
                <a:latin typeface="Arial"/>
                <a:cs typeface="Arial"/>
              </a:rPr>
              <a:t>aren't</a:t>
            </a:r>
            <a:r>
              <a:rPr kumimoji="0" sz="2750" b="0" i="0" u="none" strike="noStrike" kern="0" cap="none" spc="-35" normalizeH="0" baseline="0" noProof="0" dirty="0">
                <a:ln>
                  <a:noFill/>
                </a:ln>
                <a:solidFill>
                  <a:sysClr val="windowText" lastClr="000000"/>
                </a:solidFill>
                <a:effectLst/>
                <a:uLnTx/>
                <a:uFillTx/>
                <a:latin typeface="Arial"/>
                <a:cs typeface="Arial"/>
              </a:rPr>
              <a:t> </a:t>
            </a:r>
            <a:r>
              <a:rPr kumimoji="0" sz="2750" b="0" i="0" u="none" strike="noStrike" kern="0" cap="none" spc="-105" normalizeH="0" baseline="0" noProof="0" dirty="0">
                <a:ln>
                  <a:noFill/>
                </a:ln>
                <a:solidFill>
                  <a:sysClr val="windowText" lastClr="000000"/>
                </a:solidFill>
                <a:effectLst/>
                <a:uLnTx/>
                <a:uFillTx/>
                <a:latin typeface="Arial"/>
                <a:cs typeface="Arial"/>
              </a:rPr>
              <a:t>ready</a:t>
            </a:r>
            <a:r>
              <a:rPr kumimoji="0" sz="2750" b="0" i="0" u="none" strike="noStrike" kern="0" cap="none" spc="-140"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to</a:t>
            </a:r>
            <a:r>
              <a:rPr kumimoji="0" sz="2750" b="0" i="0" u="none" strike="noStrike" kern="0" cap="none" spc="-120" normalizeH="0" baseline="0" noProof="0" dirty="0">
                <a:ln>
                  <a:noFill/>
                </a:ln>
                <a:solidFill>
                  <a:sysClr val="windowText" lastClr="000000"/>
                </a:solidFill>
                <a:effectLst/>
                <a:uLnTx/>
                <a:uFillTx/>
                <a:latin typeface="Arial"/>
                <a:cs typeface="Arial"/>
              </a:rPr>
              <a:t> </a:t>
            </a:r>
            <a:r>
              <a:rPr kumimoji="0" sz="2750" b="0" i="0" u="none" strike="noStrike" kern="0" cap="none" spc="-170" normalizeH="0" baseline="0" noProof="0" dirty="0">
                <a:ln>
                  <a:noFill/>
                </a:ln>
                <a:solidFill>
                  <a:sysClr val="windowText" lastClr="000000"/>
                </a:solidFill>
                <a:effectLst/>
                <a:uLnTx/>
                <a:uFillTx/>
                <a:latin typeface="Arial"/>
                <a:cs typeface="Arial"/>
              </a:rPr>
              <a:t>go</a:t>
            </a:r>
            <a:r>
              <a:rPr kumimoji="0" sz="2750" b="0" i="0" u="none" strike="noStrike" kern="0" cap="none" spc="-45" normalizeH="0" baseline="0" noProof="0" dirty="0">
                <a:ln>
                  <a:noFill/>
                </a:ln>
                <a:solidFill>
                  <a:sysClr val="windowText" lastClr="000000"/>
                </a:solidFill>
                <a:effectLst/>
                <a:uLnTx/>
                <a:uFillTx/>
                <a:latin typeface="Arial"/>
                <a:cs typeface="Arial"/>
              </a:rPr>
              <a:t> </a:t>
            </a:r>
            <a:r>
              <a:rPr kumimoji="0" sz="2750" b="0" i="0" u="none" strike="noStrike" kern="0" cap="none" spc="-20" normalizeH="0" baseline="0" noProof="0" dirty="0">
                <a:ln>
                  <a:noFill/>
                </a:ln>
                <a:solidFill>
                  <a:sysClr val="windowText" lastClr="000000"/>
                </a:solidFill>
                <a:effectLst/>
                <a:uLnTx/>
                <a:uFillTx/>
                <a:latin typeface="Arial"/>
                <a:cs typeface="Arial"/>
              </a:rPr>
              <a:t>home </a:t>
            </a:r>
            <a:r>
              <a:rPr kumimoji="0" sz="2750" b="0" i="0" u="none" strike="noStrike" kern="0" cap="none" spc="-25" normalizeH="0" baseline="0" noProof="0" dirty="0">
                <a:ln>
                  <a:noFill/>
                </a:ln>
                <a:solidFill>
                  <a:sysClr val="windowText" lastClr="000000"/>
                </a:solidFill>
                <a:effectLst/>
                <a:uLnTx/>
                <a:uFillTx/>
                <a:latin typeface="Arial"/>
                <a:cs typeface="Arial"/>
              </a:rPr>
              <a:t>yet</a:t>
            </a:r>
            <a:endParaRPr kumimoji="0" sz="275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8048625" y="0"/>
              <a:ext cx="4143375" cy="6858000"/>
            </a:xfrm>
            <a:prstGeom prst="rect">
              <a:avLst/>
            </a:prstGeom>
          </p:spPr>
        </p:pic>
        <p:sp>
          <p:nvSpPr>
            <p:cNvPr id="4" name="object 4"/>
            <p:cNvSpPr/>
            <p:nvPr/>
          </p:nvSpPr>
          <p:spPr>
            <a:xfrm>
              <a:off x="0" y="1428750"/>
              <a:ext cx="12192000" cy="76200"/>
            </a:xfrm>
            <a:custGeom>
              <a:avLst/>
              <a:gdLst/>
              <a:ahLst/>
              <a:cxnLst/>
              <a:rect l="l" t="t" r="r" b="b"/>
              <a:pathLst>
                <a:path w="12192000" h="76200">
                  <a:moveTo>
                    <a:pt x="12192000" y="0"/>
                  </a:moveTo>
                  <a:lnTo>
                    <a:pt x="0" y="0"/>
                  </a:lnTo>
                  <a:lnTo>
                    <a:pt x="0" y="76200"/>
                  </a:lnTo>
                  <a:lnTo>
                    <a:pt x="12192000" y="76200"/>
                  </a:lnTo>
                  <a:lnTo>
                    <a:pt x="1219200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8791575" y="209947"/>
              <a:ext cx="2959233" cy="914111"/>
            </a:xfrm>
            <a:prstGeom prst="rect">
              <a:avLst/>
            </a:prstGeom>
          </p:spPr>
        </p:pic>
      </p:grpSp>
      <p:sp>
        <p:nvSpPr>
          <p:cNvPr id="6" name="object 6"/>
          <p:cNvSpPr txBox="1"/>
          <p:nvPr/>
        </p:nvSpPr>
        <p:spPr>
          <a:xfrm>
            <a:off x="917575" y="585787"/>
            <a:ext cx="6245225" cy="460502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2750" b="1" i="0" u="none" strike="noStrike" kern="0" cap="none" spc="0" normalizeH="0" baseline="0" noProof="0" dirty="0">
                <a:ln>
                  <a:noFill/>
                </a:ln>
                <a:solidFill>
                  <a:srgbClr val="005693"/>
                </a:solidFill>
                <a:effectLst/>
                <a:uLnTx/>
                <a:uFillTx/>
                <a:latin typeface="Verdana"/>
                <a:cs typeface="Verdana"/>
              </a:rPr>
              <a:t>How</a:t>
            </a:r>
            <a:r>
              <a:rPr kumimoji="0" sz="2750" b="1" i="0" u="none" strike="noStrike" kern="0" cap="none" spc="90" normalizeH="0" baseline="0" noProof="0" dirty="0">
                <a:ln>
                  <a:noFill/>
                </a:ln>
                <a:solidFill>
                  <a:srgbClr val="005693"/>
                </a:solidFill>
                <a:effectLst/>
                <a:uLnTx/>
                <a:uFillTx/>
                <a:latin typeface="Verdana"/>
                <a:cs typeface="Verdana"/>
              </a:rPr>
              <a:t> </a:t>
            </a:r>
            <a:r>
              <a:rPr kumimoji="0" sz="2750" b="1" i="0" u="none" strike="noStrike" kern="0" cap="none" spc="0" normalizeH="0" baseline="0" noProof="0" dirty="0">
                <a:ln>
                  <a:noFill/>
                </a:ln>
                <a:solidFill>
                  <a:srgbClr val="005693"/>
                </a:solidFill>
                <a:effectLst/>
                <a:uLnTx/>
                <a:uFillTx/>
                <a:latin typeface="Verdana"/>
                <a:cs typeface="Verdana"/>
              </a:rPr>
              <a:t>to</a:t>
            </a:r>
            <a:r>
              <a:rPr kumimoji="0" sz="2750" b="1" i="0" u="none" strike="noStrike" kern="0" cap="none" spc="150" normalizeH="0" baseline="0" noProof="0" dirty="0">
                <a:ln>
                  <a:noFill/>
                </a:ln>
                <a:solidFill>
                  <a:srgbClr val="005693"/>
                </a:solidFill>
                <a:effectLst/>
                <a:uLnTx/>
                <a:uFillTx/>
                <a:latin typeface="Verdana"/>
                <a:cs typeface="Verdana"/>
              </a:rPr>
              <a:t> </a:t>
            </a:r>
            <a:r>
              <a:rPr kumimoji="0" sz="2750" b="1" i="0" u="none" strike="noStrike" kern="0" cap="none" spc="-10" normalizeH="0" baseline="0" noProof="0" dirty="0">
                <a:ln>
                  <a:noFill/>
                </a:ln>
                <a:solidFill>
                  <a:srgbClr val="005693"/>
                </a:solidFill>
                <a:effectLst/>
                <a:uLnTx/>
                <a:uFillTx/>
                <a:latin typeface="Verdana"/>
                <a:cs typeface="Verdana"/>
              </a:rPr>
              <a:t>Refer</a:t>
            </a:r>
            <a:endParaRPr kumimoji="0" sz="2750" b="0" i="0" u="none" strike="noStrike" kern="0" cap="none" spc="0" normalizeH="0" baseline="0" noProof="0">
              <a:ln>
                <a:noFill/>
              </a:ln>
              <a:solidFill>
                <a:sysClr val="windowText" lastClr="000000"/>
              </a:solidFill>
              <a:effectLst/>
              <a:uLnTx/>
              <a:uFillTx/>
              <a:latin typeface="Verdana"/>
              <a:cs typeface="Verdana"/>
            </a:endParaRPr>
          </a:p>
          <a:p>
            <a:pPr marL="0" marR="0" lvl="0" indent="0" defTabSz="914400" eaLnBrk="1" fontAlgn="auto" latinLnBrk="0" hangingPunct="1">
              <a:lnSpc>
                <a:spcPct val="100000"/>
              </a:lnSpc>
              <a:spcBef>
                <a:spcPts val="2950"/>
              </a:spcBef>
              <a:spcAft>
                <a:spcPts val="0"/>
              </a:spcAft>
              <a:buClrTx/>
              <a:buSzTx/>
              <a:buFontTx/>
              <a:buNone/>
              <a:tabLst/>
              <a:defRPr/>
            </a:pPr>
            <a:endParaRPr kumimoji="0" sz="2750" b="0" i="0" u="none" strike="noStrike" kern="0" cap="none" spc="0" normalizeH="0" baseline="0" noProof="0">
              <a:ln>
                <a:noFill/>
              </a:ln>
              <a:solidFill>
                <a:sysClr val="windowText" lastClr="000000"/>
              </a:solidFill>
              <a:effectLst/>
              <a:uLnTx/>
              <a:uFillTx/>
              <a:latin typeface="Verdana"/>
              <a:cs typeface="Verdana"/>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2750" b="0" i="0" u="none" strike="noStrike" kern="0" cap="none" spc="-175" normalizeH="0" baseline="0" noProof="0" dirty="0">
                <a:ln>
                  <a:noFill/>
                </a:ln>
                <a:solidFill>
                  <a:sysClr val="windowText" lastClr="000000"/>
                </a:solidFill>
                <a:effectLst/>
                <a:uLnTx/>
                <a:uFillTx/>
                <a:latin typeface="Arial"/>
                <a:cs typeface="Arial"/>
              </a:rPr>
              <a:t>Call</a:t>
            </a:r>
            <a:r>
              <a:rPr kumimoji="0" sz="2750" b="0" i="0" u="none" strike="noStrike" kern="0" cap="none" spc="-114"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our</a:t>
            </a:r>
            <a:r>
              <a:rPr kumimoji="0" sz="2750" b="0" i="0" u="none" strike="noStrike" kern="0" cap="none" spc="-135" normalizeH="0" baseline="0" noProof="0" dirty="0">
                <a:ln>
                  <a:noFill/>
                </a:ln>
                <a:solidFill>
                  <a:sysClr val="windowText" lastClr="000000"/>
                </a:solidFill>
                <a:effectLst/>
                <a:uLnTx/>
                <a:uFillTx/>
                <a:latin typeface="Arial"/>
                <a:cs typeface="Arial"/>
              </a:rPr>
              <a:t> </a:t>
            </a:r>
            <a:r>
              <a:rPr kumimoji="0" sz="2750" b="0" i="0" u="none" strike="noStrike" kern="0" cap="none" spc="-80" normalizeH="0" baseline="0" noProof="0" dirty="0">
                <a:ln>
                  <a:noFill/>
                </a:ln>
                <a:solidFill>
                  <a:sysClr val="windowText" lastClr="000000"/>
                </a:solidFill>
                <a:effectLst/>
                <a:uLnTx/>
                <a:uFillTx/>
                <a:latin typeface="Arial"/>
                <a:cs typeface="Arial"/>
              </a:rPr>
              <a:t>intake</a:t>
            </a:r>
            <a:r>
              <a:rPr kumimoji="0" sz="2750" b="0" i="0" u="none" strike="noStrike" kern="0" cap="none" spc="-105" normalizeH="0" baseline="0" noProof="0" dirty="0">
                <a:ln>
                  <a:noFill/>
                </a:ln>
                <a:solidFill>
                  <a:sysClr val="windowText" lastClr="000000"/>
                </a:solidFill>
                <a:effectLst/>
                <a:uLnTx/>
                <a:uFillTx/>
                <a:latin typeface="Arial"/>
                <a:cs typeface="Arial"/>
              </a:rPr>
              <a:t> </a:t>
            </a:r>
            <a:r>
              <a:rPr kumimoji="0" sz="2750" b="0" i="0" u="none" strike="noStrike" kern="0" cap="none" spc="-60" normalizeH="0" baseline="0" noProof="0" dirty="0">
                <a:ln>
                  <a:noFill/>
                </a:ln>
                <a:solidFill>
                  <a:sysClr val="windowText" lastClr="000000"/>
                </a:solidFill>
                <a:effectLst/>
                <a:uLnTx/>
                <a:uFillTx/>
                <a:latin typeface="Arial"/>
                <a:cs typeface="Arial"/>
              </a:rPr>
              <a:t>team:</a:t>
            </a:r>
            <a:r>
              <a:rPr kumimoji="0" sz="2750" b="0" i="0" u="none" strike="noStrike" kern="0" cap="none" spc="-145" normalizeH="0" baseline="0" noProof="0" dirty="0">
                <a:ln>
                  <a:noFill/>
                </a:ln>
                <a:solidFill>
                  <a:sysClr val="windowText" lastClr="000000"/>
                </a:solidFill>
                <a:effectLst/>
                <a:uLnTx/>
                <a:uFillTx/>
                <a:latin typeface="Arial"/>
                <a:cs typeface="Arial"/>
              </a:rPr>
              <a:t> </a:t>
            </a:r>
            <a:r>
              <a:rPr kumimoji="0" sz="2750" b="0" i="0" u="none" strike="noStrike" kern="0" cap="none" spc="-90" normalizeH="0" baseline="0" noProof="0" dirty="0">
                <a:ln>
                  <a:noFill/>
                </a:ln>
                <a:solidFill>
                  <a:sysClr val="windowText" lastClr="000000"/>
                </a:solidFill>
                <a:effectLst/>
                <a:uLnTx/>
                <a:uFillTx/>
                <a:latin typeface="Arial"/>
                <a:cs typeface="Arial"/>
              </a:rPr>
              <a:t>907-</a:t>
            </a:r>
            <a:r>
              <a:rPr kumimoji="0" sz="2750" b="0" i="0" u="none" strike="noStrike" kern="0" cap="none" spc="-100" normalizeH="0" baseline="0" noProof="0" dirty="0">
                <a:ln>
                  <a:noFill/>
                </a:ln>
                <a:solidFill>
                  <a:sysClr val="windowText" lastClr="000000"/>
                </a:solidFill>
                <a:effectLst/>
                <a:uLnTx/>
                <a:uFillTx/>
                <a:latin typeface="Arial"/>
                <a:cs typeface="Arial"/>
              </a:rPr>
              <a:t>264-</a:t>
            </a:r>
            <a:r>
              <a:rPr kumimoji="0" sz="2750" b="0" i="0" u="none" strike="noStrike" kern="0" cap="none" spc="-20" normalizeH="0" baseline="0" noProof="0" dirty="0">
                <a:ln>
                  <a:noFill/>
                </a:ln>
                <a:solidFill>
                  <a:sysClr val="windowText" lastClr="000000"/>
                </a:solidFill>
                <a:effectLst/>
                <a:uLnTx/>
                <a:uFillTx/>
                <a:latin typeface="Arial"/>
                <a:cs typeface="Arial"/>
              </a:rPr>
              <a:t>3506</a:t>
            </a:r>
            <a:endParaRPr kumimoji="0" sz="2750" b="0" i="0" u="none" strike="noStrike" kern="0" cap="none" spc="0" normalizeH="0" baseline="0" noProof="0">
              <a:ln>
                <a:noFill/>
              </a:ln>
              <a:solidFill>
                <a:sysClr val="windowText" lastClr="000000"/>
              </a:solidFill>
              <a:effectLst/>
              <a:uLnTx/>
              <a:uFillTx/>
              <a:latin typeface="Arial"/>
              <a:cs typeface="Arial"/>
            </a:endParaRPr>
          </a:p>
          <a:p>
            <a:pPr marL="469900" marR="5080" lvl="0" indent="-457834" defTabSz="914400" eaLnBrk="1" fontAlgn="auto" latinLnBrk="0" hangingPunct="1">
              <a:lnSpc>
                <a:spcPts val="3000"/>
              </a:lnSpc>
              <a:spcBef>
                <a:spcPts val="1035"/>
              </a:spcBef>
              <a:spcAft>
                <a:spcPts val="0"/>
              </a:spcAft>
              <a:buClrTx/>
              <a:buSzTx/>
              <a:buFontTx/>
              <a:buChar char="•"/>
              <a:tabLst>
                <a:tab pos="469900" algn="l"/>
              </a:tabLst>
              <a:defRPr/>
            </a:pPr>
            <a:r>
              <a:rPr kumimoji="0" sz="2750" b="0" i="0" u="none" strike="noStrike" kern="0" cap="none" spc="-180" normalizeH="0" baseline="0" noProof="0" dirty="0">
                <a:ln>
                  <a:noFill/>
                </a:ln>
                <a:solidFill>
                  <a:sysClr val="windowText" lastClr="000000"/>
                </a:solidFill>
                <a:effectLst/>
                <a:uLnTx/>
                <a:uFillTx/>
                <a:latin typeface="Arial"/>
                <a:cs typeface="Arial"/>
              </a:rPr>
              <a:t>They</a:t>
            </a:r>
            <a:r>
              <a:rPr kumimoji="0" sz="2750" b="0" i="0" u="none" strike="noStrike" kern="0" cap="none" spc="-114" normalizeH="0" baseline="0" noProof="0" dirty="0">
                <a:ln>
                  <a:noFill/>
                </a:ln>
                <a:solidFill>
                  <a:sysClr val="windowText" lastClr="000000"/>
                </a:solidFill>
                <a:effectLst/>
                <a:uLnTx/>
                <a:uFillTx/>
                <a:latin typeface="Arial"/>
                <a:cs typeface="Arial"/>
              </a:rPr>
              <a:t> </a:t>
            </a:r>
            <a:r>
              <a:rPr kumimoji="0" sz="2750" b="0" i="0" u="none" strike="noStrike" kern="0" cap="none" spc="-100" normalizeH="0" baseline="0" noProof="0" dirty="0">
                <a:ln>
                  <a:noFill/>
                </a:ln>
                <a:solidFill>
                  <a:sysClr val="windowText" lastClr="000000"/>
                </a:solidFill>
                <a:effectLst/>
                <a:uLnTx/>
                <a:uFillTx/>
                <a:latin typeface="Arial"/>
                <a:cs typeface="Arial"/>
              </a:rPr>
              <a:t>are</a:t>
            </a:r>
            <a:r>
              <a:rPr kumimoji="0" sz="2750" b="0" i="0" u="none" strike="noStrike" kern="0" cap="none" spc="-90" normalizeH="0" baseline="0" noProof="0" dirty="0">
                <a:ln>
                  <a:noFill/>
                </a:ln>
                <a:solidFill>
                  <a:sysClr val="windowText" lastClr="000000"/>
                </a:solidFill>
                <a:effectLst/>
                <a:uLnTx/>
                <a:uFillTx/>
                <a:latin typeface="Arial"/>
                <a:cs typeface="Arial"/>
              </a:rPr>
              <a:t> </a:t>
            </a:r>
            <a:r>
              <a:rPr kumimoji="0" sz="2750" b="0" i="0" u="none" strike="noStrike" kern="0" cap="none" spc="-110" normalizeH="0" baseline="0" noProof="0" dirty="0">
                <a:ln>
                  <a:noFill/>
                </a:ln>
                <a:solidFill>
                  <a:sysClr val="windowText" lastClr="000000"/>
                </a:solidFill>
                <a:effectLst/>
                <a:uLnTx/>
                <a:uFillTx/>
                <a:latin typeface="Arial"/>
                <a:cs typeface="Arial"/>
              </a:rPr>
              <a:t>available</a:t>
            </a:r>
            <a:r>
              <a:rPr kumimoji="0" sz="2750" b="0" i="0" u="none" strike="noStrike" kern="0" cap="none" spc="-95" normalizeH="0" baseline="0" noProof="0" dirty="0">
                <a:ln>
                  <a:noFill/>
                </a:ln>
                <a:solidFill>
                  <a:sysClr val="windowText" lastClr="000000"/>
                </a:solidFill>
                <a:effectLst/>
                <a:uLnTx/>
                <a:uFillTx/>
                <a:latin typeface="Arial"/>
                <a:cs typeface="Arial"/>
              </a:rPr>
              <a:t> </a:t>
            </a:r>
            <a:r>
              <a:rPr kumimoji="0" sz="2750" b="0" i="0" u="none" strike="noStrike" kern="0" cap="none" spc="-25" normalizeH="0" baseline="0" noProof="0" dirty="0">
                <a:ln>
                  <a:noFill/>
                </a:ln>
                <a:solidFill>
                  <a:sysClr val="windowText" lastClr="000000"/>
                </a:solidFill>
                <a:effectLst/>
                <a:uLnTx/>
                <a:uFillTx/>
                <a:latin typeface="Arial"/>
                <a:cs typeface="Arial"/>
              </a:rPr>
              <a:t>in-</a:t>
            </a:r>
            <a:r>
              <a:rPr kumimoji="0" sz="2750" b="0" i="0" u="none" strike="noStrike" kern="0" cap="none" spc="-110" normalizeH="0" baseline="0" noProof="0" dirty="0">
                <a:ln>
                  <a:noFill/>
                </a:ln>
                <a:solidFill>
                  <a:sysClr val="windowText" lastClr="000000"/>
                </a:solidFill>
                <a:effectLst/>
                <a:uLnTx/>
                <a:uFillTx/>
                <a:latin typeface="Arial"/>
                <a:cs typeface="Arial"/>
              </a:rPr>
              <a:t>person</a:t>
            </a:r>
            <a:r>
              <a:rPr kumimoji="0" sz="2750" b="0" i="0" u="none" strike="noStrike" kern="0" cap="none" spc="-95" normalizeH="0" baseline="0" noProof="0" dirty="0">
                <a:ln>
                  <a:noFill/>
                </a:ln>
                <a:solidFill>
                  <a:sysClr val="windowText" lastClr="000000"/>
                </a:solidFill>
                <a:effectLst/>
                <a:uLnTx/>
                <a:uFillTx/>
                <a:latin typeface="Arial"/>
                <a:cs typeface="Arial"/>
              </a:rPr>
              <a:t> </a:t>
            </a:r>
            <a:r>
              <a:rPr kumimoji="0" sz="2750" b="0" i="0" u="none" strike="noStrike" kern="0" cap="none" spc="-120" normalizeH="0" baseline="0" noProof="0" dirty="0">
                <a:ln>
                  <a:noFill/>
                </a:ln>
                <a:solidFill>
                  <a:sysClr val="windowText" lastClr="000000"/>
                </a:solidFill>
                <a:effectLst/>
                <a:uLnTx/>
                <a:uFillTx/>
                <a:latin typeface="Arial"/>
                <a:cs typeface="Arial"/>
              </a:rPr>
              <a:t>7a-</a:t>
            </a:r>
            <a:r>
              <a:rPr kumimoji="0" sz="2750" b="0" i="0" u="none" strike="noStrike" kern="0" cap="none" spc="-105" normalizeH="0" baseline="0" noProof="0" dirty="0">
                <a:ln>
                  <a:noFill/>
                </a:ln>
                <a:solidFill>
                  <a:sysClr val="windowText" lastClr="000000"/>
                </a:solidFill>
                <a:effectLst/>
                <a:uLnTx/>
                <a:uFillTx/>
                <a:latin typeface="Arial"/>
                <a:cs typeface="Arial"/>
              </a:rPr>
              <a:t>11p</a:t>
            </a:r>
            <a:r>
              <a:rPr kumimoji="0" sz="2750" b="0" i="0" u="none" strike="noStrike" kern="0" cap="none" spc="-90" normalizeH="0" baseline="0" noProof="0" dirty="0">
                <a:ln>
                  <a:noFill/>
                </a:ln>
                <a:solidFill>
                  <a:sysClr val="windowText" lastClr="000000"/>
                </a:solidFill>
                <a:effectLst/>
                <a:uLnTx/>
                <a:uFillTx/>
                <a:latin typeface="Arial"/>
                <a:cs typeface="Arial"/>
              </a:rPr>
              <a:t> </a:t>
            </a:r>
            <a:r>
              <a:rPr kumimoji="0" sz="2750" b="0" i="0" u="none" strike="noStrike" kern="0" cap="none" spc="-25" normalizeH="0" baseline="0" noProof="0" dirty="0">
                <a:ln>
                  <a:noFill/>
                </a:ln>
                <a:solidFill>
                  <a:sysClr val="windowText" lastClr="000000"/>
                </a:solidFill>
                <a:effectLst/>
                <a:uLnTx/>
                <a:uFillTx/>
                <a:latin typeface="Arial"/>
                <a:cs typeface="Arial"/>
              </a:rPr>
              <a:t>and </a:t>
            </a:r>
            <a:r>
              <a:rPr kumimoji="0" sz="2750" b="0" i="0" u="none" strike="noStrike" kern="0" cap="none" spc="-90" normalizeH="0" baseline="0" noProof="0" dirty="0">
                <a:ln>
                  <a:noFill/>
                </a:ln>
                <a:solidFill>
                  <a:sysClr val="windowText" lastClr="000000"/>
                </a:solidFill>
                <a:effectLst/>
                <a:uLnTx/>
                <a:uFillTx/>
                <a:latin typeface="Arial"/>
                <a:cs typeface="Arial"/>
              </a:rPr>
              <a:t>oncall</a:t>
            </a:r>
            <a:r>
              <a:rPr kumimoji="0" sz="2750" b="0" i="0" u="none" strike="noStrike" kern="0" cap="none" spc="-110" normalizeH="0" baseline="0" noProof="0" dirty="0">
                <a:ln>
                  <a:noFill/>
                </a:ln>
                <a:solidFill>
                  <a:sysClr val="windowText" lastClr="000000"/>
                </a:solidFill>
                <a:effectLst/>
                <a:uLnTx/>
                <a:uFillTx/>
                <a:latin typeface="Arial"/>
                <a:cs typeface="Arial"/>
              </a:rPr>
              <a:t> </a:t>
            </a:r>
            <a:r>
              <a:rPr kumimoji="0" sz="2750" b="0" i="0" u="none" strike="noStrike" kern="0" cap="none" spc="-55" normalizeH="0" baseline="0" noProof="0" dirty="0">
                <a:ln>
                  <a:noFill/>
                </a:ln>
                <a:solidFill>
                  <a:sysClr val="windowText" lastClr="000000"/>
                </a:solidFill>
                <a:effectLst/>
                <a:uLnTx/>
                <a:uFillTx/>
                <a:latin typeface="Arial"/>
                <a:cs typeface="Arial"/>
              </a:rPr>
              <a:t>during</a:t>
            </a:r>
            <a:r>
              <a:rPr kumimoji="0" sz="2750" b="0" i="0" u="none" strike="noStrike" kern="0" cap="none" spc="-114"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the</a:t>
            </a:r>
            <a:r>
              <a:rPr kumimoji="0" sz="2750" b="0" i="0" u="none" strike="noStrike" kern="0" cap="none" spc="-114" normalizeH="0" baseline="0" noProof="0" dirty="0">
                <a:ln>
                  <a:noFill/>
                </a:ln>
                <a:solidFill>
                  <a:sysClr val="windowText" lastClr="000000"/>
                </a:solidFill>
                <a:effectLst/>
                <a:uLnTx/>
                <a:uFillTx/>
                <a:latin typeface="Arial"/>
                <a:cs typeface="Arial"/>
              </a:rPr>
              <a:t> </a:t>
            </a:r>
            <a:r>
              <a:rPr kumimoji="0" sz="2750" b="0" i="0" u="none" strike="noStrike" kern="0" cap="none" spc="-10" normalizeH="0" baseline="0" noProof="0" dirty="0">
                <a:ln>
                  <a:noFill/>
                </a:ln>
                <a:solidFill>
                  <a:sysClr val="windowText" lastClr="000000"/>
                </a:solidFill>
                <a:effectLst/>
                <a:uLnTx/>
                <a:uFillTx/>
                <a:latin typeface="Arial"/>
                <a:cs typeface="Arial"/>
              </a:rPr>
              <a:t>night.</a:t>
            </a:r>
            <a:endParaRPr kumimoji="0" sz="2750" b="0" i="0" u="none" strike="noStrike" kern="0" cap="none" spc="0" normalizeH="0" baseline="0" noProof="0">
              <a:ln>
                <a:noFill/>
              </a:ln>
              <a:solidFill>
                <a:sysClr val="windowText" lastClr="000000"/>
              </a:solidFill>
              <a:effectLst/>
              <a:uLnTx/>
              <a:uFillTx/>
              <a:latin typeface="Arial"/>
              <a:cs typeface="Arial"/>
            </a:endParaRPr>
          </a:p>
          <a:p>
            <a:pPr marL="12700" marR="2211705" lvl="0" indent="0" defTabSz="914400" eaLnBrk="1" fontAlgn="auto" latinLnBrk="0" hangingPunct="1">
              <a:lnSpc>
                <a:spcPct val="243500"/>
              </a:lnSpc>
              <a:spcBef>
                <a:spcPts val="30"/>
              </a:spcBef>
              <a:spcAft>
                <a:spcPts val="0"/>
              </a:spcAft>
              <a:buClrTx/>
              <a:buSzTx/>
              <a:buFontTx/>
              <a:buNone/>
              <a:tabLst/>
              <a:defRPr/>
            </a:pPr>
            <a:r>
              <a:rPr kumimoji="0" sz="2750" b="0" i="0" u="none" strike="noStrike" kern="0" cap="none" spc="-114" normalizeH="0" baseline="0" noProof="0" dirty="0">
                <a:ln>
                  <a:noFill/>
                </a:ln>
                <a:solidFill>
                  <a:sysClr val="windowText" lastClr="000000"/>
                </a:solidFill>
                <a:effectLst/>
                <a:uLnTx/>
                <a:uFillTx/>
                <a:latin typeface="Arial"/>
                <a:cs typeface="Arial"/>
              </a:rPr>
              <a:t>Walk-</a:t>
            </a:r>
            <a:r>
              <a:rPr kumimoji="0" sz="2750" b="0" i="0" u="none" strike="noStrike" kern="0" cap="none" spc="0" normalizeH="0" baseline="0" noProof="0" dirty="0">
                <a:ln>
                  <a:noFill/>
                </a:ln>
                <a:solidFill>
                  <a:sysClr val="windowText" lastClr="000000"/>
                </a:solidFill>
                <a:effectLst/>
                <a:uLnTx/>
                <a:uFillTx/>
                <a:latin typeface="Arial"/>
                <a:cs typeface="Arial"/>
              </a:rPr>
              <a:t>in</a:t>
            </a:r>
            <a:r>
              <a:rPr kumimoji="0" sz="2750" b="0" i="0" u="none" strike="noStrike" kern="0" cap="none" spc="-155"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24/7;</a:t>
            </a:r>
            <a:r>
              <a:rPr kumimoji="0" sz="2750" b="0" i="0" u="none" strike="noStrike" kern="0" cap="none" spc="-90" normalizeH="0" baseline="0" noProof="0" dirty="0">
                <a:ln>
                  <a:noFill/>
                </a:ln>
                <a:solidFill>
                  <a:sysClr val="windowText" lastClr="000000"/>
                </a:solidFill>
                <a:effectLst/>
                <a:uLnTx/>
                <a:uFillTx/>
                <a:latin typeface="Arial"/>
                <a:cs typeface="Arial"/>
              </a:rPr>
              <a:t> psychiatric</a:t>
            </a:r>
            <a:r>
              <a:rPr kumimoji="0" sz="2750" b="0" i="0" u="none" strike="noStrike" kern="0" cap="none" spc="-140" normalizeH="0" baseline="0" noProof="0" dirty="0">
                <a:ln>
                  <a:noFill/>
                </a:ln>
                <a:solidFill>
                  <a:sysClr val="windowText" lastClr="000000"/>
                </a:solidFill>
                <a:effectLst/>
                <a:uLnTx/>
                <a:uFillTx/>
                <a:latin typeface="Arial"/>
                <a:cs typeface="Arial"/>
              </a:rPr>
              <a:t> </a:t>
            </a:r>
            <a:r>
              <a:rPr kumimoji="0" sz="2750" b="0" i="0" u="none" strike="noStrike" kern="0" cap="none" spc="-525" normalizeH="0" baseline="0" noProof="0" dirty="0">
                <a:ln>
                  <a:noFill/>
                </a:ln>
                <a:solidFill>
                  <a:sysClr val="windowText" lastClr="000000"/>
                </a:solidFill>
                <a:effectLst/>
                <a:uLnTx/>
                <a:uFillTx/>
                <a:latin typeface="Arial"/>
                <a:cs typeface="Arial"/>
              </a:rPr>
              <a:t>ER </a:t>
            </a:r>
            <a:r>
              <a:rPr kumimoji="0" sz="2750" b="0" i="0" u="none" strike="noStrike" kern="0" cap="none" spc="-280" normalizeH="0" baseline="0" noProof="0" dirty="0">
                <a:ln>
                  <a:noFill/>
                </a:ln>
                <a:solidFill>
                  <a:sysClr val="windowText" lastClr="000000"/>
                </a:solidFill>
                <a:effectLst/>
                <a:uLnTx/>
                <a:uFillTx/>
                <a:latin typeface="Arial"/>
                <a:cs typeface="Arial"/>
              </a:rPr>
              <a:t>Fax</a:t>
            </a:r>
            <a:r>
              <a:rPr kumimoji="0" sz="2750" b="0" i="0" u="none" strike="noStrike" kern="0" cap="none" spc="-150" normalizeH="0" baseline="0" noProof="0" dirty="0">
                <a:ln>
                  <a:noFill/>
                </a:ln>
                <a:solidFill>
                  <a:sysClr val="windowText" lastClr="000000"/>
                </a:solidFill>
                <a:effectLst/>
                <a:uLnTx/>
                <a:uFillTx/>
                <a:latin typeface="Arial"/>
                <a:cs typeface="Arial"/>
              </a:rPr>
              <a:t> </a:t>
            </a:r>
            <a:r>
              <a:rPr kumimoji="0" sz="2750" b="0" i="0" u="none" strike="noStrike" kern="0" cap="none" spc="-45" normalizeH="0" baseline="0" noProof="0" dirty="0">
                <a:ln>
                  <a:noFill/>
                </a:ln>
                <a:solidFill>
                  <a:sysClr val="windowText" lastClr="000000"/>
                </a:solidFill>
                <a:effectLst/>
                <a:uLnTx/>
                <a:uFillTx/>
                <a:latin typeface="Arial"/>
                <a:cs typeface="Arial"/>
              </a:rPr>
              <a:t>referral:</a:t>
            </a:r>
            <a:r>
              <a:rPr kumimoji="0" sz="2750" b="0" i="0" u="none" strike="noStrike" kern="0" cap="none" spc="-85" normalizeH="0" baseline="0" noProof="0" dirty="0">
                <a:ln>
                  <a:noFill/>
                </a:ln>
                <a:solidFill>
                  <a:sysClr val="windowText" lastClr="000000"/>
                </a:solidFill>
                <a:effectLst/>
                <a:uLnTx/>
                <a:uFillTx/>
                <a:latin typeface="Arial"/>
                <a:cs typeface="Arial"/>
              </a:rPr>
              <a:t> </a:t>
            </a:r>
            <a:r>
              <a:rPr kumimoji="0" sz="2750" b="0" i="0" u="none" strike="noStrike" kern="0" cap="none" spc="-100" normalizeH="0" baseline="0" noProof="0" dirty="0">
                <a:ln>
                  <a:noFill/>
                </a:ln>
                <a:solidFill>
                  <a:sysClr val="windowText" lastClr="000000"/>
                </a:solidFill>
                <a:effectLst/>
                <a:uLnTx/>
                <a:uFillTx/>
                <a:latin typeface="Arial"/>
                <a:cs typeface="Arial"/>
              </a:rPr>
              <a:t>907-</a:t>
            </a:r>
            <a:r>
              <a:rPr kumimoji="0" sz="2750" b="0" i="0" u="none" strike="noStrike" kern="0" cap="none" spc="-100" normalizeH="0" baseline="0" noProof="0" dirty="0">
                <a:ln>
                  <a:noFill/>
                </a:ln>
                <a:solidFill>
                  <a:srgbClr val="333333"/>
                </a:solidFill>
                <a:effectLst/>
                <a:uLnTx/>
                <a:uFillTx/>
                <a:latin typeface="Arial"/>
                <a:cs typeface="Arial"/>
              </a:rPr>
              <a:t>279-</a:t>
            </a:r>
            <a:r>
              <a:rPr kumimoji="0" sz="2750" b="0" i="0" u="none" strike="noStrike" kern="0" cap="none" spc="-20" normalizeH="0" baseline="0" noProof="0" dirty="0">
                <a:ln>
                  <a:noFill/>
                </a:ln>
                <a:solidFill>
                  <a:srgbClr val="333333"/>
                </a:solidFill>
                <a:effectLst/>
                <a:uLnTx/>
                <a:uFillTx/>
                <a:latin typeface="Arial"/>
                <a:cs typeface="Arial"/>
              </a:rPr>
              <a:t>1438</a:t>
            </a:r>
            <a:endParaRPr kumimoji="0" sz="275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123DA-6F8C-3B84-F37C-F632A28AF831}"/>
              </a:ext>
            </a:extLst>
          </p:cNvPr>
          <p:cNvSpPr>
            <a:spLocks noGrp="1"/>
          </p:cNvSpPr>
          <p:nvPr>
            <p:ph type="title"/>
          </p:nvPr>
        </p:nvSpPr>
        <p:spPr>
          <a:xfrm>
            <a:off x="838200" y="1999857"/>
            <a:ext cx="10515600" cy="1982596"/>
          </a:xfrm>
        </p:spPr>
        <p:txBody>
          <a:bodyPr>
            <a:normAutofit fontScale="90000"/>
          </a:bodyPr>
          <a:lstStyle/>
          <a:p>
            <a:pPr algn="ctr"/>
            <a:r>
              <a:rPr lang="en-US" sz="6000" b="1" dirty="0">
                <a:solidFill>
                  <a:srgbClr val="02698C"/>
                </a:solidFill>
                <a:latin typeface="Source Sans Pro SemiBold" panose="020B0503030403020204" pitchFamily="34" charset="0"/>
                <a:ea typeface="Source Sans Pro SemiBold" panose="020B0503030403020204" pitchFamily="34" charset="0"/>
              </a:rPr>
              <a:t>Christina Hulquist</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4000" b="1" dirty="0">
                <a:solidFill>
                  <a:srgbClr val="02698C"/>
                </a:solidFill>
                <a:latin typeface="Source Sans Pro SemiBold" panose="020B0503030403020204" pitchFamily="34" charset="0"/>
                <a:ea typeface="Source Sans Pro SemiBold" panose="020B0503030403020204" pitchFamily="34" charset="0"/>
              </a:rPr>
              <a:t>Executive Director, Anchorage Child Care Early Education Fund</a:t>
            </a:r>
            <a:endParaRPr lang="en-US" sz="6000" b="1" dirty="0">
              <a:solidFill>
                <a:srgbClr val="02698C"/>
              </a:solidFill>
              <a:latin typeface="Source Sans Pro SemiBold" panose="020B0503030403020204" pitchFamily="34" charset="0"/>
              <a:ea typeface="Source Sans Pro SemiBold" panose="020B0503030403020204" pitchFamily="34" charset="0"/>
            </a:endParaRPr>
          </a:p>
        </p:txBody>
      </p:sp>
      <p:sp>
        <p:nvSpPr>
          <p:cNvPr id="3" name="Content Placeholder 2">
            <a:extLst>
              <a:ext uri="{FF2B5EF4-FFF2-40B4-BE49-F238E27FC236}">
                <a16:creationId xmlns:a16="http://schemas.microsoft.com/office/drawing/2014/main" id="{EE8D3AD8-8DFA-60FA-7F51-7E77291F82BB}"/>
              </a:ext>
            </a:extLst>
          </p:cNvPr>
          <p:cNvSpPr>
            <a:spLocks noGrp="1"/>
          </p:cNvSpPr>
          <p:nvPr>
            <p:ph idx="1"/>
          </p:nvPr>
        </p:nvSpPr>
        <p:spPr>
          <a:xfrm>
            <a:off x="950495" y="4577381"/>
            <a:ext cx="10291010" cy="535605"/>
          </a:xfrm>
        </p:spPr>
        <p:txBody>
          <a:bodyPr>
            <a:normAutofit/>
          </a:bodyPr>
          <a:lstStyle/>
          <a:p>
            <a:pPr marL="0" indent="0" algn="ctr">
              <a:buNone/>
            </a:pPr>
            <a:r>
              <a:rPr lang="en-US" dirty="0">
                <a:solidFill>
                  <a:srgbClr val="02698C"/>
                </a:solidFill>
                <a:latin typeface="Source Sans Pro" panose="020B0503030403020204" pitchFamily="34" charset="0"/>
                <a:ea typeface="Source Sans Pro" panose="020B0503030403020204" pitchFamily="34" charset="0"/>
              </a:rPr>
              <a:t>Municipality of Anchorage</a:t>
            </a:r>
          </a:p>
        </p:txBody>
      </p:sp>
    </p:spTree>
    <p:extLst>
      <p:ext uri="{BB962C8B-B14F-4D97-AF65-F5344CB8AC3E}">
        <p14:creationId xmlns:p14="http://schemas.microsoft.com/office/powerpoint/2010/main" val="1484447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50222" y="3287454"/>
            <a:ext cx="4792589" cy="1608700"/>
          </a:xfrm>
          <a:prstGeom prst="rect">
            <a:avLst/>
          </a:prstGeom>
        </p:spPr>
      </p:pic>
      <p:grpSp>
        <p:nvGrpSpPr>
          <p:cNvPr id="3" name="object 3"/>
          <p:cNvGrpSpPr/>
          <p:nvPr/>
        </p:nvGrpSpPr>
        <p:grpSpPr>
          <a:xfrm>
            <a:off x="869757" y="204741"/>
            <a:ext cx="10933007" cy="2558627"/>
            <a:chOff x="652317" y="153556"/>
            <a:chExt cx="8199755" cy="1918970"/>
          </a:xfrm>
        </p:grpSpPr>
        <p:sp>
          <p:nvSpPr>
            <p:cNvPr id="4" name="object 4"/>
            <p:cNvSpPr/>
            <p:nvPr/>
          </p:nvSpPr>
          <p:spPr>
            <a:xfrm>
              <a:off x="665017" y="166256"/>
              <a:ext cx="8174355" cy="1893570"/>
            </a:xfrm>
            <a:custGeom>
              <a:avLst/>
              <a:gdLst/>
              <a:ahLst/>
              <a:cxnLst/>
              <a:rect l="l" t="t" r="r" b="b"/>
              <a:pathLst>
                <a:path w="8174355" h="1893570">
                  <a:moveTo>
                    <a:pt x="7858645" y="0"/>
                  </a:moveTo>
                  <a:lnTo>
                    <a:pt x="315531" y="0"/>
                  </a:lnTo>
                  <a:lnTo>
                    <a:pt x="268906" y="3421"/>
                  </a:lnTo>
                  <a:lnTo>
                    <a:pt x="224404" y="13358"/>
                  </a:lnTo>
                  <a:lnTo>
                    <a:pt x="182514" y="29325"/>
                  </a:lnTo>
                  <a:lnTo>
                    <a:pt x="143724" y="50832"/>
                  </a:lnTo>
                  <a:lnTo>
                    <a:pt x="108522" y="77392"/>
                  </a:lnTo>
                  <a:lnTo>
                    <a:pt x="77396" y="108517"/>
                  </a:lnTo>
                  <a:lnTo>
                    <a:pt x="50835" y="143718"/>
                  </a:lnTo>
                  <a:lnTo>
                    <a:pt x="29327" y="182508"/>
                  </a:lnTo>
                  <a:lnTo>
                    <a:pt x="13359" y="224399"/>
                  </a:lnTo>
                  <a:lnTo>
                    <a:pt x="3421" y="268903"/>
                  </a:lnTo>
                  <a:lnTo>
                    <a:pt x="0" y="315531"/>
                  </a:lnTo>
                  <a:lnTo>
                    <a:pt x="0" y="1577644"/>
                  </a:lnTo>
                  <a:lnTo>
                    <a:pt x="3421" y="1624270"/>
                  </a:lnTo>
                  <a:lnTo>
                    <a:pt x="13359" y="1668772"/>
                  </a:lnTo>
                  <a:lnTo>
                    <a:pt x="29327" y="1710662"/>
                  </a:lnTo>
                  <a:lnTo>
                    <a:pt x="50835" y="1749452"/>
                  </a:lnTo>
                  <a:lnTo>
                    <a:pt x="77396" y="1784653"/>
                  </a:lnTo>
                  <a:lnTo>
                    <a:pt x="108522" y="1815779"/>
                  </a:lnTo>
                  <a:lnTo>
                    <a:pt x="143724" y="1842340"/>
                  </a:lnTo>
                  <a:lnTo>
                    <a:pt x="182514" y="1863848"/>
                  </a:lnTo>
                  <a:lnTo>
                    <a:pt x="224404" y="1879816"/>
                  </a:lnTo>
                  <a:lnTo>
                    <a:pt x="268906" y="1889754"/>
                  </a:lnTo>
                  <a:lnTo>
                    <a:pt x="315531" y="1893176"/>
                  </a:lnTo>
                  <a:lnTo>
                    <a:pt x="7858645" y="1893176"/>
                  </a:lnTo>
                  <a:lnTo>
                    <a:pt x="7905274" y="1889754"/>
                  </a:lnTo>
                  <a:lnTo>
                    <a:pt x="7949777" y="1879816"/>
                  </a:lnTo>
                  <a:lnTo>
                    <a:pt x="7991668" y="1863848"/>
                  </a:lnTo>
                  <a:lnTo>
                    <a:pt x="8030458" y="1842340"/>
                  </a:lnTo>
                  <a:lnTo>
                    <a:pt x="8065660" y="1815779"/>
                  </a:lnTo>
                  <a:lnTo>
                    <a:pt x="8096784" y="1784653"/>
                  </a:lnTo>
                  <a:lnTo>
                    <a:pt x="8123344" y="1749452"/>
                  </a:lnTo>
                  <a:lnTo>
                    <a:pt x="8144851" y="1710662"/>
                  </a:lnTo>
                  <a:lnTo>
                    <a:pt x="8160818" y="1668772"/>
                  </a:lnTo>
                  <a:lnTo>
                    <a:pt x="8170756" y="1624270"/>
                  </a:lnTo>
                  <a:lnTo>
                    <a:pt x="8174177" y="1577644"/>
                  </a:lnTo>
                  <a:lnTo>
                    <a:pt x="8174177" y="315531"/>
                  </a:lnTo>
                  <a:lnTo>
                    <a:pt x="8170756" y="268903"/>
                  </a:lnTo>
                  <a:lnTo>
                    <a:pt x="8160818" y="224399"/>
                  </a:lnTo>
                  <a:lnTo>
                    <a:pt x="8144851" y="182508"/>
                  </a:lnTo>
                  <a:lnTo>
                    <a:pt x="8123344" y="143718"/>
                  </a:lnTo>
                  <a:lnTo>
                    <a:pt x="8096784" y="108517"/>
                  </a:lnTo>
                  <a:lnTo>
                    <a:pt x="8065660" y="77392"/>
                  </a:lnTo>
                  <a:lnTo>
                    <a:pt x="8030458" y="50832"/>
                  </a:lnTo>
                  <a:lnTo>
                    <a:pt x="7991668" y="29325"/>
                  </a:lnTo>
                  <a:lnTo>
                    <a:pt x="7949777" y="13358"/>
                  </a:lnTo>
                  <a:lnTo>
                    <a:pt x="7905274" y="3421"/>
                  </a:lnTo>
                  <a:lnTo>
                    <a:pt x="7858645" y="0"/>
                  </a:lnTo>
                  <a:close/>
                </a:path>
              </a:pathLst>
            </a:custGeom>
            <a:solidFill>
              <a:srgbClr val="104784"/>
            </a:solidFill>
          </p:spPr>
          <p:txBody>
            <a:bodyPr wrap="square" lIns="0" tIns="0" rIns="0" bIns="0" rtlCol="0"/>
            <a:lstStyle/>
            <a:p>
              <a:pPr defTabSz="1219170"/>
              <a:endParaRPr sz="2400" kern="0">
                <a:solidFill>
                  <a:sysClr val="windowText" lastClr="000000"/>
                </a:solidFill>
              </a:endParaRPr>
            </a:p>
          </p:txBody>
        </p:sp>
        <p:sp>
          <p:nvSpPr>
            <p:cNvPr id="5" name="object 5"/>
            <p:cNvSpPr/>
            <p:nvPr/>
          </p:nvSpPr>
          <p:spPr>
            <a:xfrm>
              <a:off x="665017" y="166256"/>
              <a:ext cx="8174355" cy="1893570"/>
            </a:xfrm>
            <a:custGeom>
              <a:avLst/>
              <a:gdLst/>
              <a:ahLst/>
              <a:cxnLst/>
              <a:rect l="l" t="t" r="r" b="b"/>
              <a:pathLst>
                <a:path w="8174355" h="1893570">
                  <a:moveTo>
                    <a:pt x="0" y="315531"/>
                  </a:moveTo>
                  <a:lnTo>
                    <a:pt x="3421" y="268903"/>
                  </a:lnTo>
                  <a:lnTo>
                    <a:pt x="13359" y="224399"/>
                  </a:lnTo>
                  <a:lnTo>
                    <a:pt x="29327" y="182508"/>
                  </a:lnTo>
                  <a:lnTo>
                    <a:pt x="50835" y="143718"/>
                  </a:lnTo>
                  <a:lnTo>
                    <a:pt x="77396" y="108517"/>
                  </a:lnTo>
                  <a:lnTo>
                    <a:pt x="108522" y="77392"/>
                  </a:lnTo>
                  <a:lnTo>
                    <a:pt x="143724" y="50832"/>
                  </a:lnTo>
                  <a:lnTo>
                    <a:pt x="182514" y="29325"/>
                  </a:lnTo>
                  <a:lnTo>
                    <a:pt x="224404" y="13358"/>
                  </a:lnTo>
                  <a:lnTo>
                    <a:pt x="268906" y="3421"/>
                  </a:lnTo>
                  <a:lnTo>
                    <a:pt x="315531" y="0"/>
                  </a:lnTo>
                  <a:lnTo>
                    <a:pt x="7858645" y="0"/>
                  </a:lnTo>
                  <a:lnTo>
                    <a:pt x="7905274" y="3421"/>
                  </a:lnTo>
                  <a:lnTo>
                    <a:pt x="7949777" y="13358"/>
                  </a:lnTo>
                  <a:lnTo>
                    <a:pt x="7991668" y="29325"/>
                  </a:lnTo>
                  <a:lnTo>
                    <a:pt x="8030458" y="50832"/>
                  </a:lnTo>
                  <a:lnTo>
                    <a:pt x="8065660" y="77392"/>
                  </a:lnTo>
                  <a:lnTo>
                    <a:pt x="8096784" y="108517"/>
                  </a:lnTo>
                  <a:lnTo>
                    <a:pt x="8123344" y="143718"/>
                  </a:lnTo>
                  <a:lnTo>
                    <a:pt x="8144851" y="182508"/>
                  </a:lnTo>
                  <a:lnTo>
                    <a:pt x="8160818" y="224399"/>
                  </a:lnTo>
                  <a:lnTo>
                    <a:pt x="8170756" y="268903"/>
                  </a:lnTo>
                  <a:lnTo>
                    <a:pt x="8174177" y="315531"/>
                  </a:lnTo>
                  <a:lnTo>
                    <a:pt x="8174177" y="1577644"/>
                  </a:lnTo>
                  <a:lnTo>
                    <a:pt x="8170756" y="1624270"/>
                  </a:lnTo>
                  <a:lnTo>
                    <a:pt x="8160818" y="1668772"/>
                  </a:lnTo>
                  <a:lnTo>
                    <a:pt x="8144851" y="1710662"/>
                  </a:lnTo>
                  <a:lnTo>
                    <a:pt x="8123344" y="1749452"/>
                  </a:lnTo>
                  <a:lnTo>
                    <a:pt x="8096784" y="1784653"/>
                  </a:lnTo>
                  <a:lnTo>
                    <a:pt x="8065660" y="1815779"/>
                  </a:lnTo>
                  <a:lnTo>
                    <a:pt x="8030458" y="1842340"/>
                  </a:lnTo>
                  <a:lnTo>
                    <a:pt x="7991668" y="1863848"/>
                  </a:lnTo>
                  <a:lnTo>
                    <a:pt x="7949777" y="1879816"/>
                  </a:lnTo>
                  <a:lnTo>
                    <a:pt x="7905274" y="1889754"/>
                  </a:lnTo>
                  <a:lnTo>
                    <a:pt x="7858645" y="1893176"/>
                  </a:lnTo>
                  <a:lnTo>
                    <a:pt x="315531" y="1893176"/>
                  </a:lnTo>
                  <a:lnTo>
                    <a:pt x="268906" y="1889754"/>
                  </a:lnTo>
                  <a:lnTo>
                    <a:pt x="224404" y="1879816"/>
                  </a:lnTo>
                  <a:lnTo>
                    <a:pt x="182514" y="1863848"/>
                  </a:lnTo>
                  <a:lnTo>
                    <a:pt x="143724" y="1842340"/>
                  </a:lnTo>
                  <a:lnTo>
                    <a:pt x="108522" y="1815779"/>
                  </a:lnTo>
                  <a:lnTo>
                    <a:pt x="77396" y="1784653"/>
                  </a:lnTo>
                  <a:lnTo>
                    <a:pt x="50835" y="1749452"/>
                  </a:lnTo>
                  <a:lnTo>
                    <a:pt x="29327" y="1710662"/>
                  </a:lnTo>
                  <a:lnTo>
                    <a:pt x="13359" y="1668772"/>
                  </a:lnTo>
                  <a:lnTo>
                    <a:pt x="3421" y="1624270"/>
                  </a:lnTo>
                  <a:lnTo>
                    <a:pt x="0" y="1577644"/>
                  </a:lnTo>
                  <a:lnTo>
                    <a:pt x="0" y="315531"/>
                  </a:lnTo>
                  <a:close/>
                </a:path>
              </a:pathLst>
            </a:custGeom>
            <a:ln w="25400">
              <a:solidFill>
                <a:srgbClr val="153567"/>
              </a:solidFill>
            </a:ln>
          </p:spPr>
          <p:txBody>
            <a:bodyPr wrap="square" lIns="0" tIns="0" rIns="0" bIns="0" rtlCol="0"/>
            <a:lstStyle/>
            <a:p>
              <a:pPr defTabSz="1219170"/>
              <a:endParaRPr sz="2400" kern="0">
                <a:solidFill>
                  <a:sysClr val="windowText" lastClr="000000"/>
                </a:solidFill>
              </a:endParaRPr>
            </a:p>
          </p:txBody>
        </p:sp>
      </p:grpSp>
      <p:sp>
        <p:nvSpPr>
          <p:cNvPr id="6" name="object 6" descr="$PPTXTitle"/>
          <p:cNvSpPr txBox="1">
            <a:spLocks noGrp="1"/>
          </p:cNvSpPr>
          <p:nvPr>
            <p:ph type="title"/>
          </p:nvPr>
        </p:nvSpPr>
        <p:spPr>
          <a:xfrm>
            <a:off x="1737837" y="517708"/>
            <a:ext cx="8716325" cy="1741951"/>
          </a:xfrm>
          <a:prstGeom prst="rect">
            <a:avLst/>
          </a:prstGeom>
        </p:spPr>
        <p:txBody>
          <a:bodyPr vert="horz" wrap="square" lIns="0" tIns="221360" rIns="0" bIns="0" rtlCol="0">
            <a:spAutoFit/>
          </a:bodyPr>
          <a:lstStyle/>
          <a:p>
            <a:pPr marL="1280127" marR="966869" indent="711182" algn="ctr">
              <a:spcBef>
                <a:spcPts val="140"/>
              </a:spcBef>
            </a:pPr>
            <a:r>
              <a:rPr i="0" dirty="0">
                <a:latin typeface="Arial"/>
                <a:cs typeface="Arial"/>
              </a:rPr>
              <a:t>Anchorage</a:t>
            </a:r>
            <a:r>
              <a:rPr i="0" spc="-73" dirty="0"/>
              <a:t> </a:t>
            </a:r>
            <a:r>
              <a:rPr i="0" dirty="0">
                <a:latin typeface="Arial"/>
                <a:cs typeface="Arial"/>
              </a:rPr>
              <a:t>Child</a:t>
            </a:r>
            <a:r>
              <a:rPr i="0" spc="-60" dirty="0"/>
              <a:t> </a:t>
            </a:r>
            <a:r>
              <a:rPr i="0" dirty="0">
                <a:latin typeface="Arial"/>
                <a:cs typeface="Arial"/>
              </a:rPr>
              <a:t>Care</a:t>
            </a:r>
            <a:r>
              <a:rPr i="0" spc="-40" dirty="0"/>
              <a:t> </a:t>
            </a:r>
            <a:r>
              <a:rPr i="0" spc="-67" dirty="0"/>
              <a:t>&amp; </a:t>
            </a:r>
            <a:r>
              <a:rPr i="0" dirty="0">
                <a:latin typeface="Arial"/>
                <a:cs typeface="Arial"/>
              </a:rPr>
              <a:t>Early</a:t>
            </a:r>
            <a:r>
              <a:rPr i="0" spc="-47" dirty="0"/>
              <a:t> </a:t>
            </a:r>
            <a:r>
              <a:rPr i="0" dirty="0">
                <a:latin typeface="Arial"/>
                <a:cs typeface="Arial"/>
              </a:rPr>
              <a:t>Education</a:t>
            </a:r>
            <a:r>
              <a:rPr i="0" spc="-107" dirty="0"/>
              <a:t> </a:t>
            </a:r>
            <a:r>
              <a:rPr i="0" dirty="0">
                <a:latin typeface="Arial"/>
                <a:cs typeface="Arial"/>
              </a:rPr>
              <a:t>(ACCEE)</a:t>
            </a:r>
            <a:r>
              <a:rPr i="0" spc="-93" dirty="0"/>
              <a:t> </a:t>
            </a:r>
            <a:r>
              <a:rPr i="0" spc="-27" dirty="0"/>
              <a:t>Fund</a:t>
            </a:r>
          </a:p>
          <a:p>
            <a:pPr marL="319185" algn="r"/>
            <a:r>
              <a:rPr sz="2933" b="0" dirty="0"/>
              <a:t>Summary</a:t>
            </a:r>
            <a:r>
              <a:rPr sz="2933" b="0" spc="-27" dirty="0"/>
              <a:t> </a:t>
            </a:r>
            <a:r>
              <a:rPr sz="2933" b="0" dirty="0"/>
              <a:t>of</a:t>
            </a:r>
            <a:r>
              <a:rPr sz="2933" b="0" spc="-67" dirty="0"/>
              <a:t> </a:t>
            </a:r>
            <a:r>
              <a:rPr sz="2933" b="0" dirty="0"/>
              <a:t>2025</a:t>
            </a:r>
            <a:r>
              <a:rPr sz="2933" b="0" spc="-87" dirty="0"/>
              <a:t> </a:t>
            </a:r>
            <a:r>
              <a:rPr sz="2933" b="0" dirty="0"/>
              <a:t>Investments</a:t>
            </a:r>
            <a:r>
              <a:rPr sz="2933" b="0" spc="-53" dirty="0"/>
              <a:t> </a:t>
            </a:r>
            <a:r>
              <a:rPr sz="2933" b="0" dirty="0"/>
              <a:t>&amp;</a:t>
            </a:r>
            <a:r>
              <a:rPr sz="2933" b="0" spc="-187" dirty="0"/>
              <a:t> </a:t>
            </a:r>
            <a:r>
              <a:rPr sz="2933" b="0" spc="-13" dirty="0"/>
              <a:t>Accomplishments</a:t>
            </a:r>
            <a:endParaRPr sz="2933" dirty="0"/>
          </a:p>
        </p:txBody>
      </p:sp>
      <p:grpSp>
        <p:nvGrpSpPr>
          <p:cNvPr id="7" name="object 7"/>
          <p:cNvGrpSpPr/>
          <p:nvPr/>
        </p:nvGrpSpPr>
        <p:grpSpPr>
          <a:xfrm>
            <a:off x="618169" y="3072333"/>
            <a:ext cx="4366260" cy="3280833"/>
            <a:chOff x="463626" y="2304249"/>
            <a:chExt cx="3274695" cy="2460625"/>
          </a:xfrm>
        </p:grpSpPr>
        <p:pic>
          <p:nvPicPr>
            <p:cNvPr id="8" name="object 8"/>
            <p:cNvPicPr/>
            <p:nvPr/>
          </p:nvPicPr>
          <p:blipFill>
            <a:blip r:embed="rId3" cstate="print"/>
            <a:stretch>
              <a:fillRect/>
            </a:stretch>
          </p:blipFill>
          <p:spPr>
            <a:xfrm>
              <a:off x="473156" y="2313770"/>
              <a:ext cx="3255264" cy="2441448"/>
            </a:xfrm>
            <a:prstGeom prst="rect">
              <a:avLst/>
            </a:prstGeom>
          </p:spPr>
        </p:pic>
        <p:sp>
          <p:nvSpPr>
            <p:cNvPr id="9" name="object 9"/>
            <p:cNvSpPr/>
            <p:nvPr/>
          </p:nvSpPr>
          <p:spPr>
            <a:xfrm>
              <a:off x="468388" y="2309012"/>
              <a:ext cx="3265170" cy="2451100"/>
            </a:xfrm>
            <a:custGeom>
              <a:avLst/>
              <a:gdLst/>
              <a:ahLst/>
              <a:cxnLst/>
              <a:rect l="l" t="t" r="r" b="b"/>
              <a:pathLst>
                <a:path w="3265170" h="2451100">
                  <a:moveTo>
                    <a:pt x="0" y="0"/>
                  </a:moveTo>
                  <a:lnTo>
                    <a:pt x="3264789" y="0"/>
                  </a:lnTo>
                  <a:lnTo>
                    <a:pt x="3264789" y="2450973"/>
                  </a:lnTo>
                  <a:lnTo>
                    <a:pt x="0" y="2450973"/>
                  </a:lnTo>
                  <a:lnTo>
                    <a:pt x="0" y="0"/>
                  </a:lnTo>
                  <a:close/>
                </a:path>
              </a:pathLst>
            </a:custGeom>
            <a:ln w="9525">
              <a:solidFill>
                <a:srgbClr val="0E4885"/>
              </a:solidFill>
            </a:ln>
          </p:spPr>
          <p:txBody>
            <a:bodyPr wrap="square" lIns="0" tIns="0" rIns="0" bIns="0" rtlCol="0"/>
            <a:lstStyle/>
            <a:p>
              <a:pPr defTabSz="1219170"/>
              <a:endParaRPr sz="2400" kern="0">
                <a:solidFill>
                  <a:sysClr val="windowText" lastClr="000000"/>
                </a:solidFill>
              </a:endParaRPr>
            </a:p>
          </p:txBody>
        </p:sp>
      </p:grpSp>
      <p:sp>
        <p:nvSpPr>
          <p:cNvPr id="10" name="object 10"/>
          <p:cNvSpPr txBox="1"/>
          <p:nvPr/>
        </p:nvSpPr>
        <p:spPr>
          <a:xfrm>
            <a:off x="5273835" y="5507477"/>
            <a:ext cx="1869440" cy="324875"/>
          </a:xfrm>
          <a:prstGeom prst="rect">
            <a:avLst/>
          </a:prstGeom>
        </p:spPr>
        <p:txBody>
          <a:bodyPr vert="horz" wrap="square" lIns="0" tIns="16933" rIns="0" bIns="0" rtlCol="0">
            <a:spAutoFit/>
          </a:bodyPr>
          <a:lstStyle/>
          <a:p>
            <a:pPr marL="50799" defTabSz="1219170">
              <a:spcBef>
                <a:spcPts val="133"/>
              </a:spcBef>
            </a:pPr>
            <a:r>
              <a:rPr sz="2000" i="1" kern="0" dirty="0">
                <a:solidFill>
                  <a:sysClr val="windowText" lastClr="000000"/>
                </a:solidFill>
                <a:latin typeface="Arial"/>
                <a:cs typeface="Arial"/>
              </a:rPr>
              <a:t>March</a:t>
            </a:r>
            <a:r>
              <a:rPr sz="2000" i="1" kern="0" spc="-53" dirty="0">
                <a:solidFill>
                  <a:sysClr val="windowText" lastClr="000000"/>
                </a:solidFill>
                <a:latin typeface="Arial"/>
                <a:cs typeface="Arial"/>
              </a:rPr>
              <a:t> </a:t>
            </a:r>
            <a:r>
              <a:rPr sz="2000" i="1" kern="0" dirty="0">
                <a:solidFill>
                  <a:sysClr val="windowText" lastClr="000000"/>
                </a:solidFill>
                <a:latin typeface="Arial"/>
                <a:cs typeface="Arial"/>
              </a:rPr>
              <a:t>6</a:t>
            </a:r>
            <a:r>
              <a:rPr sz="2000" i="1" kern="0" baseline="25000" dirty="0">
                <a:solidFill>
                  <a:sysClr val="windowText" lastClr="000000"/>
                </a:solidFill>
                <a:latin typeface="Arial"/>
                <a:cs typeface="Arial"/>
              </a:rPr>
              <a:t>th</a:t>
            </a:r>
            <a:r>
              <a:rPr sz="2000" i="1" kern="0" dirty="0">
                <a:solidFill>
                  <a:sysClr val="windowText" lastClr="000000"/>
                </a:solidFill>
                <a:latin typeface="Arial"/>
                <a:cs typeface="Arial"/>
              </a:rPr>
              <a:t>,</a:t>
            </a:r>
            <a:r>
              <a:rPr sz="2000" i="1" kern="0" spc="-47" dirty="0">
                <a:solidFill>
                  <a:sysClr val="windowText" lastClr="000000"/>
                </a:solidFill>
                <a:latin typeface="Arial"/>
                <a:cs typeface="Arial"/>
              </a:rPr>
              <a:t> </a:t>
            </a:r>
            <a:r>
              <a:rPr sz="2000" i="1" kern="0" spc="-27" dirty="0">
                <a:solidFill>
                  <a:sysClr val="windowText" lastClr="000000"/>
                </a:solidFill>
                <a:latin typeface="Arial"/>
                <a:cs typeface="Arial"/>
              </a:rPr>
              <a:t>2026</a:t>
            </a:r>
            <a:endParaRPr sz="2000" kern="0">
              <a:solidFill>
                <a:sysClr val="windowText" lastClr="000000"/>
              </a:solidFill>
              <a:latin typeface="Arial"/>
              <a:cs typeface="Arial"/>
            </a:endParaRPr>
          </a:p>
        </p:txBody>
      </p:sp>
      <p:pic>
        <p:nvPicPr>
          <p:cNvPr id="11" name="object 11"/>
          <p:cNvPicPr/>
          <p:nvPr/>
        </p:nvPicPr>
        <p:blipFill>
          <a:blip r:embed="rId4" cstate="print"/>
          <a:stretch>
            <a:fillRect/>
          </a:stretch>
        </p:blipFill>
        <p:spPr>
          <a:xfrm>
            <a:off x="9684717" y="3872619"/>
            <a:ext cx="2337728" cy="2277008"/>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9144000" cy="5143500"/>
          </a:xfrm>
        </p:grpSpPr>
        <p:pic>
          <p:nvPicPr>
            <p:cNvPr id="3" name="object 3"/>
            <p:cNvPicPr/>
            <p:nvPr/>
          </p:nvPicPr>
          <p:blipFill>
            <a:blip r:embed="rId2" cstate="print"/>
            <a:stretch>
              <a:fillRect/>
            </a:stretch>
          </p:blipFill>
          <p:spPr>
            <a:xfrm>
              <a:off x="0" y="0"/>
              <a:ext cx="9144000" cy="5143499"/>
            </a:xfrm>
            <a:prstGeom prst="rect">
              <a:avLst/>
            </a:prstGeom>
          </p:spPr>
        </p:pic>
        <p:sp>
          <p:nvSpPr>
            <p:cNvPr id="4" name="object 4"/>
            <p:cNvSpPr/>
            <p:nvPr/>
          </p:nvSpPr>
          <p:spPr>
            <a:xfrm>
              <a:off x="215290" y="1881437"/>
              <a:ext cx="3934460" cy="3167380"/>
            </a:xfrm>
            <a:custGeom>
              <a:avLst/>
              <a:gdLst/>
              <a:ahLst/>
              <a:cxnLst/>
              <a:rect l="l" t="t" r="r" b="b"/>
              <a:pathLst>
                <a:path w="3934460" h="3167379">
                  <a:moveTo>
                    <a:pt x="3406114" y="0"/>
                  </a:moveTo>
                  <a:lnTo>
                    <a:pt x="527812" y="0"/>
                  </a:lnTo>
                  <a:lnTo>
                    <a:pt x="479770" y="2156"/>
                  </a:lnTo>
                  <a:lnTo>
                    <a:pt x="432936" y="8503"/>
                  </a:lnTo>
                  <a:lnTo>
                    <a:pt x="387498" y="18853"/>
                  </a:lnTo>
                  <a:lnTo>
                    <a:pt x="343641" y="33021"/>
                  </a:lnTo>
                  <a:lnTo>
                    <a:pt x="301551" y="50819"/>
                  </a:lnTo>
                  <a:lnTo>
                    <a:pt x="261414" y="72061"/>
                  </a:lnTo>
                  <a:lnTo>
                    <a:pt x="223418" y="96562"/>
                  </a:lnTo>
                  <a:lnTo>
                    <a:pt x="187749" y="124134"/>
                  </a:lnTo>
                  <a:lnTo>
                    <a:pt x="154592" y="154592"/>
                  </a:lnTo>
                  <a:lnTo>
                    <a:pt x="124134" y="187749"/>
                  </a:lnTo>
                  <a:lnTo>
                    <a:pt x="96562" y="223418"/>
                  </a:lnTo>
                  <a:lnTo>
                    <a:pt x="72061" y="261414"/>
                  </a:lnTo>
                  <a:lnTo>
                    <a:pt x="50819" y="301551"/>
                  </a:lnTo>
                  <a:lnTo>
                    <a:pt x="33021" y="343641"/>
                  </a:lnTo>
                  <a:lnTo>
                    <a:pt x="18853" y="387498"/>
                  </a:lnTo>
                  <a:lnTo>
                    <a:pt x="8503" y="432936"/>
                  </a:lnTo>
                  <a:lnTo>
                    <a:pt x="2156" y="479770"/>
                  </a:lnTo>
                  <a:lnTo>
                    <a:pt x="0" y="527812"/>
                  </a:lnTo>
                  <a:lnTo>
                    <a:pt x="0" y="2639009"/>
                  </a:lnTo>
                  <a:lnTo>
                    <a:pt x="2156" y="2687050"/>
                  </a:lnTo>
                  <a:lnTo>
                    <a:pt x="8503" y="2733884"/>
                  </a:lnTo>
                  <a:lnTo>
                    <a:pt x="18853" y="2779322"/>
                  </a:lnTo>
                  <a:lnTo>
                    <a:pt x="33021" y="2823180"/>
                  </a:lnTo>
                  <a:lnTo>
                    <a:pt x="50819" y="2865270"/>
                  </a:lnTo>
                  <a:lnTo>
                    <a:pt x="72061" y="2905406"/>
                  </a:lnTo>
                  <a:lnTo>
                    <a:pt x="96562" y="2943402"/>
                  </a:lnTo>
                  <a:lnTo>
                    <a:pt x="124134" y="2979071"/>
                  </a:lnTo>
                  <a:lnTo>
                    <a:pt x="154592" y="3012228"/>
                  </a:lnTo>
                  <a:lnTo>
                    <a:pt x="187749" y="3042686"/>
                  </a:lnTo>
                  <a:lnTo>
                    <a:pt x="223418" y="3070258"/>
                  </a:lnTo>
                  <a:lnTo>
                    <a:pt x="261414" y="3094759"/>
                  </a:lnTo>
                  <a:lnTo>
                    <a:pt x="301551" y="3116001"/>
                  </a:lnTo>
                  <a:lnTo>
                    <a:pt x="343641" y="3133800"/>
                  </a:lnTo>
                  <a:lnTo>
                    <a:pt x="387498" y="3147967"/>
                  </a:lnTo>
                  <a:lnTo>
                    <a:pt x="432936" y="3158317"/>
                  </a:lnTo>
                  <a:lnTo>
                    <a:pt x="479770" y="3164664"/>
                  </a:lnTo>
                  <a:lnTo>
                    <a:pt x="527812" y="3166821"/>
                  </a:lnTo>
                  <a:lnTo>
                    <a:pt x="3406114" y="3166821"/>
                  </a:lnTo>
                  <a:lnTo>
                    <a:pt x="3454156" y="3164664"/>
                  </a:lnTo>
                  <a:lnTo>
                    <a:pt x="3500989" y="3158317"/>
                  </a:lnTo>
                  <a:lnTo>
                    <a:pt x="3546428" y="3147967"/>
                  </a:lnTo>
                  <a:lnTo>
                    <a:pt x="3590285" y="3133800"/>
                  </a:lnTo>
                  <a:lnTo>
                    <a:pt x="3632375" y="3116001"/>
                  </a:lnTo>
                  <a:lnTo>
                    <a:pt x="3672511" y="3094759"/>
                  </a:lnTo>
                  <a:lnTo>
                    <a:pt x="3710507" y="3070258"/>
                  </a:lnTo>
                  <a:lnTo>
                    <a:pt x="3746177" y="3042686"/>
                  </a:lnTo>
                  <a:lnTo>
                    <a:pt x="3779334" y="3012228"/>
                  </a:lnTo>
                  <a:lnTo>
                    <a:pt x="3809792" y="2979071"/>
                  </a:lnTo>
                  <a:lnTo>
                    <a:pt x="3837364" y="2943402"/>
                  </a:lnTo>
                  <a:lnTo>
                    <a:pt x="3861864" y="2905406"/>
                  </a:lnTo>
                  <a:lnTo>
                    <a:pt x="3883107" y="2865270"/>
                  </a:lnTo>
                  <a:lnTo>
                    <a:pt x="3900905" y="2823180"/>
                  </a:lnTo>
                  <a:lnTo>
                    <a:pt x="3915072" y="2779322"/>
                  </a:lnTo>
                  <a:lnTo>
                    <a:pt x="3925422" y="2733884"/>
                  </a:lnTo>
                  <a:lnTo>
                    <a:pt x="3931769" y="2687050"/>
                  </a:lnTo>
                  <a:lnTo>
                    <a:pt x="3933926" y="2639009"/>
                  </a:lnTo>
                  <a:lnTo>
                    <a:pt x="3933926" y="527812"/>
                  </a:lnTo>
                  <a:lnTo>
                    <a:pt x="3931769" y="479770"/>
                  </a:lnTo>
                  <a:lnTo>
                    <a:pt x="3925422" y="432936"/>
                  </a:lnTo>
                  <a:lnTo>
                    <a:pt x="3915072" y="387498"/>
                  </a:lnTo>
                  <a:lnTo>
                    <a:pt x="3900905" y="343641"/>
                  </a:lnTo>
                  <a:lnTo>
                    <a:pt x="3883107" y="301551"/>
                  </a:lnTo>
                  <a:lnTo>
                    <a:pt x="3861864" y="261414"/>
                  </a:lnTo>
                  <a:lnTo>
                    <a:pt x="3837364" y="223418"/>
                  </a:lnTo>
                  <a:lnTo>
                    <a:pt x="3809792" y="187749"/>
                  </a:lnTo>
                  <a:lnTo>
                    <a:pt x="3779334" y="154592"/>
                  </a:lnTo>
                  <a:lnTo>
                    <a:pt x="3746177" y="124134"/>
                  </a:lnTo>
                  <a:lnTo>
                    <a:pt x="3710507" y="96562"/>
                  </a:lnTo>
                  <a:lnTo>
                    <a:pt x="3672511" y="72061"/>
                  </a:lnTo>
                  <a:lnTo>
                    <a:pt x="3632375" y="50819"/>
                  </a:lnTo>
                  <a:lnTo>
                    <a:pt x="3590285" y="33021"/>
                  </a:lnTo>
                  <a:lnTo>
                    <a:pt x="3546428" y="18853"/>
                  </a:lnTo>
                  <a:lnTo>
                    <a:pt x="3500989" y="8503"/>
                  </a:lnTo>
                  <a:lnTo>
                    <a:pt x="3454156" y="2156"/>
                  </a:lnTo>
                  <a:lnTo>
                    <a:pt x="3406114" y="0"/>
                  </a:lnTo>
                  <a:close/>
                </a:path>
              </a:pathLst>
            </a:custGeom>
            <a:solidFill>
              <a:srgbClr val="D9D9D9"/>
            </a:solidFill>
          </p:spPr>
          <p:txBody>
            <a:bodyPr wrap="square" lIns="0" tIns="0" rIns="0" bIns="0" rtlCol="0"/>
            <a:lstStyle/>
            <a:p>
              <a:pPr defTabSz="1219170"/>
              <a:endParaRPr sz="2400" kern="0">
                <a:solidFill>
                  <a:sysClr val="windowText" lastClr="000000"/>
                </a:solidFill>
              </a:endParaRPr>
            </a:p>
          </p:txBody>
        </p:sp>
        <p:sp>
          <p:nvSpPr>
            <p:cNvPr id="5" name="object 5"/>
            <p:cNvSpPr/>
            <p:nvPr/>
          </p:nvSpPr>
          <p:spPr>
            <a:xfrm>
              <a:off x="215290" y="1881437"/>
              <a:ext cx="3934460" cy="3167380"/>
            </a:xfrm>
            <a:custGeom>
              <a:avLst/>
              <a:gdLst/>
              <a:ahLst/>
              <a:cxnLst/>
              <a:rect l="l" t="t" r="r" b="b"/>
              <a:pathLst>
                <a:path w="3934460" h="3167379">
                  <a:moveTo>
                    <a:pt x="0" y="527812"/>
                  </a:moveTo>
                  <a:lnTo>
                    <a:pt x="2156" y="479770"/>
                  </a:lnTo>
                  <a:lnTo>
                    <a:pt x="8503" y="432936"/>
                  </a:lnTo>
                  <a:lnTo>
                    <a:pt x="18853" y="387498"/>
                  </a:lnTo>
                  <a:lnTo>
                    <a:pt x="33021" y="343641"/>
                  </a:lnTo>
                  <a:lnTo>
                    <a:pt x="50819" y="301551"/>
                  </a:lnTo>
                  <a:lnTo>
                    <a:pt x="72061" y="261414"/>
                  </a:lnTo>
                  <a:lnTo>
                    <a:pt x="96562" y="223418"/>
                  </a:lnTo>
                  <a:lnTo>
                    <a:pt x="124134" y="187749"/>
                  </a:lnTo>
                  <a:lnTo>
                    <a:pt x="154592" y="154592"/>
                  </a:lnTo>
                  <a:lnTo>
                    <a:pt x="187749" y="124134"/>
                  </a:lnTo>
                  <a:lnTo>
                    <a:pt x="223418" y="96562"/>
                  </a:lnTo>
                  <a:lnTo>
                    <a:pt x="261414" y="72061"/>
                  </a:lnTo>
                  <a:lnTo>
                    <a:pt x="301551" y="50819"/>
                  </a:lnTo>
                  <a:lnTo>
                    <a:pt x="343641" y="33021"/>
                  </a:lnTo>
                  <a:lnTo>
                    <a:pt x="387498" y="18853"/>
                  </a:lnTo>
                  <a:lnTo>
                    <a:pt x="432936" y="8503"/>
                  </a:lnTo>
                  <a:lnTo>
                    <a:pt x="479770" y="2156"/>
                  </a:lnTo>
                  <a:lnTo>
                    <a:pt x="527812" y="0"/>
                  </a:lnTo>
                  <a:lnTo>
                    <a:pt x="3406114" y="0"/>
                  </a:lnTo>
                  <a:lnTo>
                    <a:pt x="3454156" y="2156"/>
                  </a:lnTo>
                  <a:lnTo>
                    <a:pt x="3500989" y="8503"/>
                  </a:lnTo>
                  <a:lnTo>
                    <a:pt x="3546428" y="18853"/>
                  </a:lnTo>
                  <a:lnTo>
                    <a:pt x="3590285" y="33021"/>
                  </a:lnTo>
                  <a:lnTo>
                    <a:pt x="3632375" y="50819"/>
                  </a:lnTo>
                  <a:lnTo>
                    <a:pt x="3672511" y="72061"/>
                  </a:lnTo>
                  <a:lnTo>
                    <a:pt x="3710507" y="96562"/>
                  </a:lnTo>
                  <a:lnTo>
                    <a:pt x="3746177" y="124134"/>
                  </a:lnTo>
                  <a:lnTo>
                    <a:pt x="3779334" y="154592"/>
                  </a:lnTo>
                  <a:lnTo>
                    <a:pt x="3809792" y="187749"/>
                  </a:lnTo>
                  <a:lnTo>
                    <a:pt x="3837364" y="223418"/>
                  </a:lnTo>
                  <a:lnTo>
                    <a:pt x="3861864" y="261414"/>
                  </a:lnTo>
                  <a:lnTo>
                    <a:pt x="3883107" y="301551"/>
                  </a:lnTo>
                  <a:lnTo>
                    <a:pt x="3900905" y="343641"/>
                  </a:lnTo>
                  <a:lnTo>
                    <a:pt x="3915072" y="387498"/>
                  </a:lnTo>
                  <a:lnTo>
                    <a:pt x="3925422" y="432936"/>
                  </a:lnTo>
                  <a:lnTo>
                    <a:pt x="3931769" y="479770"/>
                  </a:lnTo>
                  <a:lnTo>
                    <a:pt x="3933926" y="527812"/>
                  </a:lnTo>
                  <a:lnTo>
                    <a:pt x="3933926" y="2639009"/>
                  </a:lnTo>
                  <a:lnTo>
                    <a:pt x="3931769" y="2687050"/>
                  </a:lnTo>
                  <a:lnTo>
                    <a:pt x="3925422" y="2733884"/>
                  </a:lnTo>
                  <a:lnTo>
                    <a:pt x="3915072" y="2779322"/>
                  </a:lnTo>
                  <a:lnTo>
                    <a:pt x="3900905" y="2823180"/>
                  </a:lnTo>
                  <a:lnTo>
                    <a:pt x="3883107" y="2865270"/>
                  </a:lnTo>
                  <a:lnTo>
                    <a:pt x="3861864" y="2905406"/>
                  </a:lnTo>
                  <a:lnTo>
                    <a:pt x="3837364" y="2943402"/>
                  </a:lnTo>
                  <a:lnTo>
                    <a:pt x="3809792" y="2979071"/>
                  </a:lnTo>
                  <a:lnTo>
                    <a:pt x="3779334" y="3012228"/>
                  </a:lnTo>
                  <a:lnTo>
                    <a:pt x="3746177" y="3042686"/>
                  </a:lnTo>
                  <a:lnTo>
                    <a:pt x="3710507" y="3070258"/>
                  </a:lnTo>
                  <a:lnTo>
                    <a:pt x="3672511" y="3094759"/>
                  </a:lnTo>
                  <a:lnTo>
                    <a:pt x="3632375" y="3116001"/>
                  </a:lnTo>
                  <a:lnTo>
                    <a:pt x="3590285" y="3133800"/>
                  </a:lnTo>
                  <a:lnTo>
                    <a:pt x="3546428" y="3147967"/>
                  </a:lnTo>
                  <a:lnTo>
                    <a:pt x="3500989" y="3158317"/>
                  </a:lnTo>
                  <a:lnTo>
                    <a:pt x="3454156" y="3164664"/>
                  </a:lnTo>
                  <a:lnTo>
                    <a:pt x="3406114" y="3166821"/>
                  </a:lnTo>
                  <a:lnTo>
                    <a:pt x="527812" y="3166821"/>
                  </a:lnTo>
                  <a:lnTo>
                    <a:pt x="479770" y="3164664"/>
                  </a:lnTo>
                  <a:lnTo>
                    <a:pt x="432936" y="3158317"/>
                  </a:lnTo>
                  <a:lnTo>
                    <a:pt x="387498" y="3147967"/>
                  </a:lnTo>
                  <a:lnTo>
                    <a:pt x="343641" y="3133800"/>
                  </a:lnTo>
                  <a:lnTo>
                    <a:pt x="301551" y="3116001"/>
                  </a:lnTo>
                  <a:lnTo>
                    <a:pt x="261414" y="3094759"/>
                  </a:lnTo>
                  <a:lnTo>
                    <a:pt x="223418" y="3070258"/>
                  </a:lnTo>
                  <a:lnTo>
                    <a:pt x="187749" y="3042686"/>
                  </a:lnTo>
                  <a:lnTo>
                    <a:pt x="154592" y="3012228"/>
                  </a:lnTo>
                  <a:lnTo>
                    <a:pt x="124134" y="2979071"/>
                  </a:lnTo>
                  <a:lnTo>
                    <a:pt x="96562" y="2943402"/>
                  </a:lnTo>
                  <a:lnTo>
                    <a:pt x="72061" y="2905406"/>
                  </a:lnTo>
                  <a:lnTo>
                    <a:pt x="50819" y="2865270"/>
                  </a:lnTo>
                  <a:lnTo>
                    <a:pt x="33021" y="2823180"/>
                  </a:lnTo>
                  <a:lnTo>
                    <a:pt x="18853" y="2779322"/>
                  </a:lnTo>
                  <a:lnTo>
                    <a:pt x="8503" y="2733884"/>
                  </a:lnTo>
                  <a:lnTo>
                    <a:pt x="2156" y="2687050"/>
                  </a:lnTo>
                  <a:lnTo>
                    <a:pt x="0" y="2639009"/>
                  </a:lnTo>
                  <a:lnTo>
                    <a:pt x="0" y="527812"/>
                  </a:lnTo>
                  <a:close/>
                </a:path>
              </a:pathLst>
            </a:custGeom>
            <a:ln w="25400">
              <a:solidFill>
                <a:srgbClr val="104784"/>
              </a:solidFill>
            </a:ln>
          </p:spPr>
          <p:txBody>
            <a:bodyPr wrap="square" lIns="0" tIns="0" rIns="0" bIns="0" rtlCol="0"/>
            <a:lstStyle/>
            <a:p>
              <a:pPr defTabSz="1219170"/>
              <a:endParaRPr sz="2400" kern="0">
                <a:solidFill>
                  <a:sysClr val="windowText" lastClr="000000"/>
                </a:solidFill>
              </a:endParaRPr>
            </a:p>
          </p:txBody>
        </p:sp>
      </p:grpSp>
      <p:sp>
        <p:nvSpPr>
          <p:cNvPr id="6" name="object 6"/>
          <p:cNvSpPr txBox="1"/>
          <p:nvPr/>
        </p:nvSpPr>
        <p:spPr>
          <a:xfrm>
            <a:off x="598163" y="2748570"/>
            <a:ext cx="4499187" cy="3710995"/>
          </a:xfrm>
          <a:prstGeom prst="rect">
            <a:avLst/>
          </a:prstGeom>
        </p:spPr>
        <p:txBody>
          <a:bodyPr vert="horz" wrap="square" lIns="0" tIns="16933" rIns="0" bIns="0" rtlCol="0">
            <a:spAutoFit/>
          </a:bodyPr>
          <a:lstStyle/>
          <a:p>
            <a:pPr marL="473275" marR="120224" indent="-457189" defTabSz="1219170">
              <a:spcBef>
                <a:spcPts val="133"/>
              </a:spcBef>
              <a:buClr>
                <a:srgbClr val="000000"/>
              </a:buClr>
              <a:buFont typeface="Arial"/>
              <a:buChar char="•"/>
              <a:tabLst>
                <a:tab pos="473275" algn="l"/>
              </a:tabLst>
            </a:pPr>
            <a:r>
              <a:rPr sz="2667" b="1" kern="0" dirty="0">
                <a:solidFill>
                  <a:srgbClr val="189293"/>
                </a:solidFill>
                <a:latin typeface="Arial"/>
                <a:cs typeface="Arial"/>
              </a:rPr>
              <a:t>Proposition</a:t>
            </a:r>
            <a:r>
              <a:rPr sz="2667" b="1" kern="0" spc="-53" dirty="0">
                <a:solidFill>
                  <a:srgbClr val="189293"/>
                </a:solidFill>
                <a:latin typeface="Arial"/>
                <a:cs typeface="Arial"/>
              </a:rPr>
              <a:t> </a:t>
            </a:r>
            <a:r>
              <a:rPr sz="2667" b="1" kern="0" dirty="0">
                <a:solidFill>
                  <a:srgbClr val="189293"/>
                </a:solidFill>
                <a:latin typeface="Arial"/>
                <a:cs typeface="Arial"/>
              </a:rPr>
              <a:t>14</a:t>
            </a:r>
            <a:r>
              <a:rPr sz="2667" b="1" kern="0" spc="-47" dirty="0">
                <a:solidFill>
                  <a:srgbClr val="189293"/>
                </a:solidFill>
                <a:latin typeface="Arial"/>
                <a:cs typeface="Arial"/>
              </a:rPr>
              <a:t> </a:t>
            </a:r>
            <a:r>
              <a:rPr sz="2667" kern="0" dirty="0">
                <a:solidFill>
                  <a:sysClr val="windowText" lastClr="000000"/>
                </a:solidFill>
                <a:latin typeface="Arial"/>
                <a:cs typeface="Arial"/>
              </a:rPr>
              <a:t>passed</a:t>
            </a:r>
            <a:r>
              <a:rPr sz="2667" kern="0" spc="-73" dirty="0">
                <a:solidFill>
                  <a:sysClr val="windowText" lastClr="000000"/>
                </a:solidFill>
                <a:latin typeface="Arial"/>
                <a:cs typeface="Arial"/>
              </a:rPr>
              <a:t> </a:t>
            </a:r>
            <a:r>
              <a:rPr sz="2667" kern="0" spc="-33" dirty="0">
                <a:solidFill>
                  <a:sysClr val="windowText" lastClr="000000"/>
                </a:solidFill>
                <a:latin typeface="Arial"/>
                <a:cs typeface="Arial"/>
              </a:rPr>
              <a:t>in </a:t>
            </a:r>
            <a:r>
              <a:rPr sz="2667" kern="0" dirty="0">
                <a:solidFill>
                  <a:sysClr val="windowText" lastClr="000000"/>
                </a:solidFill>
                <a:latin typeface="Arial"/>
                <a:cs typeface="Arial"/>
              </a:rPr>
              <a:t>April</a:t>
            </a:r>
            <a:r>
              <a:rPr sz="2667" kern="0" spc="-27" dirty="0">
                <a:solidFill>
                  <a:sysClr val="windowText" lastClr="000000"/>
                </a:solidFill>
                <a:latin typeface="Arial"/>
                <a:cs typeface="Arial"/>
              </a:rPr>
              <a:t> </a:t>
            </a:r>
            <a:r>
              <a:rPr sz="2667" kern="0" dirty="0">
                <a:solidFill>
                  <a:sysClr val="windowText" lastClr="000000"/>
                </a:solidFill>
                <a:latin typeface="Arial"/>
                <a:cs typeface="Arial"/>
              </a:rPr>
              <a:t>2023</a:t>
            </a:r>
            <a:r>
              <a:rPr sz="2667" kern="0" spc="-40" dirty="0">
                <a:solidFill>
                  <a:sysClr val="windowText" lastClr="000000"/>
                </a:solidFill>
                <a:latin typeface="Arial"/>
                <a:cs typeface="Arial"/>
              </a:rPr>
              <a:t> </a:t>
            </a:r>
            <a:r>
              <a:rPr sz="2667" kern="0" dirty="0">
                <a:solidFill>
                  <a:sysClr val="windowText" lastClr="000000"/>
                </a:solidFill>
                <a:latin typeface="Arial"/>
                <a:cs typeface="Arial"/>
              </a:rPr>
              <a:t>by</a:t>
            </a:r>
            <a:r>
              <a:rPr sz="2667" kern="0" spc="-33" dirty="0">
                <a:solidFill>
                  <a:sysClr val="windowText" lastClr="000000"/>
                </a:solidFill>
                <a:latin typeface="Arial"/>
                <a:cs typeface="Arial"/>
              </a:rPr>
              <a:t> </a:t>
            </a:r>
            <a:r>
              <a:rPr sz="2667" kern="0" dirty="0">
                <a:solidFill>
                  <a:sysClr val="windowText" lastClr="000000"/>
                </a:solidFill>
                <a:latin typeface="Arial"/>
                <a:cs typeface="Arial"/>
              </a:rPr>
              <a:t>12-</a:t>
            </a:r>
            <a:r>
              <a:rPr sz="2667" kern="0" spc="-27" dirty="0">
                <a:solidFill>
                  <a:sysClr val="windowText" lastClr="000000"/>
                </a:solidFill>
                <a:latin typeface="Arial"/>
                <a:cs typeface="Arial"/>
              </a:rPr>
              <a:t>point </a:t>
            </a:r>
            <a:r>
              <a:rPr sz="2667" kern="0" dirty="0">
                <a:solidFill>
                  <a:sysClr val="windowText" lastClr="000000"/>
                </a:solidFill>
                <a:latin typeface="Arial"/>
                <a:cs typeface="Arial"/>
              </a:rPr>
              <a:t>margin.</a:t>
            </a:r>
            <a:r>
              <a:rPr sz="2667" kern="0" spc="-67" dirty="0">
                <a:solidFill>
                  <a:sysClr val="windowText" lastClr="000000"/>
                </a:solidFill>
                <a:latin typeface="Arial"/>
                <a:cs typeface="Arial"/>
              </a:rPr>
              <a:t> </a:t>
            </a:r>
            <a:r>
              <a:rPr sz="2667" kern="0" dirty="0">
                <a:solidFill>
                  <a:sysClr val="windowText" lastClr="000000"/>
                </a:solidFill>
                <a:latin typeface="Arial"/>
                <a:cs typeface="Arial"/>
              </a:rPr>
              <a:t>Big</a:t>
            </a:r>
            <a:r>
              <a:rPr sz="2667" kern="0" spc="-7" dirty="0">
                <a:solidFill>
                  <a:sysClr val="windowText" lastClr="000000"/>
                </a:solidFill>
                <a:latin typeface="Arial"/>
                <a:cs typeface="Arial"/>
              </a:rPr>
              <a:t> </a:t>
            </a:r>
            <a:r>
              <a:rPr sz="2667" kern="0" dirty="0">
                <a:solidFill>
                  <a:sysClr val="windowText" lastClr="000000"/>
                </a:solidFill>
                <a:latin typeface="Arial"/>
                <a:cs typeface="Arial"/>
              </a:rPr>
              <a:t>thanks</a:t>
            </a:r>
            <a:r>
              <a:rPr sz="2667" kern="0" spc="-60" dirty="0">
                <a:solidFill>
                  <a:sysClr val="windowText" lastClr="000000"/>
                </a:solidFill>
                <a:latin typeface="Arial"/>
                <a:cs typeface="Arial"/>
              </a:rPr>
              <a:t> </a:t>
            </a:r>
            <a:r>
              <a:rPr sz="2667" kern="0" dirty="0">
                <a:solidFill>
                  <a:sysClr val="windowText" lastClr="000000"/>
                </a:solidFill>
                <a:latin typeface="Arial"/>
                <a:cs typeface="Arial"/>
              </a:rPr>
              <a:t>to</a:t>
            </a:r>
            <a:r>
              <a:rPr sz="2667" kern="0" spc="-40" dirty="0">
                <a:solidFill>
                  <a:sysClr val="windowText" lastClr="000000"/>
                </a:solidFill>
                <a:latin typeface="Arial"/>
                <a:cs typeface="Arial"/>
              </a:rPr>
              <a:t> </a:t>
            </a:r>
            <a:r>
              <a:rPr sz="2667" kern="0" spc="-27" dirty="0">
                <a:solidFill>
                  <a:sysClr val="windowText" lastClr="000000"/>
                </a:solidFill>
                <a:latin typeface="Arial"/>
                <a:cs typeface="Arial"/>
              </a:rPr>
              <a:t>Eric </a:t>
            </a:r>
            <a:r>
              <a:rPr sz="2667" kern="0" dirty="0">
                <a:solidFill>
                  <a:sysClr val="windowText" lastClr="000000"/>
                </a:solidFill>
                <a:latin typeface="Arial"/>
                <a:cs typeface="Arial"/>
              </a:rPr>
              <a:t>Croft</a:t>
            </a:r>
            <a:r>
              <a:rPr sz="2667" kern="0" spc="-100" dirty="0">
                <a:solidFill>
                  <a:sysClr val="windowText" lastClr="000000"/>
                </a:solidFill>
                <a:latin typeface="Arial"/>
                <a:cs typeface="Arial"/>
              </a:rPr>
              <a:t> </a:t>
            </a:r>
            <a:r>
              <a:rPr sz="2667" kern="0" dirty="0">
                <a:solidFill>
                  <a:sysClr val="windowText" lastClr="000000"/>
                </a:solidFill>
                <a:latin typeface="Arial"/>
                <a:cs typeface="Arial"/>
              </a:rPr>
              <a:t>and</a:t>
            </a:r>
            <a:r>
              <a:rPr sz="2667" kern="0" spc="-113" dirty="0">
                <a:solidFill>
                  <a:sysClr val="windowText" lastClr="000000"/>
                </a:solidFill>
                <a:latin typeface="Arial"/>
                <a:cs typeface="Arial"/>
              </a:rPr>
              <a:t> </a:t>
            </a:r>
            <a:r>
              <a:rPr sz="2667" kern="0" dirty="0">
                <a:solidFill>
                  <a:sysClr val="windowText" lastClr="000000"/>
                </a:solidFill>
                <a:latin typeface="Arial"/>
                <a:cs typeface="Arial"/>
              </a:rPr>
              <a:t>Trevor</a:t>
            </a:r>
            <a:r>
              <a:rPr sz="2667" kern="0" spc="-87" dirty="0">
                <a:solidFill>
                  <a:sysClr val="windowText" lastClr="000000"/>
                </a:solidFill>
                <a:latin typeface="Arial"/>
                <a:cs typeface="Arial"/>
              </a:rPr>
              <a:t> </a:t>
            </a:r>
            <a:r>
              <a:rPr sz="2667" kern="0" spc="-13" dirty="0">
                <a:solidFill>
                  <a:sysClr val="windowText" lastClr="000000"/>
                </a:solidFill>
                <a:latin typeface="Arial"/>
                <a:cs typeface="Arial"/>
              </a:rPr>
              <a:t>Storrs.</a:t>
            </a:r>
            <a:endParaRPr sz="2667" kern="0">
              <a:solidFill>
                <a:sysClr val="windowText" lastClr="000000"/>
              </a:solidFill>
              <a:latin typeface="Arial"/>
              <a:cs typeface="Arial"/>
            </a:endParaRPr>
          </a:p>
          <a:p>
            <a:pPr marL="473275" marR="6773" indent="-457189" defTabSz="1219170">
              <a:spcBef>
                <a:spcPts val="7"/>
              </a:spcBef>
              <a:buFontTx/>
              <a:buChar char="•"/>
              <a:tabLst>
                <a:tab pos="473275" algn="l"/>
              </a:tabLst>
            </a:pPr>
            <a:r>
              <a:rPr sz="2667" kern="0" dirty="0">
                <a:solidFill>
                  <a:sysClr val="windowText" lastClr="000000"/>
                </a:solidFill>
                <a:latin typeface="Arial"/>
                <a:cs typeface="Arial"/>
              </a:rPr>
              <a:t>Dedicates</a:t>
            </a:r>
            <a:r>
              <a:rPr sz="2667" kern="0" spc="-87" dirty="0">
                <a:solidFill>
                  <a:sysClr val="windowText" lastClr="000000"/>
                </a:solidFill>
                <a:latin typeface="Arial"/>
                <a:cs typeface="Arial"/>
              </a:rPr>
              <a:t> </a:t>
            </a:r>
            <a:r>
              <a:rPr sz="2667" kern="0" dirty="0">
                <a:solidFill>
                  <a:sysClr val="windowText" lastClr="000000"/>
                </a:solidFill>
                <a:latin typeface="Arial"/>
                <a:cs typeface="Arial"/>
              </a:rPr>
              <a:t>marijuana</a:t>
            </a:r>
            <a:r>
              <a:rPr sz="2667" kern="0" spc="-53" dirty="0">
                <a:solidFill>
                  <a:sysClr val="windowText" lastClr="000000"/>
                </a:solidFill>
                <a:latin typeface="Arial"/>
                <a:cs typeface="Arial"/>
              </a:rPr>
              <a:t> </a:t>
            </a:r>
            <a:r>
              <a:rPr sz="2667" kern="0" dirty="0">
                <a:solidFill>
                  <a:sysClr val="windowText" lastClr="000000"/>
                </a:solidFill>
                <a:latin typeface="Arial"/>
                <a:cs typeface="Arial"/>
              </a:rPr>
              <a:t>tax</a:t>
            </a:r>
            <a:r>
              <a:rPr sz="2667" kern="0" spc="-67" dirty="0">
                <a:solidFill>
                  <a:sysClr val="windowText" lastClr="000000"/>
                </a:solidFill>
                <a:latin typeface="Arial"/>
                <a:cs typeface="Arial"/>
              </a:rPr>
              <a:t> </a:t>
            </a:r>
            <a:r>
              <a:rPr sz="2667" kern="0" spc="-33" dirty="0">
                <a:solidFill>
                  <a:sysClr val="windowText" lastClr="000000"/>
                </a:solidFill>
                <a:latin typeface="Arial"/>
                <a:cs typeface="Arial"/>
              </a:rPr>
              <a:t>to </a:t>
            </a:r>
            <a:r>
              <a:rPr sz="2667" b="1" kern="0" dirty="0">
                <a:solidFill>
                  <a:srgbClr val="189293"/>
                </a:solidFill>
                <a:latin typeface="Arial"/>
                <a:cs typeface="Arial"/>
              </a:rPr>
              <a:t>child</a:t>
            </a:r>
            <a:r>
              <a:rPr sz="2667" b="1" kern="0" spc="-47" dirty="0">
                <a:solidFill>
                  <a:srgbClr val="189293"/>
                </a:solidFill>
                <a:latin typeface="Arial"/>
                <a:cs typeface="Arial"/>
              </a:rPr>
              <a:t> </a:t>
            </a:r>
            <a:r>
              <a:rPr sz="2667" b="1" kern="0" dirty="0">
                <a:solidFill>
                  <a:srgbClr val="189293"/>
                </a:solidFill>
                <a:latin typeface="Arial"/>
                <a:cs typeface="Arial"/>
              </a:rPr>
              <a:t>care</a:t>
            </a:r>
            <a:r>
              <a:rPr sz="2667" b="1" kern="0" spc="-33" dirty="0">
                <a:solidFill>
                  <a:srgbClr val="189293"/>
                </a:solidFill>
                <a:latin typeface="Arial"/>
                <a:cs typeface="Arial"/>
              </a:rPr>
              <a:t> </a:t>
            </a:r>
            <a:r>
              <a:rPr sz="2667" b="1" kern="0" dirty="0">
                <a:solidFill>
                  <a:srgbClr val="189293"/>
                </a:solidFill>
                <a:latin typeface="Arial"/>
                <a:cs typeface="Arial"/>
              </a:rPr>
              <a:t>&amp;</a:t>
            </a:r>
            <a:r>
              <a:rPr sz="2667" b="1" kern="0" spc="-13" dirty="0">
                <a:solidFill>
                  <a:srgbClr val="189293"/>
                </a:solidFill>
                <a:latin typeface="Arial"/>
                <a:cs typeface="Arial"/>
              </a:rPr>
              <a:t> </a:t>
            </a:r>
            <a:r>
              <a:rPr sz="2667" b="1" kern="0" spc="-27" dirty="0">
                <a:solidFill>
                  <a:srgbClr val="189293"/>
                </a:solidFill>
                <a:latin typeface="Arial"/>
                <a:cs typeface="Arial"/>
              </a:rPr>
              <a:t>early </a:t>
            </a:r>
            <a:r>
              <a:rPr sz="2667" b="1" kern="0" spc="-13" dirty="0">
                <a:solidFill>
                  <a:srgbClr val="189293"/>
                </a:solidFill>
                <a:latin typeface="Arial"/>
                <a:cs typeface="Arial"/>
              </a:rPr>
              <a:t>education</a:t>
            </a:r>
            <a:endParaRPr sz="2667" kern="0">
              <a:solidFill>
                <a:sysClr val="windowText" lastClr="000000"/>
              </a:solidFill>
              <a:latin typeface="Arial"/>
              <a:cs typeface="Arial"/>
            </a:endParaRPr>
          </a:p>
          <a:p>
            <a:pPr marL="473275" marR="44872" indent="-457189" defTabSz="1219170">
              <a:spcBef>
                <a:spcPts val="7"/>
              </a:spcBef>
              <a:buFontTx/>
              <a:buChar char="•"/>
              <a:tabLst>
                <a:tab pos="473275" algn="l"/>
              </a:tabLst>
            </a:pPr>
            <a:r>
              <a:rPr sz="2667" kern="0" dirty="0">
                <a:solidFill>
                  <a:sysClr val="windowText" lastClr="000000"/>
                </a:solidFill>
                <a:latin typeface="Arial"/>
                <a:cs typeface="Arial"/>
              </a:rPr>
              <a:t>Establishes</a:t>
            </a:r>
            <a:r>
              <a:rPr sz="2667" kern="0" spc="-120" dirty="0">
                <a:solidFill>
                  <a:sysClr val="windowText" lastClr="000000"/>
                </a:solidFill>
                <a:latin typeface="Arial"/>
                <a:cs typeface="Arial"/>
              </a:rPr>
              <a:t> </a:t>
            </a:r>
            <a:r>
              <a:rPr sz="2667" b="1" kern="0" dirty="0">
                <a:solidFill>
                  <a:srgbClr val="189293"/>
                </a:solidFill>
                <a:latin typeface="Arial"/>
                <a:cs typeface="Arial"/>
              </a:rPr>
              <a:t>ACCEE</a:t>
            </a:r>
            <a:r>
              <a:rPr sz="2667" b="1" kern="0" spc="-100" dirty="0">
                <a:solidFill>
                  <a:srgbClr val="189293"/>
                </a:solidFill>
                <a:latin typeface="Arial"/>
                <a:cs typeface="Arial"/>
              </a:rPr>
              <a:t> </a:t>
            </a:r>
            <a:r>
              <a:rPr sz="2667" b="1" kern="0" spc="-27" dirty="0">
                <a:solidFill>
                  <a:srgbClr val="189293"/>
                </a:solidFill>
                <a:latin typeface="Arial"/>
                <a:cs typeface="Arial"/>
              </a:rPr>
              <a:t>Fund </a:t>
            </a:r>
            <a:r>
              <a:rPr sz="2667" b="1" kern="0" dirty="0">
                <a:solidFill>
                  <a:srgbClr val="189293"/>
                </a:solidFill>
                <a:latin typeface="Arial"/>
                <a:cs typeface="Arial"/>
              </a:rPr>
              <a:t>Board</a:t>
            </a:r>
            <a:r>
              <a:rPr sz="2667" b="1" kern="0" spc="-40" dirty="0">
                <a:solidFill>
                  <a:srgbClr val="189293"/>
                </a:solidFill>
                <a:latin typeface="Arial"/>
                <a:cs typeface="Arial"/>
              </a:rPr>
              <a:t> </a:t>
            </a:r>
            <a:r>
              <a:rPr sz="2667" kern="0" dirty="0">
                <a:solidFill>
                  <a:sysClr val="windowText" lastClr="000000"/>
                </a:solidFill>
                <a:latin typeface="Arial"/>
                <a:cs typeface="Arial"/>
              </a:rPr>
              <a:t>to</a:t>
            </a:r>
            <a:r>
              <a:rPr sz="2667" kern="0" spc="-27" dirty="0">
                <a:solidFill>
                  <a:sysClr val="windowText" lastClr="000000"/>
                </a:solidFill>
                <a:latin typeface="Arial"/>
                <a:cs typeface="Arial"/>
              </a:rPr>
              <a:t> </a:t>
            </a:r>
            <a:r>
              <a:rPr sz="2667" kern="0" dirty="0">
                <a:solidFill>
                  <a:sysClr val="windowText" lastClr="000000"/>
                </a:solidFill>
                <a:latin typeface="Arial"/>
                <a:cs typeface="Arial"/>
              </a:rPr>
              <a:t>oversee</a:t>
            </a:r>
            <a:r>
              <a:rPr sz="2667" kern="0" spc="-47" dirty="0">
                <a:solidFill>
                  <a:sysClr val="windowText" lastClr="000000"/>
                </a:solidFill>
                <a:latin typeface="Arial"/>
                <a:cs typeface="Arial"/>
              </a:rPr>
              <a:t> </a:t>
            </a:r>
            <a:r>
              <a:rPr sz="2667" kern="0" dirty="0">
                <a:solidFill>
                  <a:sysClr val="windowText" lastClr="000000"/>
                </a:solidFill>
                <a:latin typeface="Arial"/>
                <a:cs typeface="Arial"/>
              </a:rPr>
              <a:t>the</a:t>
            </a:r>
            <a:r>
              <a:rPr sz="2667" kern="0" spc="-27" dirty="0">
                <a:solidFill>
                  <a:sysClr val="windowText" lastClr="000000"/>
                </a:solidFill>
                <a:latin typeface="Arial"/>
                <a:cs typeface="Arial"/>
              </a:rPr>
              <a:t> fund</a:t>
            </a:r>
            <a:endParaRPr sz="2667" kern="0">
              <a:solidFill>
                <a:sysClr val="windowText" lastClr="000000"/>
              </a:solidFill>
              <a:latin typeface="Arial"/>
              <a:cs typeface="Arial"/>
            </a:endParaRPr>
          </a:p>
        </p:txBody>
      </p:sp>
      <p:grpSp>
        <p:nvGrpSpPr>
          <p:cNvPr id="7" name="object 7"/>
          <p:cNvGrpSpPr/>
          <p:nvPr/>
        </p:nvGrpSpPr>
        <p:grpSpPr>
          <a:xfrm>
            <a:off x="1062398" y="145576"/>
            <a:ext cx="11020212" cy="6603153"/>
            <a:chOff x="796798" y="109181"/>
            <a:chExt cx="8265159" cy="4952365"/>
          </a:xfrm>
        </p:grpSpPr>
        <p:pic>
          <p:nvPicPr>
            <p:cNvPr id="8" name="object 8"/>
            <p:cNvPicPr/>
            <p:nvPr/>
          </p:nvPicPr>
          <p:blipFill>
            <a:blip r:embed="rId3" cstate="print"/>
            <a:stretch>
              <a:fillRect/>
            </a:stretch>
          </p:blipFill>
          <p:spPr>
            <a:xfrm>
              <a:off x="8419101" y="4665624"/>
              <a:ext cx="642843" cy="380987"/>
            </a:xfrm>
            <a:prstGeom prst="rect">
              <a:avLst/>
            </a:prstGeom>
          </p:spPr>
        </p:pic>
        <p:pic>
          <p:nvPicPr>
            <p:cNvPr id="9" name="object 9"/>
            <p:cNvPicPr/>
            <p:nvPr/>
          </p:nvPicPr>
          <p:blipFill>
            <a:blip r:embed="rId4" cstate="print"/>
            <a:stretch>
              <a:fillRect/>
            </a:stretch>
          </p:blipFill>
          <p:spPr>
            <a:xfrm>
              <a:off x="796798" y="109181"/>
              <a:ext cx="7537905" cy="1636610"/>
            </a:xfrm>
            <a:prstGeom prst="rect">
              <a:avLst/>
            </a:prstGeom>
          </p:spPr>
        </p:pic>
        <p:sp>
          <p:nvSpPr>
            <p:cNvPr id="10" name="object 10"/>
            <p:cNvSpPr/>
            <p:nvPr/>
          </p:nvSpPr>
          <p:spPr>
            <a:xfrm>
              <a:off x="4364503" y="1881439"/>
              <a:ext cx="4117975" cy="3167380"/>
            </a:xfrm>
            <a:custGeom>
              <a:avLst/>
              <a:gdLst/>
              <a:ahLst/>
              <a:cxnLst/>
              <a:rect l="l" t="t" r="r" b="b"/>
              <a:pathLst>
                <a:path w="4117975" h="3167379">
                  <a:moveTo>
                    <a:pt x="3589566" y="0"/>
                  </a:moveTo>
                  <a:lnTo>
                    <a:pt x="527812" y="0"/>
                  </a:lnTo>
                  <a:lnTo>
                    <a:pt x="479770" y="2156"/>
                  </a:lnTo>
                  <a:lnTo>
                    <a:pt x="432936" y="8503"/>
                  </a:lnTo>
                  <a:lnTo>
                    <a:pt x="387498" y="18853"/>
                  </a:lnTo>
                  <a:lnTo>
                    <a:pt x="343641" y="33021"/>
                  </a:lnTo>
                  <a:lnTo>
                    <a:pt x="301551" y="50819"/>
                  </a:lnTo>
                  <a:lnTo>
                    <a:pt x="261414" y="72061"/>
                  </a:lnTo>
                  <a:lnTo>
                    <a:pt x="223418" y="96562"/>
                  </a:lnTo>
                  <a:lnTo>
                    <a:pt x="187749" y="124134"/>
                  </a:lnTo>
                  <a:lnTo>
                    <a:pt x="154592" y="154592"/>
                  </a:lnTo>
                  <a:lnTo>
                    <a:pt x="124134" y="187749"/>
                  </a:lnTo>
                  <a:lnTo>
                    <a:pt x="96562" y="223418"/>
                  </a:lnTo>
                  <a:lnTo>
                    <a:pt x="72061" y="261414"/>
                  </a:lnTo>
                  <a:lnTo>
                    <a:pt x="50819" y="301551"/>
                  </a:lnTo>
                  <a:lnTo>
                    <a:pt x="33021" y="343641"/>
                  </a:lnTo>
                  <a:lnTo>
                    <a:pt x="18853" y="387498"/>
                  </a:lnTo>
                  <a:lnTo>
                    <a:pt x="8503" y="432936"/>
                  </a:lnTo>
                  <a:lnTo>
                    <a:pt x="2156" y="479770"/>
                  </a:lnTo>
                  <a:lnTo>
                    <a:pt x="0" y="527811"/>
                  </a:lnTo>
                  <a:lnTo>
                    <a:pt x="0" y="2638996"/>
                  </a:lnTo>
                  <a:lnTo>
                    <a:pt x="2156" y="2687040"/>
                  </a:lnTo>
                  <a:lnTo>
                    <a:pt x="8503" y="2733875"/>
                  </a:lnTo>
                  <a:lnTo>
                    <a:pt x="18853" y="2779315"/>
                  </a:lnTo>
                  <a:lnTo>
                    <a:pt x="33021" y="2823174"/>
                  </a:lnTo>
                  <a:lnTo>
                    <a:pt x="50819" y="2865265"/>
                  </a:lnTo>
                  <a:lnTo>
                    <a:pt x="72061" y="2905402"/>
                  </a:lnTo>
                  <a:lnTo>
                    <a:pt x="96562" y="2943399"/>
                  </a:lnTo>
                  <a:lnTo>
                    <a:pt x="124134" y="2979069"/>
                  </a:lnTo>
                  <a:lnTo>
                    <a:pt x="154592" y="3012227"/>
                  </a:lnTo>
                  <a:lnTo>
                    <a:pt x="187749" y="3042685"/>
                  </a:lnTo>
                  <a:lnTo>
                    <a:pt x="223418" y="3070258"/>
                  </a:lnTo>
                  <a:lnTo>
                    <a:pt x="261414" y="3094759"/>
                  </a:lnTo>
                  <a:lnTo>
                    <a:pt x="301551" y="3116001"/>
                  </a:lnTo>
                  <a:lnTo>
                    <a:pt x="343641" y="3133799"/>
                  </a:lnTo>
                  <a:lnTo>
                    <a:pt x="387498" y="3147967"/>
                  </a:lnTo>
                  <a:lnTo>
                    <a:pt x="432936" y="3158317"/>
                  </a:lnTo>
                  <a:lnTo>
                    <a:pt x="479770" y="3164664"/>
                  </a:lnTo>
                  <a:lnTo>
                    <a:pt x="527812" y="3166821"/>
                  </a:lnTo>
                  <a:lnTo>
                    <a:pt x="3589566" y="3166821"/>
                  </a:lnTo>
                  <a:lnTo>
                    <a:pt x="3637607" y="3164664"/>
                  </a:lnTo>
                  <a:lnTo>
                    <a:pt x="3684441" y="3158317"/>
                  </a:lnTo>
                  <a:lnTo>
                    <a:pt x="3729879" y="3147967"/>
                  </a:lnTo>
                  <a:lnTo>
                    <a:pt x="3773737" y="3133799"/>
                  </a:lnTo>
                  <a:lnTo>
                    <a:pt x="3815826" y="3116001"/>
                  </a:lnTo>
                  <a:lnTo>
                    <a:pt x="3855963" y="3094759"/>
                  </a:lnTo>
                  <a:lnTo>
                    <a:pt x="3893959" y="3070258"/>
                  </a:lnTo>
                  <a:lnTo>
                    <a:pt x="3929628" y="3042685"/>
                  </a:lnTo>
                  <a:lnTo>
                    <a:pt x="3962785" y="3012227"/>
                  </a:lnTo>
                  <a:lnTo>
                    <a:pt x="3993243" y="2979069"/>
                  </a:lnTo>
                  <a:lnTo>
                    <a:pt x="4020815" y="2943399"/>
                  </a:lnTo>
                  <a:lnTo>
                    <a:pt x="4045316" y="2905402"/>
                  </a:lnTo>
                  <a:lnTo>
                    <a:pt x="4066558" y="2865265"/>
                  </a:lnTo>
                  <a:lnTo>
                    <a:pt x="4084356" y="2823174"/>
                  </a:lnTo>
                  <a:lnTo>
                    <a:pt x="4098524" y="2779315"/>
                  </a:lnTo>
                  <a:lnTo>
                    <a:pt x="4108874" y="2733875"/>
                  </a:lnTo>
                  <a:lnTo>
                    <a:pt x="4115221" y="2687040"/>
                  </a:lnTo>
                  <a:lnTo>
                    <a:pt x="4117378" y="2638996"/>
                  </a:lnTo>
                  <a:lnTo>
                    <a:pt x="4117378" y="527811"/>
                  </a:lnTo>
                  <a:lnTo>
                    <a:pt x="4115221" y="479770"/>
                  </a:lnTo>
                  <a:lnTo>
                    <a:pt x="4108874" y="432936"/>
                  </a:lnTo>
                  <a:lnTo>
                    <a:pt x="4098524" y="387498"/>
                  </a:lnTo>
                  <a:lnTo>
                    <a:pt x="4084356" y="343641"/>
                  </a:lnTo>
                  <a:lnTo>
                    <a:pt x="4066558" y="301551"/>
                  </a:lnTo>
                  <a:lnTo>
                    <a:pt x="4045316" y="261414"/>
                  </a:lnTo>
                  <a:lnTo>
                    <a:pt x="4020815" y="223418"/>
                  </a:lnTo>
                  <a:lnTo>
                    <a:pt x="3993243" y="187749"/>
                  </a:lnTo>
                  <a:lnTo>
                    <a:pt x="3962785" y="154592"/>
                  </a:lnTo>
                  <a:lnTo>
                    <a:pt x="3929628" y="124134"/>
                  </a:lnTo>
                  <a:lnTo>
                    <a:pt x="3893959" y="96562"/>
                  </a:lnTo>
                  <a:lnTo>
                    <a:pt x="3855963" y="72061"/>
                  </a:lnTo>
                  <a:lnTo>
                    <a:pt x="3815826" y="50819"/>
                  </a:lnTo>
                  <a:lnTo>
                    <a:pt x="3773737" y="33021"/>
                  </a:lnTo>
                  <a:lnTo>
                    <a:pt x="3729879" y="18853"/>
                  </a:lnTo>
                  <a:lnTo>
                    <a:pt x="3684441" y="8503"/>
                  </a:lnTo>
                  <a:lnTo>
                    <a:pt x="3637607" y="2156"/>
                  </a:lnTo>
                  <a:lnTo>
                    <a:pt x="3589566" y="0"/>
                  </a:lnTo>
                  <a:close/>
                </a:path>
              </a:pathLst>
            </a:custGeom>
            <a:solidFill>
              <a:srgbClr val="D9D9D9"/>
            </a:solidFill>
          </p:spPr>
          <p:txBody>
            <a:bodyPr wrap="square" lIns="0" tIns="0" rIns="0" bIns="0" rtlCol="0"/>
            <a:lstStyle/>
            <a:p>
              <a:pPr defTabSz="1219170"/>
              <a:endParaRPr sz="2400" kern="0">
                <a:solidFill>
                  <a:sysClr val="windowText" lastClr="000000"/>
                </a:solidFill>
              </a:endParaRPr>
            </a:p>
          </p:txBody>
        </p:sp>
        <p:sp>
          <p:nvSpPr>
            <p:cNvPr id="11" name="object 11"/>
            <p:cNvSpPr/>
            <p:nvPr/>
          </p:nvSpPr>
          <p:spPr>
            <a:xfrm>
              <a:off x="4364503" y="1881439"/>
              <a:ext cx="4117975" cy="3167380"/>
            </a:xfrm>
            <a:custGeom>
              <a:avLst/>
              <a:gdLst/>
              <a:ahLst/>
              <a:cxnLst/>
              <a:rect l="l" t="t" r="r" b="b"/>
              <a:pathLst>
                <a:path w="4117975" h="3167379">
                  <a:moveTo>
                    <a:pt x="0" y="527811"/>
                  </a:moveTo>
                  <a:lnTo>
                    <a:pt x="2156" y="479770"/>
                  </a:lnTo>
                  <a:lnTo>
                    <a:pt x="8503" y="432936"/>
                  </a:lnTo>
                  <a:lnTo>
                    <a:pt x="18853" y="387498"/>
                  </a:lnTo>
                  <a:lnTo>
                    <a:pt x="33021" y="343641"/>
                  </a:lnTo>
                  <a:lnTo>
                    <a:pt x="50819" y="301551"/>
                  </a:lnTo>
                  <a:lnTo>
                    <a:pt x="72061" y="261414"/>
                  </a:lnTo>
                  <a:lnTo>
                    <a:pt x="96562" y="223418"/>
                  </a:lnTo>
                  <a:lnTo>
                    <a:pt x="124134" y="187749"/>
                  </a:lnTo>
                  <a:lnTo>
                    <a:pt x="154592" y="154592"/>
                  </a:lnTo>
                  <a:lnTo>
                    <a:pt x="187749" y="124134"/>
                  </a:lnTo>
                  <a:lnTo>
                    <a:pt x="223418" y="96562"/>
                  </a:lnTo>
                  <a:lnTo>
                    <a:pt x="261414" y="72061"/>
                  </a:lnTo>
                  <a:lnTo>
                    <a:pt x="301551" y="50819"/>
                  </a:lnTo>
                  <a:lnTo>
                    <a:pt x="343641" y="33021"/>
                  </a:lnTo>
                  <a:lnTo>
                    <a:pt x="387498" y="18853"/>
                  </a:lnTo>
                  <a:lnTo>
                    <a:pt x="432936" y="8503"/>
                  </a:lnTo>
                  <a:lnTo>
                    <a:pt x="479770" y="2156"/>
                  </a:lnTo>
                  <a:lnTo>
                    <a:pt x="527812" y="0"/>
                  </a:lnTo>
                  <a:lnTo>
                    <a:pt x="3589566" y="0"/>
                  </a:lnTo>
                  <a:lnTo>
                    <a:pt x="3637607" y="2156"/>
                  </a:lnTo>
                  <a:lnTo>
                    <a:pt x="3684441" y="8503"/>
                  </a:lnTo>
                  <a:lnTo>
                    <a:pt x="3729879" y="18853"/>
                  </a:lnTo>
                  <a:lnTo>
                    <a:pt x="3773737" y="33021"/>
                  </a:lnTo>
                  <a:lnTo>
                    <a:pt x="3815826" y="50819"/>
                  </a:lnTo>
                  <a:lnTo>
                    <a:pt x="3855963" y="72061"/>
                  </a:lnTo>
                  <a:lnTo>
                    <a:pt x="3893959" y="96562"/>
                  </a:lnTo>
                  <a:lnTo>
                    <a:pt x="3929628" y="124134"/>
                  </a:lnTo>
                  <a:lnTo>
                    <a:pt x="3962785" y="154592"/>
                  </a:lnTo>
                  <a:lnTo>
                    <a:pt x="3993243" y="187749"/>
                  </a:lnTo>
                  <a:lnTo>
                    <a:pt x="4020815" y="223418"/>
                  </a:lnTo>
                  <a:lnTo>
                    <a:pt x="4045316" y="261414"/>
                  </a:lnTo>
                  <a:lnTo>
                    <a:pt x="4066558" y="301551"/>
                  </a:lnTo>
                  <a:lnTo>
                    <a:pt x="4084356" y="343641"/>
                  </a:lnTo>
                  <a:lnTo>
                    <a:pt x="4098524" y="387498"/>
                  </a:lnTo>
                  <a:lnTo>
                    <a:pt x="4108874" y="432936"/>
                  </a:lnTo>
                  <a:lnTo>
                    <a:pt x="4115221" y="479770"/>
                  </a:lnTo>
                  <a:lnTo>
                    <a:pt x="4117378" y="527811"/>
                  </a:lnTo>
                  <a:lnTo>
                    <a:pt x="4117378" y="2638996"/>
                  </a:lnTo>
                  <a:lnTo>
                    <a:pt x="4115221" y="2687040"/>
                  </a:lnTo>
                  <a:lnTo>
                    <a:pt x="4108874" y="2733875"/>
                  </a:lnTo>
                  <a:lnTo>
                    <a:pt x="4098524" y="2779315"/>
                  </a:lnTo>
                  <a:lnTo>
                    <a:pt x="4084356" y="2823174"/>
                  </a:lnTo>
                  <a:lnTo>
                    <a:pt x="4066558" y="2865265"/>
                  </a:lnTo>
                  <a:lnTo>
                    <a:pt x="4045316" y="2905402"/>
                  </a:lnTo>
                  <a:lnTo>
                    <a:pt x="4020815" y="2943399"/>
                  </a:lnTo>
                  <a:lnTo>
                    <a:pt x="3993243" y="2979069"/>
                  </a:lnTo>
                  <a:lnTo>
                    <a:pt x="3962785" y="3012227"/>
                  </a:lnTo>
                  <a:lnTo>
                    <a:pt x="3929628" y="3042685"/>
                  </a:lnTo>
                  <a:lnTo>
                    <a:pt x="3893959" y="3070258"/>
                  </a:lnTo>
                  <a:lnTo>
                    <a:pt x="3855963" y="3094759"/>
                  </a:lnTo>
                  <a:lnTo>
                    <a:pt x="3815826" y="3116001"/>
                  </a:lnTo>
                  <a:lnTo>
                    <a:pt x="3773737" y="3133799"/>
                  </a:lnTo>
                  <a:lnTo>
                    <a:pt x="3729879" y="3147967"/>
                  </a:lnTo>
                  <a:lnTo>
                    <a:pt x="3684441" y="3158317"/>
                  </a:lnTo>
                  <a:lnTo>
                    <a:pt x="3637607" y="3164664"/>
                  </a:lnTo>
                  <a:lnTo>
                    <a:pt x="3589566" y="3166821"/>
                  </a:lnTo>
                  <a:lnTo>
                    <a:pt x="527812" y="3166821"/>
                  </a:lnTo>
                  <a:lnTo>
                    <a:pt x="479770" y="3164664"/>
                  </a:lnTo>
                  <a:lnTo>
                    <a:pt x="432936" y="3158317"/>
                  </a:lnTo>
                  <a:lnTo>
                    <a:pt x="387498" y="3147967"/>
                  </a:lnTo>
                  <a:lnTo>
                    <a:pt x="343641" y="3133799"/>
                  </a:lnTo>
                  <a:lnTo>
                    <a:pt x="301551" y="3116001"/>
                  </a:lnTo>
                  <a:lnTo>
                    <a:pt x="261414" y="3094759"/>
                  </a:lnTo>
                  <a:lnTo>
                    <a:pt x="223418" y="3070258"/>
                  </a:lnTo>
                  <a:lnTo>
                    <a:pt x="187749" y="3042685"/>
                  </a:lnTo>
                  <a:lnTo>
                    <a:pt x="154592" y="3012227"/>
                  </a:lnTo>
                  <a:lnTo>
                    <a:pt x="124134" y="2979069"/>
                  </a:lnTo>
                  <a:lnTo>
                    <a:pt x="96562" y="2943399"/>
                  </a:lnTo>
                  <a:lnTo>
                    <a:pt x="72061" y="2905402"/>
                  </a:lnTo>
                  <a:lnTo>
                    <a:pt x="50819" y="2865265"/>
                  </a:lnTo>
                  <a:lnTo>
                    <a:pt x="33021" y="2823174"/>
                  </a:lnTo>
                  <a:lnTo>
                    <a:pt x="18853" y="2779315"/>
                  </a:lnTo>
                  <a:lnTo>
                    <a:pt x="8503" y="2733875"/>
                  </a:lnTo>
                  <a:lnTo>
                    <a:pt x="2156" y="2687040"/>
                  </a:lnTo>
                  <a:lnTo>
                    <a:pt x="0" y="2638996"/>
                  </a:lnTo>
                  <a:lnTo>
                    <a:pt x="0" y="527811"/>
                  </a:lnTo>
                  <a:close/>
                </a:path>
              </a:pathLst>
            </a:custGeom>
            <a:ln w="25400">
              <a:solidFill>
                <a:srgbClr val="104784"/>
              </a:solidFill>
            </a:ln>
          </p:spPr>
          <p:txBody>
            <a:bodyPr wrap="square" lIns="0" tIns="0" rIns="0" bIns="0" rtlCol="0"/>
            <a:lstStyle/>
            <a:p>
              <a:pPr defTabSz="1219170"/>
              <a:endParaRPr sz="2400" kern="0">
                <a:solidFill>
                  <a:sysClr val="windowText" lastClr="000000"/>
                </a:solidFill>
              </a:endParaRPr>
            </a:p>
          </p:txBody>
        </p:sp>
      </p:grpSp>
      <p:sp>
        <p:nvSpPr>
          <p:cNvPr id="12" name="object 12"/>
          <p:cNvSpPr txBox="1"/>
          <p:nvPr/>
        </p:nvSpPr>
        <p:spPr>
          <a:xfrm>
            <a:off x="6130107" y="2748570"/>
            <a:ext cx="4616872" cy="3710995"/>
          </a:xfrm>
          <a:prstGeom prst="rect">
            <a:avLst/>
          </a:prstGeom>
        </p:spPr>
        <p:txBody>
          <a:bodyPr vert="horz" wrap="square" lIns="0" tIns="16933" rIns="0" bIns="0" rtlCol="0">
            <a:spAutoFit/>
          </a:bodyPr>
          <a:lstStyle/>
          <a:p>
            <a:pPr marL="474121" marR="6773" indent="-457189" defTabSz="1219170">
              <a:spcBef>
                <a:spcPts val="133"/>
              </a:spcBef>
              <a:buFontTx/>
              <a:buChar char="•"/>
              <a:tabLst>
                <a:tab pos="474121" algn="l"/>
              </a:tabLst>
            </a:pPr>
            <a:r>
              <a:rPr sz="2667" kern="0" dirty="0">
                <a:solidFill>
                  <a:sysClr val="windowText" lastClr="000000"/>
                </a:solidFill>
                <a:latin typeface="Arial"/>
                <a:cs typeface="Arial"/>
              </a:rPr>
              <a:t>Funding</a:t>
            </a:r>
            <a:r>
              <a:rPr sz="2667" kern="0" spc="-47" dirty="0">
                <a:solidFill>
                  <a:sysClr val="windowText" lastClr="000000"/>
                </a:solidFill>
                <a:latin typeface="Arial"/>
                <a:cs typeface="Arial"/>
              </a:rPr>
              <a:t> </a:t>
            </a:r>
            <a:r>
              <a:rPr sz="2667" kern="0" dirty="0">
                <a:solidFill>
                  <a:sysClr val="windowText" lastClr="000000"/>
                </a:solidFill>
                <a:latin typeface="Arial"/>
                <a:cs typeface="Arial"/>
              </a:rPr>
              <a:t>decisions</a:t>
            </a:r>
            <a:r>
              <a:rPr sz="2667" kern="0" spc="-53" dirty="0">
                <a:solidFill>
                  <a:sysClr val="windowText" lastClr="000000"/>
                </a:solidFill>
                <a:latin typeface="Arial"/>
                <a:cs typeface="Arial"/>
              </a:rPr>
              <a:t> </a:t>
            </a:r>
            <a:r>
              <a:rPr sz="2667" kern="0" dirty="0">
                <a:solidFill>
                  <a:sysClr val="windowText" lastClr="000000"/>
                </a:solidFill>
                <a:latin typeface="Arial"/>
                <a:cs typeface="Arial"/>
              </a:rPr>
              <a:t>made</a:t>
            </a:r>
            <a:r>
              <a:rPr sz="2667" kern="0" spc="-60" dirty="0">
                <a:solidFill>
                  <a:sysClr val="windowText" lastClr="000000"/>
                </a:solidFill>
                <a:latin typeface="Arial"/>
                <a:cs typeface="Arial"/>
              </a:rPr>
              <a:t> </a:t>
            </a:r>
            <a:r>
              <a:rPr sz="2667" kern="0" spc="-33" dirty="0">
                <a:solidFill>
                  <a:sysClr val="windowText" lastClr="000000"/>
                </a:solidFill>
                <a:latin typeface="Arial"/>
                <a:cs typeface="Arial"/>
              </a:rPr>
              <a:t>by </a:t>
            </a:r>
            <a:r>
              <a:rPr sz="2667" kern="0" dirty="0">
                <a:solidFill>
                  <a:sysClr val="windowText" lastClr="000000"/>
                </a:solidFill>
                <a:latin typeface="Arial"/>
                <a:cs typeface="Arial"/>
              </a:rPr>
              <a:t>Anchorage</a:t>
            </a:r>
            <a:r>
              <a:rPr sz="2667" kern="0" spc="-73" dirty="0">
                <a:solidFill>
                  <a:sysClr val="windowText" lastClr="000000"/>
                </a:solidFill>
                <a:latin typeface="Arial"/>
                <a:cs typeface="Arial"/>
              </a:rPr>
              <a:t> </a:t>
            </a:r>
            <a:r>
              <a:rPr sz="2667" kern="0" dirty="0">
                <a:solidFill>
                  <a:sysClr val="windowText" lastClr="000000"/>
                </a:solidFill>
                <a:latin typeface="Arial"/>
                <a:cs typeface="Arial"/>
              </a:rPr>
              <a:t>Mayor</a:t>
            </a:r>
            <a:r>
              <a:rPr sz="2667" kern="0" spc="-53" dirty="0">
                <a:solidFill>
                  <a:sysClr val="windowText" lastClr="000000"/>
                </a:solidFill>
                <a:latin typeface="Arial"/>
                <a:cs typeface="Arial"/>
              </a:rPr>
              <a:t> </a:t>
            </a:r>
            <a:r>
              <a:rPr sz="2667" kern="0" spc="-33" dirty="0">
                <a:solidFill>
                  <a:sysClr val="windowText" lastClr="000000"/>
                </a:solidFill>
                <a:latin typeface="Arial"/>
                <a:cs typeface="Arial"/>
              </a:rPr>
              <a:t>and </a:t>
            </a:r>
            <a:r>
              <a:rPr sz="2667" kern="0" spc="-27" dirty="0">
                <a:solidFill>
                  <a:sysClr val="windowText" lastClr="000000"/>
                </a:solidFill>
                <a:latin typeface="Arial"/>
                <a:cs typeface="Arial"/>
              </a:rPr>
              <a:t>Assembly,</a:t>
            </a:r>
            <a:r>
              <a:rPr sz="2667" kern="0" spc="-53" dirty="0">
                <a:solidFill>
                  <a:sysClr val="windowText" lastClr="000000"/>
                </a:solidFill>
                <a:latin typeface="Arial"/>
                <a:cs typeface="Arial"/>
              </a:rPr>
              <a:t> </a:t>
            </a:r>
            <a:r>
              <a:rPr sz="2667" kern="0" dirty="0">
                <a:solidFill>
                  <a:sysClr val="windowText" lastClr="000000"/>
                </a:solidFill>
                <a:latin typeface="Arial"/>
                <a:cs typeface="Arial"/>
              </a:rPr>
              <a:t>after</a:t>
            </a:r>
            <a:r>
              <a:rPr sz="2667" kern="0" spc="-40" dirty="0">
                <a:solidFill>
                  <a:sysClr val="windowText" lastClr="000000"/>
                </a:solidFill>
                <a:latin typeface="Arial"/>
                <a:cs typeface="Arial"/>
              </a:rPr>
              <a:t> </a:t>
            </a:r>
            <a:r>
              <a:rPr sz="2667" kern="0" spc="-27" dirty="0">
                <a:solidFill>
                  <a:sysClr val="windowText" lastClr="000000"/>
                </a:solidFill>
                <a:latin typeface="Arial"/>
                <a:cs typeface="Arial"/>
              </a:rPr>
              <a:t>Board </a:t>
            </a:r>
            <a:r>
              <a:rPr sz="2667" kern="0" dirty="0">
                <a:solidFill>
                  <a:sysClr val="windowText" lastClr="000000"/>
                </a:solidFill>
                <a:latin typeface="Arial"/>
                <a:cs typeface="Arial"/>
              </a:rPr>
              <a:t>submits</a:t>
            </a:r>
            <a:r>
              <a:rPr sz="2667" kern="0" spc="-53" dirty="0">
                <a:solidFill>
                  <a:sysClr val="windowText" lastClr="000000"/>
                </a:solidFill>
                <a:latin typeface="Arial"/>
                <a:cs typeface="Arial"/>
              </a:rPr>
              <a:t> </a:t>
            </a:r>
            <a:r>
              <a:rPr sz="2667" kern="0" dirty="0">
                <a:solidFill>
                  <a:sysClr val="windowText" lastClr="000000"/>
                </a:solidFill>
                <a:latin typeface="Arial"/>
                <a:cs typeface="Arial"/>
              </a:rPr>
              <a:t>its</a:t>
            </a:r>
            <a:r>
              <a:rPr sz="2667" kern="0" spc="-33" dirty="0">
                <a:solidFill>
                  <a:sysClr val="windowText" lastClr="000000"/>
                </a:solidFill>
                <a:latin typeface="Arial"/>
                <a:cs typeface="Arial"/>
              </a:rPr>
              <a:t> </a:t>
            </a:r>
            <a:r>
              <a:rPr sz="2667" kern="0" spc="-13" dirty="0">
                <a:solidFill>
                  <a:sysClr val="windowText" lastClr="000000"/>
                </a:solidFill>
                <a:latin typeface="Arial"/>
                <a:cs typeface="Arial"/>
              </a:rPr>
              <a:t>budget recommendations</a:t>
            </a:r>
            <a:endParaRPr sz="2667" kern="0">
              <a:solidFill>
                <a:sysClr val="windowText" lastClr="000000"/>
              </a:solidFill>
              <a:latin typeface="Arial"/>
              <a:cs typeface="Arial"/>
            </a:endParaRPr>
          </a:p>
          <a:p>
            <a:pPr marL="473275" marR="787380" indent="-457189" defTabSz="1219170">
              <a:spcBef>
                <a:spcPts val="7"/>
              </a:spcBef>
              <a:buFontTx/>
              <a:buChar char="•"/>
              <a:tabLst>
                <a:tab pos="473275" algn="l"/>
              </a:tabLst>
            </a:pPr>
            <a:r>
              <a:rPr sz="2667" kern="0" dirty="0">
                <a:solidFill>
                  <a:sysClr val="windowText" lastClr="000000"/>
                </a:solidFill>
                <a:latin typeface="Arial"/>
                <a:cs typeface="Arial"/>
              </a:rPr>
              <a:t>Expect</a:t>
            </a:r>
            <a:r>
              <a:rPr sz="2667" kern="0" spc="-53" dirty="0">
                <a:solidFill>
                  <a:sysClr val="windowText" lastClr="000000"/>
                </a:solidFill>
                <a:latin typeface="Arial"/>
                <a:cs typeface="Arial"/>
              </a:rPr>
              <a:t> </a:t>
            </a:r>
            <a:r>
              <a:rPr sz="2667" b="1" kern="0" dirty="0">
                <a:solidFill>
                  <a:srgbClr val="189293"/>
                </a:solidFill>
                <a:latin typeface="Arial"/>
                <a:cs typeface="Arial"/>
              </a:rPr>
              <a:t>$4-6</a:t>
            </a:r>
            <a:r>
              <a:rPr sz="2667" b="1" kern="0" spc="-60" dirty="0">
                <a:solidFill>
                  <a:srgbClr val="189293"/>
                </a:solidFill>
                <a:latin typeface="Arial"/>
                <a:cs typeface="Arial"/>
              </a:rPr>
              <a:t> </a:t>
            </a:r>
            <a:r>
              <a:rPr sz="2667" b="1" kern="0" dirty="0">
                <a:solidFill>
                  <a:srgbClr val="189293"/>
                </a:solidFill>
                <a:latin typeface="Arial"/>
                <a:cs typeface="Arial"/>
              </a:rPr>
              <a:t>million</a:t>
            </a:r>
            <a:r>
              <a:rPr sz="2667" b="1" kern="0" spc="-27" dirty="0">
                <a:solidFill>
                  <a:srgbClr val="189293"/>
                </a:solidFill>
                <a:latin typeface="Arial"/>
                <a:cs typeface="Arial"/>
              </a:rPr>
              <a:t> </a:t>
            </a:r>
            <a:r>
              <a:rPr sz="2667" kern="0" spc="-33" dirty="0">
                <a:solidFill>
                  <a:sysClr val="windowText" lastClr="000000"/>
                </a:solidFill>
                <a:latin typeface="Arial"/>
                <a:cs typeface="Arial"/>
              </a:rPr>
              <a:t>in </a:t>
            </a:r>
            <a:r>
              <a:rPr sz="2667" kern="0" dirty="0">
                <a:solidFill>
                  <a:sysClr val="windowText" lastClr="000000"/>
                </a:solidFill>
                <a:latin typeface="Arial"/>
                <a:cs typeface="Arial"/>
              </a:rPr>
              <a:t>annual</a:t>
            </a:r>
            <a:r>
              <a:rPr sz="2667" kern="0" spc="-27" dirty="0">
                <a:solidFill>
                  <a:sysClr val="windowText" lastClr="000000"/>
                </a:solidFill>
                <a:latin typeface="Arial"/>
                <a:cs typeface="Arial"/>
              </a:rPr>
              <a:t> </a:t>
            </a:r>
            <a:r>
              <a:rPr sz="2667" kern="0" spc="-13" dirty="0">
                <a:solidFill>
                  <a:sysClr val="windowText" lastClr="000000"/>
                </a:solidFill>
                <a:latin typeface="Arial"/>
                <a:cs typeface="Arial"/>
              </a:rPr>
              <a:t>revenue</a:t>
            </a:r>
            <a:endParaRPr sz="2667" kern="0">
              <a:solidFill>
                <a:sysClr val="windowText" lastClr="000000"/>
              </a:solidFill>
              <a:latin typeface="Arial"/>
              <a:cs typeface="Arial"/>
            </a:endParaRPr>
          </a:p>
          <a:p>
            <a:pPr marL="473275" indent="-456342" defTabSz="1219170">
              <a:spcBef>
                <a:spcPts val="7"/>
              </a:spcBef>
              <a:buFontTx/>
              <a:buChar char="•"/>
              <a:tabLst>
                <a:tab pos="473275" algn="l"/>
              </a:tabLst>
            </a:pPr>
            <a:r>
              <a:rPr sz="2667" kern="0" dirty="0">
                <a:solidFill>
                  <a:sysClr val="windowText" lastClr="000000"/>
                </a:solidFill>
                <a:latin typeface="Arial"/>
                <a:cs typeface="Arial"/>
              </a:rPr>
              <a:t>ACCEE</a:t>
            </a:r>
            <a:r>
              <a:rPr sz="2667" kern="0" spc="-67" dirty="0">
                <a:solidFill>
                  <a:sysClr val="windowText" lastClr="000000"/>
                </a:solidFill>
                <a:latin typeface="Arial"/>
                <a:cs typeface="Arial"/>
              </a:rPr>
              <a:t> </a:t>
            </a:r>
            <a:r>
              <a:rPr sz="2667" kern="0" dirty="0">
                <a:solidFill>
                  <a:sysClr val="windowText" lastClr="000000"/>
                </a:solidFill>
                <a:latin typeface="Arial"/>
                <a:cs typeface="Arial"/>
              </a:rPr>
              <a:t>Fund</a:t>
            </a:r>
            <a:r>
              <a:rPr sz="2667" kern="0" spc="-87" dirty="0">
                <a:solidFill>
                  <a:sysClr val="windowText" lastClr="000000"/>
                </a:solidFill>
                <a:latin typeface="Arial"/>
                <a:cs typeface="Arial"/>
              </a:rPr>
              <a:t> </a:t>
            </a:r>
            <a:r>
              <a:rPr sz="2667" kern="0" spc="-13" dirty="0">
                <a:solidFill>
                  <a:sysClr val="windowText" lastClr="000000"/>
                </a:solidFill>
                <a:latin typeface="Arial"/>
                <a:cs typeface="Arial"/>
              </a:rPr>
              <a:t>programs</a:t>
            </a:r>
            <a:endParaRPr sz="2667" kern="0">
              <a:solidFill>
                <a:sysClr val="windowText" lastClr="000000"/>
              </a:solidFill>
              <a:latin typeface="Arial"/>
              <a:cs typeface="Arial"/>
            </a:endParaRPr>
          </a:p>
          <a:p>
            <a:pPr marL="473275" defTabSz="1219170"/>
            <a:r>
              <a:rPr sz="2667" b="1" kern="0" dirty="0">
                <a:solidFill>
                  <a:srgbClr val="0096A7"/>
                </a:solidFill>
                <a:latin typeface="Arial"/>
                <a:cs typeface="Arial"/>
              </a:rPr>
              <a:t>started</a:t>
            </a:r>
            <a:r>
              <a:rPr sz="2667" b="1" kern="0" spc="-87" dirty="0">
                <a:solidFill>
                  <a:srgbClr val="0096A7"/>
                </a:solidFill>
                <a:latin typeface="Arial"/>
                <a:cs typeface="Arial"/>
              </a:rPr>
              <a:t> </a:t>
            </a:r>
            <a:r>
              <a:rPr sz="2667" b="1" kern="0" dirty="0">
                <a:solidFill>
                  <a:srgbClr val="0096A7"/>
                </a:solidFill>
                <a:latin typeface="Arial"/>
                <a:cs typeface="Arial"/>
              </a:rPr>
              <a:t>operating</a:t>
            </a:r>
            <a:r>
              <a:rPr sz="2667" b="1" kern="0" spc="-67" dirty="0">
                <a:solidFill>
                  <a:srgbClr val="0096A7"/>
                </a:solidFill>
                <a:latin typeface="Arial"/>
                <a:cs typeface="Arial"/>
              </a:rPr>
              <a:t> </a:t>
            </a:r>
            <a:r>
              <a:rPr sz="2667" b="1" kern="0" dirty="0">
                <a:solidFill>
                  <a:srgbClr val="0096A7"/>
                </a:solidFill>
                <a:latin typeface="Arial"/>
                <a:cs typeface="Arial"/>
              </a:rPr>
              <a:t>in</a:t>
            </a:r>
            <a:r>
              <a:rPr sz="2667" b="1" kern="0" spc="-33" dirty="0">
                <a:solidFill>
                  <a:srgbClr val="0096A7"/>
                </a:solidFill>
                <a:latin typeface="Arial"/>
                <a:cs typeface="Arial"/>
              </a:rPr>
              <a:t> </a:t>
            </a:r>
            <a:r>
              <a:rPr sz="2667" b="1" kern="0" spc="-27" dirty="0">
                <a:solidFill>
                  <a:srgbClr val="0096A7"/>
                </a:solidFill>
                <a:latin typeface="Arial"/>
                <a:cs typeface="Arial"/>
              </a:rPr>
              <a:t>2025</a:t>
            </a:r>
            <a:endParaRPr sz="2667" kern="0">
              <a:solidFill>
                <a:sysClr val="windowText" lastClr="000000"/>
              </a:solidFill>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C9C6609-AF25-9D1C-CF00-A2D4836340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09A4CE-DC3F-A2F7-29C5-F0130B241BDB}"/>
              </a:ext>
            </a:extLst>
          </p:cNvPr>
          <p:cNvSpPr>
            <a:spLocks noGrp="1"/>
          </p:cNvSpPr>
          <p:nvPr>
            <p:ph type="title"/>
          </p:nvPr>
        </p:nvSpPr>
        <p:spPr>
          <a:xfrm>
            <a:off x="838200" y="745958"/>
            <a:ext cx="10515600" cy="4632158"/>
          </a:xfrm>
        </p:spPr>
        <p:txBody>
          <a:bodyPr>
            <a:normAutofit fontScale="90000"/>
          </a:bodyPr>
          <a:lstStyle/>
          <a:p>
            <a:pPr algn="ctr"/>
            <a:br>
              <a:rPr lang="en-US" sz="6000" b="1" dirty="0">
                <a:latin typeface="Source Sans Pro SemiBold" panose="020B0503030403020204" pitchFamily="34" charset="0"/>
                <a:ea typeface="Source Sans Pro SemiBold" panose="020B0503030403020204" pitchFamily="34" charset="0"/>
              </a:rPr>
            </a:br>
            <a:br>
              <a:rPr lang="en-US" sz="6000" b="1" dirty="0">
                <a:latin typeface="Source Sans Pro SemiBold" panose="020B0503030403020204" pitchFamily="34" charset="0"/>
                <a:ea typeface="Source Sans Pro SemiBold" panose="020B0503030403020204" pitchFamily="34" charset="0"/>
              </a:rPr>
            </a:br>
            <a:r>
              <a:rPr lang="en-US" sz="7300" b="1" dirty="0">
                <a:solidFill>
                  <a:srgbClr val="02698C"/>
                </a:solidFill>
                <a:latin typeface="Source Sans Pro SemiBold" panose="020B0503030403020204" pitchFamily="34" charset="0"/>
                <a:ea typeface="Source Sans Pro SemiBold" panose="020B0503030403020204" pitchFamily="34" charset="0"/>
              </a:rPr>
              <a:t>Announcements</a:t>
            </a:r>
            <a:br>
              <a:rPr lang="en-US" sz="6000" b="1" dirty="0">
                <a:latin typeface="Source Sans Pro SemiBold" panose="020B0503030403020204" pitchFamily="34" charset="0"/>
                <a:ea typeface="Source Sans Pro SemiBold" panose="020B0503030403020204" pitchFamily="34" charset="0"/>
              </a:rPr>
            </a:br>
            <a:br>
              <a:rPr lang="en-US" sz="6000" b="1" dirty="0">
                <a:latin typeface="Source Sans Pro SemiBold" panose="020B0503030403020204" pitchFamily="34" charset="0"/>
                <a:ea typeface="Source Sans Pro SemiBold" panose="020B0503030403020204" pitchFamily="34" charset="0"/>
              </a:rPr>
            </a:br>
            <a:r>
              <a:rPr lang="en-US" sz="6000" b="1" dirty="0">
                <a:solidFill>
                  <a:srgbClr val="02698C"/>
                </a:solidFill>
                <a:latin typeface="Source Sans Pro SemiBold" panose="020B0503030403020204" pitchFamily="34" charset="0"/>
                <a:ea typeface="Source Sans Pro SemiBold" panose="020B0503030403020204" pitchFamily="34" charset="0"/>
              </a:rPr>
              <a:t>Tamar Ben-Yosef</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4000" b="1" dirty="0">
                <a:solidFill>
                  <a:srgbClr val="02698C"/>
                </a:solidFill>
                <a:latin typeface="Source Sans Pro SemiBold" panose="020B0503030403020204" pitchFamily="34" charset="0"/>
                <a:ea typeface="Source Sans Pro SemiBold" panose="020B0503030403020204" pitchFamily="34" charset="0"/>
              </a:rPr>
              <a:t>A2P2 Executive Director </a:t>
            </a:r>
            <a:br>
              <a:rPr lang="en-US" sz="6000" b="1" dirty="0">
                <a:latin typeface="Source Sans Pro SemiBold" panose="020B0503030403020204" pitchFamily="34" charset="0"/>
                <a:ea typeface="Source Sans Pro SemiBold" panose="020B0503030403020204" pitchFamily="34" charset="0"/>
              </a:rPr>
            </a:br>
            <a:br>
              <a:rPr lang="en-US" sz="6000" b="1" dirty="0">
                <a:latin typeface="Source Sans Pro SemiBold" panose="020B0503030403020204" pitchFamily="34" charset="0"/>
                <a:ea typeface="Source Sans Pro SemiBold" panose="020B0503030403020204" pitchFamily="34" charset="0"/>
              </a:rPr>
            </a:br>
            <a:endParaRPr lang="en-US" sz="6000" b="1" dirty="0">
              <a:latin typeface="Source Sans Pro SemiBold" panose="020B0503030403020204" pitchFamily="34" charset="0"/>
              <a:ea typeface="Source Sans Pro SemiBold" panose="020B0503030403020204" pitchFamily="34" charset="0"/>
            </a:endParaRPr>
          </a:p>
        </p:txBody>
      </p:sp>
    </p:spTree>
    <p:extLst>
      <p:ext uri="{BB962C8B-B14F-4D97-AF65-F5344CB8AC3E}">
        <p14:creationId xmlns:p14="http://schemas.microsoft.com/office/powerpoint/2010/main" val="2046015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74136" y="1577653"/>
            <a:ext cx="7451513" cy="5018468"/>
          </a:xfrm>
          <a:prstGeom prst="rect">
            <a:avLst/>
          </a:prstGeom>
        </p:spPr>
        <p:txBody>
          <a:bodyPr vert="horz" wrap="square" lIns="0" tIns="16933" rIns="0" bIns="0" rtlCol="0">
            <a:spAutoFit/>
          </a:bodyPr>
          <a:lstStyle/>
          <a:p>
            <a:pPr marL="473275" marR="97364" indent="-457189" defTabSz="1219170">
              <a:spcBef>
                <a:spcPts val="133"/>
              </a:spcBef>
              <a:buFontTx/>
              <a:buChar char="•"/>
              <a:tabLst>
                <a:tab pos="473275" algn="l"/>
              </a:tabLst>
            </a:pPr>
            <a:r>
              <a:rPr sz="3200" kern="0" dirty="0">
                <a:solidFill>
                  <a:sysClr val="windowText" lastClr="000000"/>
                </a:solidFill>
                <a:latin typeface="Arial"/>
                <a:cs typeface="Arial"/>
              </a:rPr>
              <a:t>Create</a:t>
            </a:r>
            <a:r>
              <a:rPr sz="3200" kern="0" spc="-73" dirty="0">
                <a:solidFill>
                  <a:sysClr val="windowText" lastClr="000000"/>
                </a:solidFill>
                <a:latin typeface="Arial"/>
                <a:cs typeface="Arial"/>
              </a:rPr>
              <a:t> </a:t>
            </a:r>
            <a:r>
              <a:rPr sz="3200" b="1" kern="0" dirty="0">
                <a:solidFill>
                  <a:srgbClr val="0096A7"/>
                </a:solidFill>
                <a:latin typeface="Arial"/>
                <a:cs typeface="Arial"/>
              </a:rPr>
              <a:t>access</a:t>
            </a:r>
            <a:r>
              <a:rPr sz="3200" b="1" kern="0" spc="-27" dirty="0">
                <a:solidFill>
                  <a:srgbClr val="0096A7"/>
                </a:solidFill>
                <a:latin typeface="Arial"/>
                <a:cs typeface="Arial"/>
              </a:rPr>
              <a:t> </a:t>
            </a:r>
            <a:r>
              <a:rPr sz="3200" kern="0" dirty="0">
                <a:solidFill>
                  <a:sysClr val="windowText" lastClr="000000"/>
                </a:solidFill>
                <a:latin typeface="Arial"/>
                <a:cs typeface="Arial"/>
              </a:rPr>
              <a:t>to</a:t>
            </a:r>
            <a:r>
              <a:rPr sz="3200" kern="0" spc="-67" dirty="0">
                <a:solidFill>
                  <a:sysClr val="windowText" lastClr="000000"/>
                </a:solidFill>
                <a:latin typeface="Arial"/>
                <a:cs typeface="Arial"/>
              </a:rPr>
              <a:t> </a:t>
            </a:r>
            <a:r>
              <a:rPr sz="3200" kern="0" dirty="0">
                <a:solidFill>
                  <a:sysClr val="windowText" lastClr="000000"/>
                </a:solidFill>
                <a:latin typeface="Arial"/>
                <a:cs typeface="Arial"/>
              </a:rPr>
              <a:t>CC</a:t>
            </a:r>
            <a:r>
              <a:rPr sz="3200" kern="0" spc="-40" dirty="0">
                <a:solidFill>
                  <a:sysClr val="windowText" lastClr="000000"/>
                </a:solidFill>
                <a:latin typeface="Arial"/>
                <a:cs typeface="Arial"/>
              </a:rPr>
              <a:t> </a:t>
            </a:r>
            <a:r>
              <a:rPr sz="3200" kern="0" dirty="0">
                <a:solidFill>
                  <a:sysClr val="windowText" lastClr="000000"/>
                </a:solidFill>
                <a:latin typeface="Arial"/>
                <a:cs typeface="Arial"/>
              </a:rPr>
              <a:t>&amp;</a:t>
            </a:r>
            <a:r>
              <a:rPr sz="3200" kern="0" spc="-80" dirty="0">
                <a:solidFill>
                  <a:sysClr val="windowText" lastClr="000000"/>
                </a:solidFill>
                <a:latin typeface="Arial"/>
                <a:cs typeface="Arial"/>
              </a:rPr>
              <a:t> </a:t>
            </a:r>
            <a:r>
              <a:rPr sz="3200" kern="0" dirty="0">
                <a:solidFill>
                  <a:sysClr val="windowText" lastClr="000000"/>
                </a:solidFill>
                <a:latin typeface="Arial"/>
                <a:cs typeface="Arial"/>
              </a:rPr>
              <a:t>EE</a:t>
            </a:r>
            <a:r>
              <a:rPr sz="3200" kern="0" spc="-53" dirty="0">
                <a:solidFill>
                  <a:sysClr val="windowText" lastClr="000000"/>
                </a:solidFill>
                <a:latin typeface="Arial"/>
                <a:cs typeface="Arial"/>
              </a:rPr>
              <a:t> </a:t>
            </a:r>
            <a:r>
              <a:rPr sz="3200" kern="0" dirty="0">
                <a:solidFill>
                  <a:sysClr val="windowText" lastClr="000000"/>
                </a:solidFill>
                <a:latin typeface="Arial"/>
                <a:cs typeface="Arial"/>
              </a:rPr>
              <a:t>(age</a:t>
            </a:r>
            <a:r>
              <a:rPr sz="3200" kern="0" spc="-40" dirty="0">
                <a:solidFill>
                  <a:sysClr val="windowText" lastClr="000000"/>
                </a:solidFill>
                <a:latin typeface="Arial"/>
                <a:cs typeface="Arial"/>
              </a:rPr>
              <a:t> </a:t>
            </a:r>
            <a:r>
              <a:rPr sz="3200" kern="0" spc="-27" dirty="0">
                <a:solidFill>
                  <a:sysClr val="windowText" lastClr="000000"/>
                </a:solidFill>
                <a:latin typeface="Arial"/>
                <a:cs typeface="Arial"/>
              </a:rPr>
              <a:t>0-</a:t>
            </a:r>
            <a:r>
              <a:rPr sz="3200" kern="0" spc="-33" dirty="0">
                <a:solidFill>
                  <a:sysClr val="windowText" lastClr="000000"/>
                </a:solidFill>
                <a:latin typeface="Arial"/>
                <a:cs typeface="Arial"/>
              </a:rPr>
              <a:t>12) </a:t>
            </a:r>
            <a:r>
              <a:rPr sz="3200" kern="0" spc="-13" dirty="0">
                <a:solidFill>
                  <a:sysClr val="windowText" lastClr="000000"/>
                </a:solidFill>
                <a:latin typeface="Arial"/>
                <a:cs typeface="Arial"/>
              </a:rPr>
              <a:t>programs</a:t>
            </a:r>
            <a:endParaRPr sz="3200" kern="0">
              <a:solidFill>
                <a:sysClr val="windowText" lastClr="000000"/>
              </a:solidFill>
              <a:latin typeface="Arial"/>
              <a:cs typeface="Arial"/>
            </a:endParaRPr>
          </a:p>
          <a:p>
            <a:pPr defTabSz="1219170">
              <a:spcBef>
                <a:spcPts val="160"/>
              </a:spcBef>
              <a:buFont typeface="Arial"/>
              <a:buChar char="•"/>
            </a:pPr>
            <a:endParaRPr sz="3200" kern="0">
              <a:solidFill>
                <a:sysClr val="windowText" lastClr="000000"/>
              </a:solidFill>
              <a:latin typeface="Arial"/>
              <a:cs typeface="Arial"/>
            </a:endParaRPr>
          </a:p>
          <a:p>
            <a:pPr marL="473275" indent="-456342" defTabSz="1219170">
              <a:buFontTx/>
              <a:buChar char="•"/>
              <a:tabLst>
                <a:tab pos="473275" algn="l"/>
              </a:tabLst>
            </a:pPr>
            <a:r>
              <a:rPr sz="3200" kern="0" dirty="0">
                <a:solidFill>
                  <a:sysClr val="windowText" lastClr="000000"/>
                </a:solidFill>
                <a:latin typeface="Arial"/>
                <a:cs typeface="Arial"/>
              </a:rPr>
              <a:t>Fund</a:t>
            </a:r>
            <a:r>
              <a:rPr sz="3200" kern="0" spc="-67" dirty="0">
                <a:solidFill>
                  <a:sysClr val="windowText" lastClr="000000"/>
                </a:solidFill>
                <a:latin typeface="Arial"/>
                <a:cs typeface="Arial"/>
              </a:rPr>
              <a:t> </a:t>
            </a:r>
            <a:r>
              <a:rPr sz="3200" b="1" kern="0" dirty="0">
                <a:solidFill>
                  <a:srgbClr val="0096A7"/>
                </a:solidFill>
                <a:latin typeface="Arial"/>
                <a:cs typeface="Arial"/>
              </a:rPr>
              <a:t>reading</a:t>
            </a:r>
            <a:r>
              <a:rPr sz="3200" b="1" kern="0" spc="-60" dirty="0">
                <a:solidFill>
                  <a:srgbClr val="0096A7"/>
                </a:solidFill>
                <a:latin typeface="Arial"/>
                <a:cs typeface="Arial"/>
              </a:rPr>
              <a:t> </a:t>
            </a:r>
            <a:r>
              <a:rPr sz="3200" b="1" kern="0" spc="-13" dirty="0">
                <a:solidFill>
                  <a:srgbClr val="0096A7"/>
                </a:solidFill>
                <a:latin typeface="Arial"/>
                <a:cs typeface="Arial"/>
              </a:rPr>
              <a:t>programs</a:t>
            </a:r>
            <a:endParaRPr sz="3200" kern="0">
              <a:solidFill>
                <a:sysClr val="windowText" lastClr="000000"/>
              </a:solidFill>
              <a:latin typeface="Arial"/>
              <a:cs typeface="Arial"/>
            </a:endParaRPr>
          </a:p>
          <a:p>
            <a:pPr defTabSz="1219170">
              <a:spcBef>
                <a:spcPts val="160"/>
              </a:spcBef>
              <a:buFont typeface="Arial"/>
              <a:buChar char="•"/>
            </a:pPr>
            <a:endParaRPr sz="3200" kern="0">
              <a:solidFill>
                <a:sysClr val="windowText" lastClr="000000"/>
              </a:solidFill>
              <a:latin typeface="Arial"/>
              <a:cs typeface="Arial"/>
            </a:endParaRPr>
          </a:p>
          <a:p>
            <a:pPr marL="473275" indent="-456342" defTabSz="1219170">
              <a:buFontTx/>
              <a:buChar char="•"/>
              <a:tabLst>
                <a:tab pos="473275" algn="l"/>
              </a:tabLst>
            </a:pPr>
            <a:r>
              <a:rPr sz="3200" kern="0" dirty="0">
                <a:solidFill>
                  <a:sysClr val="windowText" lastClr="000000"/>
                </a:solidFill>
                <a:latin typeface="Arial"/>
                <a:cs typeface="Arial"/>
              </a:rPr>
              <a:t>Fund</a:t>
            </a:r>
            <a:r>
              <a:rPr sz="3200" kern="0" spc="-60" dirty="0">
                <a:solidFill>
                  <a:sysClr val="windowText" lastClr="000000"/>
                </a:solidFill>
                <a:latin typeface="Arial"/>
                <a:cs typeface="Arial"/>
              </a:rPr>
              <a:t> </a:t>
            </a:r>
            <a:r>
              <a:rPr sz="3200" b="1" kern="0" dirty="0">
                <a:solidFill>
                  <a:srgbClr val="0096A7"/>
                </a:solidFill>
                <a:latin typeface="Arial"/>
                <a:cs typeface="Arial"/>
              </a:rPr>
              <a:t>livable</a:t>
            </a:r>
            <a:r>
              <a:rPr sz="3200" b="1" kern="0" spc="-67" dirty="0">
                <a:solidFill>
                  <a:srgbClr val="0096A7"/>
                </a:solidFill>
                <a:latin typeface="Arial"/>
                <a:cs typeface="Arial"/>
              </a:rPr>
              <a:t> </a:t>
            </a:r>
            <a:r>
              <a:rPr sz="3200" b="1" kern="0" dirty="0">
                <a:solidFill>
                  <a:srgbClr val="0096A7"/>
                </a:solidFill>
                <a:latin typeface="Arial"/>
                <a:cs typeface="Arial"/>
              </a:rPr>
              <a:t>wages</a:t>
            </a:r>
            <a:r>
              <a:rPr sz="3200" kern="0" dirty="0">
                <a:solidFill>
                  <a:sysClr val="windowText" lastClr="000000"/>
                </a:solidFill>
                <a:latin typeface="Arial"/>
                <a:cs typeface="Arial"/>
              </a:rPr>
              <a:t>,</a:t>
            </a:r>
            <a:r>
              <a:rPr sz="3200" kern="0" spc="-107" dirty="0">
                <a:solidFill>
                  <a:sysClr val="windowText" lastClr="000000"/>
                </a:solidFill>
                <a:latin typeface="Arial"/>
                <a:cs typeface="Arial"/>
              </a:rPr>
              <a:t> </a:t>
            </a:r>
            <a:r>
              <a:rPr sz="3200" b="1" kern="0" dirty="0">
                <a:solidFill>
                  <a:srgbClr val="0096A7"/>
                </a:solidFill>
                <a:latin typeface="Arial"/>
                <a:cs typeface="Arial"/>
              </a:rPr>
              <a:t>training</a:t>
            </a:r>
            <a:r>
              <a:rPr sz="3200" kern="0" dirty="0">
                <a:solidFill>
                  <a:sysClr val="windowText" lastClr="000000"/>
                </a:solidFill>
                <a:latin typeface="Arial"/>
                <a:cs typeface="Arial"/>
              </a:rPr>
              <a:t>,</a:t>
            </a:r>
            <a:r>
              <a:rPr sz="3200" kern="0" spc="-93" dirty="0">
                <a:solidFill>
                  <a:sysClr val="windowText" lastClr="000000"/>
                </a:solidFill>
                <a:latin typeface="Arial"/>
                <a:cs typeface="Arial"/>
              </a:rPr>
              <a:t> </a:t>
            </a:r>
            <a:r>
              <a:rPr sz="3200" kern="0" spc="-33" dirty="0">
                <a:solidFill>
                  <a:sysClr val="windowText" lastClr="000000"/>
                </a:solidFill>
                <a:latin typeface="Arial"/>
                <a:cs typeface="Arial"/>
              </a:rPr>
              <a:t>and</a:t>
            </a:r>
            <a:endParaRPr sz="3200" kern="0">
              <a:solidFill>
                <a:sysClr val="windowText" lastClr="000000"/>
              </a:solidFill>
              <a:latin typeface="Arial"/>
              <a:cs typeface="Arial"/>
            </a:endParaRPr>
          </a:p>
          <a:p>
            <a:pPr marL="473275" defTabSz="1219170"/>
            <a:r>
              <a:rPr sz="3200" b="1" kern="0" dirty="0">
                <a:solidFill>
                  <a:srgbClr val="0096A7"/>
                </a:solidFill>
                <a:latin typeface="Arial"/>
                <a:cs typeface="Arial"/>
              </a:rPr>
              <a:t>staffing</a:t>
            </a:r>
            <a:r>
              <a:rPr sz="3200" b="1" kern="0" spc="-67" dirty="0">
                <a:solidFill>
                  <a:srgbClr val="0096A7"/>
                </a:solidFill>
                <a:latin typeface="Arial"/>
                <a:cs typeface="Arial"/>
              </a:rPr>
              <a:t> </a:t>
            </a:r>
            <a:r>
              <a:rPr sz="3200" kern="0" dirty="0">
                <a:solidFill>
                  <a:sysClr val="windowText" lastClr="000000"/>
                </a:solidFill>
                <a:latin typeface="Arial"/>
                <a:cs typeface="Arial"/>
              </a:rPr>
              <a:t>for</a:t>
            </a:r>
            <a:r>
              <a:rPr sz="3200" kern="0" spc="-33" dirty="0">
                <a:solidFill>
                  <a:sysClr val="windowText" lastClr="000000"/>
                </a:solidFill>
                <a:latin typeface="Arial"/>
                <a:cs typeface="Arial"/>
              </a:rPr>
              <a:t> </a:t>
            </a:r>
            <a:r>
              <a:rPr sz="3200" kern="0" dirty="0">
                <a:solidFill>
                  <a:sysClr val="windowText" lastClr="000000"/>
                </a:solidFill>
                <a:latin typeface="Arial"/>
                <a:cs typeface="Arial"/>
              </a:rPr>
              <a:t>CC</a:t>
            </a:r>
            <a:r>
              <a:rPr sz="3200" kern="0" spc="-27" dirty="0">
                <a:solidFill>
                  <a:sysClr val="windowText" lastClr="000000"/>
                </a:solidFill>
                <a:latin typeface="Arial"/>
                <a:cs typeface="Arial"/>
              </a:rPr>
              <a:t> </a:t>
            </a:r>
            <a:r>
              <a:rPr sz="3200" kern="0" dirty="0">
                <a:solidFill>
                  <a:sysClr val="windowText" lastClr="000000"/>
                </a:solidFill>
                <a:latin typeface="Arial"/>
                <a:cs typeface="Arial"/>
              </a:rPr>
              <a:t>&amp;</a:t>
            </a:r>
            <a:r>
              <a:rPr sz="3200" kern="0" spc="-27" dirty="0">
                <a:solidFill>
                  <a:sysClr val="windowText" lastClr="000000"/>
                </a:solidFill>
                <a:latin typeface="Arial"/>
                <a:cs typeface="Arial"/>
              </a:rPr>
              <a:t> </a:t>
            </a:r>
            <a:r>
              <a:rPr sz="3200" kern="0" dirty="0">
                <a:solidFill>
                  <a:sysClr val="windowText" lastClr="000000"/>
                </a:solidFill>
                <a:latin typeface="Arial"/>
                <a:cs typeface="Arial"/>
              </a:rPr>
              <a:t>EE</a:t>
            </a:r>
            <a:r>
              <a:rPr sz="3200" kern="0" spc="-33" dirty="0">
                <a:solidFill>
                  <a:sysClr val="windowText" lastClr="000000"/>
                </a:solidFill>
                <a:latin typeface="Arial"/>
                <a:cs typeface="Arial"/>
              </a:rPr>
              <a:t> </a:t>
            </a:r>
            <a:r>
              <a:rPr sz="3200" kern="0" spc="-13" dirty="0">
                <a:solidFill>
                  <a:sysClr val="windowText" lastClr="000000"/>
                </a:solidFill>
                <a:latin typeface="Arial"/>
                <a:cs typeface="Arial"/>
              </a:rPr>
              <a:t>programs</a:t>
            </a:r>
            <a:endParaRPr sz="3200" kern="0">
              <a:solidFill>
                <a:sysClr val="windowText" lastClr="000000"/>
              </a:solidFill>
              <a:latin typeface="Arial"/>
              <a:cs typeface="Arial"/>
            </a:endParaRPr>
          </a:p>
          <a:p>
            <a:pPr defTabSz="1219170">
              <a:spcBef>
                <a:spcPts val="160"/>
              </a:spcBef>
            </a:pPr>
            <a:endParaRPr sz="3200" kern="0">
              <a:solidFill>
                <a:sysClr val="windowText" lastClr="000000"/>
              </a:solidFill>
              <a:latin typeface="Arial"/>
              <a:cs typeface="Arial"/>
            </a:endParaRPr>
          </a:p>
          <a:p>
            <a:pPr marL="473275" marR="6773" indent="-457189" defTabSz="1219170">
              <a:buFontTx/>
              <a:buChar char="•"/>
              <a:tabLst>
                <a:tab pos="473275" algn="l"/>
              </a:tabLst>
            </a:pPr>
            <a:r>
              <a:rPr sz="3200" kern="0" dirty="0">
                <a:solidFill>
                  <a:sysClr val="windowText" lastClr="000000"/>
                </a:solidFill>
                <a:latin typeface="Arial"/>
                <a:cs typeface="Arial"/>
              </a:rPr>
              <a:t>Fund</a:t>
            </a:r>
            <a:r>
              <a:rPr sz="3200" kern="0" spc="-100" dirty="0">
                <a:solidFill>
                  <a:sysClr val="windowText" lastClr="000000"/>
                </a:solidFill>
                <a:latin typeface="Arial"/>
                <a:cs typeface="Arial"/>
              </a:rPr>
              <a:t> </a:t>
            </a:r>
            <a:r>
              <a:rPr sz="3200" kern="0" dirty="0">
                <a:solidFill>
                  <a:sysClr val="windowText" lastClr="000000"/>
                </a:solidFill>
                <a:latin typeface="Arial"/>
                <a:cs typeface="Arial"/>
              </a:rPr>
              <a:t>facilities</a:t>
            </a:r>
            <a:r>
              <a:rPr sz="3200" kern="0" spc="-67" dirty="0">
                <a:solidFill>
                  <a:sysClr val="windowText" lastClr="000000"/>
                </a:solidFill>
                <a:latin typeface="Arial"/>
                <a:cs typeface="Arial"/>
              </a:rPr>
              <a:t> </a:t>
            </a:r>
            <a:r>
              <a:rPr sz="3200" kern="0" dirty="0">
                <a:solidFill>
                  <a:sysClr val="windowText" lastClr="000000"/>
                </a:solidFill>
                <a:latin typeface="Arial"/>
                <a:cs typeface="Arial"/>
              </a:rPr>
              <a:t>-</a:t>
            </a:r>
            <a:r>
              <a:rPr sz="3200" kern="0" spc="-100" dirty="0">
                <a:solidFill>
                  <a:sysClr val="windowText" lastClr="000000"/>
                </a:solidFill>
                <a:latin typeface="Arial"/>
                <a:cs typeface="Arial"/>
              </a:rPr>
              <a:t> </a:t>
            </a:r>
            <a:r>
              <a:rPr sz="3200" kern="0" dirty="0">
                <a:solidFill>
                  <a:sysClr val="windowText" lastClr="000000"/>
                </a:solidFill>
                <a:latin typeface="Arial"/>
                <a:cs typeface="Arial"/>
              </a:rPr>
              <a:t>prioritize</a:t>
            </a:r>
            <a:r>
              <a:rPr sz="3200" kern="0" spc="-67" dirty="0">
                <a:solidFill>
                  <a:sysClr val="windowText" lastClr="000000"/>
                </a:solidFill>
                <a:latin typeface="Arial"/>
                <a:cs typeface="Arial"/>
              </a:rPr>
              <a:t> </a:t>
            </a:r>
            <a:r>
              <a:rPr sz="3200" kern="0" spc="-13" dirty="0">
                <a:solidFill>
                  <a:sysClr val="windowText" lastClr="000000"/>
                </a:solidFill>
                <a:latin typeface="Arial"/>
                <a:cs typeface="Arial"/>
              </a:rPr>
              <a:t>using </a:t>
            </a:r>
            <a:r>
              <a:rPr sz="3200" kern="0" dirty="0">
                <a:solidFill>
                  <a:sysClr val="windowText" lastClr="000000"/>
                </a:solidFill>
                <a:latin typeface="Arial"/>
                <a:cs typeface="Arial"/>
              </a:rPr>
              <a:t>underutilized</a:t>
            </a:r>
            <a:r>
              <a:rPr sz="3200" kern="0" spc="-53" dirty="0">
                <a:solidFill>
                  <a:sysClr val="windowText" lastClr="000000"/>
                </a:solidFill>
                <a:latin typeface="Arial"/>
                <a:cs typeface="Arial"/>
              </a:rPr>
              <a:t> </a:t>
            </a:r>
            <a:r>
              <a:rPr sz="3200" kern="0" dirty="0">
                <a:solidFill>
                  <a:sysClr val="windowText" lastClr="000000"/>
                </a:solidFill>
                <a:latin typeface="Arial"/>
                <a:cs typeface="Arial"/>
              </a:rPr>
              <a:t>or</a:t>
            </a:r>
            <a:r>
              <a:rPr sz="3200" kern="0" spc="-113" dirty="0">
                <a:solidFill>
                  <a:sysClr val="windowText" lastClr="000000"/>
                </a:solidFill>
                <a:latin typeface="Arial"/>
                <a:cs typeface="Arial"/>
              </a:rPr>
              <a:t> </a:t>
            </a:r>
            <a:r>
              <a:rPr sz="3200" kern="0" dirty="0">
                <a:solidFill>
                  <a:sysClr val="windowText" lastClr="000000"/>
                </a:solidFill>
                <a:latin typeface="Arial"/>
                <a:cs typeface="Arial"/>
              </a:rPr>
              <a:t>closed</a:t>
            </a:r>
            <a:r>
              <a:rPr sz="3200" kern="0" spc="-93" dirty="0">
                <a:solidFill>
                  <a:sysClr val="windowText" lastClr="000000"/>
                </a:solidFill>
                <a:latin typeface="Arial"/>
                <a:cs typeface="Arial"/>
              </a:rPr>
              <a:t> </a:t>
            </a:r>
            <a:r>
              <a:rPr sz="3200" b="1" kern="0" dirty="0">
                <a:solidFill>
                  <a:srgbClr val="0096A7"/>
                </a:solidFill>
                <a:latin typeface="Arial"/>
                <a:cs typeface="Arial"/>
              </a:rPr>
              <a:t>ASD</a:t>
            </a:r>
            <a:r>
              <a:rPr sz="3200" b="1" kern="0" spc="-80" dirty="0">
                <a:solidFill>
                  <a:srgbClr val="0096A7"/>
                </a:solidFill>
                <a:latin typeface="Arial"/>
                <a:cs typeface="Arial"/>
              </a:rPr>
              <a:t> </a:t>
            </a:r>
            <a:r>
              <a:rPr sz="3200" b="1" kern="0" spc="-13" dirty="0">
                <a:solidFill>
                  <a:srgbClr val="0096A7"/>
                </a:solidFill>
                <a:latin typeface="Arial"/>
                <a:cs typeface="Arial"/>
              </a:rPr>
              <a:t>buildings</a:t>
            </a:r>
            <a:endParaRPr sz="3200" kern="0">
              <a:solidFill>
                <a:sysClr val="windowText" lastClr="000000"/>
              </a:solidFill>
              <a:latin typeface="Arial"/>
              <a:cs typeface="Arial"/>
            </a:endParaRPr>
          </a:p>
        </p:txBody>
      </p:sp>
      <p:grpSp>
        <p:nvGrpSpPr>
          <p:cNvPr id="3" name="object 3"/>
          <p:cNvGrpSpPr/>
          <p:nvPr/>
        </p:nvGrpSpPr>
        <p:grpSpPr>
          <a:xfrm>
            <a:off x="345241" y="215830"/>
            <a:ext cx="6241627" cy="1194647"/>
            <a:chOff x="258931" y="161872"/>
            <a:chExt cx="4681220" cy="895985"/>
          </a:xfrm>
        </p:grpSpPr>
        <p:sp>
          <p:nvSpPr>
            <p:cNvPr id="4" name="object 4"/>
            <p:cNvSpPr/>
            <p:nvPr/>
          </p:nvSpPr>
          <p:spPr>
            <a:xfrm>
              <a:off x="271631" y="174572"/>
              <a:ext cx="4655820" cy="870585"/>
            </a:xfrm>
            <a:custGeom>
              <a:avLst/>
              <a:gdLst/>
              <a:ahLst/>
              <a:cxnLst/>
              <a:rect l="l" t="t" r="r" b="b"/>
              <a:pathLst>
                <a:path w="4655820" h="870585">
                  <a:moveTo>
                    <a:pt x="4510709" y="0"/>
                  </a:moveTo>
                  <a:lnTo>
                    <a:pt x="145021" y="0"/>
                  </a:lnTo>
                  <a:lnTo>
                    <a:pt x="99185" y="7392"/>
                  </a:lnTo>
                  <a:lnTo>
                    <a:pt x="59376" y="27979"/>
                  </a:lnTo>
                  <a:lnTo>
                    <a:pt x="27982" y="59371"/>
                  </a:lnTo>
                  <a:lnTo>
                    <a:pt x="7393" y="99181"/>
                  </a:lnTo>
                  <a:lnTo>
                    <a:pt x="0" y="145021"/>
                  </a:lnTo>
                  <a:lnTo>
                    <a:pt x="0" y="725106"/>
                  </a:lnTo>
                  <a:lnTo>
                    <a:pt x="7393" y="770946"/>
                  </a:lnTo>
                  <a:lnTo>
                    <a:pt x="27982" y="810756"/>
                  </a:lnTo>
                  <a:lnTo>
                    <a:pt x="59376" y="842148"/>
                  </a:lnTo>
                  <a:lnTo>
                    <a:pt x="99185" y="862735"/>
                  </a:lnTo>
                  <a:lnTo>
                    <a:pt x="145021" y="870127"/>
                  </a:lnTo>
                  <a:lnTo>
                    <a:pt x="4510709" y="870127"/>
                  </a:lnTo>
                  <a:lnTo>
                    <a:pt x="4556551" y="862735"/>
                  </a:lnTo>
                  <a:lnTo>
                    <a:pt x="4596364" y="842148"/>
                  </a:lnTo>
                  <a:lnTo>
                    <a:pt x="4627760" y="810756"/>
                  </a:lnTo>
                  <a:lnTo>
                    <a:pt x="4648349" y="770946"/>
                  </a:lnTo>
                  <a:lnTo>
                    <a:pt x="4655743" y="725106"/>
                  </a:lnTo>
                  <a:lnTo>
                    <a:pt x="4655743" y="145021"/>
                  </a:lnTo>
                  <a:lnTo>
                    <a:pt x="4648349" y="99181"/>
                  </a:lnTo>
                  <a:lnTo>
                    <a:pt x="4627760" y="59371"/>
                  </a:lnTo>
                  <a:lnTo>
                    <a:pt x="4596364" y="27979"/>
                  </a:lnTo>
                  <a:lnTo>
                    <a:pt x="4556551" y="7392"/>
                  </a:lnTo>
                  <a:lnTo>
                    <a:pt x="4510709" y="0"/>
                  </a:lnTo>
                  <a:close/>
                </a:path>
              </a:pathLst>
            </a:custGeom>
            <a:solidFill>
              <a:srgbClr val="DF6248"/>
            </a:solidFill>
          </p:spPr>
          <p:txBody>
            <a:bodyPr wrap="square" lIns="0" tIns="0" rIns="0" bIns="0" rtlCol="0"/>
            <a:lstStyle/>
            <a:p>
              <a:pPr defTabSz="1219170"/>
              <a:endParaRPr sz="2400" kern="0">
                <a:solidFill>
                  <a:sysClr val="windowText" lastClr="000000"/>
                </a:solidFill>
              </a:endParaRPr>
            </a:p>
          </p:txBody>
        </p:sp>
        <p:sp>
          <p:nvSpPr>
            <p:cNvPr id="5" name="object 5"/>
            <p:cNvSpPr/>
            <p:nvPr/>
          </p:nvSpPr>
          <p:spPr>
            <a:xfrm>
              <a:off x="271631" y="174572"/>
              <a:ext cx="4655820" cy="870585"/>
            </a:xfrm>
            <a:custGeom>
              <a:avLst/>
              <a:gdLst/>
              <a:ahLst/>
              <a:cxnLst/>
              <a:rect l="l" t="t" r="r" b="b"/>
              <a:pathLst>
                <a:path w="4655820" h="870585">
                  <a:moveTo>
                    <a:pt x="0" y="145021"/>
                  </a:moveTo>
                  <a:lnTo>
                    <a:pt x="7393" y="99181"/>
                  </a:lnTo>
                  <a:lnTo>
                    <a:pt x="27982" y="59371"/>
                  </a:lnTo>
                  <a:lnTo>
                    <a:pt x="59376" y="27979"/>
                  </a:lnTo>
                  <a:lnTo>
                    <a:pt x="99185" y="7392"/>
                  </a:lnTo>
                  <a:lnTo>
                    <a:pt x="145021" y="0"/>
                  </a:lnTo>
                  <a:lnTo>
                    <a:pt x="4510709" y="0"/>
                  </a:lnTo>
                  <a:lnTo>
                    <a:pt x="4556551" y="7392"/>
                  </a:lnTo>
                  <a:lnTo>
                    <a:pt x="4596364" y="27979"/>
                  </a:lnTo>
                  <a:lnTo>
                    <a:pt x="4627760" y="59371"/>
                  </a:lnTo>
                  <a:lnTo>
                    <a:pt x="4648349" y="99181"/>
                  </a:lnTo>
                  <a:lnTo>
                    <a:pt x="4655743" y="145021"/>
                  </a:lnTo>
                  <a:lnTo>
                    <a:pt x="4655743" y="725106"/>
                  </a:lnTo>
                  <a:lnTo>
                    <a:pt x="4648349" y="770946"/>
                  </a:lnTo>
                  <a:lnTo>
                    <a:pt x="4627760" y="810756"/>
                  </a:lnTo>
                  <a:lnTo>
                    <a:pt x="4596364" y="842148"/>
                  </a:lnTo>
                  <a:lnTo>
                    <a:pt x="4556551" y="862735"/>
                  </a:lnTo>
                  <a:lnTo>
                    <a:pt x="4510709" y="870127"/>
                  </a:lnTo>
                  <a:lnTo>
                    <a:pt x="145021" y="870127"/>
                  </a:lnTo>
                  <a:lnTo>
                    <a:pt x="99185" y="862735"/>
                  </a:lnTo>
                  <a:lnTo>
                    <a:pt x="59376" y="842148"/>
                  </a:lnTo>
                  <a:lnTo>
                    <a:pt x="27982" y="810756"/>
                  </a:lnTo>
                  <a:lnTo>
                    <a:pt x="7393" y="770946"/>
                  </a:lnTo>
                  <a:lnTo>
                    <a:pt x="0" y="725106"/>
                  </a:lnTo>
                  <a:lnTo>
                    <a:pt x="0" y="145021"/>
                  </a:lnTo>
                  <a:close/>
                </a:path>
              </a:pathLst>
            </a:custGeom>
            <a:ln w="25399">
              <a:solidFill>
                <a:srgbClr val="104784"/>
              </a:solidFill>
            </a:ln>
          </p:spPr>
          <p:txBody>
            <a:bodyPr wrap="square" lIns="0" tIns="0" rIns="0" bIns="0" rtlCol="0"/>
            <a:lstStyle/>
            <a:p>
              <a:pPr defTabSz="1219170"/>
              <a:endParaRPr sz="2400" kern="0">
                <a:solidFill>
                  <a:sysClr val="windowText" lastClr="000000"/>
                </a:solidFill>
              </a:endParaRPr>
            </a:p>
          </p:txBody>
        </p:sp>
      </p:grpSp>
      <p:sp>
        <p:nvSpPr>
          <p:cNvPr id="6" name="object 6" descr="$PPTXTitle"/>
          <p:cNvSpPr txBox="1">
            <a:spLocks noGrp="1"/>
          </p:cNvSpPr>
          <p:nvPr>
            <p:ph type="title"/>
          </p:nvPr>
        </p:nvSpPr>
        <p:spPr>
          <a:xfrm>
            <a:off x="1907624" y="499243"/>
            <a:ext cx="3115733" cy="590697"/>
          </a:xfrm>
          <a:prstGeom prst="rect">
            <a:avLst/>
          </a:prstGeom>
        </p:spPr>
        <p:txBody>
          <a:bodyPr vert="horz" wrap="square" lIns="0" tIns="16087" rIns="0" bIns="0" rtlCol="0">
            <a:spAutoFit/>
          </a:bodyPr>
          <a:lstStyle/>
          <a:p>
            <a:pPr marL="16933">
              <a:spcBef>
                <a:spcPts val="127"/>
              </a:spcBef>
            </a:pPr>
            <a:r>
              <a:rPr sz="3733" i="0" dirty="0"/>
              <a:t>Allowed</a:t>
            </a:r>
            <a:r>
              <a:rPr sz="3733" i="0" spc="-147" dirty="0"/>
              <a:t> </a:t>
            </a:r>
            <a:r>
              <a:rPr sz="3733" i="0" spc="-27" dirty="0"/>
              <a:t>Uses</a:t>
            </a:r>
            <a:endParaRPr sz="3733"/>
          </a:p>
        </p:txBody>
      </p:sp>
      <p:grpSp>
        <p:nvGrpSpPr>
          <p:cNvPr id="7" name="object 7"/>
          <p:cNvGrpSpPr/>
          <p:nvPr/>
        </p:nvGrpSpPr>
        <p:grpSpPr>
          <a:xfrm>
            <a:off x="7815124" y="497146"/>
            <a:ext cx="3834553" cy="5104553"/>
            <a:chOff x="5861342" y="372859"/>
            <a:chExt cx="2875915" cy="3828415"/>
          </a:xfrm>
        </p:grpSpPr>
        <p:pic>
          <p:nvPicPr>
            <p:cNvPr id="8" name="object 8"/>
            <p:cNvPicPr/>
            <p:nvPr/>
          </p:nvPicPr>
          <p:blipFill>
            <a:blip r:embed="rId2" cstate="print"/>
            <a:stretch>
              <a:fillRect/>
            </a:stretch>
          </p:blipFill>
          <p:spPr>
            <a:xfrm>
              <a:off x="5870867" y="382396"/>
              <a:ext cx="2856756" cy="3809007"/>
            </a:xfrm>
            <a:prstGeom prst="rect">
              <a:avLst/>
            </a:prstGeom>
          </p:spPr>
        </p:pic>
        <p:sp>
          <p:nvSpPr>
            <p:cNvPr id="9" name="object 9"/>
            <p:cNvSpPr/>
            <p:nvPr/>
          </p:nvSpPr>
          <p:spPr>
            <a:xfrm>
              <a:off x="5866104" y="377621"/>
              <a:ext cx="2866390" cy="3818890"/>
            </a:xfrm>
            <a:custGeom>
              <a:avLst/>
              <a:gdLst/>
              <a:ahLst/>
              <a:cxnLst/>
              <a:rect l="l" t="t" r="r" b="b"/>
              <a:pathLst>
                <a:path w="2866390" h="3818890">
                  <a:moveTo>
                    <a:pt x="0" y="0"/>
                  </a:moveTo>
                  <a:lnTo>
                    <a:pt x="2866288" y="0"/>
                  </a:lnTo>
                  <a:lnTo>
                    <a:pt x="2866288" y="3818534"/>
                  </a:lnTo>
                  <a:lnTo>
                    <a:pt x="0" y="3818534"/>
                  </a:lnTo>
                  <a:lnTo>
                    <a:pt x="0" y="0"/>
                  </a:lnTo>
                  <a:close/>
                </a:path>
              </a:pathLst>
            </a:custGeom>
            <a:ln w="9524">
              <a:solidFill>
                <a:srgbClr val="104784"/>
              </a:solidFill>
            </a:ln>
          </p:spPr>
          <p:txBody>
            <a:bodyPr wrap="square" lIns="0" tIns="0" rIns="0" bIns="0" rtlCol="0"/>
            <a:lstStyle/>
            <a:p>
              <a:pPr defTabSz="1219170"/>
              <a:endParaRPr sz="2400" kern="0">
                <a:solidFill>
                  <a:sysClr val="windowText" lastClr="000000"/>
                </a:solidFill>
              </a:endParaRPr>
            </a:p>
          </p:txBody>
        </p:sp>
      </p:grpSp>
      <p:pic>
        <p:nvPicPr>
          <p:cNvPr id="10" name="object 10"/>
          <p:cNvPicPr/>
          <p:nvPr/>
        </p:nvPicPr>
        <p:blipFill>
          <a:blip r:embed="rId3" cstate="print"/>
          <a:stretch>
            <a:fillRect/>
          </a:stretch>
        </p:blipFill>
        <p:spPr>
          <a:xfrm>
            <a:off x="10356193" y="5797618"/>
            <a:ext cx="1428543" cy="78686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623143" y="5954335"/>
            <a:ext cx="1250407" cy="688743"/>
          </a:xfrm>
          <a:prstGeom prst="rect">
            <a:avLst/>
          </a:prstGeom>
        </p:spPr>
      </p:pic>
      <p:grpSp>
        <p:nvGrpSpPr>
          <p:cNvPr id="3" name="object 3"/>
          <p:cNvGrpSpPr/>
          <p:nvPr/>
        </p:nvGrpSpPr>
        <p:grpSpPr>
          <a:xfrm>
            <a:off x="313930" y="352523"/>
            <a:ext cx="7542953" cy="1194647"/>
            <a:chOff x="235447" y="264392"/>
            <a:chExt cx="5657215" cy="895985"/>
          </a:xfrm>
        </p:grpSpPr>
        <p:sp>
          <p:nvSpPr>
            <p:cNvPr id="4" name="object 4"/>
            <p:cNvSpPr/>
            <p:nvPr/>
          </p:nvSpPr>
          <p:spPr>
            <a:xfrm>
              <a:off x="248147" y="277092"/>
              <a:ext cx="5631815" cy="870585"/>
            </a:xfrm>
            <a:custGeom>
              <a:avLst/>
              <a:gdLst/>
              <a:ahLst/>
              <a:cxnLst/>
              <a:rect l="l" t="t" r="r" b="b"/>
              <a:pathLst>
                <a:path w="5631815" h="870585">
                  <a:moveTo>
                    <a:pt x="5486425" y="0"/>
                  </a:moveTo>
                  <a:lnTo>
                    <a:pt x="145021" y="0"/>
                  </a:lnTo>
                  <a:lnTo>
                    <a:pt x="99185" y="7392"/>
                  </a:lnTo>
                  <a:lnTo>
                    <a:pt x="59376" y="27979"/>
                  </a:lnTo>
                  <a:lnTo>
                    <a:pt x="27982" y="59371"/>
                  </a:lnTo>
                  <a:lnTo>
                    <a:pt x="7393" y="99181"/>
                  </a:lnTo>
                  <a:lnTo>
                    <a:pt x="0" y="145021"/>
                  </a:lnTo>
                  <a:lnTo>
                    <a:pt x="0" y="725106"/>
                  </a:lnTo>
                  <a:lnTo>
                    <a:pt x="7393" y="770946"/>
                  </a:lnTo>
                  <a:lnTo>
                    <a:pt x="27982" y="810756"/>
                  </a:lnTo>
                  <a:lnTo>
                    <a:pt x="59376" y="842148"/>
                  </a:lnTo>
                  <a:lnTo>
                    <a:pt x="99185" y="862735"/>
                  </a:lnTo>
                  <a:lnTo>
                    <a:pt x="145021" y="870127"/>
                  </a:lnTo>
                  <a:lnTo>
                    <a:pt x="5486425" y="870127"/>
                  </a:lnTo>
                  <a:lnTo>
                    <a:pt x="5532260" y="862735"/>
                  </a:lnTo>
                  <a:lnTo>
                    <a:pt x="5572070" y="842148"/>
                  </a:lnTo>
                  <a:lnTo>
                    <a:pt x="5603464" y="810756"/>
                  </a:lnTo>
                  <a:lnTo>
                    <a:pt x="5624052" y="770946"/>
                  </a:lnTo>
                  <a:lnTo>
                    <a:pt x="5631446" y="725106"/>
                  </a:lnTo>
                  <a:lnTo>
                    <a:pt x="5631446" y="145021"/>
                  </a:lnTo>
                  <a:lnTo>
                    <a:pt x="5624052" y="99181"/>
                  </a:lnTo>
                  <a:lnTo>
                    <a:pt x="5603464" y="59371"/>
                  </a:lnTo>
                  <a:lnTo>
                    <a:pt x="5572070" y="27979"/>
                  </a:lnTo>
                  <a:lnTo>
                    <a:pt x="5532260" y="7392"/>
                  </a:lnTo>
                  <a:lnTo>
                    <a:pt x="5486425" y="0"/>
                  </a:lnTo>
                  <a:close/>
                </a:path>
              </a:pathLst>
            </a:custGeom>
            <a:solidFill>
              <a:srgbClr val="DF6248"/>
            </a:solidFill>
          </p:spPr>
          <p:txBody>
            <a:bodyPr wrap="square" lIns="0" tIns="0" rIns="0" bIns="0" rtlCol="0"/>
            <a:lstStyle/>
            <a:p>
              <a:pPr defTabSz="1219170"/>
              <a:endParaRPr sz="2400" kern="0">
                <a:solidFill>
                  <a:sysClr val="windowText" lastClr="000000"/>
                </a:solidFill>
              </a:endParaRPr>
            </a:p>
          </p:txBody>
        </p:sp>
        <p:sp>
          <p:nvSpPr>
            <p:cNvPr id="5" name="object 5"/>
            <p:cNvSpPr/>
            <p:nvPr/>
          </p:nvSpPr>
          <p:spPr>
            <a:xfrm>
              <a:off x="248147" y="277092"/>
              <a:ext cx="5631815" cy="870585"/>
            </a:xfrm>
            <a:custGeom>
              <a:avLst/>
              <a:gdLst/>
              <a:ahLst/>
              <a:cxnLst/>
              <a:rect l="l" t="t" r="r" b="b"/>
              <a:pathLst>
                <a:path w="5631815" h="870585">
                  <a:moveTo>
                    <a:pt x="0" y="145021"/>
                  </a:moveTo>
                  <a:lnTo>
                    <a:pt x="7393" y="99181"/>
                  </a:lnTo>
                  <a:lnTo>
                    <a:pt x="27982" y="59371"/>
                  </a:lnTo>
                  <a:lnTo>
                    <a:pt x="59376" y="27979"/>
                  </a:lnTo>
                  <a:lnTo>
                    <a:pt x="99185" y="7392"/>
                  </a:lnTo>
                  <a:lnTo>
                    <a:pt x="145021" y="0"/>
                  </a:lnTo>
                  <a:lnTo>
                    <a:pt x="5486425" y="0"/>
                  </a:lnTo>
                  <a:lnTo>
                    <a:pt x="5532260" y="7392"/>
                  </a:lnTo>
                  <a:lnTo>
                    <a:pt x="5572070" y="27979"/>
                  </a:lnTo>
                  <a:lnTo>
                    <a:pt x="5603464" y="59371"/>
                  </a:lnTo>
                  <a:lnTo>
                    <a:pt x="5624052" y="99181"/>
                  </a:lnTo>
                  <a:lnTo>
                    <a:pt x="5631446" y="145021"/>
                  </a:lnTo>
                  <a:lnTo>
                    <a:pt x="5631446" y="725106"/>
                  </a:lnTo>
                  <a:lnTo>
                    <a:pt x="5624052" y="770946"/>
                  </a:lnTo>
                  <a:lnTo>
                    <a:pt x="5603464" y="810756"/>
                  </a:lnTo>
                  <a:lnTo>
                    <a:pt x="5572070" y="842148"/>
                  </a:lnTo>
                  <a:lnTo>
                    <a:pt x="5532260" y="862735"/>
                  </a:lnTo>
                  <a:lnTo>
                    <a:pt x="5486425" y="870127"/>
                  </a:lnTo>
                  <a:lnTo>
                    <a:pt x="145021" y="870127"/>
                  </a:lnTo>
                  <a:lnTo>
                    <a:pt x="99185" y="862735"/>
                  </a:lnTo>
                  <a:lnTo>
                    <a:pt x="59376" y="842148"/>
                  </a:lnTo>
                  <a:lnTo>
                    <a:pt x="27982" y="810756"/>
                  </a:lnTo>
                  <a:lnTo>
                    <a:pt x="7393" y="770946"/>
                  </a:lnTo>
                  <a:lnTo>
                    <a:pt x="0" y="725106"/>
                  </a:lnTo>
                  <a:lnTo>
                    <a:pt x="0" y="145021"/>
                  </a:lnTo>
                  <a:close/>
                </a:path>
              </a:pathLst>
            </a:custGeom>
            <a:ln w="25399">
              <a:solidFill>
                <a:srgbClr val="104784"/>
              </a:solidFill>
            </a:ln>
          </p:spPr>
          <p:txBody>
            <a:bodyPr wrap="square" lIns="0" tIns="0" rIns="0" bIns="0" rtlCol="0"/>
            <a:lstStyle/>
            <a:p>
              <a:pPr defTabSz="1219170"/>
              <a:endParaRPr sz="2400" kern="0">
                <a:solidFill>
                  <a:sysClr val="windowText" lastClr="000000"/>
                </a:solidFill>
              </a:endParaRPr>
            </a:p>
          </p:txBody>
        </p:sp>
      </p:grpSp>
      <p:sp>
        <p:nvSpPr>
          <p:cNvPr id="6" name="object 6"/>
          <p:cNvSpPr txBox="1"/>
          <p:nvPr/>
        </p:nvSpPr>
        <p:spPr>
          <a:xfrm>
            <a:off x="562087" y="656257"/>
            <a:ext cx="6812280" cy="5545749"/>
          </a:xfrm>
          <a:prstGeom prst="rect">
            <a:avLst/>
          </a:prstGeom>
        </p:spPr>
        <p:txBody>
          <a:bodyPr vert="horz" wrap="square" lIns="0" tIns="17780" rIns="0" bIns="0" rtlCol="0">
            <a:spAutoFit/>
          </a:bodyPr>
          <a:lstStyle/>
          <a:p>
            <a:pPr marL="250607" defTabSz="1219170">
              <a:spcBef>
                <a:spcPts val="140"/>
              </a:spcBef>
            </a:pPr>
            <a:r>
              <a:rPr sz="3467" b="1" i="1" kern="0" dirty="0">
                <a:solidFill>
                  <a:srgbClr val="FFFFFF"/>
                </a:solidFill>
                <a:latin typeface="Arial"/>
                <a:cs typeface="Arial"/>
              </a:rPr>
              <a:t>Four</a:t>
            </a:r>
            <a:r>
              <a:rPr sz="3467" b="1" i="1" kern="0" spc="-80" dirty="0">
                <a:solidFill>
                  <a:srgbClr val="FFFFFF"/>
                </a:solidFill>
                <a:latin typeface="Arial"/>
                <a:cs typeface="Arial"/>
              </a:rPr>
              <a:t> </a:t>
            </a:r>
            <a:r>
              <a:rPr sz="3467" b="1" i="1" kern="0" dirty="0">
                <a:solidFill>
                  <a:srgbClr val="FFFFFF"/>
                </a:solidFill>
                <a:latin typeface="Arial"/>
                <a:cs typeface="Arial"/>
              </a:rPr>
              <a:t>Primary</a:t>
            </a:r>
            <a:r>
              <a:rPr sz="3467" b="1" i="1" kern="0" spc="-53" dirty="0">
                <a:solidFill>
                  <a:srgbClr val="FFFFFF"/>
                </a:solidFill>
                <a:latin typeface="Arial"/>
                <a:cs typeface="Arial"/>
              </a:rPr>
              <a:t> </a:t>
            </a:r>
            <a:r>
              <a:rPr sz="3467" b="1" i="1" kern="0" dirty="0">
                <a:solidFill>
                  <a:srgbClr val="FFFFFF"/>
                </a:solidFill>
                <a:latin typeface="Arial"/>
                <a:cs typeface="Arial"/>
              </a:rPr>
              <a:t>Programs</a:t>
            </a:r>
            <a:r>
              <a:rPr sz="3467" b="1" i="1" kern="0" spc="-60" dirty="0">
                <a:solidFill>
                  <a:srgbClr val="FFFFFF"/>
                </a:solidFill>
                <a:latin typeface="Arial"/>
                <a:cs typeface="Arial"/>
              </a:rPr>
              <a:t> </a:t>
            </a:r>
            <a:r>
              <a:rPr sz="3467" b="1" i="1" kern="0" dirty="0">
                <a:solidFill>
                  <a:srgbClr val="FFFFFF"/>
                </a:solidFill>
                <a:latin typeface="Arial"/>
                <a:cs typeface="Arial"/>
              </a:rPr>
              <a:t>in</a:t>
            </a:r>
            <a:r>
              <a:rPr sz="3467" b="1" i="1" kern="0" spc="-53" dirty="0">
                <a:solidFill>
                  <a:srgbClr val="FFFFFF"/>
                </a:solidFill>
                <a:latin typeface="Arial"/>
                <a:cs typeface="Arial"/>
              </a:rPr>
              <a:t> </a:t>
            </a:r>
            <a:r>
              <a:rPr sz="3467" b="1" i="1" kern="0" spc="-27" dirty="0">
                <a:solidFill>
                  <a:srgbClr val="FFFFFF"/>
                </a:solidFill>
                <a:latin typeface="Arial"/>
                <a:cs typeface="Arial"/>
              </a:rPr>
              <a:t>2025</a:t>
            </a:r>
            <a:endParaRPr sz="3467" kern="0">
              <a:solidFill>
                <a:sysClr val="windowText" lastClr="000000"/>
              </a:solidFill>
              <a:latin typeface="Arial"/>
              <a:cs typeface="Arial"/>
            </a:endParaRPr>
          </a:p>
          <a:p>
            <a:pPr defTabSz="1219170">
              <a:spcBef>
                <a:spcPts val="853"/>
              </a:spcBef>
            </a:pPr>
            <a:endParaRPr sz="3467" kern="0">
              <a:solidFill>
                <a:sysClr val="windowText" lastClr="000000"/>
              </a:solidFill>
              <a:latin typeface="Arial"/>
              <a:cs typeface="Arial"/>
            </a:endParaRPr>
          </a:p>
          <a:p>
            <a:pPr marL="473275" indent="-456342" defTabSz="1219170">
              <a:buFontTx/>
              <a:buChar char="•"/>
              <a:tabLst>
                <a:tab pos="473275" algn="l"/>
              </a:tabLst>
            </a:pPr>
            <a:r>
              <a:rPr sz="3467" kern="0" spc="-13" dirty="0">
                <a:solidFill>
                  <a:sysClr val="windowText" lastClr="000000"/>
                </a:solidFill>
                <a:latin typeface="Arial"/>
                <a:cs typeface="Arial"/>
              </a:rPr>
              <a:t>Operational</a:t>
            </a:r>
            <a:r>
              <a:rPr sz="3467" kern="0" spc="-233" dirty="0">
                <a:solidFill>
                  <a:sysClr val="windowText" lastClr="000000"/>
                </a:solidFill>
                <a:latin typeface="Arial"/>
                <a:cs typeface="Arial"/>
              </a:rPr>
              <a:t> </a:t>
            </a:r>
            <a:r>
              <a:rPr sz="3467" kern="0" dirty="0">
                <a:solidFill>
                  <a:sysClr val="windowText" lastClr="000000"/>
                </a:solidFill>
                <a:latin typeface="Arial"/>
                <a:cs typeface="Arial"/>
              </a:rPr>
              <a:t>Assistance:</a:t>
            </a:r>
            <a:r>
              <a:rPr sz="3467" kern="0" spc="-80" dirty="0">
                <a:solidFill>
                  <a:sysClr val="windowText" lastClr="000000"/>
                </a:solidFill>
                <a:latin typeface="Arial"/>
                <a:cs typeface="Arial"/>
              </a:rPr>
              <a:t> </a:t>
            </a:r>
            <a:r>
              <a:rPr sz="3467" b="1" kern="0" spc="-13" dirty="0">
                <a:solidFill>
                  <a:srgbClr val="0096A7"/>
                </a:solidFill>
                <a:latin typeface="Arial"/>
                <a:cs typeface="Arial"/>
              </a:rPr>
              <a:t>$2.4M</a:t>
            </a:r>
            <a:endParaRPr sz="3467" kern="0">
              <a:solidFill>
                <a:sysClr val="windowText" lastClr="000000"/>
              </a:solidFill>
              <a:latin typeface="Arial"/>
              <a:cs typeface="Arial"/>
            </a:endParaRPr>
          </a:p>
          <a:p>
            <a:pPr defTabSz="1219170">
              <a:spcBef>
                <a:spcPts val="173"/>
              </a:spcBef>
              <a:buFont typeface="Arial"/>
              <a:buChar char="•"/>
            </a:pPr>
            <a:endParaRPr sz="3467" kern="0">
              <a:solidFill>
                <a:sysClr val="windowText" lastClr="000000"/>
              </a:solidFill>
              <a:latin typeface="Arial"/>
              <a:cs typeface="Arial"/>
            </a:endParaRPr>
          </a:p>
          <a:p>
            <a:pPr marL="474121" marR="1313147" indent="-457189" defTabSz="1219170">
              <a:buFontTx/>
              <a:buChar char="•"/>
              <a:tabLst>
                <a:tab pos="474121" algn="l"/>
              </a:tabLst>
            </a:pPr>
            <a:r>
              <a:rPr sz="3467" kern="0" dirty="0">
                <a:solidFill>
                  <a:sysClr val="windowText" lastClr="000000"/>
                </a:solidFill>
                <a:latin typeface="Arial"/>
                <a:cs typeface="Arial"/>
              </a:rPr>
              <a:t>Sector</a:t>
            </a:r>
            <a:r>
              <a:rPr sz="3467" kern="0" spc="-80" dirty="0">
                <a:solidFill>
                  <a:sysClr val="windowText" lastClr="000000"/>
                </a:solidFill>
                <a:latin typeface="Arial"/>
                <a:cs typeface="Arial"/>
              </a:rPr>
              <a:t> </a:t>
            </a:r>
            <a:r>
              <a:rPr sz="3467" kern="0" dirty="0">
                <a:solidFill>
                  <a:sysClr val="windowText" lastClr="000000"/>
                </a:solidFill>
                <a:latin typeface="Arial"/>
                <a:cs typeface="Arial"/>
              </a:rPr>
              <a:t>Worker</a:t>
            </a:r>
            <a:r>
              <a:rPr sz="3467" kern="0" spc="-73" dirty="0">
                <a:solidFill>
                  <a:sysClr val="windowText" lastClr="000000"/>
                </a:solidFill>
                <a:latin typeface="Arial"/>
                <a:cs typeface="Arial"/>
              </a:rPr>
              <a:t> </a:t>
            </a:r>
            <a:r>
              <a:rPr sz="3467" kern="0" dirty="0">
                <a:solidFill>
                  <a:sysClr val="windowText" lastClr="000000"/>
                </a:solidFill>
                <a:latin typeface="Arial"/>
                <a:cs typeface="Arial"/>
              </a:rPr>
              <a:t>Child</a:t>
            </a:r>
            <a:r>
              <a:rPr sz="3467" kern="0" spc="-60" dirty="0">
                <a:solidFill>
                  <a:sysClr val="windowText" lastClr="000000"/>
                </a:solidFill>
                <a:latin typeface="Arial"/>
                <a:cs typeface="Arial"/>
              </a:rPr>
              <a:t> </a:t>
            </a:r>
            <a:r>
              <a:rPr sz="3467" kern="0" spc="-27" dirty="0">
                <a:solidFill>
                  <a:sysClr val="windowText" lastClr="000000"/>
                </a:solidFill>
                <a:latin typeface="Arial"/>
                <a:cs typeface="Arial"/>
              </a:rPr>
              <a:t>Care </a:t>
            </a:r>
            <a:r>
              <a:rPr sz="3467" kern="0" dirty="0">
                <a:solidFill>
                  <a:sysClr val="windowText" lastClr="000000"/>
                </a:solidFill>
                <a:latin typeface="Arial"/>
                <a:cs typeface="Arial"/>
              </a:rPr>
              <a:t>Subsidies:</a:t>
            </a:r>
            <a:r>
              <a:rPr sz="3467" kern="0" spc="-120" dirty="0">
                <a:solidFill>
                  <a:sysClr val="windowText" lastClr="000000"/>
                </a:solidFill>
                <a:latin typeface="Arial"/>
                <a:cs typeface="Arial"/>
              </a:rPr>
              <a:t> </a:t>
            </a:r>
            <a:r>
              <a:rPr sz="3467" b="1" kern="0" spc="-13" dirty="0">
                <a:solidFill>
                  <a:srgbClr val="189293"/>
                </a:solidFill>
                <a:latin typeface="Arial"/>
                <a:cs typeface="Arial"/>
              </a:rPr>
              <a:t>$1.25M</a:t>
            </a:r>
            <a:endParaRPr sz="3467" kern="0">
              <a:solidFill>
                <a:sysClr val="windowText" lastClr="000000"/>
              </a:solidFill>
              <a:latin typeface="Arial"/>
              <a:cs typeface="Arial"/>
            </a:endParaRPr>
          </a:p>
          <a:p>
            <a:pPr defTabSz="1219170">
              <a:spcBef>
                <a:spcPts val="173"/>
              </a:spcBef>
              <a:buFont typeface="Arial"/>
              <a:buChar char="•"/>
            </a:pPr>
            <a:endParaRPr sz="3467" kern="0">
              <a:solidFill>
                <a:sysClr val="windowText" lastClr="000000"/>
              </a:solidFill>
              <a:latin typeface="Arial"/>
              <a:cs typeface="Arial"/>
            </a:endParaRPr>
          </a:p>
          <a:p>
            <a:pPr marL="473275" indent="-456342" defTabSz="1219170">
              <a:buFontTx/>
              <a:buChar char="•"/>
              <a:tabLst>
                <a:tab pos="473275" algn="l"/>
              </a:tabLst>
            </a:pPr>
            <a:r>
              <a:rPr sz="3467" kern="0" dirty="0">
                <a:solidFill>
                  <a:sysClr val="windowText" lastClr="000000"/>
                </a:solidFill>
                <a:latin typeface="Arial"/>
                <a:cs typeface="Arial"/>
              </a:rPr>
              <a:t>Pilot</a:t>
            </a:r>
            <a:r>
              <a:rPr sz="3467" kern="0" spc="-67" dirty="0">
                <a:solidFill>
                  <a:sysClr val="windowText" lastClr="000000"/>
                </a:solidFill>
                <a:latin typeface="Arial"/>
                <a:cs typeface="Arial"/>
              </a:rPr>
              <a:t> </a:t>
            </a:r>
            <a:r>
              <a:rPr sz="3467" kern="0" dirty="0">
                <a:solidFill>
                  <a:sysClr val="windowText" lastClr="000000"/>
                </a:solidFill>
                <a:latin typeface="Arial"/>
                <a:cs typeface="Arial"/>
              </a:rPr>
              <a:t>&amp;</a:t>
            </a:r>
            <a:r>
              <a:rPr sz="3467" kern="0" spc="-47" dirty="0">
                <a:solidFill>
                  <a:sysClr val="windowText" lastClr="000000"/>
                </a:solidFill>
                <a:latin typeface="Arial"/>
                <a:cs typeface="Arial"/>
              </a:rPr>
              <a:t> </a:t>
            </a:r>
            <a:r>
              <a:rPr sz="3467" kern="0" dirty="0">
                <a:solidFill>
                  <a:sysClr val="windowText" lastClr="000000"/>
                </a:solidFill>
                <a:latin typeface="Arial"/>
                <a:cs typeface="Arial"/>
              </a:rPr>
              <a:t>Capital</a:t>
            </a:r>
            <a:r>
              <a:rPr sz="3467" kern="0" spc="-60" dirty="0">
                <a:solidFill>
                  <a:sysClr val="windowText" lastClr="000000"/>
                </a:solidFill>
                <a:latin typeface="Arial"/>
                <a:cs typeface="Arial"/>
              </a:rPr>
              <a:t> </a:t>
            </a:r>
            <a:r>
              <a:rPr sz="3467" kern="0" dirty="0">
                <a:solidFill>
                  <a:sysClr val="windowText" lastClr="000000"/>
                </a:solidFill>
                <a:latin typeface="Arial"/>
                <a:cs typeface="Arial"/>
              </a:rPr>
              <a:t>Projects:</a:t>
            </a:r>
            <a:r>
              <a:rPr sz="3467" kern="0" spc="-73" dirty="0">
                <a:solidFill>
                  <a:sysClr val="windowText" lastClr="000000"/>
                </a:solidFill>
                <a:latin typeface="Arial"/>
                <a:cs typeface="Arial"/>
              </a:rPr>
              <a:t> </a:t>
            </a:r>
            <a:r>
              <a:rPr sz="3467" b="1" kern="0" spc="-33" dirty="0">
                <a:solidFill>
                  <a:srgbClr val="189293"/>
                </a:solidFill>
                <a:latin typeface="Arial"/>
                <a:cs typeface="Arial"/>
              </a:rPr>
              <a:t>$2M</a:t>
            </a:r>
            <a:endParaRPr sz="3467" kern="0">
              <a:solidFill>
                <a:sysClr val="windowText" lastClr="000000"/>
              </a:solidFill>
              <a:latin typeface="Arial"/>
              <a:cs typeface="Arial"/>
            </a:endParaRPr>
          </a:p>
          <a:p>
            <a:pPr defTabSz="1219170">
              <a:spcBef>
                <a:spcPts val="173"/>
              </a:spcBef>
              <a:buFont typeface="Arial"/>
              <a:buChar char="•"/>
            </a:pPr>
            <a:endParaRPr sz="3467" kern="0">
              <a:solidFill>
                <a:sysClr val="windowText" lastClr="000000"/>
              </a:solidFill>
              <a:latin typeface="Arial"/>
              <a:cs typeface="Arial"/>
            </a:endParaRPr>
          </a:p>
          <a:p>
            <a:pPr marL="473275" indent="-456342" defTabSz="1219170">
              <a:spcBef>
                <a:spcPts val="7"/>
              </a:spcBef>
              <a:buFontTx/>
              <a:buChar char="•"/>
              <a:tabLst>
                <a:tab pos="473275" algn="l"/>
              </a:tabLst>
            </a:pPr>
            <a:r>
              <a:rPr sz="3467" kern="0" dirty="0">
                <a:solidFill>
                  <a:sysClr val="windowText" lastClr="000000"/>
                </a:solidFill>
                <a:latin typeface="Arial"/>
                <a:cs typeface="Arial"/>
              </a:rPr>
              <a:t>ASD</a:t>
            </a:r>
            <a:r>
              <a:rPr sz="3467" kern="0" spc="-147" dirty="0">
                <a:solidFill>
                  <a:sysClr val="windowText" lastClr="000000"/>
                </a:solidFill>
                <a:latin typeface="Arial"/>
                <a:cs typeface="Arial"/>
              </a:rPr>
              <a:t> </a:t>
            </a:r>
            <a:r>
              <a:rPr sz="3467" kern="0" dirty="0">
                <a:solidFill>
                  <a:sysClr val="windowText" lastClr="000000"/>
                </a:solidFill>
                <a:latin typeface="Arial"/>
                <a:cs typeface="Arial"/>
              </a:rPr>
              <a:t>Title</a:t>
            </a:r>
            <a:r>
              <a:rPr sz="3467" kern="0" spc="-67" dirty="0">
                <a:solidFill>
                  <a:sysClr val="windowText" lastClr="000000"/>
                </a:solidFill>
                <a:latin typeface="Arial"/>
                <a:cs typeface="Arial"/>
              </a:rPr>
              <a:t> </a:t>
            </a:r>
            <a:r>
              <a:rPr sz="3467" kern="0" dirty="0">
                <a:solidFill>
                  <a:sysClr val="windowText" lastClr="000000"/>
                </a:solidFill>
                <a:latin typeface="Arial"/>
                <a:cs typeface="Arial"/>
              </a:rPr>
              <a:t>I</a:t>
            </a:r>
            <a:r>
              <a:rPr sz="3467" kern="0" spc="-60" dirty="0">
                <a:solidFill>
                  <a:sysClr val="windowText" lastClr="000000"/>
                </a:solidFill>
                <a:latin typeface="Arial"/>
                <a:cs typeface="Arial"/>
              </a:rPr>
              <a:t> </a:t>
            </a:r>
            <a:r>
              <a:rPr sz="3467" kern="0" dirty="0">
                <a:solidFill>
                  <a:sysClr val="windowText" lastClr="000000"/>
                </a:solidFill>
                <a:latin typeface="Arial"/>
                <a:cs typeface="Arial"/>
              </a:rPr>
              <a:t>Programs:</a:t>
            </a:r>
            <a:r>
              <a:rPr sz="3467" kern="0" spc="-107" dirty="0">
                <a:solidFill>
                  <a:sysClr val="windowText" lastClr="000000"/>
                </a:solidFill>
                <a:latin typeface="Arial"/>
                <a:cs typeface="Arial"/>
              </a:rPr>
              <a:t> </a:t>
            </a:r>
            <a:r>
              <a:rPr sz="3467" b="1" kern="0" spc="-33" dirty="0">
                <a:solidFill>
                  <a:srgbClr val="189293"/>
                </a:solidFill>
                <a:latin typeface="Arial"/>
                <a:cs typeface="Arial"/>
              </a:rPr>
              <a:t>$2M</a:t>
            </a:r>
            <a:endParaRPr sz="3467" kern="0">
              <a:solidFill>
                <a:sysClr val="windowText" lastClr="000000"/>
              </a:solidFill>
              <a:latin typeface="Arial"/>
              <a:cs typeface="Arial"/>
            </a:endParaRPr>
          </a:p>
        </p:txBody>
      </p:sp>
      <p:pic>
        <p:nvPicPr>
          <p:cNvPr id="7" name="object 7"/>
          <p:cNvPicPr/>
          <p:nvPr/>
        </p:nvPicPr>
        <p:blipFill>
          <a:blip r:embed="rId3" cstate="print"/>
          <a:stretch>
            <a:fillRect/>
          </a:stretch>
        </p:blipFill>
        <p:spPr>
          <a:xfrm>
            <a:off x="8123444" y="737395"/>
            <a:ext cx="3737691" cy="498359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542897" y="5919520"/>
            <a:ext cx="1250407" cy="688728"/>
          </a:xfrm>
          <a:prstGeom prst="rect">
            <a:avLst/>
          </a:prstGeom>
        </p:spPr>
      </p:pic>
      <p:sp>
        <p:nvSpPr>
          <p:cNvPr id="3" name="object 3"/>
          <p:cNvSpPr txBox="1"/>
          <p:nvPr/>
        </p:nvSpPr>
        <p:spPr>
          <a:xfrm>
            <a:off x="1090015" y="2881680"/>
            <a:ext cx="10140527" cy="3464196"/>
          </a:xfrm>
          <a:prstGeom prst="rect">
            <a:avLst/>
          </a:prstGeom>
        </p:spPr>
        <p:txBody>
          <a:bodyPr vert="horz" wrap="square" lIns="0" tIns="16933" rIns="0" bIns="0" rtlCol="0">
            <a:spAutoFit/>
          </a:bodyPr>
          <a:lstStyle/>
          <a:p>
            <a:pPr marL="397923" indent="-380990" defTabSz="1219170">
              <a:spcBef>
                <a:spcPts val="133"/>
              </a:spcBef>
              <a:buSzPct val="68750"/>
              <a:buFont typeface="Courier New"/>
              <a:buChar char="o"/>
              <a:tabLst>
                <a:tab pos="397923" algn="l"/>
              </a:tabLst>
            </a:pPr>
            <a:r>
              <a:rPr sz="3200" kern="0" spc="-147" dirty="0">
                <a:solidFill>
                  <a:sysClr val="windowText" lastClr="000000"/>
                </a:solidFill>
                <a:latin typeface="Arial"/>
                <a:cs typeface="Arial"/>
              </a:rPr>
              <a:t>Operated </a:t>
            </a:r>
            <a:r>
              <a:rPr sz="3200" kern="0" spc="-152" dirty="0">
                <a:solidFill>
                  <a:sysClr val="windowText" lastClr="000000"/>
                </a:solidFill>
                <a:latin typeface="Arial"/>
                <a:cs typeface="Arial"/>
              </a:rPr>
              <a:t>by </a:t>
            </a:r>
            <a:r>
              <a:rPr sz="3200" b="1" kern="0" spc="-167" dirty="0">
                <a:solidFill>
                  <a:srgbClr val="0096A7"/>
                </a:solidFill>
                <a:latin typeface="Arial"/>
                <a:cs typeface="Arial"/>
              </a:rPr>
              <a:t>thread</a:t>
            </a:r>
            <a:r>
              <a:rPr sz="3200" kern="0" spc="-167" dirty="0">
                <a:solidFill>
                  <a:sysClr val="windowText" lastClr="000000"/>
                </a:solidFill>
                <a:latin typeface="Arial"/>
                <a:cs typeface="Arial"/>
              </a:rPr>
              <a:t>;</a:t>
            </a:r>
            <a:r>
              <a:rPr sz="3200" kern="0" spc="-133" dirty="0">
                <a:solidFill>
                  <a:sysClr val="windowText" lastClr="000000"/>
                </a:solidFill>
                <a:latin typeface="Arial"/>
                <a:cs typeface="Arial"/>
              </a:rPr>
              <a:t> </a:t>
            </a:r>
            <a:r>
              <a:rPr sz="3200" kern="0" spc="-127" dirty="0">
                <a:solidFill>
                  <a:sysClr val="windowText" lastClr="000000"/>
                </a:solidFill>
                <a:latin typeface="Arial"/>
                <a:cs typeface="Arial"/>
              </a:rPr>
              <a:t>spent</a:t>
            </a:r>
            <a:r>
              <a:rPr sz="3200" kern="0" spc="-147" dirty="0">
                <a:solidFill>
                  <a:sysClr val="windowText" lastClr="000000"/>
                </a:solidFill>
                <a:latin typeface="Arial"/>
                <a:cs typeface="Arial"/>
              </a:rPr>
              <a:t> </a:t>
            </a:r>
            <a:r>
              <a:rPr sz="3200" kern="0" spc="-87" dirty="0">
                <a:solidFill>
                  <a:sysClr val="windowText" lastClr="000000"/>
                </a:solidFill>
                <a:latin typeface="Arial"/>
                <a:cs typeface="Arial"/>
              </a:rPr>
              <a:t>all</a:t>
            </a:r>
            <a:r>
              <a:rPr sz="3200" kern="0" spc="-147" dirty="0">
                <a:solidFill>
                  <a:sysClr val="windowText" lastClr="000000"/>
                </a:solidFill>
                <a:latin typeface="Arial"/>
                <a:cs typeface="Arial"/>
              </a:rPr>
              <a:t> </a:t>
            </a:r>
            <a:r>
              <a:rPr sz="3200" kern="0" spc="-13" dirty="0">
                <a:solidFill>
                  <a:sysClr val="windowText" lastClr="000000"/>
                </a:solidFill>
                <a:latin typeface="Arial"/>
                <a:cs typeface="Arial"/>
              </a:rPr>
              <a:t>funding</a:t>
            </a:r>
            <a:endParaRPr sz="3200" kern="0">
              <a:solidFill>
                <a:sysClr val="windowText" lastClr="000000"/>
              </a:solidFill>
              <a:latin typeface="Arial"/>
              <a:cs typeface="Arial"/>
            </a:endParaRPr>
          </a:p>
          <a:p>
            <a:pPr marL="397923" indent="-380990" defTabSz="1219170">
              <a:buSzPct val="68750"/>
              <a:buFont typeface="Courier New"/>
              <a:buChar char="o"/>
              <a:tabLst>
                <a:tab pos="397923" algn="l"/>
              </a:tabLst>
            </a:pPr>
            <a:r>
              <a:rPr sz="3200" kern="0" spc="-240" dirty="0">
                <a:solidFill>
                  <a:sysClr val="windowText" lastClr="000000"/>
                </a:solidFill>
                <a:latin typeface="Arial"/>
                <a:cs typeface="Arial"/>
              </a:rPr>
              <a:t>One</a:t>
            </a:r>
            <a:r>
              <a:rPr sz="3200" kern="0" spc="-140" dirty="0">
                <a:solidFill>
                  <a:sysClr val="windowText" lastClr="000000"/>
                </a:solidFill>
                <a:latin typeface="Arial"/>
                <a:cs typeface="Arial"/>
              </a:rPr>
              <a:t> </a:t>
            </a:r>
            <a:r>
              <a:rPr sz="3200" b="1" kern="0" spc="-260" dirty="0">
                <a:solidFill>
                  <a:srgbClr val="0096A7"/>
                </a:solidFill>
                <a:latin typeface="Arial"/>
                <a:cs typeface="Arial"/>
              </a:rPr>
              <a:t>summer</a:t>
            </a:r>
            <a:r>
              <a:rPr sz="3200" b="1" kern="0" spc="-160" dirty="0">
                <a:solidFill>
                  <a:srgbClr val="0096A7"/>
                </a:solidFill>
                <a:latin typeface="Arial"/>
                <a:cs typeface="Arial"/>
              </a:rPr>
              <a:t> </a:t>
            </a:r>
            <a:r>
              <a:rPr sz="3200" kern="0" spc="-127" dirty="0">
                <a:solidFill>
                  <a:sysClr val="windowText" lastClr="000000"/>
                </a:solidFill>
                <a:latin typeface="Arial"/>
                <a:cs typeface="Arial"/>
              </a:rPr>
              <a:t>payment</a:t>
            </a:r>
            <a:r>
              <a:rPr sz="3200" kern="0" spc="-140" dirty="0">
                <a:solidFill>
                  <a:sysClr val="windowText" lastClr="000000"/>
                </a:solidFill>
                <a:latin typeface="Arial"/>
                <a:cs typeface="Arial"/>
              </a:rPr>
              <a:t> </a:t>
            </a:r>
            <a:r>
              <a:rPr sz="3200" kern="0" spc="-193" dirty="0">
                <a:solidFill>
                  <a:sysClr val="windowText" lastClr="000000"/>
                </a:solidFill>
                <a:latin typeface="Arial"/>
                <a:cs typeface="Arial"/>
              </a:rPr>
              <a:t>made</a:t>
            </a:r>
            <a:r>
              <a:rPr sz="3200" kern="0" spc="-152" dirty="0">
                <a:solidFill>
                  <a:sysClr val="windowText" lastClr="000000"/>
                </a:solidFill>
                <a:latin typeface="Arial"/>
                <a:cs typeface="Arial"/>
              </a:rPr>
              <a:t> </a:t>
            </a:r>
            <a:r>
              <a:rPr sz="3200" kern="0" dirty="0">
                <a:solidFill>
                  <a:sysClr val="windowText" lastClr="000000"/>
                </a:solidFill>
                <a:latin typeface="Arial"/>
                <a:cs typeface="Arial"/>
              </a:rPr>
              <a:t>to</a:t>
            </a:r>
            <a:r>
              <a:rPr sz="3200" kern="0" spc="-160" dirty="0">
                <a:solidFill>
                  <a:sysClr val="windowText" lastClr="000000"/>
                </a:solidFill>
                <a:latin typeface="Arial"/>
                <a:cs typeface="Arial"/>
              </a:rPr>
              <a:t> </a:t>
            </a:r>
            <a:r>
              <a:rPr sz="3200" b="1" kern="0" spc="-187" dirty="0">
                <a:solidFill>
                  <a:srgbClr val="0096A7"/>
                </a:solidFill>
                <a:latin typeface="Arial"/>
                <a:cs typeface="Arial"/>
              </a:rPr>
              <a:t>198</a:t>
            </a:r>
            <a:r>
              <a:rPr sz="3200" b="1" kern="0" spc="-160" dirty="0">
                <a:solidFill>
                  <a:srgbClr val="0096A7"/>
                </a:solidFill>
                <a:latin typeface="Arial"/>
                <a:cs typeface="Arial"/>
              </a:rPr>
              <a:t> </a:t>
            </a:r>
            <a:r>
              <a:rPr sz="3200" kern="0" spc="-93" dirty="0">
                <a:solidFill>
                  <a:sysClr val="windowText" lastClr="000000"/>
                </a:solidFill>
                <a:latin typeface="Arial"/>
                <a:cs typeface="Arial"/>
              </a:rPr>
              <a:t>eligible</a:t>
            </a:r>
            <a:r>
              <a:rPr sz="3200" kern="0" spc="-140" dirty="0">
                <a:solidFill>
                  <a:sysClr val="windowText" lastClr="000000"/>
                </a:solidFill>
                <a:latin typeface="Arial"/>
                <a:cs typeface="Arial"/>
              </a:rPr>
              <a:t> </a:t>
            </a:r>
            <a:r>
              <a:rPr sz="3200" kern="0" spc="-27" dirty="0">
                <a:solidFill>
                  <a:sysClr val="windowText" lastClr="000000"/>
                </a:solidFill>
                <a:latin typeface="Arial"/>
                <a:cs typeface="Arial"/>
              </a:rPr>
              <a:t>orgs</a:t>
            </a:r>
            <a:endParaRPr sz="3200" kern="0">
              <a:solidFill>
                <a:sysClr val="windowText" lastClr="000000"/>
              </a:solidFill>
              <a:latin typeface="Arial"/>
              <a:cs typeface="Arial"/>
            </a:endParaRPr>
          </a:p>
          <a:p>
            <a:pPr marL="397923" indent="-380990" defTabSz="1219170">
              <a:buSzPct val="68750"/>
              <a:buFont typeface="Courier New"/>
              <a:buChar char="o"/>
              <a:tabLst>
                <a:tab pos="397923" algn="l"/>
              </a:tabLst>
            </a:pPr>
            <a:r>
              <a:rPr sz="3200" kern="0" spc="-267" dirty="0">
                <a:solidFill>
                  <a:sysClr val="windowText" lastClr="000000"/>
                </a:solidFill>
                <a:latin typeface="Arial"/>
                <a:cs typeface="Arial"/>
              </a:rPr>
              <a:t>Orgs</a:t>
            </a:r>
            <a:r>
              <a:rPr sz="3200" kern="0" spc="-120" dirty="0">
                <a:solidFill>
                  <a:sysClr val="windowText" lastClr="000000"/>
                </a:solidFill>
                <a:latin typeface="Arial"/>
                <a:cs typeface="Arial"/>
              </a:rPr>
              <a:t> </a:t>
            </a:r>
            <a:r>
              <a:rPr sz="3200" kern="0" spc="-152" dirty="0">
                <a:solidFill>
                  <a:sysClr val="windowText" lastClr="000000"/>
                </a:solidFill>
                <a:latin typeface="Arial"/>
                <a:cs typeface="Arial"/>
              </a:rPr>
              <a:t>received</a:t>
            </a:r>
            <a:r>
              <a:rPr sz="3200" kern="0" spc="-120" dirty="0">
                <a:solidFill>
                  <a:sysClr val="windowText" lastClr="000000"/>
                </a:solidFill>
                <a:latin typeface="Arial"/>
                <a:cs typeface="Arial"/>
              </a:rPr>
              <a:t> </a:t>
            </a:r>
            <a:r>
              <a:rPr sz="3200" kern="0" spc="-113" dirty="0">
                <a:solidFill>
                  <a:sysClr val="windowText" lastClr="000000"/>
                </a:solidFill>
                <a:latin typeface="Arial"/>
                <a:cs typeface="Arial"/>
              </a:rPr>
              <a:t>between</a:t>
            </a:r>
            <a:r>
              <a:rPr sz="3200" kern="0" spc="-120" dirty="0">
                <a:solidFill>
                  <a:sysClr val="windowText" lastClr="000000"/>
                </a:solidFill>
                <a:latin typeface="Arial"/>
                <a:cs typeface="Arial"/>
              </a:rPr>
              <a:t> </a:t>
            </a:r>
            <a:r>
              <a:rPr sz="3200" b="1" kern="0" spc="-173" dirty="0">
                <a:solidFill>
                  <a:srgbClr val="0096A7"/>
                </a:solidFill>
                <a:latin typeface="Arial"/>
                <a:cs typeface="Arial"/>
              </a:rPr>
              <a:t>$500-</a:t>
            </a:r>
            <a:r>
              <a:rPr sz="3200" b="1" kern="0" spc="-13" dirty="0">
                <a:solidFill>
                  <a:srgbClr val="0096A7"/>
                </a:solidFill>
                <a:latin typeface="Arial"/>
                <a:cs typeface="Arial"/>
              </a:rPr>
              <a:t>$55,547</a:t>
            </a:r>
            <a:endParaRPr sz="3200" kern="0">
              <a:solidFill>
                <a:sysClr val="windowText" lastClr="000000"/>
              </a:solidFill>
              <a:latin typeface="Arial"/>
              <a:cs typeface="Arial"/>
            </a:endParaRPr>
          </a:p>
          <a:p>
            <a:pPr marL="397077" marR="6773" indent="-380990" algn="just" defTabSz="1219170">
              <a:buSzPct val="68750"/>
              <a:buFont typeface="Courier New"/>
              <a:buChar char="o"/>
              <a:tabLst>
                <a:tab pos="398770" algn="l"/>
              </a:tabLst>
            </a:pPr>
            <a:r>
              <a:rPr sz="3200" kern="0" spc="-233" dirty="0">
                <a:solidFill>
                  <a:sysClr val="windowText" lastClr="000000"/>
                </a:solidFill>
                <a:latin typeface="Arial"/>
                <a:cs typeface="Arial"/>
              </a:rPr>
              <a:t>Spent</a:t>
            </a:r>
            <a:r>
              <a:rPr sz="3200" kern="0" spc="7" dirty="0">
                <a:solidFill>
                  <a:sysClr val="windowText" lastClr="000000"/>
                </a:solidFill>
                <a:latin typeface="Arial"/>
                <a:cs typeface="Arial"/>
              </a:rPr>
              <a:t> </a:t>
            </a:r>
            <a:r>
              <a:rPr sz="3200" kern="0" spc="-187" dirty="0">
                <a:solidFill>
                  <a:sysClr val="windowText" lastClr="000000"/>
                </a:solidFill>
                <a:latin typeface="Arial"/>
                <a:cs typeface="Arial"/>
              </a:rPr>
              <a:t>on</a:t>
            </a:r>
            <a:r>
              <a:rPr sz="3200" kern="0" spc="-33" dirty="0">
                <a:solidFill>
                  <a:sysClr val="windowText" lastClr="000000"/>
                </a:solidFill>
                <a:latin typeface="Arial"/>
                <a:cs typeface="Arial"/>
              </a:rPr>
              <a:t> </a:t>
            </a:r>
            <a:r>
              <a:rPr sz="3200" kern="0" spc="-133" dirty="0">
                <a:solidFill>
                  <a:sysClr val="windowText" lastClr="000000"/>
                </a:solidFill>
                <a:latin typeface="Arial"/>
                <a:cs typeface="Arial"/>
              </a:rPr>
              <a:t>staff,</a:t>
            </a:r>
            <a:r>
              <a:rPr sz="3200" kern="0" spc="-87" dirty="0">
                <a:solidFill>
                  <a:sysClr val="windowText" lastClr="000000"/>
                </a:solidFill>
                <a:latin typeface="Arial"/>
                <a:cs typeface="Arial"/>
              </a:rPr>
              <a:t> </a:t>
            </a:r>
            <a:r>
              <a:rPr sz="3200" kern="0" spc="-80" dirty="0">
                <a:solidFill>
                  <a:sysClr val="windowText" lastClr="000000"/>
                </a:solidFill>
                <a:latin typeface="Arial"/>
                <a:cs typeface="Arial"/>
              </a:rPr>
              <a:t>rent/mortgage,</a:t>
            </a:r>
            <a:r>
              <a:rPr sz="3200" kern="0" spc="-107" dirty="0">
                <a:solidFill>
                  <a:sysClr val="windowText" lastClr="000000"/>
                </a:solidFill>
                <a:latin typeface="Arial"/>
                <a:cs typeface="Arial"/>
              </a:rPr>
              <a:t> </a:t>
            </a:r>
            <a:r>
              <a:rPr sz="3200" kern="0" spc="-40" dirty="0">
                <a:solidFill>
                  <a:sysClr val="windowText" lastClr="000000"/>
                </a:solidFill>
                <a:latin typeface="Arial"/>
                <a:cs typeface="Arial"/>
              </a:rPr>
              <a:t>utilities,</a:t>
            </a:r>
            <a:r>
              <a:rPr sz="3200" kern="0" spc="-60" dirty="0">
                <a:solidFill>
                  <a:sysClr val="windowText" lastClr="000000"/>
                </a:solidFill>
                <a:latin typeface="Arial"/>
                <a:cs typeface="Arial"/>
              </a:rPr>
              <a:t> </a:t>
            </a:r>
            <a:r>
              <a:rPr sz="3200" kern="0" spc="-87" dirty="0">
                <a:solidFill>
                  <a:sysClr val="windowText" lastClr="000000"/>
                </a:solidFill>
                <a:latin typeface="Arial"/>
                <a:cs typeface="Arial"/>
              </a:rPr>
              <a:t>facilities,</a:t>
            </a:r>
            <a:r>
              <a:rPr sz="3200" kern="0" spc="-60" dirty="0">
                <a:solidFill>
                  <a:sysClr val="windowText" lastClr="000000"/>
                </a:solidFill>
                <a:latin typeface="Arial"/>
                <a:cs typeface="Arial"/>
              </a:rPr>
              <a:t> </a:t>
            </a:r>
            <a:r>
              <a:rPr sz="3200" kern="0" spc="-113" dirty="0">
                <a:solidFill>
                  <a:sysClr val="windowText" lastClr="000000"/>
                </a:solidFill>
                <a:latin typeface="Arial"/>
                <a:cs typeface="Arial"/>
              </a:rPr>
              <a:t>insurance, 	</a:t>
            </a:r>
            <a:r>
              <a:rPr sz="3200" kern="0" spc="-93" dirty="0">
                <a:solidFill>
                  <a:sysClr val="windowText" lastClr="000000"/>
                </a:solidFill>
                <a:latin typeface="Arial"/>
                <a:cs typeface="Arial"/>
              </a:rPr>
              <a:t>equipment,</a:t>
            </a:r>
            <a:r>
              <a:rPr sz="3200" kern="0" spc="-133" dirty="0">
                <a:solidFill>
                  <a:sysClr val="windowText" lastClr="000000"/>
                </a:solidFill>
                <a:latin typeface="Arial"/>
                <a:cs typeface="Arial"/>
              </a:rPr>
              <a:t> </a:t>
            </a:r>
            <a:r>
              <a:rPr sz="3200" kern="0" spc="-167" dirty="0">
                <a:solidFill>
                  <a:sysClr val="windowText" lastClr="000000"/>
                </a:solidFill>
                <a:latin typeface="Arial"/>
                <a:cs typeface="Arial"/>
              </a:rPr>
              <a:t>supplies,</a:t>
            </a:r>
            <a:r>
              <a:rPr sz="3200" kern="0" spc="-53" dirty="0">
                <a:solidFill>
                  <a:sysClr val="windowText" lastClr="000000"/>
                </a:solidFill>
                <a:latin typeface="Arial"/>
                <a:cs typeface="Arial"/>
              </a:rPr>
              <a:t> </a:t>
            </a:r>
            <a:r>
              <a:rPr sz="3200" kern="0" spc="-33" dirty="0">
                <a:solidFill>
                  <a:sysClr val="windowText" lastClr="000000"/>
                </a:solidFill>
                <a:latin typeface="Arial"/>
                <a:cs typeface="Arial"/>
              </a:rPr>
              <a:t>prof</a:t>
            </a:r>
            <a:r>
              <a:rPr sz="3200" kern="0" spc="-80" dirty="0">
                <a:solidFill>
                  <a:sysClr val="windowText" lastClr="000000"/>
                </a:solidFill>
                <a:latin typeface="Arial"/>
                <a:cs typeface="Arial"/>
              </a:rPr>
              <a:t> </a:t>
            </a:r>
            <a:r>
              <a:rPr sz="3200" kern="0" spc="-267" dirty="0">
                <a:solidFill>
                  <a:sysClr val="windowText" lastClr="000000"/>
                </a:solidFill>
                <a:latin typeface="Arial"/>
                <a:cs typeface="Arial"/>
              </a:rPr>
              <a:t>dev,</a:t>
            </a:r>
            <a:r>
              <a:rPr sz="3200" kern="0" spc="47" dirty="0">
                <a:solidFill>
                  <a:sysClr val="windowText" lastClr="000000"/>
                </a:solidFill>
                <a:latin typeface="Arial"/>
                <a:cs typeface="Arial"/>
              </a:rPr>
              <a:t> </a:t>
            </a:r>
            <a:r>
              <a:rPr sz="3200" kern="0" spc="-113" dirty="0">
                <a:solidFill>
                  <a:sysClr val="windowText" lastClr="000000"/>
                </a:solidFill>
                <a:latin typeface="Arial"/>
                <a:cs typeface="Arial"/>
              </a:rPr>
              <a:t>mental</a:t>
            </a:r>
            <a:r>
              <a:rPr sz="3200" kern="0" spc="-73" dirty="0">
                <a:solidFill>
                  <a:sysClr val="windowText" lastClr="000000"/>
                </a:solidFill>
                <a:latin typeface="Arial"/>
                <a:cs typeface="Arial"/>
              </a:rPr>
              <a:t> </a:t>
            </a:r>
            <a:r>
              <a:rPr sz="3200" kern="0" spc="-100" dirty="0">
                <a:solidFill>
                  <a:sysClr val="windowText" lastClr="000000"/>
                </a:solidFill>
                <a:latin typeface="Arial"/>
                <a:cs typeface="Arial"/>
              </a:rPr>
              <a:t>health</a:t>
            </a:r>
            <a:r>
              <a:rPr sz="3200" kern="0" spc="-80" dirty="0">
                <a:solidFill>
                  <a:sysClr val="windowText" lastClr="000000"/>
                </a:solidFill>
                <a:latin typeface="Arial"/>
                <a:cs typeface="Arial"/>
              </a:rPr>
              <a:t> </a:t>
            </a:r>
            <a:r>
              <a:rPr sz="3200" kern="0" spc="-133" dirty="0">
                <a:solidFill>
                  <a:sysClr val="windowText" lastClr="000000"/>
                </a:solidFill>
                <a:latin typeface="Arial"/>
                <a:cs typeface="Arial"/>
              </a:rPr>
              <a:t>supports</a:t>
            </a:r>
            <a:r>
              <a:rPr sz="3200" kern="0" spc="-40" dirty="0">
                <a:solidFill>
                  <a:sysClr val="windowText" lastClr="000000"/>
                </a:solidFill>
                <a:latin typeface="Arial"/>
                <a:cs typeface="Arial"/>
              </a:rPr>
              <a:t> </a:t>
            </a:r>
            <a:r>
              <a:rPr sz="3200" kern="0" spc="-27" dirty="0">
                <a:solidFill>
                  <a:sysClr val="windowText" lastClr="000000"/>
                </a:solidFill>
                <a:latin typeface="Arial"/>
                <a:cs typeface="Arial"/>
              </a:rPr>
              <a:t>(for 	</a:t>
            </a:r>
            <a:r>
              <a:rPr sz="3200" kern="0" spc="-127" dirty="0">
                <a:solidFill>
                  <a:sysClr val="windowText" lastClr="000000"/>
                </a:solidFill>
                <a:latin typeface="Arial"/>
                <a:cs typeface="Arial"/>
              </a:rPr>
              <a:t>students </a:t>
            </a:r>
            <a:r>
              <a:rPr sz="3200" kern="0" dirty="0">
                <a:solidFill>
                  <a:sysClr val="windowText" lastClr="000000"/>
                </a:solidFill>
                <a:latin typeface="Arial"/>
                <a:cs typeface="Arial"/>
              </a:rPr>
              <a:t>&amp;</a:t>
            </a:r>
            <a:r>
              <a:rPr sz="3200" kern="0" spc="-127" dirty="0">
                <a:solidFill>
                  <a:sysClr val="windowText" lastClr="000000"/>
                </a:solidFill>
                <a:latin typeface="Arial"/>
                <a:cs typeface="Arial"/>
              </a:rPr>
              <a:t> </a:t>
            </a:r>
            <a:r>
              <a:rPr sz="3200" kern="0" spc="-13" dirty="0">
                <a:solidFill>
                  <a:sysClr val="windowText" lastClr="000000"/>
                </a:solidFill>
                <a:latin typeface="Arial"/>
                <a:cs typeface="Arial"/>
              </a:rPr>
              <a:t>providers)</a:t>
            </a:r>
            <a:endParaRPr sz="3200" kern="0">
              <a:solidFill>
                <a:sysClr val="windowText" lastClr="000000"/>
              </a:solidFill>
              <a:latin typeface="Arial"/>
              <a:cs typeface="Arial"/>
            </a:endParaRPr>
          </a:p>
          <a:p>
            <a:pPr marL="397923" indent="-380990" algn="just" defTabSz="1219170">
              <a:buClr>
                <a:srgbClr val="000000"/>
              </a:buClr>
              <a:buSzPct val="68750"/>
              <a:buFont typeface="Courier New"/>
              <a:buChar char="o"/>
              <a:tabLst>
                <a:tab pos="397923" algn="l"/>
              </a:tabLst>
            </a:pPr>
            <a:r>
              <a:rPr sz="3200" b="1" kern="0" spc="-193" dirty="0">
                <a:solidFill>
                  <a:srgbClr val="0096A7"/>
                </a:solidFill>
                <a:latin typeface="Arial"/>
                <a:cs typeface="Arial"/>
              </a:rPr>
              <a:t>158</a:t>
            </a:r>
            <a:r>
              <a:rPr sz="3200" b="1" kern="0" spc="-160" dirty="0">
                <a:solidFill>
                  <a:srgbClr val="0096A7"/>
                </a:solidFill>
                <a:latin typeface="Arial"/>
                <a:cs typeface="Arial"/>
              </a:rPr>
              <a:t> </a:t>
            </a:r>
            <a:r>
              <a:rPr sz="3200" kern="0" spc="-33" dirty="0">
                <a:solidFill>
                  <a:sysClr val="windowText" lastClr="000000"/>
                </a:solidFill>
                <a:latin typeface="Arial"/>
                <a:cs typeface="Arial"/>
              </a:rPr>
              <a:t>filled</a:t>
            </a:r>
            <a:r>
              <a:rPr sz="3200" kern="0" spc="-147" dirty="0">
                <a:solidFill>
                  <a:sysClr val="windowText" lastClr="000000"/>
                </a:solidFill>
                <a:latin typeface="Arial"/>
                <a:cs typeface="Arial"/>
              </a:rPr>
              <a:t> </a:t>
            </a:r>
            <a:r>
              <a:rPr sz="3200" kern="0" dirty="0">
                <a:solidFill>
                  <a:sysClr val="windowText" lastClr="000000"/>
                </a:solidFill>
                <a:latin typeface="Arial"/>
                <a:cs typeface="Arial"/>
              </a:rPr>
              <a:t>out</a:t>
            </a:r>
            <a:r>
              <a:rPr sz="3200" kern="0" spc="-152" dirty="0">
                <a:solidFill>
                  <a:sysClr val="windowText" lastClr="000000"/>
                </a:solidFill>
                <a:latin typeface="Arial"/>
                <a:cs typeface="Arial"/>
              </a:rPr>
              <a:t> </a:t>
            </a:r>
            <a:r>
              <a:rPr sz="3200" kern="0" spc="-120" dirty="0">
                <a:solidFill>
                  <a:sysClr val="windowText" lastClr="000000"/>
                </a:solidFill>
                <a:latin typeface="Arial"/>
                <a:cs typeface="Arial"/>
              </a:rPr>
              <a:t>post-</a:t>
            </a:r>
            <a:r>
              <a:rPr sz="3200" kern="0" spc="-93" dirty="0">
                <a:solidFill>
                  <a:sysClr val="windowText" lastClr="000000"/>
                </a:solidFill>
                <a:latin typeface="Arial"/>
                <a:cs typeface="Arial"/>
              </a:rPr>
              <a:t>funding</a:t>
            </a:r>
            <a:r>
              <a:rPr sz="3200" kern="0" spc="-133" dirty="0">
                <a:solidFill>
                  <a:sysClr val="windowText" lastClr="000000"/>
                </a:solidFill>
                <a:latin typeface="Arial"/>
                <a:cs typeface="Arial"/>
              </a:rPr>
              <a:t> </a:t>
            </a:r>
            <a:r>
              <a:rPr sz="3200" kern="0" spc="-13" dirty="0">
                <a:solidFill>
                  <a:sysClr val="windowText" lastClr="000000"/>
                </a:solidFill>
                <a:latin typeface="Arial"/>
                <a:cs typeface="Arial"/>
              </a:rPr>
              <a:t>survey</a:t>
            </a:r>
            <a:endParaRPr sz="3200" kern="0">
              <a:solidFill>
                <a:sysClr val="windowText" lastClr="000000"/>
              </a:solidFill>
              <a:latin typeface="Arial"/>
              <a:cs typeface="Arial"/>
            </a:endParaRPr>
          </a:p>
        </p:txBody>
      </p:sp>
      <p:grpSp>
        <p:nvGrpSpPr>
          <p:cNvPr id="4" name="object 4"/>
          <p:cNvGrpSpPr/>
          <p:nvPr/>
        </p:nvGrpSpPr>
        <p:grpSpPr>
          <a:xfrm>
            <a:off x="0" y="1"/>
            <a:ext cx="12192000" cy="2788919"/>
            <a:chOff x="0" y="0"/>
            <a:chExt cx="9144000" cy="2091689"/>
          </a:xfrm>
        </p:grpSpPr>
        <p:pic>
          <p:nvPicPr>
            <p:cNvPr id="5" name="object 5"/>
            <p:cNvPicPr/>
            <p:nvPr/>
          </p:nvPicPr>
          <p:blipFill>
            <a:blip r:embed="rId3" cstate="print"/>
            <a:stretch>
              <a:fillRect/>
            </a:stretch>
          </p:blipFill>
          <p:spPr>
            <a:xfrm>
              <a:off x="0" y="0"/>
              <a:ext cx="9144000" cy="2091558"/>
            </a:xfrm>
            <a:prstGeom prst="rect">
              <a:avLst/>
            </a:prstGeom>
          </p:spPr>
        </p:pic>
        <p:sp>
          <p:nvSpPr>
            <p:cNvPr id="6" name="object 6"/>
            <p:cNvSpPr/>
            <p:nvPr/>
          </p:nvSpPr>
          <p:spPr>
            <a:xfrm>
              <a:off x="529840" y="424996"/>
              <a:ext cx="6511290" cy="1139190"/>
            </a:xfrm>
            <a:custGeom>
              <a:avLst/>
              <a:gdLst/>
              <a:ahLst/>
              <a:cxnLst/>
              <a:rect l="l" t="t" r="r" b="b"/>
              <a:pathLst>
                <a:path w="6511290" h="1139190">
                  <a:moveTo>
                    <a:pt x="6321183" y="0"/>
                  </a:moveTo>
                  <a:lnTo>
                    <a:pt x="189852" y="0"/>
                  </a:lnTo>
                  <a:lnTo>
                    <a:pt x="139382" y="6781"/>
                  </a:lnTo>
                  <a:lnTo>
                    <a:pt x="94030" y="25920"/>
                  </a:lnTo>
                  <a:lnTo>
                    <a:pt x="55606" y="55606"/>
                  </a:lnTo>
                  <a:lnTo>
                    <a:pt x="25920" y="94030"/>
                  </a:lnTo>
                  <a:lnTo>
                    <a:pt x="6781" y="139382"/>
                  </a:lnTo>
                  <a:lnTo>
                    <a:pt x="0" y="189852"/>
                  </a:lnTo>
                  <a:lnTo>
                    <a:pt x="0" y="949248"/>
                  </a:lnTo>
                  <a:lnTo>
                    <a:pt x="6781" y="999718"/>
                  </a:lnTo>
                  <a:lnTo>
                    <a:pt x="25920" y="1045070"/>
                  </a:lnTo>
                  <a:lnTo>
                    <a:pt x="55606" y="1083494"/>
                  </a:lnTo>
                  <a:lnTo>
                    <a:pt x="94030" y="1113180"/>
                  </a:lnTo>
                  <a:lnTo>
                    <a:pt x="139382" y="1132319"/>
                  </a:lnTo>
                  <a:lnTo>
                    <a:pt x="189852" y="1139101"/>
                  </a:lnTo>
                  <a:lnTo>
                    <a:pt x="6321183" y="1139101"/>
                  </a:lnTo>
                  <a:lnTo>
                    <a:pt x="6371653" y="1132319"/>
                  </a:lnTo>
                  <a:lnTo>
                    <a:pt x="6417005" y="1113180"/>
                  </a:lnTo>
                  <a:lnTo>
                    <a:pt x="6455429" y="1083494"/>
                  </a:lnTo>
                  <a:lnTo>
                    <a:pt x="6485115" y="1045070"/>
                  </a:lnTo>
                  <a:lnTo>
                    <a:pt x="6504254" y="999718"/>
                  </a:lnTo>
                  <a:lnTo>
                    <a:pt x="6511035" y="949248"/>
                  </a:lnTo>
                  <a:lnTo>
                    <a:pt x="6511035" y="189852"/>
                  </a:lnTo>
                  <a:lnTo>
                    <a:pt x="6504254" y="139382"/>
                  </a:lnTo>
                  <a:lnTo>
                    <a:pt x="6485115" y="94030"/>
                  </a:lnTo>
                  <a:lnTo>
                    <a:pt x="6455429" y="55606"/>
                  </a:lnTo>
                  <a:lnTo>
                    <a:pt x="6417005" y="25920"/>
                  </a:lnTo>
                  <a:lnTo>
                    <a:pt x="6371653" y="6781"/>
                  </a:lnTo>
                  <a:lnTo>
                    <a:pt x="6321183" y="0"/>
                  </a:lnTo>
                  <a:close/>
                </a:path>
              </a:pathLst>
            </a:custGeom>
            <a:solidFill>
              <a:srgbClr val="189293"/>
            </a:solidFill>
          </p:spPr>
          <p:txBody>
            <a:bodyPr wrap="square" lIns="0" tIns="0" rIns="0" bIns="0" rtlCol="0"/>
            <a:lstStyle/>
            <a:p>
              <a:pPr defTabSz="1219170"/>
              <a:endParaRPr sz="2400" kern="0">
                <a:solidFill>
                  <a:sysClr val="windowText" lastClr="000000"/>
                </a:solidFill>
              </a:endParaRPr>
            </a:p>
          </p:txBody>
        </p:sp>
        <p:sp>
          <p:nvSpPr>
            <p:cNvPr id="7" name="object 7"/>
            <p:cNvSpPr/>
            <p:nvPr/>
          </p:nvSpPr>
          <p:spPr>
            <a:xfrm>
              <a:off x="529840" y="424996"/>
              <a:ext cx="6511290" cy="1139190"/>
            </a:xfrm>
            <a:custGeom>
              <a:avLst/>
              <a:gdLst/>
              <a:ahLst/>
              <a:cxnLst/>
              <a:rect l="l" t="t" r="r" b="b"/>
              <a:pathLst>
                <a:path w="6511290" h="1139190">
                  <a:moveTo>
                    <a:pt x="0" y="189852"/>
                  </a:moveTo>
                  <a:lnTo>
                    <a:pt x="6781" y="139382"/>
                  </a:lnTo>
                  <a:lnTo>
                    <a:pt x="25920" y="94030"/>
                  </a:lnTo>
                  <a:lnTo>
                    <a:pt x="55606" y="55606"/>
                  </a:lnTo>
                  <a:lnTo>
                    <a:pt x="94030" y="25920"/>
                  </a:lnTo>
                  <a:lnTo>
                    <a:pt x="139382" y="6781"/>
                  </a:lnTo>
                  <a:lnTo>
                    <a:pt x="189852" y="0"/>
                  </a:lnTo>
                  <a:lnTo>
                    <a:pt x="6321183" y="0"/>
                  </a:lnTo>
                  <a:lnTo>
                    <a:pt x="6371653" y="6781"/>
                  </a:lnTo>
                  <a:lnTo>
                    <a:pt x="6417005" y="25920"/>
                  </a:lnTo>
                  <a:lnTo>
                    <a:pt x="6455429" y="55606"/>
                  </a:lnTo>
                  <a:lnTo>
                    <a:pt x="6485115" y="94030"/>
                  </a:lnTo>
                  <a:lnTo>
                    <a:pt x="6504254" y="139382"/>
                  </a:lnTo>
                  <a:lnTo>
                    <a:pt x="6511035" y="189852"/>
                  </a:lnTo>
                  <a:lnTo>
                    <a:pt x="6511035" y="949248"/>
                  </a:lnTo>
                  <a:lnTo>
                    <a:pt x="6504254" y="999718"/>
                  </a:lnTo>
                  <a:lnTo>
                    <a:pt x="6485115" y="1045070"/>
                  </a:lnTo>
                  <a:lnTo>
                    <a:pt x="6455429" y="1083494"/>
                  </a:lnTo>
                  <a:lnTo>
                    <a:pt x="6417005" y="1113180"/>
                  </a:lnTo>
                  <a:lnTo>
                    <a:pt x="6371653" y="1132319"/>
                  </a:lnTo>
                  <a:lnTo>
                    <a:pt x="6321183" y="1139101"/>
                  </a:lnTo>
                  <a:lnTo>
                    <a:pt x="189852" y="1139101"/>
                  </a:lnTo>
                  <a:lnTo>
                    <a:pt x="139382" y="1132319"/>
                  </a:lnTo>
                  <a:lnTo>
                    <a:pt x="94030" y="1113180"/>
                  </a:lnTo>
                  <a:lnTo>
                    <a:pt x="55606" y="1083494"/>
                  </a:lnTo>
                  <a:lnTo>
                    <a:pt x="25920" y="1045070"/>
                  </a:lnTo>
                  <a:lnTo>
                    <a:pt x="6781" y="999718"/>
                  </a:lnTo>
                  <a:lnTo>
                    <a:pt x="0" y="949248"/>
                  </a:lnTo>
                  <a:lnTo>
                    <a:pt x="0" y="189852"/>
                  </a:lnTo>
                  <a:close/>
                </a:path>
              </a:pathLst>
            </a:custGeom>
            <a:ln w="25400">
              <a:solidFill>
                <a:srgbClr val="104784"/>
              </a:solidFill>
            </a:ln>
          </p:spPr>
          <p:txBody>
            <a:bodyPr wrap="square" lIns="0" tIns="0" rIns="0" bIns="0" rtlCol="0"/>
            <a:lstStyle/>
            <a:p>
              <a:pPr defTabSz="1219170"/>
              <a:endParaRPr sz="2400" kern="0">
                <a:solidFill>
                  <a:sysClr val="windowText" lastClr="000000"/>
                </a:solidFill>
              </a:endParaRPr>
            </a:p>
          </p:txBody>
        </p:sp>
      </p:grpSp>
      <p:sp>
        <p:nvSpPr>
          <p:cNvPr id="8" name="object 8" descr="$PPTXTitle"/>
          <p:cNvSpPr txBox="1">
            <a:spLocks noGrp="1"/>
          </p:cNvSpPr>
          <p:nvPr>
            <p:ph type="title"/>
          </p:nvPr>
        </p:nvSpPr>
        <p:spPr>
          <a:xfrm>
            <a:off x="2411133" y="665658"/>
            <a:ext cx="11668860" cy="1090237"/>
          </a:xfrm>
          <a:prstGeom prst="rect">
            <a:avLst/>
          </a:prstGeom>
        </p:spPr>
        <p:txBody>
          <a:bodyPr vert="horz" wrap="square" lIns="0" tIns="551309" rIns="0" bIns="0" rtlCol="0">
            <a:spAutoFit/>
          </a:bodyPr>
          <a:lstStyle/>
          <a:p>
            <a:pPr marL="49105">
              <a:spcBef>
                <a:spcPts val="140"/>
              </a:spcBef>
            </a:pPr>
            <a:r>
              <a:rPr dirty="0"/>
              <a:t>Operational</a:t>
            </a:r>
            <a:r>
              <a:rPr spc="-140" dirty="0"/>
              <a:t> </a:t>
            </a:r>
            <a:r>
              <a:rPr dirty="0"/>
              <a:t>Assistance:</a:t>
            </a:r>
            <a:r>
              <a:rPr spc="-27" dirty="0"/>
              <a:t> </a:t>
            </a:r>
            <a:r>
              <a:rPr spc="-13" dirty="0"/>
              <a:t>$2.4M</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616049" y="6004864"/>
            <a:ext cx="1250407" cy="688728"/>
          </a:xfrm>
          <a:prstGeom prst="rect">
            <a:avLst/>
          </a:prstGeom>
        </p:spPr>
      </p:pic>
      <p:sp>
        <p:nvSpPr>
          <p:cNvPr id="3" name="object 3"/>
          <p:cNvSpPr txBox="1"/>
          <p:nvPr/>
        </p:nvSpPr>
        <p:spPr>
          <a:xfrm>
            <a:off x="986753" y="2810421"/>
            <a:ext cx="10412307" cy="3895083"/>
          </a:xfrm>
          <a:prstGeom prst="rect">
            <a:avLst/>
          </a:prstGeom>
        </p:spPr>
        <p:txBody>
          <a:bodyPr vert="horz" wrap="square" lIns="0" tIns="16933" rIns="0" bIns="0" rtlCol="0">
            <a:spAutoFit/>
          </a:bodyPr>
          <a:lstStyle/>
          <a:p>
            <a:pPr marL="398770" indent="-381837" defTabSz="1219170">
              <a:spcBef>
                <a:spcPts val="133"/>
              </a:spcBef>
              <a:buClr>
                <a:srgbClr val="000000"/>
              </a:buClr>
              <a:buSzPct val="69047"/>
              <a:buFont typeface="Courier New"/>
              <a:buChar char="o"/>
              <a:tabLst>
                <a:tab pos="398770" algn="l"/>
              </a:tabLst>
            </a:pPr>
            <a:r>
              <a:rPr sz="2800" b="1" kern="0" spc="-140" dirty="0">
                <a:solidFill>
                  <a:srgbClr val="0096A7"/>
                </a:solidFill>
                <a:latin typeface="Arial"/>
                <a:cs typeface="Arial"/>
              </a:rPr>
              <a:t>108</a:t>
            </a:r>
            <a:r>
              <a:rPr sz="2800" b="1" kern="0" spc="-127" dirty="0">
                <a:solidFill>
                  <a:srgbClr val="0096A7"/>
                </a:solidFill>
                <a:latin typeface="Arial"/>
                <a:cs typeface="Arial"/>
              </a:rPr>
              <a:t> </a:t>
            </a:r>
            <a:r>
              <a:rPr sz="2800" kern="0" spc="-167" dirty="0">
                <a:solidFill>
                  <a:sysClr val="windowText" lastClr="000000"/>
                </a:solidFill>
                <a:latin typeface="Arial"/>
                <a:cs typeface="Arial"/>
              </a:rPr>
              <a:t>orgs</a:t>
            </a:r>
            <a:r>
              <a:rPr sz="2800" kern="0" spc="-73" dirty="0">
                <a:solidFill>
                  <a:sysClr val="windowText" lastClr="000000"/>
                </a:solidFill>
                <a:latin typeface="Arial"/>
                <a:cs typeface="Arial"/>
              </a:rPr>
              <a:t> </a:t>
            </a:r>
            <a:r>
              <a:rPr sz="2800" kern="0" spc="-120" dirty="0">
                <a:solidFill>
                  <a:sysClr val="windowText" lastClr="000000"/>
                </a:solidFill>
                <a:latin typeface="Arial"/>
                <a:cs typeface="Arial"/>
              </a:rPr>
              <a:t>able </a:t>
            </a:r>
            <a:r>
              <a:rPr sz="2800" kern="0" dirty="0">
                <a:solidFill>
                  <a:sysClr val="windowText" lastClr="000000"/>
                </a:solidFill>
                <a:latin typeface="Arial"/>
                <a:cs typeface="Arial"/>
              </a:rPr>
              <a:t>to</a:t>
            </a:r>
            <a:r>
              <a:rPr sz="2800" kern="0" spc="-100" dirty="0">
                <a:solidFill>
                  <a:sysClr val="windowText" lastClr="000000"/>
                </a:solidFill>
                <a:latin typeface="Arial"/>
                <a:cs typeface="Arial"/>
              </a:rPr>
              <a:t> </a:t>
            </a:r>
            <a:r>
              <a:rPr sz="2800" kern="0" spc="-87" dirty="0">
                <a:solidFill>
                  <a:sysClr val="windowText" lastClr="000000"/>
                </a:solidFill>
                <a:latin typeface="Arial"/>
                <a:cs typeface="Arial"/>
              </a:rPr>
              <a:t>maintain</a:t>
            </a:r>
            <a:r>
              <a:rPr sz="2800" kern="0" spc="-133" dirty="0">
                <a:solidFill>
                  <a:sysClr val="windowText" lastClr="000000"/>
                </a:solidFill>
                <a:latin typeface="Arial"/>
                <a:cs typeface="Arial"/>
              </a:rPr>
              <a:t> </a:t>
            </a:r>
            <a:r>
              <a:rPr sz="2800" kern="0" spc="-120" dirty="0">
                <a:solidFill>
                  <a:sysClr val="windowText" lastClr="000000"/>
                </a:solidFill>
                <a:latin typeface="Arial"/>
                <a:cs typeface="Arial"/>
              </a:rPr>
              <a:t>capacity;</a:t>
            </a:r>
            <a:r>
              <a:rPr sz="2800" kern="0" spc="-127" dirty="0">
                <a:solidFill>
                  <a:sysClr val="windowText" lastClr="000000"/>
                </a:solidFill>
                <a:latin typeface="Arial"/>
                <a:cs typeface="Arial"/>
              </a:rPr>
              <a:t> </a:t>
            </a:r>
            <a:r>
              <a:rPr sz="2800" b="1" kern="0" spc="-147" dirty="0">
                <a:solidFill>
                  <a:srgbClr val="0096A7"/>
                </a:solidFill>
                <a:latin typeface="Arial"/>
                <a:cs typeface="Arial"/>
              </a:rPr>
              <a:t>18</a:t>
            </a:r>
            <a:r>
              <a:rPr sz="2800" b="1" kern="0" spc="-127" dirty="0">
                <a:solidFill>
                  <a:srgbClr val="0096A7"/>
                </a:solidFill>
                <a:latin typeface="Arial"/>
                <a:cs typeface="Arial"/>
              </a:rPr>
              <a:t> </a:t>
            </a:r>
            <a:r>
              <a:rPr sz="2800" kern="0" spc="-147" dirty="0">
                <a:solidFill>
                  <a:sysClr val="windowText" lastClr="000000"/>
                </a:solidFill>
                <a:latin typeface="Arial"/>
                <a:cs typeface="Arial"/>
              </a:rPr>
              <a:t>added</a:t>
            </a:r>
            <a:r>
              <a:rPr sz="2800" kern="0" spc="-113" dirty="0">
                <a:solidFill>
                  <a:sysClr val="windowText" lastClr="000000"/>
                </a:solidFill>
                <a:latin typeface="Arial"/>
                <a:cs typeface="Arial"/>
              </a:rPr>
              <a:t> </a:t>
            </a:r>
            <a:r>
              <a:rPr sz="2800" kern="0" spc="-13" dirty="0">
                <a:solidFill>
                  <a:sysClr val="windowText" lastClr="000000"/>
                </a:solidFill>
                <a:latin typeface="Arial"/>
                <a:cs typeface="Arial"/>
              </a:rPr>
              <a:t>capacity</a:t>
            </a:r>
            <a:endParaRPr sz="2800" kern="0">
              <a:solidFill>
                <a:sysClr val="windowText" lastClr="000000"/>
              </a:solidFill>
              <a:latin typeface="Arial"/>
              <a:cs typeface="Arial"/>
            </a:endParaRPr>
          </a:p>
          <a:p>
            <a:pPr marL="398770" indent="-381837" defTabSz="1219170">
              <a:buClr>
                <a:srgbClr val="000000"/>
              </a:buClr>
              <a:buSzPct val="69047"/>
              <a:buFont typeface="Courier New"/>
              <a:buChar char="o"/>
              <a:tabLst>
                <a:tab pos="398770" algn="l"/>
              </a:tabLst>
            </a:pPr>
            <a:r>
              <a:rPr sz="2800" b="1" kern="0" spc="-193" dirty="0">
                <a:solidFill>
                  <a:srgbClr val="0096A7"/>
                </a:solidFill>
                <a:latin typeface="Arial"/>
                <a:cs typeface="Arial"/>
              </a:rPr>
              <a:t>90%</a:t>
            </a:r>
            <a:r>
              <a:rPr sz="2800" kern="0" spc="-193" dirty="0">
                <a:solidFill>
                  <a:sysClr val="windowText" lastClr="000000"/>
                </a:solidFill>
                <a:latin typeface="Arial"/>
                <a:cs typeface="Arial"/>
              </a:rPr>
              <a:t>:</a:t>
            </a:r>
            <a:r>
              <a:rPr sz="2800" kern="0" spc="-107" dirty="0">
                <a:solidFill>
                  <a:sysClr val="windowText" lastClr="000000"/>
                </a:solidFill>
                <a:latin typeface="Arial"/>
                <a:cs typeface="Arial"/>
              </a:rPr>
              <a:t> </a:t>
            </a:r>
            <a:r>
              <a:rPr sz="2800" kern="0" spc="-87" dirty="0">
                <a:solidFill>
                  <a:sysClr val="windowText" lastClr="000000"/>
                </a:solidFill>
                <a:latin typeface="Arial"/>
                <a:cs typeface="Arial"/>
              </a:rPr>
              <a:t>“</a:t>
            </a:r>
            <a:r>
              <a:rPr sz="2800" i="1" kern="0" spc="-87" dirty="0">
                <a:solidFill>
                  <a:sysClr val="windowText" lastClr="000000"/>
                </a:solidFill>
                <a:latin typeface="Arial"/>
                <a:cs typeface="Arial"/>
              </a:rPr>
              <a:t>helped</a:t>
            </a:r>
            <a:r>
              <a:rPr sz="2800" i="1" kern="0" spc="-120" dirty="0">
                <a:solidFill>
                  <a:sysClr val="windowText" lastClr="000000"/>
                </a:solidFill>
                <a:latin typeface="Arial"/>
                <a:cs typeface="Arial"/>
              </a:rPr>
              <a:t> </a:t>
            </a:r>
            <a:r>
              <a:rPr sz="2800" i="1" kern="0" spc="-73" dirty="0">
                <a:solidFill>
                  <a:sysClr val="windowText" lastClr="000000"/>
                </a:solidFill>
                <a:latin typeface="Arial"/>
                <a:cs typeface="Arial"/>
              </a:rPr>
              <a:t>maintain</a:t>
            </a:r>
            <a:r>
              <a:rPr sz="2800" i="1" kern="0" spc="-87" dirty="0">
                <a:solidFill>
                  <a:sysClr val="windowText" lastClr="000000"/>
                </a:solidFill>
                <a:latin typeface="Arial"/>
                <a:cs typeface="Arial"/>
              </a:rPr>
              <a:t> capacity/avoid</a:t>
            </a:r>
            <a:r>
              <a:rPr sz="2800" i="1" kern="0" spc="-100" dirty="0">
                <a:solidFill>
                  <a:sysClr val="windowText" lastClr="000000"/>
                </a:solidFill>
                <a:latin typeface="Arial"/>
                <a:cs typeface="Arial"/>
              </a:rPr>
              <a:t> </a:t>
            </a:r>
            <a:r>
              <a:rPr sz="2800" i="1" kern="0" spc="-13" dirty="0">
                <a:solidFill>
                  <a:sysClr val="windowText" lastClr="000000"/>
                </a:solidFill>
                <a:latin typeface="Arial"/>
                <a:cs typeface="Arial"/>
              </a:rPr>
              <a:t>closures</a:t>
            </a:r>
            <a:r>
              <a:rPr sz="2800" kern="0" spc="-13" dirty="0">
                <a:solidFill>
                  <a:sysClr val="windowText" lastClr="000000"/>
                </a:solidFill>
                <a:latin typeface="Arial"/>
                <a:cs typeface="Arial"/>
              </a:rPr>
              <a:t>”</a:t>
            </a:r>
            <a:endParaRPr sz="2800" kern="0">
              <a:solidFill>
                <a:sysClr val="windowText" lastClr="000000"/>
              </a:solidFill>
              <a:latin typeface="Arial"/>
              <a:cs typeface="Arial"/>
            </a:endParaRPr>
          </a:p>
          <a:p>
            <a:pPr marL="398770" indent="-381837" defTabSz="1219170">
              <a:buClr>
                <a:srgbClr val="000000"/>
              </a:buClr>
              <a:buSzPct val="69047"/>
              <a:buFont typeface="Courier New"/>
              <a:buChar char="o"/>
              <a:tabLst>
                <a:tab pos="398770" algn="l"/>
              </a:tabLst>
            </a:pPr>
            <a:r>
              <a:rPr sz="2800" b="1" kern="0" spc="-193" dirty="0">
                <a:solidFill>
                  <a:srgbClr val="0096A7"/>
                </a:solidFill>
                <a:latin typeface="Arial"/>
                <a:cs typeface="Arial"/>
              </a:rPr>
              <a:t>45%</a:t>
            </a:r>
            <a:r>
              <a:rPr sz="2800" kern="0" spc="-193" dirty="0">
                <a:solidFill>
                  <a:sysClr val="windowText" lastClr="000000"/>
                </a:solidFill>
                <a:latin typeface="Arial"/>
                <a:cs typeface="Arial"/>
              </a:rPr>
              <a:t>:</a:t>
            </a:r>
            <a:r>
              <a:rPr sz="2800" kern="0" spc="-160" dirty="0">
                <a:solidFill>
                  <a:sysClr val="windowText" lastClr="000000"/>
                </a:solidFill>
                <a:latin typeface="Arial"/>
                <a:cs typeface="Arial"/>
              </a:rPr>
              <a:t> </a:t>
            </a:r>
            <a:r>
              <a:rPr sz="2800" kern="0" spc="-60" dirty="0">
                <a:solidFill>
                  <a:sysClr val="windowText" lastClr="000000"/>
                </a:solidFill>
                <a:latin typeface="Arial"/>
                <a:cs typeface="Arial"/>
              </a:rPr>
              <a:t>retain</a:t>
            </a:r>
            <a:r>
              <a:rPr sz="2800" kern="0" spc="-140" dirty="0">
                <a:solidFill>
                  <a:sysClr val="windowText" lastClr="000000"/>
                </a:solidFill>
                <a:latin typeface="Arial"/>
                <a:cs typeface="Arial"/>
              </a:rPr>
              <a:t> </a:t>
            </a:r>
            <a:r>
              <a:rPr sz="2800" kern="0" spc="-67" dirty="0">
                <a:solidFill>
                  <a:sysClr val="windowText" lastClr="000000"/>
                </a:solidFill>
                <a:latin typeface="Arial"/>
                <a:cs typeface="Arial"/>
              </a:rPr>
              <a:t>staff/avoid</a:t>
            </a:r>
            <a:r>
              <a:rPr sz="2800" kern="0" spc="-127" dirty="0">
                <a:solidFill>
                  <a:sysClr val="windowText" lastClr="000000"/>
                </a:solidFill>
                <a:latin typeface="Arial"/>
                <a:cs typeface="Arial"/>
              </a:rPr>
              <a:t> </a:t>
            </a:r>
            <a:r>
              <a:rPr sz="2800" kern="0" spc="-13" dirty="0">
                <a:solidFill>
                  <a:sysClr val="windowText" lastClr="000000"/>
                </a:solidFill>
                <a:latin typeface="Arial"/>
                <a:cs typeface="Arial"/>
              </a:rPr>
              <a:t>layoffs</a:t>
            </a:r>
            <a:endParaRPr sz="2800" kern="0">
              <a:solidFill>
                <a:sysClr val="windowText" lastClr="000000"/>
              </a:solidFill>
              <a:latin typeface="Arial"/>
              <a:cs typeface="Arial"/>
            </a:endParaRPr>
          </a:p>
          <a:p>
            <a:pPr marL="398770" indent="-381837" defTabSz="1219170">
              <a:buClr>
                <a:srgbClr val="000000"/>
              </a:buClr>
              <a:buSzPct val="69047"/>
              <a:buFont typeface="Courier New"/>
              <a:buChar char="o"/>
              <a:tabLst>
                <a:tab pos="398770" algn="l"/>
              </a:tabLst>
            </a:pPr>
            <a:r>
              <a:rPr sz="2800" b="1" kern="0" spc="-193" dirty="0">
                <a:solidFill>
                  <a:srgbClr val="0096A7"/>
                </a:solidFill>
                <a:latin typeface="Arial"/>
                <a:cs typeface="Arial"/>
              </a:rPr>
              <a:t>30%</a:t>
            </a:r>
            <a:r>
              <a:rPr sz="2800" kern="0" spc="-193" dirty="0">
                <a:solidFill>
                  <a:sysClr val="windowText" lastClr="000000"/>
                </a:solidFill>
                <a:latin typeface="Arial"/>
                <a:cs typeface="Arial"/>
              </a:rPr>
              <a:t>:</a:t>
            </a:r>
            <a:r>
              <a:rPr sz="2800" kern="0" spc="-160" dirty="0">
                <a:solidFill>
                  <a:sysClr val="windowText" lastClr="000000"/>
                </a:solidFill>
                <a:latin typeface="Arial"/>
                <a:cs typeface="Arial"/>
              </a:rPr>
              <a:t> increase</a:t>
            </a:r>
            <a:r>
              <a:rPr sz="2800" kern="0" spc="-100" dirty="0">
                <a:solidFill>
                  <a:sysClr val="windowText" lastClr="000000"/>
                </a:solidFill>
                <a:latin typeface="Arial"/>
                <a:cs typeface="Arial"/>
              </a:rPr>
              <a:t> </a:t>
            </a:r>
            <a:r>
              <a:rPr sz="2800" kern="0" spc="-27" dirty="0">
                <a:solidFill>
                  <a:sysClr val="windowText" lastClr="000000"/>
                </a:solidFill>
                <a:latin typeface="Arial"/>
                <a:cs typeface="Arial"/>
              </a:rPr>
              <a:t>in</a:t>
            </a:r>
            <a:r>
              <a:rPr sz="2800" kern="0" spc="-120" dirty="0">
                <a:solidFill>
                  <a:sysClr val="windowText" lastClr="000000"/>
                </a:solidFill>
                <a:latin typeface="Arial"/>
                <a:cs typeface="Arial"/>
              </a:rPr>
              <a:t> </a:t>
            </a:r>
            <a:r>
              <a:rPr sz="2800" kern="0" spc="-93" dirty="0">
                <a:solidFill>
                  <a:sysClr val="windowText" lastClr="000000"/>
                </a:solidFill>
                <a:latin typeface="Arial"/>
                <a:cs typeface="Arial"/>
              </a:rPr>
              <a:t>number</a:t>
            </a:r>
            <a:r>
              <a:rPr sz="2800" kern="0" spc="-140" dirty="0">
                <a:solidFill>
                  <a:sysClr val="windowText" lastClr="000000"/>
                </a:solidFill>
                <a:latin typeface="Arial"/>
                <a:cs typeface="Arial"/>
              </a:rPr>
              <a:t> </a:t>
            </a:r>
            <a:r>
              <a:rPr sz="2800" kern="0" dirty="0">
                <a:solidFill>
                  <a:sysClr val="windowText" lastClr="000000"/>
                </a:solidFill>
                <a:latin typeface="Arial"/>
                <a:cs typeface="Arial"/>
              </a:rPr>
              <a:t>of</a:t>
            </a:r>
            <a:r>
              <a:rPr sz="2800" kern="0" spc="-127" dirty="0">
                <a:solidFill>
                  <a:sysClr val="windowText" lastClr="000000"/>
                </a:solidFill>
                <a:latin typeface="Arial"/>
                <a:cs typeface="Arial"/>
              </a:rPr>
              <a:t> </a:t>
            </a:r>
            <a:r>
              <a:rPr sz="2800" kern="0" spc="-80" dirty="0">
                <a:solidFill>
                  <a:sysClr val="windowText" lastClr="000000"/>
                </a:solidFill>
                <a:latin typeface="Arial"/>
                <a:cs typeface="Arial"/>
              </a:rPr>
              <a:t>children</a:t>
            </a:r>
            <a:r>
              <a:rPr sz="2800" kern="0" spc="-107" dirty="0">
                <a:solidFill>
                  <a:sysClr val="windowText" lastClr="000000"/>
                </a:solidFill>
                <a:latin typeface="Arial"/>
                <a:cs typeface="Arial"/>
              </a:rPr>
              <a:t> </a:t>
            </a:r>
            <a:r>
              <a:rPr sz="2800" kern="0" spc="-13" dirty="0">
                <a:solidFill>
                  <a:sysClr val="windowText" lastClr="000000"/>
                </a:solidFill>
                <a:latin typeface="Arial"/>
                <a:cs typeface="Arial"/>
              </a:rPr>
              <a:t>served</a:t>
            </a:r>
            <a:endParaRPr sz="2800" kern="0">
              <a:solidFill>
                <a:sysClr val="windowText" lastClr="000000"/>
              </a:solidFill>
              <a:latin typeface="Arial"/>
              <a:cs typeface="Arial"/>
            </a:endParaRPr>
          </a:p>
          <a:p>
            <a:pPr marL="398770" indent="-381837" defTabSz="1219170">
              <a:buClr>
                <a:srgbClr val="000000"/>
              </a:buClr>
              <a:buSzPct val="69047"/>
              <a:buFont typeface="Courier New"/>
              <a:buChar char="o"/>
              <a:tabLst>
                <a:tab pos="398770" algn="l"/>
              </a:tabLst>
            </a:pPr>
            <a:r>
              <a:rPr sz="2800" b="1" kern="0" spc="-193" dirty="0">
                <a:solidFill>
                  <a:srgbClr val="0096A7"/>
                </a:solidFill>
                <a:latin typeface="Arial"/>
                <a:cs typeface="Arial"/>
              </a:rPr>
              <a:t>25%</a:t>
            </a:r>
            <a:r>
              <a:rPr sz="2800" kern="0" spc="-193" dirty="0">
                <a:solidFill>
                  <a:sysClr val="windowText" lastClr="000000"/>
                </a:solidFill>
                <a:latin typeface="Arial"/>
                <a:cs typeface="Arial"/>
              </a:rPr>
              <a:t>:</a:t>
            </a:r>
            <a:r>
              <a:rPr sz="2800" kern="0" spc="-147" dirty="0">
                <a:solidFill>
                  <a:sysClr val="windowText" lastClr="000000"/>
                </a:solidFill>
                <a:latin typeface="Arial"/>
                <a:cs typeface="Arial"/>
              </a:rPr>
              <a:t> </a:t>
            </a:r>
            <a:r>
              <a:rPr sz="2800" kern="0" spc="-187" dirty="0">
                <a:solidFill>
                  <a:sysClr val="windowText" lastClr="000000"/>
                </a:solidFill>
                <a:latin typeface="Arial"/>
                <a:cs typeface="Arial"/>
              </a:rPr>
              <a:t>can</a:t>
            </a:r>
            <a:r>
              <a:rPr sz="2800" kern="0" spc="-140" dirty="0">
                <a:solidFill>
                  <a:sysClr val="windowText" lastClr="000000"/>
                </a:solidFill>
                <a:latin typeface="Arial"/>
                <a:cs typeface="Arial"/>
              </a:rPr>
              <a:t> </a:t>
            </a:r>
            <a:r>
              <a:rPr sz="2800" kern="0" spc="-80" dirty="0">
                <a:solidFill>
                  <a:sysClr val="windowText" lastClr="000000"/>
                </a:solidFill>
                <a:latin typeface="Arial"/>
                <a:cs typeface="Arial"/>
              </a:rPr>
              <a:t>now</a:t>
            </a:r>
            <a:r>
              <a:rPr sz="2800" kern="0" spc="-107" dirty="0">
                <a:solidFill>
                  <a:sysClr val="windowText" lastClr="000000"/>
                </a:solidFill>
                <a:latin typeface="Arial"/>
                <a:cs typeface="Arial"/>
              </a:rPr>
              <a:t> </a:t>
            </a:r>
            <a:r>
              <a:rPr sz="2800" kern="0" spc="-167" dirty="0">
                <a:solidFill>
                  <a:sysClr val="windowText" lastClr="000000"/>
                </a:solidFill>
                <a:latin typeface="Arial"/>
                <a:cs typeface="Arial"/>
              </a:rPr>
              <a:t>serve</a:t>
            </a:r>
            <a:r>
              <a:rPr sz="2800" kern="0" spc="-80" dirty="0">
                <a:solidFill>
                  <a:sysClr val="windowText" lastClr="000000"/>
                </a:solidFill>
                <a:latin typeface="Arial"/>
                <a:cs typeface="Arial"/>
              </a:rPr>
              <a:t> </a:t>
            </a:r>
            <a:r>
              <a:rPr sz="2800" kern="0" spc="-113" dirty="0">
                <a:solidFill>
                  <a:sysClr val="windowText" lastClr="000000"/>
                </a:solidFill>
                <a:latin typeface="Arial"/>
                <a:cs typeface="Arial"/>
              </a:rPr>
              <a:t>new</a:t>
            </a:r>
            <a:r>
              <a:rPr sz="2800" kern="0" spc="-107" dirty="0">
                <a:solidFill>
                  <a:sysClr val="windowText" lastClr="000000"/>
                </a:solidFill>
                <a:latin typeface="Arial"/>
                <a:cs typeface="Arial"/>
              </a:rPr>
              <a:t> </a:t>
            </a:r>
            <a:r>
              <a:rPr sz="2800" kern="0" spc="-93" dirty="0">
                <a:solidFill>
                  <a:sysClr val="windowText" lastClr="000000"/>
                </a:solidFill>
                <a:latin typeface="Arial"/>
                <a:cs typeface="Arial"/>
              </a:rPr>
              <a:t>families/underserved</a:t>
            </a:r>
            <a:r>
              <a:rPr sz="2800" kern="0" spc="-60" dirty="0">
                <a:solidFill>
                  <a:sysClr val="windowText" lastClr="000000"/>
                </a:solidFill>
                <a:latin typeface="Arial"/>
                <a:cs typeface="Arial"/>
              </a:rPr>
              <a:t> </a:t>
            </a:r>
            <a:r>
              <a:rPr sz="2800" kern="0" spc="-27" dirty="0">
                <a:solidFill>
                  <a:sysClr val="windowText" lastClr="000000"/>
                </a:solidFill>
                <a:latin typeface="Arial"/>
                <a:cs typeface="Arial"/>
              </a:rPr>
              <a:t>pops</a:t>
            </a:r>
            <a:endParaRPr sz="2800" kern="0">
              <a:solidFill>
                <a:sysClr val="windowText" lastClr="000000"/>
              </a:solidFill>
              <a:latin typeface="Arial"/>
              <a:cs typeface="Arial"/>
            </a:endParaRPr>
          </a:p>
          <a:p>
            <a:pPr marL="398770" marR="6773" indent="-382684" defTabSz="1219170">
              <a:buClr>
                <a:srgbClr val="000000"/>
              </a:buClr>
              <a:buSzPct val="69047"/>
              <a:buFont typeface="Courier New"/>
              <a:buChar char="o"/>
              <a:tabLst>
                <a:tab pos="398770" algn="l"/>
              </a:tabLst>
            </a:pPr>
            <a:r>
              <a:rPr sz="2800" b="1" kern="0" spc="-193" dirty="0">
                <a:solidFill>
                  <a:srgbClr val="0096A7"/>
                </a:solidFill>
                <a:latin typeface="Arial"/>
                <a:cs typeface="Arial"/>
              </a:rPr>
              <a:t>15%</a:t>
            </a:r>
            <a:r>
              <a:rPr sz="2800" kern="0" spc="-193" dirty="0">
                <a:solidFill>
                  <a:sysClr val="windowText" lastClr="000000"/>
                </a:solidFill>
                <a:latin typeface="Arial"/>
                <a:cs typeface="Arial"/>
              </a:rPr>
              <a:t>:</a:t>
            </a:r>
            <a:r>
              <a:rPr sz="2800" kern="0" spc="-140" dirty="0">
                <a:solidFill>
                  <a:sysClr val="windowText" lastClr="000000"/>
                </a:solidFill>
                <a:latin typeface="Arial"/>
                <a:cs typeface="Arial"/>
              </a:rPr>
              <a:t> </a:t>
            </a:r>
            <a:r>
              <a:rPr sz="2800" kern="0" spc="-127" dirty="0">
                <a:solidFill>
                  <a:sysClr val="windowText" lastClr="000000"/>
                </a:solidFill>
                <a:latin typeface="Arial"/>
                <a:cs typeface="Arial"/>
              </a:rPr>
              <a:t>able</a:t>
            </a:r>
            <a:r>
              <a:rPr sz="2800" kern="0" spc="-113" dirty="0">
                <a:solidFill>
                  <a:sysClr val="windowText" lastClr="000000"/>
                </a:solidFill>
                <a:latin typeface="Arial"/>
                <a:cs typeface="Arial"/>
              </a:rPr>
              <a:t> </a:t>
            </a:r>
            <a:r>
              <a:rPr sz="2800" kern="0" dirty="0">
                <a:solidFill>
                  <a:sysClr val="windowText" lastClr="000000"/>
                </a:solidFill>
                <a:latin typeface="Arial"/>
                <a:cs typeface="Arial"/>
              </a:rPr>
              <a:t>to</a:t>
            </a:r>
            <a:r>
              <a:rPr sz="2800" kern="0" spc="-107" dirty="0">
                <a:solidFill>
                  <a:sysClr val="windowText" lastClr="000000"/>
                </a:solidFill>
                <a:latin typeface="Arial"/>
                <a:cs typeface="Arial"/>
              </a:rPr>
              <a:t> </a:t>
            </a:r>
            <a:r>
              <a:rPr sz="2800" kern="0" spc="-127" dirty="0">
                <a:solidFill>
                  <a:sysClr val="windowText" lastClr="000000"/>
                </a:solidFill>
                <a:latin typeface="Arial"/>
                <a:cs typeface="Arial"/>
              </a:rPr>
              <a:t>reduce</a:t>
            </a:r>
            <a:r>
              <a:rPr sz="2800" kern="0" spc="-100" dirty="0">
                <a:solidFill>
                  <a:sysClr val="windowText" lastClr="000000"/>
                </a:solidFill>
                <a:latin typeface="Arial"/>
                <a:cs typeface="Arial"/>
              </a:rPr>
              <a:t> </a:t>
            </a:r>
            <a:r>
              <a:rPr sz="2800" kern="0" spc="-180" dirty="0">
                <a:solidFill>
                  <a:sysClr val="windowText" lastClr="000000"/>
                </a:solidFill>
                <a:latin typeface="Arial"/>
                <a:cs typeface="Arial"/>
              </a:rPr>
              <a:t>costs</a:t>
            </a:r>
            <a:r>
              <a:rPr sz="2800" kern="0" spc="-93" dirty="0">
                <a:solidFill>
                  <a:sysClr val="windowText" lastClr="000000"/>
                </a:solidFill>
                <a:latin typeface="Arial"/>
                <a:cs typeface="Arial"/>
              </a:rPr>
              <a:t> </a:t>
            </a:r>
            <a:r>
              <a:rPr sz="2800" kern="0" dirty="0">
                <a:solidFill>
                  <a:sysClr val="windowText" lastClr="000000"/>
                </a:solidFill>
                <a:latin typeface="Arial"/>
                <a:cs typeface="Arial"/>
              </a:rPr>
              <a:t>to</a:t>
            </a:r>
            <a:r>
              <a:rPr sz="2800" kern="0" spc="-100" dirty="0">
                <a:solidFill>
                  <a:sysClr val="windowText" lastClr="000000"/>
                </a:solidFill>
                <a:latin typeface="Arial"/>
                <a:cs typeface="Arial"/>
              </a:rPr>
              <a:t> families</a:t>
            </a:r>
            <a:r>
              <a:rPr sz="2800" kern="0" spc="-113" dirty="0">
                <a:solidFill>
                  <a:sysClr val="windowText" lastClr="000000"/>
                </a:solidFill>
                <a:latin typeface="Arial"/>
                <a:cs typeface="Arial"/>
              </a:rPr>
              <a:t> </a:t>
            </a:r>
            <a:r>
              <a:rPr sz="2800" i="1" kern="0" spc="-93" dirty="0">
                <a:solidFill>
                  <a:sysClr val="windowText" lastClr="000000"/>
                </a:solidFill>
                <a:latin typeface="Arial"/>
                <a:cs typeface="Arial"/>
              </a:rPr>
              <a:t>now</a:t>
            </a:r>
            <a:r>
              <a:rPr sz="2800" kern="0" spc="-93" dirty="0">
                <a:solidFill>
                  <a:sysClr val="windowText" lastClr="000000"/>
                </a:solidFill>
                <a:latin typeface="Arial"/>
                <a:cs typeface="Arial"/>
              </a:rPr>
              <a:t>;</a:t>
            </a:r>
            <a:r>
              <a:rPr sz="2800" kern="0" spc="-113" dirty="0">
                <a:solidFill>
                  <a:sysClr val="windowText" lastClr="000000"/>
                </a:solidFill>
                <a:latin typeface="Arial"/>
                <a:cs typeface="Arial"/>
              </a:rPr>
              <a:t> </a:t>
            </a:r>
            <a:r>
              <a:rPr sz="2800" b="1" kern="0" spc="-253" dirty="0">
                <a:solidFill>
                  <a:srgbClr val="0096A7"/>
                </a:solidFill>
                <a:latin typeface="Arial"/>
                <a:cs typeface="Arial"/>
              </a:rPr>
              <a:t>60%</a:t>
            </a:r>
            <a:r>
              <a:rPr sz="2800" b="1" kern="0" spc="-127" dirty="0">
                <a:solidFill>
                  <a:srgbClr val="0096A7"/>
                </a:solidFill>
                <a:latin typeface="Arial"/>
                <a:cs typeface="Arial"/>
              </a:rPr>
              <a:t> </a:t>
            </a:r>
            <a:r>
              <a:rPr sz="2800" kern="0" spc="-127" dirty="0">
                <a:solidFill>
                  <a:sysClr val="windowText" lastClr="000000"/>
                </a:solidFill>
                <a:latin typeface="Arial"/>
                <a:cs typeface="Arial"/>
              </a:rPr>
              <a:t>able</a:t>
            </a:r>
            <a:r>
              <a:rPr sz="2800" kern="0" spc="-120" dirty="0">
                <a:solidFill>
                  <a:sysClr val="windowText" lastClr="000000"/>
                </a:solidFill>
                <a:latin typeface="Arial"/>
                <a:cs typeface="Arial"/>
              </a:rPr>
              <a:t> </a:t>
            </a:r>
            <a:r>
              <a:rPr sz="2800" kern="0" dirty="0">
                <a:solidFill>
                  <a:sysClr val="windowText" lastClr="000000"/>
                </a:solidFill>
                <a:latin typeface="Arial"/>
                <a:cs typeface="Arial"/>
              </a:rPr>
              <a:t>to</a:t>
            </a:r>
            <a:r>
              <a:rPr sz="2800" kern="0" spc="-107" dirty="0">
                <a:solidFill>
                  <a:sysClr val="windowText" lastClr="000000"/>
                </a:solidFill>
                <a:latin typeface="Arial"/>
                <a:cs typeface="Arial"/>
              </a:rPr>
              <a:t> </a:t>
            </a:r>
            <a:r>
              <a:rPr sz="2800" kern="0" spc="-127" dirty="0">
                <a:solidFill>
                  <a:sysClr val="windowText" lastClr="000000"/>
                </a:solidFill>
                <a:latin typeface="Arial"/>
                <a:cs typeface="Arial"/>
              </a:rPr>
              <a:t>reduce</a:t>
            </a:r>
            <a:r>
              <a:rPr sz="2800" kern="0" spc="-93" dirty="0">
                <a:solidFill>
                  <a:sysClr val="windowText" lastClr="000000"/>
                </a:solidFill>
                <a:latin typeface="Arial"/>
                <a:cs typeface="Arial"/>
              </a:rPr>
              <a:t> </a:t>
            </a:r>
            <a:r>
              <a:rPr sz="2800" kern="0" spc="-180" dirty="0">
                <a:solidFill>
                  <a:sysClr val="windowText" lastClr="000000"/>
                </a:solidFill>
                <a:latin typeface="Arial"/>
                <a:cs typeface="Arial"/>
              </a:rPr>
              <a:t>costs</a:t>
            </a:r>
            <a:r>
              <a:rPr sz="2800" kern="0" spc="-100" dirty="0">
                <a:solidFill>
                  <a:sysClr val="windowText" lastClr="000000"/>
                </a:solidFill>
                <a:latin typeface="Arial"/>
                <a:cs typeface="Arial"/>
              </a:rPr>
              <a:t> </a:t>
            </a:r>
            <a:r>
              <a:rPr sz="2800" i="1" kern="0" spc="-33" dirty="0">
                <a:solidFill>
                  <a:sysClr val="windowText" lastClr="000000"/>
                </a:solidFill>
                <a:latin typeface="Arial"/>
                <a:cs typeface="Arial"/>
              </a:rPr>
              <a:t>if </a:t>
            </a:r>
            <a:r>
              <a:rPr sz="2800" i="1" kern="0" spc="-87" dirty="0">
                <a:solidFill>
                  <a:sysClr val="windowText" lastClr="000000"/>
                </a:solidFill>
                <a:latin typeface="Arial"/>
                <a:cs typeface="Arial"/>
              </a:rPr>
              <a:t>funding</a:t>
            </a:r>
            <a:r>
              <a:rPr sz="2800" i="1" kern="0" spc="-127" dirty="0">
                <a:solidFill>
                  <a:sysClr val="windowText" lastClr="000000"/>
                </a:solidFill>
                <a:latin typeface="Arial"/>
                <a:cs typeface="Arial"/>
              </a:rPr>
              <a:t> </a:t>
            </a:r>
            <a:r>
              <a:rPr sz="2800" i="1" kern="0" spc="-13" dirty="0">
                <a:solidFill>
                  <a:sysClr val="windowText" lastClr="000000"/>
                </a:solidFill>
                <a:latin typeface="Arial"/>
                <a:cs typeface="Arial"/>
              </a:rPr>
              <a:t>continues</a:t>
            </a:r>
            <a:endParaRPr sz="2800" kern="0">
              <a:solidFill>
                <a:sysClr val="windowText" lastClr="000000"/>
              </a:solidFill>
              <a:latin typeface="Arial"/>
              <a:cs typeface="Arial"/>
            </a:endParaRPr>
          </a:p>
          <a:p>
            <a:pPr marL="398770" indent="-381837" defTabSz="1219170">
              <a:buClr>
                <a:srgbClr val="000000"/>
              </a:buClr>
              <a:buSzPct val="69047"/>
              <a:buFont typeface="Courier New"/>
              <a:buChar char="o"/>
              <a:tabLst>
                <a:tab pos="398770" algn="l"/>
              </a:tabLst>
            </a:pPr>
            <a:r>
              <a:rPr sz="2800" b="1" kern="0" spc="-193" dirty="0">
                <a:solidFill>
                  <a:srgbClr val="0096A7"/>
                </a:solidFill>
                <a:latin typeface="Arial"/>
                <a:cs typeface="Arial"/>
              </a:rPr>
              <a:t>15%</a:t>
            </a:r>
            <a:r>
              <a:rPr sz="2800" kern="0" spc="-193" dirty="0">
                <a:solidFill>
                  <a:sysClr val="windowText" lastClr="000000"/>
                </a:solidFill>
                <a:latin typeface="Arial"/>
                <a:cs typeface="Arial"/>
              </a:rPr>
              <a:t>:</a:t>
            </a:r>
            <a:r>
              <a:rPr sz="2800" kern="0" spc="-160" dirty="0">
                <a:solidFill>
                  <a:sysClr val="windowText" lastClr="000000"/>
                </a:solidFill>
                <a:latin typeface="Arial"/>
                <a:cs typeface="Arial"/>
              </a:rPr>
              <a:t> </a:t>
            </a:r>
            <a:r>
              <a:rPr sz="2800" kern="0" spc="-147" dirty="0">
                <a:solidFill>
                  <a:sysClr val="windowText" lastClr="000000"/>
                </a:solidFill>
                <a:latin typeface="Arial"/>
                <a:cs typeface="Arial"/>
              </a:rPr>
              <a:t>increased</a:t>
            </a:r>
            <a:r>
              <a:rPr sz="2800" kern="0" spc="-113" dirty="0">
                <a:solidFill>
                  <a:sysClr val="windowText" lastClr="000000"/>
                </a:solidFill>
                <a:latin typeface="Arial"/>
                <a:cs typeface="Arial"/>
              </a:rPr>
              <a:t> </a:t>
            </a:r>
            <a:r>
              <a:rPr sz="2800" kern="0" spc="-60" dirty="0">
                <a:solidFill>
                  <a:sysClr val="windowText" lastClr="000000"/>
                </a:solidFill>
                <a:latin typeface="Arial"/>
                <a:cs typeface="Arial"/>
              </a:rPr>
              <a:t>hourly</a:t>
            </a:r>
            <a:r>
              <a:rPr sz="2800" kern="0" spc="-107" dirty="0">
                <a:solidFill>
                  <a:sysClr val="windowText" lastClr="000000"/>
                </a:solidFill>
                <a:latin typeface="Arial"/>
                <a:cs typeface="Arial"/>
              </a:rPr>
              <a:t> </a:t>
            </a:r>
            <a:r>
              <a:rPr sz="2800" kern="0" spc="-180" dirty="0">
                <a:solidFill>
                  <a:sysClr val="windowText" lastClr="000000"/>
                </a:solidFill>
                <a:latin typeface="Arial"/>
                <a:cs typeface="Arial"/>
              </a:rPr>
              <a:t>wages;</a:t>
            </a:r>
            <a:r>
              <a:rPr sz="2800" kern="0" spc="-120" dirty="0">
                <a:solidFill>
                  <a:sysClr val="windowText" lastClr="000000"/>
                </a:solidFill>
                <a:latin typeface="Arial"/>
                <a:cs typeface="Arial"/>
              </a:rPr>
              <a:t> </a:t>
            </a:r>
            <a:r>
              <a:rPr sz="2800" b="1" kern="0" spc="-253" dirty="0">
                <a:solidFill>
                  <a:srgbClr val="0096A7"/>
                </a:solidFill>
                <a:latin typeface="Arial"/>
                <a:cs typeface="Arial"/>
              </a:rPr>
              <a:t>10%</a:t>
            </a:r>
            <a:r>
              <a:rPr sz="2800" b="1" kern="0" spc="-147" dirty="0">
                <a:solidFill>
                  <a:srgbClr val="0096A7"/>
                </a:solidFill>
                <a:latin typeface="Arial"/>
                <a:cs typeface="Arial"/>
              </a:rPr>
              <a:t> </a:t>
            </a:r>
            <a:r>
              <a:rPr sz="2800" kern="0" spc="-233" dirty="0">
                <a:solidFill>
                  <a:sysClr val="windowText" lastClr="000000"/>
                </a:solidFill>
                <a:latin typeface="Arial"/>
                <a:cs typeface="Arial"/>
              </a:rPr>
              <a:t>gave</a:t>
            </a:r>
            <a:r>
              <a:rPr sz="2800" kern="0" spc="-120" dirty="0">
                <a:solidFill>
                  <a:sysClr val="windowText" lastClr="000000"/>
                </a:solidFill>
                <a:latin typeface="Arial"/>
                <a:cs typeface="Arial"/>
              </a:rPr>
              <a:t> </a:t>
            </a:r>
            <a:r>
              <a:rPr sz="2800" kern="0" spc="-13" dirty="0">
                <a:solidFill>
                  <a:sysClr val="windowText" lastClr="000000"/>
                </a:solidFill>
                <a:latin typeface="Arial"/>
                <a:cs typeface="Arial"/>
              </a:rPr>
              <a:t>bonuses</a:t>
            </a:r>
            <a:endParaRPr sz="2800" kern="0">
              <a:solidFill>
                <a:sysClr val="windowText" lastClr="000000"/>
              </a:solidFill>
              <a:latin typeface="Arial"/>
              <a:cs typeface="Arial"/>
            </a:endParaRPr>
          </a:p>
          <a:p>
            <a:pPr marL="398770" indent="-381837" defTabSz="1219170">
              <a:buClr>
                <a:srgbClr val="000000"/>
              </a:buClr>
              <a:buSzPct val="69047"/>
              <a:buFont typeface="Courier New"/>
              <a:buChar char="o"/>
              <a:tabLst>
                <a:tab pos="398770" algn="l"/>
              </a:tabLst>
            </a:pPr>
            <a:r>
              <a:rPr sz="2800" b="1" kern="0" spc="-193" dirty="0">
                <a:solidFill>
                  <a:srgbClr val="0096A7"/>
                </a:solidFill>
                <a:latin typeface="Arial"/>
                <a:cs typeface="Arial"/>
              </a:rPr>
              <a:t>33%</a:t>
            </a:r>
            <a:r>
              <a:rPr sz="2800" kern="0" spc="-193" dirty="0">
                <a:solidFill>
                  <a:sysClr val="windowText" lastClr="000000"/>
                </a:solidFill>
                <a:latin typeface="Arial"/>
                <a:cs typeface="Arial"/>
              </a:rPr>
              <a:t>:</a:t>
            </a:r>
            <a:r>
              <a:rPr sz="2800" kern="0" spc="-140" dirty="0">
                <a:solidFill>
                  <a:sysClr val="windowText" lastClr="000000"/>
                </a:solidFill>
                <a:latin typeface="Arial"/>
                <a:cs typeface="Arial"/>
              </a:rPr>
              <a:t> </a:t>
            </a:r>
            <a:r>
              <a:rPr sz="2800" kern="0" spc="-73" dirty="0">
                <a:solidFill>
                  <a:sysClr val="windowText" lastClr="000000"/>
                </a:solidFill>
                <a:latin typeface="Arial"/>
                <a:cs typeface="Arial"/>
              </a:rPr>
              <a:t>offered</a:t>
            </a:r>
            <a:r>
              <a:rPr sz="2800" kern="0" spc="-87" dirty="0">
                <a:solidFill>
                  <a:sysClr val="windowText" lastClr="000000"/>
                </a:solidFill>
                <a:latin typeface="Arial"/>
                <a:cs typeface="Arial"/>
              </a:rPr>
              <a:t> </a:t>
            </a:r>
            <a:r>
              <a:rPr sz="2800" kern="0" spc="-100" dirty="0">
                <a:solidFill>
                  <a:sysClr val="windowText" lastClr="000000"/>
                </a:solidFill>
                <a:latin typeface="Arial"/>
                <a:cs typeface="Arial"/>
              </a:rPr>
              <a:t>more </a:t>
            </a:r>
            <a:r>
              <a:rPr sz="2800" kern="0" spc="-93" dirty="0">
                <a:solidFill>
                  <a:sysClr val="windowText" lastClr="000000"/>
                </a:solidFill>
                <a:latin typeface="Arial"/>
                <a:cs typeface="Arial"/>
              </a:rPr>
              <a:t>benefits</a:t>
            </a:r>
            <a:r>
              <a:rPr sz="2800" kern="0" spc="-67" dirty="0">
                <a:solidFill>
                  <a:sysClr val="windowText" lastClr="000000"/>
                </a:solidFill>
                <a:latin typeface="Arial"/>
                <a:cs typeface="Arial"/>
              </a:rPr>
              <a:t> </a:t>
            </a:r>
            <a:r>
              <a:rPr sz="2800" kern="0" dirty="0">
                <a:solidFill>
                  <a:sysClr val="windowText" lastClr="000000"/>
                </a:solidFill>
                <a:latin typeface="Arial"/>
                <a:cs typeface="Arial"/>
              </a:rPr>
              <a:t>to</a:t>
            </a:r>
            <a:r>
              <a:rPr sz="2800" kern="0" spc="-107" dirty="0">
                <a:solidFill>
                  <a:sysClr val="windowText" lastClr="000000"/>
                </a:solidFill>
                <a:latin typeface="Arial"/>
                <a:cs typeface="Arial"/>
              </a:rPr>
              <a:t> </a:t>
            </a:r>
            <a:r>
              <a:rPr sz="2800" kern="0" spc="-13" dirty="0">
                <a:solidFill>
                  <a:sysClr val="windowText" lastClr="000000"/>
                </a:solidFill>
                <a:latin typeface="Arial"/>
                <a:cs typeface="Arial"/>
              </a:rPr>
              <a:t>staff</a:t>
            </a:r>
            <a:endParaRPr sz="2800" kern="0">
              <a:solidFill>
                <a:sysClr val="windowText" lastClr="000000"/>
              </a:solidFill>
              <a:latin typeface="Arial"/>
              <a:cs typeface="Arial"/>
            </a:endParaRPr>
          </a:p>
        </p:txBody>
      </p:sp>
      <p:grpSp>
        <p:nvGrpSpPr>
          <p:cNvPr id="4" name="object 4"/>
          <p:cNvGrpSpPr/>
          <p:nvPr/>
        </p:nvGrpSpPr>
        <p:grpSpPr>
          <a:xfrm>
            <a:off x="0" y="1"/>
            <a:ext cx="12192000" cy="2788919"/>
            <a:chOff x="0" y="0"/>
            <a:chExt cx="9144000" cy="2091689"/>
          </a:xfrm>
        </p:grpSpPr>
        <p:pic>
          <p:nvPicPr>
            <p:cNvPr id="5" name="object 5"/>
            <p:cNvPicPr/>
            <p:nvPr/>
          </p:nvPicPr>
          <p:blipFill>
            <a:blip r:embed="rId3" cstate="print"/>
            <a:stretch>
              <a:fillRect/>
            </a:stretch>
          </p:blipFill>
          <p:spPr>
            <a:xfrm>
              <a:off x="0" y="0"/>
              <a:ext cx="9144000" cy="2091558"/>
            </a:xfrm>
            <a:prstGeom prst="rect">
              <a:avLst/>
            </a:prstGeom>
          </p:spPr>
        </p:pic>
        <p:sp>
          <p:nvSpPr>
            <p:cNvPr id="6" name="object 6"/>
            <p:cNvSpPr/>
            <p:nvPr/>
          </p:nvSpPr>
          <p:spPr>
            <a:xfrm>
              <a:off x="529840" y="424996"/>
              <a:ext cx="6511290" cy="1139190"/>
            </a:xfrm>
            <a:custGeom>
              <a:avLst/>
              <a:gdLst/>
              <a:ahLst/>
              <a:cxnLst/>
              <a:rect l="l" t="t" r="r" b="b"/>
              <a:pathLst>
                <a:path w="6511290" h="1139190">
                  <a:moveTo>
                    <a:pt x="6321183" y="0"/>
                  </a:moveTo>
                  <a:lnTo>
                    <a:pt x="189852" y="0"/>
                  </a:lnTo>
                  <a:lnTo>
                    <a:pt x="139382" y="6781"/>
                  </a:lnTo>
                  <a:lnTo>
                    <a:pt x="94030" y="25920"/>
                  </a:lnTo>
                  <a:lnTo>
                    <a:pt x="55606" y="55606"/>
                  </a:lnTo>
                  <a:lnTo>
                    <a:pt x="25920" y="94030"/>
                  </a:lnTo>
                  <a:lnTo>
                    <a:pt x="6781" y="139382"/>
                  </a:lnTo>
                  <a:lnTo>
                    <a:pt x="0" y="189852"/>
                  </a:lnTo>
                  <a:lnTo>
                    <a:pt x="0" y="949248"/>
                  </a:lnTo>
                  <a:lnTo>
                    <a:pt x="6781" y="999718"/>
                  </a:lnTo>
                  <a:lnTo>
                    <a:pt x="25920" y="1045070"/>
                  </a:lnTo>
                  <a:lnTo>
                    <a:pt x="55606" y="1083494"/>
                  </a:lnTo>
                  <a:lnTo>
                    <a:pt x="94030" y="1113180"/>
                  </a:lnTo>
                  <a:lnTo>
                    <a:pt x="139382" y="1132319"/>
                  </a:lnTo>
                  <a:lnTo>
                    <a:pt x="189852" y="1139101"/>
                  </a:lnTo>
                  <a:lnTo>
                    <a:pt x="6321183" y="1139101"/>
                  </a:lnTo>
                  <a:lnTo>
                    <a:pt x="6371653" y="1132319"/>
                  </a:lnTo>
                  <a:lnTo>
                    <a:pt x="6417005" y="1113180"/>
                  </a:lnTo>
                  <a:lnTo>
                    <a:pt x="6455429" y="1083494"/>
                  </a:lnTo>
                  <a:lnTo>
                    <a:pt x="6485115" y="1045070"/>
                  </a:lnTo>
                  <a:lnTo>
                    <a:pt x="6504254" y="999718"/>
                  </a:lnTo>
                  <a:lnTo>
                    <a:pt x="6511035" y="949248"/>
                  </a:lnTo>
                  <a:lnTo>
                    <a:pt x="6511035" y="189852"/>
                  </a:lnTo>
                  <a:lnTo>
                    <a:pt x="6504254" y="139382"/>
                  </a:lnTo>
                  <a:lnTo>
                    <a:pt x="6485115" y="94030"/>
                  </a:lnTo>
                  <a:lnTo>
                    <a:pt x="6455429" y="55606"/>
                  </a:lnTo>
                  <a:lnTo>
                    <a:pt x="6417005" y="25920"/>
                  </a:lnTo>
                  <a:lnTo>
                    <a:pt x="6371653" y="6781"/>
                  </a:lnTo>
                  <a:lnTo>
                    <a:pt x="6321183" y="0"/>
                  </a:lnTo>
                  <a:close/>
                </a:path>
              </a:pathLst>
            </a:custGeom>
            <a:solidFill>
              <a:srgbClr val="189293"/>
            </a:solidFill>
          </p:spPr>
          <p:txBody>
            <a:bodyPr wrap="square" lIns="0" tIns="0" rIns="0" bIns="0" rtlCol="0"/>
            <a:lstStyle/>
            <a:p>
              <a:pPr defTabSz="1219170"/>
              <a:endParaRPr sz="2400" kern="0">
                <a:solidFill>
                  <a:sysClr val="windowText" lastClr="000000"/>
                </a:solidFill>
              </a:endParaRPr>
            </a:p>
          </p:txBody>
        </p:sp>
        <p:sp>
          <p:nvSpPr>
            <p:cNvPr id="7" name="object 7"/>
            <p:cNvSpPr/>
            <p:nvPr/>
          </p:nvSpPr>
          <p:spPr>
            <a:xfrm>
              <a:off x="529840" y="424996"/>
              <a:ext cx="6511290" cy="1139190"/>
            </a:xfrm>
            <a:custGeom>
              <a:avLst/>
              <a:gdLst/>
              <a:ahLst/>
              <a:cxnLst/>
              <a:rect l="l" t="t" r="r" b="b"/>
              <a:pathLst>
                <a:path w="6511290" h="1139190">
                  <a:moveTo>
                    <a:pt x="0" y="189852"/>
                  </a:moveTo>
                  <a:lnTo>
                    <a:pt x="6781" y="139382"/>
                  </a:lnTo>
                  <a:lnTo>
                    <a:pt x="25920" y="94030"/>
                  </a:lnTo>
                  <a:lnTo>
                    <a:pt x="55606" y="55606"/>
                  </a:lnTo>
                  <a:lnTo>
                    <a:pt x="94030" y="25920"/>
                  </a:lnTo>
                  <a:lnTo>
                    <a:pt x="139382" y="6781"/>
                  </a:lnTo>
                  <a:lnTo>
                    <a:pt x="189852" y="0"/>
                  </a:lnTo>
                  <a:lnTo>
                    <a:pt x="6321183" y="0"/>
                  </a:lnTo>
                  <a:lnTo>
                    <a:pt x="6371653" y="6781"/>
                  </a:lnTo>
                  <a:lnTo>
                    <a:pt x="6417005" y="25920"/>
                  </a:lnTo>
                  <a:lnTo>
                    <a:pt x="6455429" y="55606"/>
                  </a:lnTo>
                  <a:lnTo>
                    <a:pt x="6485115" y="94030"/>
                  </a:lnTo>
                  <a:lnTo>
                    <a:pt x="6504254" y="139382"/>
                  </a:lnTo>
                  <a:lnTo>
                    <a:pt x="6511035" y="189852"/>
                  </a:lnTo>
                  <a:lnTo>
                    <a:pt x="6511035" y="949248"/>
                  </a:lnTo>
                  <a:lnTo>
                    <a:pt x="6504254" y="999718"/>
                  </a:lnTo>
                  <a:lnTo>
                    <a:pt x="6485115" y="1045070"/>
                  </a:lnTo>
                  <a:lnTo>
                    <a:pt x="6455429" y="1083494"/>
                  </a:lnTo>
                  <a:lnTo>
                    <a:pt x="6417005" y="1113180"/>
                  </a:lnTo>
                  <a:lnTo>
                    <a:pt x="6371653" y="1132319"/>
                  </a:lnTo>
                  <a:lnTo>
                    <a:pt x="6321183" y="1139101"/>
                  </a:lnTo>
                  <a:lnTo>
                    <a:pt x="189852" y="1139101"/>
                  </a:lnTo>
                  <a:lnTo>
                    <a:pt x="139382" y="1132319"/>
                  </a:lnTo>
                  <a:lnTo>
                    <a:pt x="94030" y="1113180"/>
                  </a:lnTo>
                  <a:lnTo>
                    <a:pt x="55606" y="1083494"/>
                  </a:lnTo>
                  <a:lnTo>
                    <a:pt x="25920" y="1045070"/>
                  </a:lnTo>
                  <a:lnTo>
                    <a:pt x="6781" y="999718"/>
                  </a:lnTo>
                  <a:lnTo>
                    <a:pt x="0" y="949248"/>
                  </a:lnTo>
                  <a:lnTo>
                    <a:pt x="0" y="189852"/>
                  </a:lnTo>
                  <a:close/>
                </a:path>
              </a:pathLst>
            </a:custGeom>
            <a:ln w="25400">
              <a:solidFill>
                <a:srgbClr val="104784"/>
              </a:solidFill>
            </a:ln>
          </p:spPr>
          <p:txBody>
            <a:bodyPr wrap="square" lIns="0" tIns="0" rIns="0" bIns="0" rtlCol="0"/>
            <a:lstStyle/>
            <a:p>
              <a:pPr defTabSz="1219170"/>
              <a:endParaRPr sz="2400" kern="0">
                <a:solidFill>
                  <a:sysClr val="windowText" lastClr="000000"/>
                </a:solidFill>
              </a:endParaRPr>
            </a:p>
          </p:txBody>
        </p:sp>
      </p:grpSp>
      <p:sp>
        <p:nvSpPr>
          <p:cNvPr id="8" name="object 8" descr="$PPTXTitle"/>
          <p:cNvSpPr txBox="1">
            <a:spLocks noGrp="1"/>
          </p:cNvSpPr>
          <p:nvPr>
            <p:ph type="title"/>
          </p:nvPr>
        </p:nvSpPr>
        <p:spPr>
          <a:xfrm>
            <a:off x="2411133" y="665658"/>
            <a:ext cx="11668860" cy="1090237"/>
          </a:xfrm>
          <a:prstGeom prst="rect">
            <a:avLst/>
          </a:prstGeom>
        </p:spPr>
        <p:txBody>
          <a:bodyPr vert="horz" wrap="square" lIns="0" tIns="551309" rIns="0" bIns="0" rtlCol="0">
            <a:spAutoFit/>
          </a:bodyPr>
          <a:lstStyle/>
          <a:p>
            <a:pPr marL="1644186">
              <a:spcBef>
                <a:spcPts val="140"/>
              </a:spcBef>
            </a:pPr>
            <a:r>
              <a:rPr dirty="0"/>
              <a:t>Survey</a:t>
            </a:r>
            <a:r>
              <a:rPr spc="-113" dirty="0"/>
              <a:t> </a:t>
            </a:r>
            <a:r>
              <a:rPr spc="-13" dirty="0"/>
              <a:t>Results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616049" y="6004864"/>
            <a:ext cx="1250407" cy="688728"/>
          </a:xfrm>
          <a:prstGeom prst="rect">
            <a:avLst/>
          </a:prstGeom>
        </p:spPr>
      </p:pic>
      <p:sp>
        <p:nvSpPr>
          <p:cNvPr id="3" name="object 3"/>
          <p:cNvSpPr txBox="1"/>
          <p:nvPr/>
        </p:nvSpPr>
        <p:spPr>
          <a:xfrm>
            <a:off x="986754" y="2810420"/>
            <a:ext cx="10393679" cy="3710995"/>
          </a:xfrm>
          <a:prstGeom prst="rect">
            <a:avLst/>
          </a:prstGeom>
        </p:spPr>
        <p:txBody>
          <a:bodyPr vert="horz" wrap="square" lIns="0" tIns="16933" rIns="0" bIns="0" rtlCol="0">
            <a:spAutoFit/>
          </a:bodyPr>
          <a:lstStyle/>
          <a:p>
            <a:pPr marL="398770" marR="425016" indent="-382684" defTabSz="1219170">
              <a:spcBef>
                <a:spcPts val="133"/>
              </a:spcBef>
              <a:buSzPct val="70000"/>
              <a:buFont typeface="Courier New"/>
              <a:buChar char="o"/>
              <a:tabLst>
                <a:tab pos="398770" algn="l"/>
              </a:tabLst>
            </a:pPr>
            <a:r>
              <a:rPr sz="2667" i="1" kern="0" spc="-113" dirty="0">
                <a:solidFill>
                  <a:sysClr val="windowText" lastClr="000000"/>
                </a:solidFill>
                <a:latin typeface="Arial"/>
                <a:cs typeface="Arial"/>
              </a:rPr>
              <a:t>“Funding</a:t>
            </a:r>
            <a:r>
              <a:rPr sz="2667" i="1" kern="0" spc="-140" dirty="0">
                <a:solidFill>
                  <a:sysClr val="windowText" lastClr="000000"/>
                </a:solidFill>
                <a:latin typeface="Arial"/>
                <a:cs typeface="Arial"/>
              </a:rPr>
              <a:t> </a:t>
            </a:r>
            <a:r>
              <a:rPr sz="2667" i="1" kern="0" spc="-73" dirty="0">
                <a:solidFill>
                  <a:sysClr val="windowText" lastClr="000000"/>
                </a:solidFill>
                <a:latin typeface="Arial"/>
                <a:cs typeface="Arial"/>
              </a:rPr>
              <a:t>opportunities</a:t>
            </a:r>
            <a:r>
              <a:rPr sz="2667" i="1" kern="0" spc="-160" dirty="0">
                <a:solidFill>
                  <a:sysClr val="windowText" lastClr="000000"/>
                </a:solidFill>
                <a:latin typeface="Arial"/>
                <a:cs typeface="Arial"/>
              </a:rPr>
              <a:t> </a:t>
            </a:r>
            <a:r>
              <a:rPr sz="2667" i="1" kern="0" spc="-113" dirty="0">
                <a:solidFill>
                  <a:sysClr val="windowText" lastClr="000000"/>
                </a:solidFill>
                <a:latin typeface="Arial"/>
                <a:cs typeface="Arial"/>
              </a:rPr>
              <a:t>like</a:t>
            </a:r>
            <a:r>
              <a:rPr sz="2667" i="1" kern="0" spc="-67" dirty="0">
                <a:solidFill>
                  <a:sysClr val="windowText" lastClr="000000"/>
                </a:solidFill>
                <a:latin typeface="Arial"/>
                <a:cs typeface="Arial"/>
              </a:rPr>
              <a:t> </a:t>
            </a:r>
            <a:r>
              <a:rPr sz="2667" i="1" kern="0" spc="-147" dirty="0">
                <a:solidFill>
                  <a:sysClr val="windowText" lastClr="000000"/>
                </a:solidFill>
                <a:latin typeface="Arial"/>
                <a:cs typeface="Arial"/>
              </a:rPr>
              <a:t>this…allow</a:t>
            </a:r>
            <a:r>
              <a:rPr sz="2667" i="1" kern="0" spc="-127" dirty="0">
                <a:solidFill>
                  <a:sysClr val="windowText" lastClr="000000"/>
                </a:solidFill>
                <a:latin typeface="Arial"/>
                <a:cs typeface="Arial"/>
              </a:rPr>
              <a:t> </a:t>
            </a:r>
            <a:r>
              <a:rPr sz="2667" i="1" kern="0" spc="-220" dirty="0">
                <a:solidFill>
                  <a:sysClr val="windowText" lastClr="000000"/>
                </a:solidFill>
                <a:latin typeface="Arial"/>
                <a:cs typeface="Arial"/>
              </a:rPr>
              <a:t>us</a:t>
            </a:r>
            <a:r>
              <a:rPr sz="2667" i="1" kern="0" spc="-107" dirty="0">
                <a:solidFill>
                  <a:sysClr val="windowText" lastClr="000000"/>
                </a:solidFill>
                <a:latin typeface="Arial"/>
                <a:cs typeface="Arial"/>
              </a:rPr>
              <a:t> </a:t>
            </a:r>
            <a:r>
              <a:rPr sz="2667" i="1" kern="0" dirty="0">
                <a:solidFill>
                  <a:sysClr val="windowText" lastClr="000000"/>
                </a:solidFill>
                <a:latin typeface="Arial"/>
                <a:cs typeface="Arial"/>
              </a:rPr>
              <a:t>to</a:t>
            </a:r>
            <a:r>
              <a:rPr sz="2667" i="1" kern="0" spc="-107" dirty="0">
                <a:solidFill>
                  <a:sysClr val="windowText" lastClr="000000"/>
                </a:solidFill>
                <a:latin typeface="Arial"/>
                <a:cs typeface="Arial"/>
              </a:rPr>
              <a:t> </a:t>
            </a:r>
            <a:r>
              <a:rPr sz="2667" i="1" kern="0" spc="-133" dirty="0">
                <a:solidFill>
                  <a:sysClr val="windowText" lastClr="000000"/>
                </a:solidFill>
                <a:latin typeface="Arial"/>
                <a:cs typeface="Arial"/>
              </a:rPr>
              <a:t>pay</a:t>
            </a:r>
            <a:r>
              <a:rPr sz="2667" i="1" kern="0" spc="-113" dirty="0">
                <a:solidFill>
                  <a:sysClr val="windowText" lastClr="000000"/>
                </a:solidFill>
                <a:latin typeface="Arial"/>
                <a:cs typeface="Arial"/>
              </a:rPr>
              <a:t> </a:t>
            </a:r>
            <a:r>
              <a:rPr sz="2667" i="1" kern="0" spc="-73" dirty="0">
                <a:solidFill>
                  <a:sysClr val="windowText" lastClr="000000"/>
                </a:solidFill>
                <a:latin typeface="Arial"/>
                <a:cs typeface="Arial"/>
              </a:rPr>
              <a:t>our</a:t>
            </a:r>
            <a:r>
              <a:rPr sz="2667" i="1" kern="0" spc="-107" dirty="0">
                <a:solidFill>
                  <a:sysClr val="windowText" lastClr="000000"/>
                </a:solidFill>
                <a:latin typeface="Arial"/>
                <a:cs typeface="Arial"/>
              </a:rPr>
              <a:t> </a:t>
            </a:r>
            <a:r>
              <a:rPr sz="2667" i="1" kern="0" spc="-140" dirty="0">
                <a:solidFill>
                  <a:sysClr val="windowText" lastClr="000000"/>
                </a:solidFill>
                <a:latin typeface="Arial"/>
                <a:cs typeface="Arial"/>
              </a:rPr>
              <a:t>teachers</a:t>
            </a:r>
            <a:r>
              <a:rPr sz="2667" i="1" kern="0" spc="-127" dirty="0">
                <a:solidFill>
                  <a:sysClr val="windowText" lastClr="000000"/>
                </a:solidFill>
                <a:latin typeface="Arial"/>
                <a:cs typeface="Arial"/>
              </a:rPr>
              <a:t> a</a:t>
            </a:r>
            <a:r>
              <a:rPr sz="2667" i="1" kern="0" spc="-107" dirty="0">
                <a:solidFill>
                  <a:sysClr val="windowText" lastClr="000000"/>
                </a:solidFill>
                <a:latin typeface="Arial"/>
                <a:cs typeface="Arial"/>
              </a:rPr>
              <a:t> </a:t>
            </a:r>
            <a:r>
              <a:rPr sz="2667" i="1" kern="0" spc="-13" dirty="0">
                <a:solidFill>
                  <a:sysClr val="windowText" lastClr="000000"/>
                </a:solidFill>
                <a:latin typeface="Arial"/>
                <a:cs typeface="Arial"/>
              </a:rPr>
              <a:t>livable </a:t>
            </a:r>
            <a:r>
              <a:rPr sz="2667" i="1" kern="0" spc="-133" dirty="0">
                <a:solidFill>
                  <a:sysClr val="windowText" lastClr="000000"/>
                </a:solidFill>
                <a:latin typeface="Arial"/>
                <a:cs typeface="Arial"/>
              </a:rPr>
              <a:t>wage</a:t>
            </a:r>
            <a:r>
              <a:rPr sz="2667" i="1" kern="0" spc="-152" dirty="0">
                <a:solidFill>
                  <a:sysClr val="windowText" lastClr="000000"/>
                </a:solidFill>
                <a:latin typeface="Arial"/>
                <a:cs typeface="Arial"/>
              </a:rPr>
              <a:t> </a:t>
            </a:r>
            <a:r>
              <a:rPr sz="2667" i="1" kern="0" spc="-13" dirty="0">
                <a:solidFill>
                  <a:sysClr val="windowText" lastClr="000000"/>
                </a:solidFill>
                <a:latin typeface="Arial"/>
                <a:cs typeface="Arial"/>
              </a:rPr>
              <a:t>without</a:t>
            </a:r>
            <a:r>
              <a:rPr sz="2667" i="1" kern="0" spc="-127" dirty="0">
                <a:solidFill>
                  <a:sysClr val="windowText" lastClr="000000"/>
                </a:solidFill>
                <a:latin typeface="Arial"/>
                <a:cs typeface="Arial"/>
              </a:rPr>
              <a:t> increasing</a:t>
            </a:r>
            <a:r>
              <a:rPr sz="2667" i="1" kern="0" spc="-133" dirty="0">
                <a:solidFill>
                  <a:sysClr val="windowText" lastClr="000000"/>
                </a:solidFill>
                <a:latin typeface="Arial"/>
                <a:cs typeface="Arial"/>
              </a:rPr>
              <a:t> </a:t>
            </a:r>
            <a:r>
              <a:rPr sz="2667" i="1" kern="0" spc="-173" dirty="0">
                <a:solidFill>
                  <a:sysClr val="windowText" lastClr="000000"/>
                </a:solidFill>
                <a:latin typeface="Arial"/>
                <a:cs typeface="Arial"/>
              </a:rPr>
              <a:t>costs</a:t>
            </a:r>
            <a:r>
              <a:rPr sz="2667" i="1" kern="0" spc="-127" dirty="0">
                <a:solidFill>
                  <a:sysClr val="windowText" lastClr="000000"/>
                </a:solidFill>
                <a:latin typeface="Arial"/>
                <a:cs typeface="Arial"/>
              </a:rPr>
              <a:t> </a:t>
            </a:r>
            <a:r>
              <a:rPr sz="2667" i="1" kern="0" dirty="0">
                <a:solidFill>
                  <a:sysClr val="windowText" lastClr="000000"/>
                </a:solidFill>
                <a:latin typeface="Arial"/>
                <a:cs typeface="Arial"/>
              </a:rPr>
              <a:t>to</a:t>
            </a:r>
            <a:r>
              <a:rPr sz="2667" i="1" kern="0" spc="-113" dirty="0">
                <a:solidFill>
                  <a:sysClr val="windowText" lastClr="000000"/>
                </a:solidFill>
                <a:latin typeface="Arial"/>
                <a:cs typeface="Arial"/>
              </a:rPr>
              <a:t> </a:t>
            </a:r>
            <a:r>
              <a:rPr sz="2667" i="1" kern="0" spc="-13" dirty="0">
                <a:solidFill>
                  <a:sysClr val="windowText" lastClr="000000"/>
                </a:solidFill>
                <a:latin typeface="Arial"/>
                <a:cs typeface="Arial"/>
              </a:rPr>
              <a:t>families”</a:t>
            </a:r>
            <a:endParaRPr sz="2667" kern="0">
              <a:solidFill>
                <a:sysClr val="windowText" lastClr="000000"/>
              </a:solidFill>
              <a:latin typeface="Arial"/>
              <a:cs typeface="Arial"/>
            </a:endParaRPr>
          </a:p>
          <a:p>
            <a:pPr marL="398770" marR="6773" indent="-382684" defTabSz="1219170">
              <a:buSzPct val="70000"/>
              <a:buFont typeface="Courier New"/>
              <a:buChar char="o"/>
              <a:tabLst>
                <a:tab pos="398770" algn="l"/>
              </a:tabLst>
            </a:pPr>
            <a:r>
              <a:rPr sz="2667" i="1" kern="0" spc="-80" dirty="0">
                <a:solidFill>
                  <a:sysClr val="windowText" lastClr="000000"/>
                </a:solidFill>
                <a:latin typeface="Arial"/>
                <a:cs typeface="Arial"/>
              </a:rPr>
              <a:t>“We</a:t>
            </a:r>
            <a:r>
              <a:rPr sz="2667" i="1" kern="0" spc="-147" dirty="0">
                <a:solidFill>
                  <a:sysClr val="windowText" lastClr="000000"/>
                </a:solidFill>
                <a:latin typeface="Arial"/>
                <a:cs typeface="Arial"/>
              </a:rPr>
              <a:t> </a:t>
            </a:r>
            <a:r>
              <a:rPr sz="2667" i="1" kern="0" spc="-120" dirty="0">
                <a:solidFill>
                  <a:sysClr val="windowText" lastClr="000000"/>
                </a:solidFill>
                <a:latin typeface="Arial"/>
                <a:cs typeface="Arial"/>
              </a:rPr>
              <a:t>were</a:t>
            </a:r>
            <a:r>
              <a:rPr sz="2667" i="1" kern="0" spc="-152" dirty="0">
                <a:solidFill>
                  <a:sysClr val="windowText" lastClr="000000"/>
                </a:solidFill>
                <a:latin typeface="Arial"/>
                <a:cs typeface="Arial"/>
              </a:rPr>
              <a:t> </a:t>
            </a:r>
            <a:r>
              <a:rPr sz="2667" i="1" kern="0" spc="-113" dirty="0">
                <a:solidFill>
                  <a:sysClr val="windowText" lastClr="000000"/>
                </a:solidFill>
                <a:latin typeface="Arial"/>
                <a:cs typeface="Arial"/>
              </a:rPr>
              <a:t>able</a:t>
            </a:r>
            <a:r>
              <a:rPr sz="2667" i="1" kern="0" spc="-147" dirty="0">
                <a:solidFill>
                  <a:sysClr val="windowText" lastClr="000000"/>
                </a:solidFill>
                <a:latin typeface="Arial"/>
                <a:cs typeface="Arial"/>
              </a:rPr>
              <a:t> </a:t>
            </a:r>
            <a:r>
              <a:rPr sz="2667" i="1" kern="0" dirty="0">
                <a:solidFill>
                  <a:sysClr val="windowText" lastClr="000000"/>
                </a:solidFill>
                <a:latin typeface="Arial"/>
                <a:cs typeface="Arial"/>
              </a:rPr>
              <a:t>to</a:t>
            </a:r>
            <a:r>
              <a:rPr sz="2667" i="1" kern="0" spc="-120" dirty="0">
                <a:solidFill>
                  <a:sysClr val="windowText" lastClr="000000"/>
                </a:solidFill>
                <a:latin typeface="Arial"/>
                <a:cs typeface="Arial"/>
              </a:rPr>
              <a:t> </a:t>
            </a:r>
            <a:r>
              <a:rPr sz="2667" i="1" kern="0" spc="-133" dirty="0">
                <a:solidFill>
                  <a:sysClr val="windowText" lastClr="000000"/>
                </a:solidFill>
                <a:latin typeface="Arial"/>
                <a:cs typeface="Arial"/>
              </a:rPr>
              <a:t>pay</a:t>
            </a:r>
            <a:r>
              <a:rPr sz="2667" i="1" kern="0" spc="-140" dirty="0">
                <a:solidFill>
                  <a:sysClr val="windowText" lastClr="000000"/>
                </a:solidFill>
                <a:latin typeface="Arial"/>
                <a:cs typeface="Arial"/>
              </a:rPr>
              <a:t> </a:t>
            </a:r>
            <a:r>
              <a:rPr sz="2667" i="1" kern="0" spc="-13" dirty="0">
                <a:solidFill>
                  <a:sysClr val="windowText" lastClr="000000"/>
                </a:solidFill>
                <a:latin typeface="Arial"/>
                <a:cs typeface="Arial"/>
              </a:rPr>
              <a:t>for</a:t>
            </a:r>
            <a:r>
              <a:rPr sz="2667" i="1" kern="0" spc="-133" dirty="0">
                <a:solidFill>
                  <a:sysClr val="windowText" lastClr="000000"/>
                </a:solidFill>
                <a:latin typeface="Arial"/>
                <a:cs typeface="Arial"/>
              </a:rPr>
              <a:t> </a:t>
            </a:r>
            <a:r>
              <a:rPr sz="2667" i="1" kern="0" spc="-40" dirty="0">
                <a:solidFill>
                  <a:sysClr val="windowText" lastClr="000000"/>
                </a:solidFill>
                <a:latin typeface="Arial"/>
                <a:cs typeface="Arial"/>
              </a:rPr>
              <a:t>staff</a:t>
            </a:r>
            <a:r>
              <a:rPr sz="2667" i="1" kern="0" spc="-133" dirty="0">
                <a:solidFill>
                  <a:sysClr val="windowText" lastClr="000000"/>
                </a:solidFill>
                <a:latin typeface="Arial"/>
                <a:cs typeface="Arial"/>
              </a:rPr>
              <a:t> </a:t>
            </a:r>
            <a:r>
              <a:rPr sz="2667" i="1" kern="0" spc="-40" dirty="0">
                <a:solidFill>
                  <a:sysClr val="windowText" lastClr="000000"/>
                </a:solidFill>
                <a:latin typeface="Arial"/>
                <a:cs typeface="Arial"/>
              </a:rPr>
              <a:t>training</a:t>
            </a:r>
            <a:r>
              <a:rPr sz="2667" i="1" kern="0" spc="-127" dirty="0">
                <a:solidFill>
                  <a:sysClr val="windowText" lastClr="000000"/>
                </a:solidFill>
                <a:latin typeface="Arial"/>
                <a:cs typeface="Arial"/>
              </a:rPr>
              <a:t> </a:t>
            </a:r>
            <a:r>
              <a:rPr sz="2667" i="1" kern="0" dirty="0">
                <a:solidFill>
                  <a:sysClr val="windowText" lastClr="000000"/>
                </a:solidFill>
                <a:latin typeface="Arial"/>
                <a:cs typeface="Arial"/>
              </a:rPr>
              <a:t>to</a:t>
            </a:r>
            <a:r>
              <a:rPr sz="2667" i="1" kern="0" spc="-127" dirty="0">
                <a:solidFill>
                  <a:sysClr val="windowText" lastClr="000000"/>
                </a:solidFill>
                <a:latin typeface="Arial"/>
                <a:cs typeface="Arial"/>
              </a:rPr>
              <a:t> </a:t>
            </a:r>
            <a:r>
              <a:rPr sz="2667" i="1" kern="0" spc="-87" dirty="0">
                <a:solidFill>
                  <a:sysClr val="windowText" lastClr="000000"/>
                </a:solidFill>
                <a:latin typeface="Arial"/>
                <a:cs typeface="Arial"/>
              </a:rPr>
              <a:t>gain</a:t>
            </a:r>
            <a:r>
              <a:rPr sz="2667" i="1" kern="0" spc="-133" dirty="0">
                <a:solidFill>
                  <a:sysClr val="windowText" lastClr="000000"/>
                </a:solidFill>
                <a:latin typeface="Arial"/>
                <a:cs typeface="Arial"/>
              </a:rPr>
              <a:t> </a:t>
            </a:r>
            <a:r>
              <a:rPr sz="2667" i="1" kern="0" spc="-80" dirty="0">
                <a:solidFill>
                  <a:sysClr val="windowText" lastClr="000000"/>
                </a:solidFill>
                <a:latin typeface="Arial"/>
                <a:cs typeface="Arial"/>
              </a:rPr>
              <a:t>our</a:t>
            </a:r>
            <a:r>
              <a:rPr sz="2667" i="1" kern="0" spc="-152" dirty="0">
                <a:solidFill>
                  <a:sysClr val="windowText" lastClr="000000"/>
                </a:solidFill>
                <a:latin typeface="Arial"/>
                <a:cs typeface="Arial"/>
              </a:rPr>
              <a:t> </a:t>
            </a:r>
            <a:r>
              <a:rPr sz="2667" i="1" kern="0" spc="-120" dirty="0">
                <a:solidFill>
                  <a:sysClr val="windowText" lastClr="000000"/>
                </a:solidFill>
                <a:latin typeface="Arial"/>
                <a:cs typeface="Arial"/>
              </a:rPr>
              <a:t>level</a:t>
            </a:r>
            <a:r>
              <a:rPr sz="2667" i="1" kern="0" spc="-133" dirty="0">
                <a:solidFill>
                  <a:sysClr val="windowText" lastClr="000000"/>
                </a:solidFill>
                <a:latin typeface="Arial"/>
                <a:cs typeface="Arial"/>
              </a:rPr>
              <a:t> </a:t>
            </a:r>
            <a:r>
              <a:rPr sz="2667" i="1" kern="0" spc="-147" dirty="0">
                <a:solidFill>
                  <a:sysClr val="windowText" lastClr="000000"/>
                </a:solidFill>
                <a:latin typeface="Arial"/>
                <a:cs typeface="Arial"/>
              </a:rPr>
              <a:t>3</a:t>
            </a:r>
            <a:r>
              <a:rPr sz="2667" i="1" kern="0" spc="-127" dirty="0">
                <a:solidFill>
                  <a:sysClr val="windowText" lastClr="000000"/>
                </a:solidFill>
                <a:latin typeface="Arial"/>
                <a:cs typeface="Arial"/>
              </a:rPr>
              <a:t> </a:t>
            </a:r>
            <a:r>
              <a:rPr sz="2667" i="1" kern="0" spc="-53" dirty="0">
                <a:solidFill>
                  <a:sysClr val="windowText" lastClr="000000"/>
                </a:solidFill>
                <a:latin typeface="Arial"/>
                <a:cs typeface="Arial"/>
              </a:rPr>
              <a:t>certification</a:t>
            </a:r>
            <a:r>
              <a:rPr sz="2667" i="1" kern="0" spc="-100" dirty="0">
                <a:solidFill>
                  <a:sysClr val="windowText" lastClr="000000"/>
                </a:solidFill>
                <a:latin typeface="Arial"/>
                <a:cs typeface="Arial"/>
              </a:rPr>
              <a:t> </a:t>
            </a:r>
            <a:r>
              <a:rPr sz="2667" i="1" kern="0" spc="-33" dirty="0">
                <a:solidFill>
                  <a:sysClr val="windowText" lastClr="000000"/>
                </a:solidFill>
                <a:latin typeface="Arial"/>
                <a:cs typeface="Arial"/>
              </a:rPr>
              <a:t>for </a:t>
            </a:r>
            <a:r>
              <a:rPr sz="2667" i="1" kern="0" spc="-167" dirty="0">
                <a:solidFill>
                  <a:sysClr val="windowText" lastClr="000000"/>
                </a:solidFill>
                <a:latin typeface="Arial"/>
                <a:cs typeface="Arial"/>
              </a:rPr>
              <a:t>Learn</a:t>
            </a:r>
            <a:r>
              <a:rPr sz="2667" i="1" kern="0" spc="-147" dirty="0">
                <a:solidFill>
                  <a:sysClr val="windowText" lastClr="000000"/>
                </a:solidFill>
                <a:latin typeface="Arial"/>
                <a:cs typeface="Arial"/>
              </a:rPr>
              <a:t> </a:t>
            </a:r>
            <a:r>
              <a:rPr sz="2667" i="1" kern="0" spc="-127" dirty="0">
                <a:solidFill>
                  <a:sysClr val="windowText" lastClr="000000"/>
                </a:solidFill>
                <a:latin typeface="Arial"/>
                <a:cs typeface="Arial"/>
              </a:rPr>
              <a:t>and</a:t>
            </a:r>
            <a:r>
              <a:rPr sz="2667" i="1" kern="0" spc="-160" dirty="0">
                <a:solidFill>
                  <a:sysClr val="windowText" lastClr="000000"/>
                </a:solidFill>
                <a:latin typeface="Arial"/>
                <a:cs typeface="Arial"/>
              </a:rPr>
              <a:t> </a:t>
            </a:r>
            <a:r>
              <a:rPr sz="2667" i="1" kern="0" spc="-27" dirty="0">
                <a:solidFill>
                  <a:sysClr val="windowText" lastClr="000000"/>
                </a:solidFill>
                <a:latin typeface="Arial"/>
                <a:cs typeface="Arial"/>
              </a:rPr>
              <a:t>Grow”</a:t>
            </a:r>
            <a:endParaRPr sz="2667" kern="0">
              <a:solidFill>
                <a:sysClr val="windowText" lastClr="000000"/>
              </a:solidFill>
              <a:latin typeface="Arial"/>
              <a:cs typeface="Arial"/>
            </a:endParaRPr>
          </a:p>
          <a:p>
            <a:pPr marL="398770" marR="98211" indent="-382684" defTabSz="1219170">
              <a:buSzPct val="70000"/>
              <a:buFont typeface="Courier New"/>
              <a:buChar char="o"/>
              <a:tabLst>
                <a:tab pos="398770" algn="l"/>
              </a:tabLst>
            </a:pPr>
            <a:r>
              <a:rPr sz="2667" i="1" kern="0" dirty="0">
                <a:solidFill>
                  <a:sysClr val="windowText" lastClr="000000"/>
                </a:solidFill>
                <a:latin typeface="Arial"/>
                <a:cs typeface="Arial"/>
              </a:rPr>
              <a:t>“Without</a:t>
            </a:r>
            <a:r>
              <a:rPr sz="2667" i="1" kern="0" spc="-152" dirty="0">
                <a:solidFill>
                  <a:sysClr val="windowText" lastClr="000000"/>
                </a:solidFill>
                <a:latin typeface="Arial"/>
                <a:cs typeface="Arial"/>
              </a:rPr>
              <a:t> </a:t>
            </a:r>
            <a:r>
              <a:rPr sz="2667" i="1" kern="0" spc="-33" dirty="0">
                <a:solidFill>
                  <a:sysClr val="windowText" lastClr="000000"/>
                </a:solidFill>
                <a:latin typeface="Arial"/>
                <a:cs typeface="Arial"/>
              </a:rPr>
              <a:t>[this</a:t>
            </a:r>
            <a:r>
              <a:rPr sz="2667" i="1" kern="0" spc="-93" dirty="0">
                <a:solidFill>
                  <a:sysClr val="windowText" lastClr="000000"/>
                </a:solidFill>
                <a:latin typeface="Arial"/>
                <a:cs typeface="Arial"/>
              </a:rPr>
              <a:t> </a:t>
            </a:r>
            <a:r>
              <a:rPr sz="2667" i="1" kern="0" spc="-67" dirty="0">
                <a:solidFill>
                  <a:sysClr val="windowText" lastClr="000000"/>
                </a:solidFill>
                <a:latin typeface="Arial"/>
                <a:cs typeface="Arial"/>
              </a:rPr>
              <a:t>funding]</a:t>
            </a:r>
            <a:r>
              <a:rPr sz="2667" i="1" kern="0" spc="-152" dirty="0">
                <a:solidFill>
                  <a:sysClr val="windowText" lastClr="000000"/>
                </a:solidFill>
                <a:latin typeface="Arial"/>
                <a:cs typeface="Arial"/>
              </a:rPr>
              <a:t> </a:t>
            </a:r>
            <a:r>
              <a:rPr sz="2667" i="1" kern="0" spc="-127" dirty="0">
                <a:solidFill>
                  <a:sysClr val="windowText" lastClr="000000"/>
                </a:solidFill>
                <a:latin typeface="Arial"/>
                <a:cs typeface="Arial"/>
              </a:rPr>
              <a:t>we </a:t>
            </a:r>
            <a:r>
              <a:rPr sz="2667" i="1" kern="0" spc="-87" dirty="0">
                <a:solidFill>
                  <a:sysClr val="windowText" lastClr="000000"/>
                </a:solidFill>
                <a:latin typeface="Arial"/>
                <a:cs typeface="Arial"/>
              </a:rPr>
              <a:t>would</a:t>
            </a:r>
            <a:r>
              <a:rPr sz="2667" i="1" kern="0" spc="-133" dirty="0">
                <a:solidFill>
                  <a:sysClr val="windowText" lastClr="000000"/>
                </a:solidFill>
                <a:latin typeface="Arial"/>
                <a:cs typeface="Arial"/>
              </a:rPr>
              <a:t> </a:t>
            </a:r>
            <a:r>
              <a:rPr sz="2667" i="1" kern="0" spc="-152" dirty="0">
                <a:solidFill>
                  <a:sysClr val="windowText" lastClr="000000"/>
                </a:solidFill>
                <a:latin typeface="Arial"/>
                <a:cs typeface="Arial"/>
              </a:rPr>
              <a:t>have</a:t>
            </a:r>
            <a:r>
              <a:rPr sz="2667" i="1" kern="0" spc="-127" dirty="0">
                <a:solidFill>
                  <a:sysClr val="windowText" lastClr="000000"/>
                </a:solidFill>
                <a:latin typeface="Arial"/>
                <a:cs typeface="Arial"/>
              </a:rPr>
              <a:t> </a:t>
            </a:r>
            <a:r>
              <a:rPr sz="2667" i="1" kern="0" dirty="0">
                <a:solidFill>
                  <a:sysClr val="windowText" lastClr="000000"/>
                </a:solidFill>
                <a:latin typeface="Arial"/>
                <a:cs typeface="Arial"/>
              </a:rPr>
              <a:t>to</a:t>
            </a:r>
            <a:r>
              <a:rPr sz="2667" i="1" kern="0" spc="-113" dirty="0">
                <a:solidFill>
                  <a:sysClr val="windowText" lastClr="000000"/>
                </a:solidFill>
                <a:latin typeface="Arial"/>
                <a:cs typeface="Arial"/>
              </a:rPr>
              <a:t> </a:t>
            </a:r>
            <a:r>
              <a:rPr sz="2667" i="1" kern="0" spc="-87" dirty="0">
                <a:solidFill>
                  <a:sysClr val="windowText" lastClr="000000"/>
                </a:solidFill>
                <a:latin typeface="Arial"/>
                <a:cs typeface="Arial"/>
              </a:rPr>
              <a:t>drastically</a:t>
            </a:r>
            <a:r>
              <a:rPr sz="2667" i="1" kern="0" spc="-93" dirty="0">
                <a:solidFill>
                  <a:sysClr val="windowText" lastClr="000000"/>
                </a:solidFill>
                <a:latin typeface="Arial"/>
                <a:cs typeface="Arial"/>
              </a:rPr>
              <a:t> </a:t>
            </a:r>
            <a:r>
              <a:rPr sz="2667" i="1" kern="0" spc="-73" dirty="0">
                <a:solidFill>
                  <a:sysClr val="windowText" lastClr="000000"/>
                </a:solidFill>
                <a:latin typeface="Arial"/>
                <a:cs typeface="Arial"/>
              </a:rPr>
              <a:t>cut</a:t>
            </a:r>
            <a:r>
              <a:rPr sz="2667" i="1" kern="0" spc="-100" dirty="0">
                <a:solidFill>
                  <a:sysClr val="windowText" lastClr="000000"/>
                </a:solidFill>
                <a:latin typeface="Arial"/>
                <a:cs typeface="Arial"/>
              </a:rPr>
              <a:t> </a:t>
            </a:r>
            <a:r>
              <a:rPr sz="2667" i="1" kern="0" spc="-160" dirty="0">
                <a:solidFill>
                  <a:sysClr val="windowText" lastClr="000000"/>
                </a:solidFill>
                <a:latin typeface="Arial"/>
                <a:cs typeface="Arial"/>
              </a:rPr>
              <a:t>back</a:t>
            </a:r>
            <a:r>
              <a:rPr sz="2667" i="1" kern="0" spc="-93" dirty="0">
                <a:solidFill>
                  <a:sysClr val="windowText" lastClr="000000"/>
                </a:solidFill>
                <a:latin typeface="Arial"/>
                <a:cs typeface="Arial"/>
              </a:rPr>
              <a:t> </a:t>
            </a:r>
            <a:r>
              <a:rPr sz="2667" i="1" kern="0" spc="-180" dirty="0">
                <a:solidFill>
                  <a:sysClr val="windowText" lastClr="000000"/>
                </a:solidFill>
                <a:latin typeface="Arial"/>
                <a:cs typeface="Arial"/>
              </a:rPr>
              <a:t>services</a:t>
            </a:r>
            <a:r>
              <a:rPr sz="2667" i="1" kern="0" spc="-133" dirty="0">
                <a:solidFill>
                  <a:sysClr val="windowText" lastClr="000000"/>
                </a:solidFill>
                <a:latin typeface="Arial"/>
                <a:cs typeface="Arial"/>
              </a:rPr>
              <a:t> </a:t>
            </a:r>
            <a:r>
              <a:rPr sz="2667" i="1" kern="0" spc="-33" dirty="0">
                <a:solidFill>
                  <a:sysClr val="windowText" lastClr="000000"/>
                </a:solidFill>
                <a:latin typeface="Arial"/>
                <a:cs typeface="Arial"/>
              </a:rPr>
              <a:t>to </a:t>
            </a:r>
            <a:r>
              <a:rPr sz="2667" i="1" kern="0" spc="-87" dirty="0">
                <a:solidFill>
                  <a:sysClr val="windowText" lastClr="000000"/>
                </a:solidFill>
                <a:latin typeface="Arial"/>
                <a:cs typeface="Arial"/>
              </a:rPr>
              <a:t>families</a:t>
            </a:r>
            <a:r>
              <a:rPr sz="2667" i="1" kern="0" spc="-93" dirty="0">
                <a:solidFill>
                  <a:sysClr val="windowText" lastClr="000000"/>
                </a:solidFill>
                <a:latin typeface="Arial"/>
                <a:cs typeface="Arial"/>
              </a:rPr>
              <a:t> </a:t>
            </a:r>
            <a:r>
              <a:rPr sz="2667" i="1" kern="0" spc="-167" dirty="0">
                <a:solidFill>
                  <a:sysClr val="windowText" lastClr="000000"/>
                </a:solidFill>
                <a:latin typeface="Arial"/>
                <a:cs typeface="Arial"/>
              </a:rPr>
              <a:t>whose</a:t>
            </a:r>
            <a:r>
              <a:rPr sz="2667" i="1" kern="0" spc="-160" dirty="0">
                <a:solidFill>
                  <a:sysClr val="windowText" lastClr="000000"/>
                </a:solidFill>
                <a:latin typeface="Arial"/>
                <a:cs typeface="Arial"/>
              </a:rPr>
              <a:t> </a:t>
            </a:r>
            <a:r>
              <a:rPr sz="2667" i="1" kern="0" spc="-100" dirty="0">
                <a:solidFill>
                  <a:sysClr val="windowText" lastClr="000000"/>
                </a:solidFill>
                <a:latin typeface="Arial"/>
                <a:cs typeface="Arial"/>
              </a:rPr>
              <a:t>children</a:t>
            </a:r>
            <a:r>
              <a:rPr sz="2667" i="1" kern="0" spc="-93" dirty="0">
                <a:solidFill>
                  <a:sysClr val="windowText" lastClr="000000"/>
                </a:solidFill>
                <a:latin typeface="Arial"/>
                <a:cs typeface="Arial"/>
              </a:rPr>
              <a:t> </a:t>
            </a:r>
            <a:r>
              <a:rPr sz="2667" i="1" kern="0" spc="-160" dirty="0">
                <a:solidFill>
                  <a:sysClr val="windowText" lastClr="000000"/>
                </a:solidFill>
                <a:latin typeface="Arial"/>
                <a:cs typeface="Arial"/>
              </a:rPr>
              <a:t>have</a:t>
            </a:r>
            <a:r>
              <a:rPr sz="2667" i="1" kern="0" spc="-147" dirty="0">
                <a:solidFill>
                  <a:sysClr val="windowText" lastClr="000000"/>
                </a:solidFill>
                <a:latin typeface="Arial"/>
                <a:cs typeface="Arial"/>
              </a:rPr>
              <a:t> </a:t>
            </a:r>
            <a:r>
              <a:rPr sz="2667" i="1" kern="0" spc="-60" dirty="0">
                <a:solidFill>
                  <a:sysClr val="windowText" lastClr="000000"/>
                </a:solidFill>
                <a:latin typeface="Arial"/>
                <a:cs typeface="Arial"/>
              </a:rPr>
              <a:t>additional</a:t>
            </a:r>
            <a:r>
              <a:rPr sz="2667" i="1" kern="0" spc="-133" dirty="0">
                <a:solidFill>
                  <a:sysClr val="windowText" lastClr="000000"/>
                </a:solidFill>
                <a:latin typeface="Arial"/>
                <a:cs typeface="Arial"/>
              </a:rPr>
              <a:t> </a:t>
            </a:r>
            <a:r>
              <a:rPr sz="2667" i="1" kern="0" spc="-13" dirty="0">
                <a:solidFill>
                  <a:sysClr val="windowText" lastClr="000000"/>
                </a:solidFill>
                <a:latin typeface="Arial"/>
                <a:cs typeface="Arial"/>
              </a:rPr>
              <a:t>needs”</a:t>
            </a:r>
            <a:endParaRPr sz="2667" kern="0">
              <a:solidFill>
                <a:sysClr val="windowText" lastClr="000000"/>
              </a:solidFill>
              <a:latin typeface="Arial"/>
              <a:cs typeface="Arial"/>
            </a:endParaRPr>
          </a:p>
          <a:p>
            <a:pPr marL="398770" marR="320031" indent="-382684" defTabSz="1219170">
              <a:buSzPct val="70000"/>
              <a:buFont typeface="Courier New"/>
              <a:buChar char="o"/>
              <a:tabLst>
                <a:tab pos="398770" algn="l"/>
              </a:tabLst>
            </a:pPr>
            <a:r>
              <a:rPr sz="2667" i="1" kern="0" dirty="0">
                <a:solidFill>
                  <a:sysClr val="windowText" lastClr="000000"/>
                </a:solidFill>
                <a:latin typeface="Arial"/>
                <a:cs typeface="Arial"/>
              </a:rPr>
              <a:t>“With</a:t>
            </a:r>
            <a:r>
              <a:rPr sz="2667" i="1" kern="0" spc="-120" dirty="0">
                <a:solidFill>
                  <a:sysClr val="windowText" lastClr="000000"/>
                </a:solidFill>
                <a:latin typeface="Arial"/>
                <a:cs typeface="Arial"/>
              </a:rPr>
              <a:t> </a:t>
            </a:r>
            <a:r>
              <a:rPr sz="2667" i="1" kern="0" spc="-127" dirty="0">
                <a:solidFill>
                  <a:sysClr val="windowText" lastClr="000000"/>
                </a:solidFill>
                <a:latin typeface="Arial"/>
                <a:cs typeface="Arial"/>
              </a:rPr>
              <a:t>increasing</a:t>
            </a:r>
            <a:r>
              <a:rPr sz="2667" i="1" kern="0" spc="-120" dirty="0">
                <a:solidFill>
                  <a:sysClr val="windowText" lastClr="000000"/>
                </a:solidFill>
                <a:latin typeface="Arial"/>
                <a:cs typeface="Arial"/>
              </a:rPr>
              <a:t> </a:t>
            </a:r>
            <a:r>
              <a:rPr sz="2667" i="1" kern="0" spc="-147" dirty="0">
                <a:solidFill>
                  <a:sysClr val="windowText" lastClr="000000"/>
                </a:solidFill>
                <a:latin typeface="Arial"/>
                <a:cs typeface="Arial"/>
              </a:rPr>
              <a:t>cost</a:t>
            </a:r>
            <a:r>
              <a:rPr sz="2667" i="1" kern="0" spc="-87" dirty="0">
                <a:solidFill>
                  <a:sysClr val="windowText" lastClr="000000"/>
                </a:solidFill>
                <a:latin typeface="Arial"/>
                <a:cs typeface="Arial"/>
              </a:rPr>
              <a:t> </a:t>
            </a:r>
            <a:r>
              <a:rPr sz="2667" i="1" kern="0" spc="-120" dirty="0">
                <a:solidFill>
                  <a:sysClr val="windowText" lastClr="000000"/>
                </a:solidFill>
                <a:latin typeface="Arial"/>
                <a:cs typeface="Arial"/>
              </a:rPr>
              <a:t>on </a:t>
            </a:r>
            <a:r>
              <a:rPr sz="2667" i="1" kern="0" spc="-147" dirty="0">
                <a:solidFill>
                  <a:sysClr val="windowText" lastClr="000000"/>
                </a:solidFill>
                <a:latin typeface="Arial"/>
                <a:cs typeface="Arial"/>
              </a:rPr>
              <a:t>supplies,</a:t>
            </a:r>
            <a:r>
              <a:rPr sz="2667" i="1" kern="0" spc="-133" dirty="0">
                <a:solidFill>
                  <a:sysClr val="windowText" lastClr="000000"/>
                </a:solidFill>
                <a:latin typeface="Arial"/>
                <a:cs typeface="Arial"/>
              </a:rPr>
              <a:t> </a:t>
            </a:r>
            <a:r>
              <a:rPr sz="2667" i="1" kern="0" spc="-60" dirty="0">
                <a:solidFill>
                  <a:sysClr val="windowText" lastClr="000000"/>
                </a:solidFill>
                <a:latin typeface="Arial"/>
                <a:cs typeface="Arial"/>
              </a:rPr>
              <a:t>the</a:t>
            </a:r>
            <a:r>
              <a:rPr sz="2667" i="1" kern="0" spc="-113" dirty="0">
                <a:solidFill>
                  <a:sysClr val="windowText" lastClr="000000"/>
                </a:solidFill>
                <a:latin typeface="Arial"/>
                <a:cs typeface="Arial"/>
              </a:rPr>
              <a:t> </a:t>
            </a:r>
            <a:r>
              <a:rPr sz="2667" i="1" kern="0" spc="-87" dirty="0">
                <a:solidFill>
                  <a:sysClr val="windowText" lastClr="000000"/>
                </a:solidFill>
                <a:latin typeface="Arial"/>
                <a:cs typeface="Arial"/>
              </a:rPr>
              <a:t>funding</a:t>
            </a:r>
            <a:r>
              <a:rPr sz="2667" i="1" kern="0" spc="-133" dirty="0">
                <a:solidFill>
                  <a:sysClr val="windowText" lastClr="000000"/>
                </a:solidFill>
                <a:latin typeface="Arial"/>
                <a:cs typeface="Arial"/>
              </a:rPr>
              <a:t> </a:t>
            </a:r>
            <a:r>
              <a:rPr sz="2667" i="1" kern="0" spc="-167" dirty="0">
                <a:solidFill>
                  <a:sysClr val="windowText" lastClr="000000"/>
                </a:solidFill>
                <a:latin typeface="Arial"/>
                <a:cs typeface="Arial"/>
              </a:rPr>
              <a:t>was</a:t>
            </a:r>
            <a:r>
              <a:rPr sz="2667" i="1" kern="0" spc="-107" dirty="0">
                <a:solidFill>
                  <a:sysClr val="windowText" lastClr="000000"/>
                </a:solidFill>
                <a:latin typeface="Arial"/>
                <a:cs typeface="Arial"/>
              </a:rPr>
              <a:t> </a:t>
            </a:r>
            <a:r>
              <a:rPr sz="2667" i="1" kern="0" spc="-127" dirty="0">
                <a:solidFill>
                  <a:sysClr val="windowText" lastClr="000000"/>
                </a:solidFill>
                <a:latin typeface="Arial"/>
                <a:cs typeface="Arial"/>
              </a:rPr>
              <a:t>very</a:t>
            </a:r>
            <a:r>
              <a:rPr sz="2667" i="1" kern="0" spc="-113" dirty="0">
                <a:solidFill>
                  <a:sysClr val="windowText" lastClr="000000"/>
                </a:solidFill>
                <a:latin typeface="Arial"/>
                <a:cs typeface="Arial"/>
              </a:rPr>
              <a:t> </a:t>
            </a:r>
            <a:r>
              <a:rPr sz="2667" i="1" kern="0" spc="-73" dirty="0">
                <a:solidFill>
                  <a:sysClr val="windowText" lastClr="000000"/>
                </a:solidFill>
                <a:latin typeface="Arial"/>
                <a:cs typeface="Arial"/>
              </a:rPr>
              <a:t>helpful.</a:t>
            </a:r>
            <a:r>
              <a:rPr sz="2667" i="1" kern="0" spc="-120" dirty="0">
                <a:solidFill>
                  <a:sysClr val="windowText" lastClr="000000"/>
                </a:solidFill>
                <a:latin typeface="Arial"/>
                <a:cs typeface="Arial"/>
              </a:rPr>
              <a:t> </a:t>
            </a:r>
            <a:r>
              <a:rPr sz="2667" i="1" kern="0" spc="-73" dirty="0">
                <a:solidFill>
                  <a:sysClr val="windowText" lastClr="000000"/>
                </a:solidFill>
                <a:latin typeface="Arial"/>
                <a:cs typeface="Arial"/>
              </a:rPr>
              <a:t>I</a:t>
            </a:r>
            <a:r>
              <a:rPr sz="2667" i="1" kern="0" spc="-107" dirty="0">
                <a:solidFill>
                  <a:sysClr val="windowText" lastClr="000000"/>
                </a:solidFill>
                <a:latin typeface="Arial"/>
                <a:cs typeface="Arial"/>
              </a:rPr>
              <a:t> </a:t>
            </a:r>
            <a:r>
              <a:rPr sz="2667" i="1" kern="0" spc="-13" dirty="0">
                <a:solidFill>
                  <a:sysClr val="windowText" lastClr="000000"/>
                </a:solidFill>
                <a:latin typeface="Arial"/>
                <a:cs typeface="Arial"/>
              </a:rPr>
              <a:t>didn't </a:t>
            </a:r>
            <a:r>
              <a:rPr sz="2667" i="1" kern="0" spc="-160" dirty="0">
                <a:solidFill>
                  <a:sysClr val="windowText" lastClr="000000"/>
                </a:solidFill>
                <a:latin typeface="Arial"/>
                <a:cs typeface="Arial"/>
              </a:rPr>
              <a:t>have </a:t>
            </a:r>
            <a:r>
              <a:rPr sz="2667" i="1" kern="0" dirty="0">
                <a:solidFill>
                  <a:sysClr val="windowText" lastClr="000000"/>
                </a:solidFill>
                <a:latin typeface="Arial"/>
                <a:cs typeface="Arial"/>
              </a:rPr>
              <a:t>to</a:t>
            </a:r>
            <a:r>
              <a:rPr sz="2667" i="1" kern="0" spc="-113" dirty="0">
                <a:solidFill>
                  <a:sysClr val="windowText" lastClr="000000"/>
                </a:solidFill>
                <a:latin typeface="Arial"/>
                <a:cs typeface="Arial"/>
              </a:rPr>
              <a:t> </a:t>
            </a:r>
            <a:r>
              <a:rPr sz="2667" i="1" kern="0" spc="-127" dirty="0">
                <a:solidFill>
                  <a:sysClr val="windowText" lastClr="000000"/>
                </a:solidFill>
                <a:latin typeface="Arial"/>
                <a:cs typeface="Arial"/>
              </a:rPr>
              <a:t>raise</a:t>
            </a:r>
            <a:r>
              <a:rPr sz="2667" i="1" kern="0" spc="-140" dirty="0">
                <a:solidFill>
                  <a:sysClr val="windowText" lastClr="000000"/>
                </a:solidFill>
                <a:latin typeface="Arial"/>
                <a:cs typeface="Arial"/>
              </a:rPr>
              <a:t> </a:t>
            </a:r>
            <a:r>
              <a:rPr sz="2667" i="1" kern="0" spc="-60" dirty="0">
                <a:solidFill>
                  <a:sysClr val="windowText" lastClr="000000"/>
                </a:solidFill>
                <a:latin typeface="Arial"/>
                <a:cs typeface="Arial"/>
              </a:rPr>
              <a:t>the</a:t>
            </a:r>
            <a:r>
              <a:rPr sz="2667" i="1" kern="0" spc="-140" dirty="0">
                <a:solidFill>
                  <a:sysClr val="windowText" lastClr="000000"/>
                </a:solidFill>
                <a:latin typeface="Arial"/>
                <a:cs typeface="Arial"/>
              </a:rPr>
              <a:t> </a:t>
            </a:r>
            <a:r>
              <a:rPr sz="2667" i="1" kern="0" spc="-13" dirty="0">
                <a:solidFill>
                  <a:sysClr val="windowText" lastClr="000000"/>
                </a:solidFill>
                <a:latin typeface="Arial"/>
                <a:cs typeface="Arial"/>
              </a:rPr>
              <a:t>tuition.</a:t>
            </a:r>
            <a:r>
              <a:rPr sz="2667" i="1" kern="0" spc="-133" dirty="0">
                <a:solidFill>
                  <a:sysClr val="windowText" lastClr="000000"/>
                </a:solidFill>
                <a:latin typeface="Arial"/>
                <a:cs typeface="Arial"/>
              </a:rPr>
              <a:t> </a:t>
            </a:r>
            <a:r>
              <a:rPr sz="2667" i="1" kern="0" spc="-167" dirty="0">
                <a:solidFill>
                  <a:sysClr val="windowText" lastClr="000000"/>
                </a:solidFill>
                <a:latin typeface="Arial"/>
                <a:cs typeface="Arial"/>
              </a:rPr>
              <a:t>Thank</a:t>
            </a:r>
            <a:r>
              <a:rPr sz="2667" i="1" kern="0" spc="-147" dirty="0">
                <a:solidFill>
                  <a:sysClr val="windowText" lastClr="000000"/>
                </a:solidFill>
                <a:latin typeface="Arial"/>
                <a:cs typeface="Arial"/>
              </a:rPr>
              <a:t> </a:t>
            </a:r>
            <a:r>
              <a:rPr sz="2667" i="1" kern="0" spc="-140" dirty="0">
                <a:solidFill>
                  <a:sysClr val="windowText" lastClr="000000"/>
                </a:solidFill>
                <a:latin typeface="Arial"/>
                <a:cs typeface="Arial"/>
              </a:rPr>
              <a:t>you</a:t>
            </a:r>
            <a:r>
              <a:rPr sz="2667" i="1" kern="0" spc="-120" dirty="0">
                <a:solidFill>
                  <a:sysClr val="windowText" lastClr="000000"/>
                </a:solidFill>
                <a:latin typeface="Arial"/>
                <a:cs typeface="Arial"/>
              </a:rPr>
              <a:t> </a:t>
            </a:r>
            <a:r>
              <a:rPr sz="2667" i="1" kern="0" spc="-213" dirty="0">
                <a:solidFill>
                  <a:sysClr val="windowText" lastClr="000000"/>
                </a:solidFill>
                <a:latin typeface="Arial"/>
                <a:cs typeface="Arial"/>
              </a:rPr>
              <a:t>so</a:t>
            </a:r>
            <a:r>
              <a:rPr sz="2667" i="1" kern="0" spc="-140" dirty="0">
                <a:solidFill>
                  <a:sysClr val="windowText" lastClr="000000"/>
                </a:solidFill>
                <a:latin typeface="Arial"/>
                <a:cs typeface="Arial"/>
              </a:rPr>
              <a:t> </a:t>
            </a:r>
            <a:r>
              <a:rPr sz="2667" i="1" kern="0" spc="-160" dirty="0">
                <a:solidFill>
                  <a:sysClr val="windowText" lastClr="000000"/>
                </a:solidFill>
                <a:latin typeface="Arial"/>
                <a:cs typeface="Arial"/>
              </a:rPr>
              <a:t>much</a:t>
            </a:r>
            <a:r>
              <a:rPr sz="2667" i="1" kern="0" spc="-113" dirty="0">
                <a:solidFill>
                  <a:sysClr val="windowText" lastClr="000000"/>
                </a:solidFill>
                <a:latin typeface="Arial"/>
                <a:cs typeface="Arial"/>
              </a:rPr>
              <a:t> </a:t>
            </a:r>
            <a:r>
              <a:rPr sz="2667" i="1" kern="0" spc="-13" dirty="0">
                <a:solidFill>
                  <a:sysClr val="windowText" lastClr="000000"/>
                </a:solidFill>
                <a:latin typeface="Arial"/>
                <a:cs typeface="Arial"/>
              </a:rPr>
              <a:t>for</a:t>
            </a:r>
            <a:r>
              <a:rPr sz="2667" i="1" kern="0" spc="-133" dirty="0">
                <a:solidFill>
                  <a:sysClr val="windowText" lastClr="000000"/>
                </a:solidFill>
                <a:latin typeface="Arial"/>
                <a:cs typeface="Arial"/>
              </a:rPr>
              <a:t> </a:t>
            </a:r>
            <a:r>
              <a:rPr sz="2667" i="1" kern="0" spc="-60" dirty="0">
                <a:solidFill>
                  <a:sysClr val="windowText" lastClr="000000"/>
                </a:solidFill>
                <a:latin typeface="Arial"/>
                <a:cs typeface="Arial"/>
              </a:rPr>
              <a:t>the</a:t>
            </a:r>
            <a:r>
              <a:rPr sz="2667" i="1" kern="0" spc="-140" dirty="0">
                <a:solidFill>
                  <a:sysClr val="windowText" lastClr="000000"/>
                </a:solidFill>
                <a:latin typeface="Arial"/>
                <a:cs typeface="Arial"/>
              </a:rPr>
              <a:t> </a:t>
            </a:r>
            <a:r>
              <a:rPr sz="2667" i="1" kern="0" spc="-13" dirty="0">
                <a:solidFill>
                  <a:sysClr val="windowText" lastClr="000000"/>
                </a:solidFill>
                <a:latin typeface="Arial"/>
                <a:cs typeface="Arial"/>
              </a:rPr>
              <a:t>support.”</a:t>
            </a:r>
            <a:endParaRPr sz="2667" kern="0">
              <a:solidFill>
                <a:sysClr val="windowText" lastClr="000000"/>
              </a:solidFill>
              <a:latin typeface="Arial"/>
              <a:cs typeface="Arial"/>
            </a:endParaRPr>
          </a:p>
          <a:p>
            <a:pPr marL="398770" indent="-381837" defTabSz="1219170">
              <a:buSzPct val="70000"/>
              <a:buFont typeface="Courier New"/>
              <a:buChar char="o"/>
              <a:tabLst>
                <a:tab pos="398770" algn="l"/>
              </a:tabLst>
            </a:pPr>
            <a:r>
              <a:rPr sz="2667" i="1" kern="0" spc="-87" dirty="0">
                <a:solidFill>
                  <a:sysClr val="windowText" lastClr="000000"/>
                </a:solidFill>
                <a:latin typeface="Arial"/>
                <a:cs typeface="Arial"/>
              </a:rPr>
              <a:t>“This</a:t>
            </a:r>
            <a:r>
              <a:rPr sz="2667" i="1" kern="0" spc="-133" dirty="0">
                <a:solidFill>
                  <a:sysClr val="windowText" lastClr="000000"/>
                </a:solidFill>
                <a:latin typeface="Arial"/>
                <a:cs typeface="Arial"/>
              </a:rPr>
              <a:t> </a:t>
            </a:r>
            <a:r>
              <a:rPr sz="2667" i="1" kern="0" spc="-80" dirty="0">
                <a:solidFill>
                  <a:sysClr val="windowText" lastClr="000000"/>
                </a:solidFill>
                <a:latin typeface="Arial"/>
                <a:cs typeface="Arial"/>
              </a:rPr>
              <a:t>funding</a:t>
            </a:r>
            <a:r>
              <a:rPr sz="2667" i="1" kern="0" spc="-140" dirty="0">
                <a:solidFill>
                  <a:sysClr val="windowText" lastClr="000000"/>
                </a:solidFill>
                <a:latin typeface="Arial"/>
                <a:cs typeface="Arial"/>
              </a:rPr>
              <a:t> </a:t>
            </a:r>
            <a:r>
              <a:rPr sz="2667" i="1" kern="0" spc="-160" dirty="0">
                <a:solidFill>
                  <a:sysClr val="windowText" lastClr="000000"/>
                </a:solidFill>
                <a:latin typeface="Arial"/>
                <a:cs typeface="Arial"/>
              </a:rPr>
              <a:t>is</a:t>
            </a:r>
            <a:r>
              <a:rPr sz="2667" i="1" kern="0" spc="-133" dirty="0">
                <a:solidFill>
                  <a:sysClr val="windowText" lastClr="000000"/>
                </a:solidFill>
                <a:latin typeface="Arial"/>
                <a:cs typeface="Arial"/>
              </a:rPr>
              <a:t> </a:t>
            </a:r>
            <a:r>
              <a:rPr sz="2667" i="1" kern="0" spc="-13" dirty="0">
                <a:solidFill>
                  <a:sysClr val="windowText" lastClr="000000"/>
                </a:solidFill>
                <a:latin typeface="Arial"/>
                <a:cs typeface="Arial"/>
              </a:rPr>
              <a:t>essential”</a:t>
            </a:r>
            <a:endParaRPr sz="2667" kern="0">
              <a:solidFill>
                <a:sysClr val="windowText" lastClr="000000"/>
              </a:solidFill>
              <a:latin typeface="Arial"/>
              <a:cs typeface="Arial"/>
            </a:endParaRPr>
          </a:p>
        </p:txBody>
      </p:sp>
      <p:grpSp>
        <p:nvGrpSpPr>
          <p:cNvPr id="4" name="object 4"/>
          <p:cNvGrpSpPr/>
          <p:nvPr/>
        </p:nvGrpSpPr>
        <p:grpSpPr>
          <a:xfrm>
            <a:off x="0" y="1"/>
            <a:ext cx="12192000" cy="2788919"/>
            <a:chOff x="0" y="0"/>
            <a:chExt cx="9144000" cy="2091689"/>
          </a:xfrm>
        </p:grpSpPr>
        <p:pic>
          <p:nvPicPr>
            <p:cNvPr id="5" name="object 5"/>
            <p:cNvPicPr/>
            <p:nvPr/>
          </p:nvPicPr>
          <p:blipFill>
            <a:blip r:embed="rId3" cstate="print"/>
            <a:stretch>
              <a:fillRect/>
            </a:stretch>
          </p:blipFill>
          <p:spPr>
            <a:xfrm>
              <a:off x="0" y="0"/>
              <a:ext cx="9144000" cy="2091558"/>
            </a:xfrm>
            <a:prstGeom prst="rect">
              <a:avLst/>
            </a:prstGeom>
          </p:spPr>
        </p:pic>
        <p:sp>
          <p:nvSpPr>
            <p:cNvPr id="6" name="object 6"/>
            <p:cNvSpPr/>
            <p:nvPr/>
          </p:nvSpPr>
          <p:spPr>
            <a:xfrm>
              <a:off x="529840" y="424996"/>
              <a:ext cx="6511290" cy="1139190"/>
            </a:xfrm>
            <a:custGeom>
              <a:avLst/>
              <a:gdLst/>
              <a:ahLst/>
              <a:cxnLst/>
              <a:rect l="l" t="t" r="r" b="b"/>
              <a:pathLst>
                <a:path w="6511290" h="1139190">
                  <a:moveTo>
                    <a:pt x="6321183" y="0"/>
                  </a:moveTo>
                  <a:lnTo>
                    <a:pt x="189852" y="0"/>
                  </a:lnTo>
                  <a:lnTo>
                    <a:pt x="139382" y="6781"/>
                  </a:lnTo>
                  <a:lnTo>
                    <a:pt x="94030" y="25920"/>
                  </a:lnTo>
                  <a:lnTo>
                    <a:pt x="55606" y="55606"/>
                  </a:lnTo>
                  <a:lnTo>
                    <a:pt x="25920" y="94030"/>
                  </a:lnTo>
                  <a:lnTo>
                    <a:pt x="6781" y="139382"/>
                  </a:lnTo>
                  <a:lnTo>
                    <a:pt x="0" y="189852"/>
                  </a:lnTo>
                  <a:lnTo>
                    <a:pt x="0" y="949248"/>
                  </a:lnTo>
                  <a:lnTo>
                    <a:pt x="6781" y="999718"/>
                  </a:lnTo>
                  <a:lnTo>
                    <a:pt x="25920" y="1045070"/>
                  </a:lnTo>
                  <a:lnTo>
                    <a:pt x="55606" y="1083494"/>
                  </a:lnTo>
                  <a:lnTo>
                    <a:pt x="94030" y="1113180"/>
                  </a:lnTo>
                  <a:lnTo>
                    <a:pt x="139382" y="1132319"/>
                  </a:lnTo>
                  <a:lnTo>
                    <a:pt x="189852" y="1139101"/>
                  </a:lnTo>
                  <a:lnTo>
                    <a:pt x="6321183" y="1139101"/>
                  </a:lnTo>
                  <a:lnTo>
                    <a:pt x="6371653" y="1132319"/>
                  </a:lnTo>
                  <a:lnTo>
                    <a:pt x="6417005" y="1113180"/>
                  </a:lnTo>
                  <a:lnTo>
                    <a:pt x="6455429" y="1083494"/>
                  </a:lnTo>
                  <a:lnTo>
                    <a:pt x="6485115" y="1045070"/>
                  </a:lnTo>
                  <a:lnTo>
                    <a:pt x="6504254" y="999718"/>
                  </a:lnTo>
                  <a:lnTo>
                    <a:pt x="6511035" y="949248"/>
                  </a:lnTo>
                  <a:lnTo>
                    <a:pt x="6511035" y="189852"/>
                  </a:lnTo>
                  <a:lnTo>
                    <a:pt x="6504254" y="139382"/>
                  </a:lnTo>
                  <a:lnTo>
                    <a:pt x="6485115" y="94030"/>
                  </a:lnTo>
                  <a:lnTo>
                    <a:pt x="6455429" y="55606"/>
                  </a:lnTo>
                  <a:lnTo>
                    <a:pt x="6417005" y="25920"/>
                  </a:lnTo>
                  <a:lnTo>
                    <a:pt x="6371653" y="6781"/>
                  </a:lnTo>
                  <a:lnTo>
                    <a:pt x="6321183" y="0"/>
                  </a:lnTo>
                  <a:close/>
                </a:path>
              </a:pathLst>
            </a:custGeom>
            <a:solidFill>
              <a:srgbClr val="189293"/>
            </a:solidFill>
          </p:spPr>
          <p:txBody>
            <a:bodyPr wrap="square" lIns="0" tIns="0" rIns="0" bIns="0" rtlCol="0"/>
            <a:lstStyle/>
            <a:p>
              <a:pPr defTabSz="1219170"/>
              <a:endParaRPr sz="2400" kern="0">
                <a:solidFill>
                  <a:sysClr val="windowText" lastClr="000000"/>
                </a:solidFill>
              </a:endParaRPr>
            </a:p>
          </p:txBody>
        </p:sp>
        <p:sp>
          <p:nvSpPr>
            <p:cNvPr id="7" name="object 7"/>
            <p:cNvSpPr/>
            <p:nvPr/>
          </p:nvSpPr>
          <p:spPr>
            <a:xfrm>
              <a:off x="529840" y="424996"/>
              <a:ext cx="6511290" cy="1139190"/>
            </a:xfrm>
            <a:custGeom>
              <a:avLst/>
              <a:gdLst/>
              <a:ahLst/>
              <a:cxnLst/>
              <a:rect l="l" t="t" r="r" b="b"/>
              <a:pathLst>
                <a:path w="6511290" h="1139190">
                  <a:moveTo>
                    <a:pt x="0" y="189852"/>
                  </a:moveTo>
                  <a:lnTo>
                    <a:pt x="6781" y="139382"/>
                  </a:lnTo>
                  <a:lnTo>
                    <a:pt x="25920" y="94030"/>
                  </a:lnTo>
                  <a:lnTo>
                    <a:pt x="55606" y="55606"/>
                  </a:lnTo>
                  <a:lnTo>
                    <a:pt x="94030" y="25920"/>
                  </a:lnTo>
                  <a:lnTo>
                    <a:pt x="139382" y="6781"/>
                  </a:lnTo>
                  <a:lnTo>
                    <a:pt x="189852" y="0"/>
                  </a:lnTo>
                  <a:lnTo>
                    <a:pt x="6321183" y="0"/>
                  </a:lnTo>
                  <a:lnTo>
                    <a:pt x="6371653" y="6781"/>
                  </a:lnTo>
                  <a:lnTo>
                    <a:pt x="6417005" y="25920"/>
                  </a:lnTo>
                  <a:lnTo>
                    <a:pt x="6455429" y="55606"/>
                  </a:lnTo>
                  <a:lnTo>
                    <a:pt x="6485115" y="94030"/>
                  </a:lnTo>
                  <a:lnTo>
                    <a:pt x="6504254" y="139382"/>
                  </a:lnTo>
                  <a:lnTo>
                    <a:pt x="6511035" y="189852"/>
                  </a:lnTo>
                  <a:lnTo>
                    <a:pt x="6511035" y="949248"/>
                  </a:lnTo>
                  <a:lnTo>
                    <a:pt x="6504254" y="999718"/>
                  </a:lnTo>
                  <a:lnTo>
                    <a:pt x="6485115" y="1045070"/>
                  </a:lnTo>
                  <a:lnTo>
                    <a:pt x="6455429" y="1083494"/>
                  </a:lnTo>
                  <a:lnTo>
                    <a:pt x="6417005" y="1113180"/>
                  </a:lnTo>
                  <a:lnTo>
                    <a:pt x="6371653" y="1132319"/>
                  </a:lnTo>
                  <a:lnTo>
                    <a:pt x="6321183" y="1139101"/>
                  </a:lnTo>
                  <a:lnTo>
                    <a:pt x="189852" y="1139101"/>
                  </a:lnTo>
                  <a:lnTo>
                    <a:pt x="139382" y="1132319"/>
                  </a:lnTo>
                  <a:lnTo>
                    <a:pt x="94030" y="1113180"/>
                  </a:lnTo>
                  <a:lnTo>
                    <a:pt x="55606" y="1083494"/>
                  </a:lnTo>
                  <a:lnTo>
                    <a:pt x="25920" y="1045070"/>
                  </a:lnTo>
                  <a:lnTo>
                    <a:pt x="6781" y="999718"/>
                  </a:lnTo>
                  <a:lnTo>
                    <a:pt x="0" y="949248"/>
                  </a:lnTo>
                  <a:lnTo>
                    <a:pt x="0" y="189852"/>
                  </a:lnTo>
                  <a:close/>
                </a:path>
              </a:pathLst>
            </a:custGeom>
            <a:ln w="25400">
              <a:solidFill>
                <a:srgbClr val="104784"/>
              </a:solidFill>
            </a:ln>
          </p:spPr>
          <p:txBody>
            <a:bodyPr wrap="square" lIns="0" tIns="0" rIns="0" bIns="0" rtlCol="0"/>
            <a:lstStyle/>
            <a:p>
              <a:pPr defTabSz="1219170"/>
              <a:endParaRPr sz="2400" kern="0">
                <a:solidFill>
                  <a:sysClr val="windowText" lastClr="000000"/>
                </a:solidFill>
              </a:endParaRPr>
            </a:p>
          </p:txBody>
        </p:sp>
      </p:grpSp>
      <p:sp>
        <p:nvSpPr>
          <p:cNvPr id="8" name="object 8" descr="$PPTXTitle"/>
          <p:cNvSpPr txBox="1">
            <a:spLocks noGrp="1"/>
          </p:cNvSpPr>
          <p:nvPr>
            <p:ph type="title"/>
          </p:nvPr>
        </p:nvSpPr>
        <p:spPr>
          <a:xfrm>
            <a:off x="2411133" y="665658"/>
            <a:ext cx="11668860" cy="1090237"/>
          </a:xfrm>
          <a:prstGeom prst="rect">
            <a:avLst/>
          </a:prstGeom>
        </p:spPr>
        <p:txBody>
          <a:bodyPr vert="horz" wrap="square" lIns="0" tIns="551309" rIns="0" bIns="0" rtlCol="0">
            <a:spAutoFit/>
          </a:bodyPr>
          <a:lstStyle/>
          <a:p>
            <a:pPr marL="587572">
              <a:spcBef>
                <a:spcPts val="140"/>
              </a:spcBef>
            </a:pPr>
            <a:r>
              <a:rPr dirty="0"/>
              <a:t>Thoughts</a:t>
            </a:r>
            <a:r>
              <a:rPr spc="-40" dirty="0"/>
              <a:t> </a:t>
            </a:r>
            <a:r>
              <a:rPr dirty="0"/>
              <a:t>from</a:t>
            </a:r>
            <a:r>
              <a:rPr spc="-173" dirty="0"/>
              <a:t> </a:t>
            </a:r>
            <a:r>
              <a:rPr spc="-13" dirty="0"/>
              <a:t>Awardees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542897" y="5919520"/>
            <a:ext cx="1250407" cy="688728"/>
          </a:xfrm>
          <a:prstGeom prst="rect">
            <a:avLst/>
          </a:prstGeom>
        </p:spPr>
      </p:pic>
      <p:sp>
        <p:nvSpPr>
          <p:cNvPr id="3" name="object 3"/>
          <p:cNvSpPr txBox="1"/>
          <p:nvPr/>
        </p:nvSpPr>
        <p:spPr>
          <a:xfrm>
            <a:off x="1090015" y="2881679"/>
            <a:ext cx="9228667" cy="2971753"/>
          </a:xfrm>
          <a:prstGeom prst="rect">
            <a:avLst/>
          </a:prstGeom>
        </p:spPr>
        <p:txBody>
          <a:bodyPr vert="horz" wrap="square" lIns="0" tIns="16933" rIns="0" bIns="0" rtlCol="0">
            <a:spAutoFit/>
          </a:bodyPr>
          <a:lstStyle/>
          <a:p>
            <a:pPr marL="397923" indent="-380990" defTabSz="1219170">
              <a:spcBef>
                <a:spcPts val="133"/>
              </a:spcBef>
              <a:buSzPct val="68750"/>
              <a:buFont typeface="Courier New"/>
              <a:buChar char="o"/>
              <a:tabLst>
                <a:tab pos="397923" algn="l"/>
              </a:tabLst>
            </a:pPr>
            <a:r>
              <a:rPr sz="3200" kern="0" spc="-147" dirty="0">
                <a:solidFill>
                  <a:sysClr val="windowText" lastClr="000000"/>
                </a:solidFill>
                <a:latin typeface="Arial"/>
                <a:cs typeface="Arial"/>
              </a:rPr>
              <a:t>Operated</a:t>
            </a:r>
            <a:r>
              <a:rPr sz="3200" kern="0" spc="-160" dirty="0">
                <a:solidFill>
                  <a:sysClr val="windowText" lastClr="000000"/>
                </a:solidFill>
                <a:latin typeface="Arial"/>
                <a:cs typeface="Arial"/>
              </a:rPr>
              <a:t> </a:t>
            </a:r>
            <a:r>
              <a:rPr sz="3200" kern="0" spc="-152" dirty="0">
                <a:solidFill>
                  <a:sysClr val="windowText" lastClr="000000"/>
                </a:solidFill>
                <a:latin typeface="Arial"/>
                <a:cs typeface="Arial"/>
              </a:rPr>
              <a:t>by</a:t>
            </a:r>
            <a:r>
              <a:rPr sz="3200" kern="0" spc="-167" dirty="0">
                <a:solidFill>
                  <a:sysClr val="windowText" lastClr="000000"/>
                </a:solidFill>
                <a:latin typeface="Arial"/>
                <a:cs typeface="Arial"/>
              </a:rPr>
              <a:t> </a:t>
            </a:r>
            <a:r>
              <a:rPr sz="3200" b="1" kern="0" spc="-293" dirty="0">
                <a:solidFill>
                  <a:srgbClr val="0096A7"/>
                </a:solidFill>
                <a:latin typeface="Arial"/>
                <a:cs typeface="Arial"/>
              </a:rPr>
              <a:t>Alaska</a:t>
            </a:r>
            <a:r>
              <a:rPr sz="3200" b="1" kern="0" spc="-173" dirty="0">
                <a:solidFill>
                  <a:srgbClr val="0096A7"/>
                </a:solidFill>
                <a:latin typeface="Arial"/>
                <a:cs typeface="Arial"/>
              </a:rPr>
              <a:t> </a:t>
            </a:r>
            <a:r>
              <a:rPr sz="3200" b="1" kern="0" spc="-260" dirty="0">
                <a:solidFill>
                  <a:srgbClr val="0096A7"/>
                </a:solidFill>
                <a:latin typeface="Arial"/>
                <a:cs typeface="Arial"/>
              </a:rPr>
              <a:t>Family</a:t>
            </a:r>
            <a:r>
              <a:rPr sz="3200" b="1" kern="0" spc="-173" dirty="0">
                <a:solidFill>
                  <a:srgbClr val="0096A7"/>
                </a:solidFill>
                <a:latin typeface="Arial"/>
                <a:cs typeface="Arial"/>
              </a:rPr>
              <a:t> </a:t>
            </a:r>
            <a:r>
              <a:rPr sz="3200" b="1" kern="0" spc="-120" dirty="0">
                <a:solidFill>
                  <a:srgbClr val="0096A7"/>
                </a:solidFill>
                <a:latin typeface="Arial"/>
                <a:cs typeface="Arial"/>
              </a:rPr>
              <a:t>Services</a:t>
            </a:r>
            <a:endParaRPr sz="3200" kern="0">
              <a:solidFill>
                <a:sysClr val="windowText" lastClr="000000"/>
              </a:solidFill>
              <a:latin typeface="Arial"/>
              <a:cs typeface="Arial"/>
            </a:endParaRPr>
          </a:p>
          <a:p>
            <a:pPr marL="397923" indent="-380990" defTabSz="1219170">
              <a:buSzPct val="68750"/>
              <a:buFont typeface="Courier New"/>
              <a:buChar char="o"/>
              <a:tabLst>
                <a:tab pos="397923" algn="l"/>
              </a:tabLst>
            </a:pPr>
            <a:r>
              <a:rPr sz="3200" kern="0" spc="-213" dirty="0">
                <a:solidFill>
                  <a:sysClr val="windowText" lastClr="000000"/>
                </a:solidFill>
                <a:latin typeface="Arial"/>
                <a:cs typeface="Arial"/>
              </a:rPr>
              <a:t>Payments</a:t>
            </a:r>
            <a:r>
              <a:rPr sz="3200" kern="0" spc="-167" dirty="0">
                <a:solidFill>
                  <a:sysClr val="windowText" lastClr="000000"/>
                </a:solidFill>
                <a:latin typeface="Arial"/>
                <a:cs typeface="Arial"/>
              </a:rPr>
              <a:t> </a:t>
            </a:r>
            <a:r>
              <a:rPr sz="3200" kern="0" spc="-187" dirty="0">
                <a:solidFill>
                  <a:sysClr val="windowText" lastClr="000000"/>
                </a:solidFill>
                <a:latin typeface="Arial"/>
                <a:cs typeface="Arial"/>
              </a:rPr>
              <a:t>made</a:t>
            </a:r>
            <a:r>
              <a:rPr sz="3200" kern="0" spc="-147" dirty="0">
                <a:solidFill>
                  <a:sysClr val="windowText" lastClr="000000"/>
                </a:solidFill>
                <a:latin typeface="Arial"/>
                <a:cs typeface="Arial"/>
              </a:rPr>
              <a:t> </a:t>
            </a:r>
            <a:r>
              <a:rPr sz="3200" b="1" kern="0" spc="-200" dirty="0">
                <a:solidFill>
                  <a:srgbClr val="0096A7"/>
                </a:solidFill>
                <a:latin typeface="Arial"/>
                <a:cs typeface="Arial"/>
              </a:rPr>
              <a:t>monthly</a:t>
            </a:r>
            <a:r>
              <a:rPr sz="3200" b="1" kern="0" spc="-133" dirty="0">
                <a:solidFill>
                  <a:srgbClr val="0096A7"/>
                </a:solidFill>
                <a:latin typeface="Arial"/>
                <a:cs typeface="Arial"/>
              </a:rPr>
              <a:t> </a:t>
            </a:r>
            <a:r>
              <a:rPr sz="3200" kern="0" spc="-140" dirty="0">
                <a:solidFill>
                  <a:sysClr val="windowText" lastClr="000000"/>
                </a:solidFill>
                <a:latin typeface="Arial"/>
                <a:cs typeface="Arial"/>
              </a:rPr>
              <a:t>beginning </a:t>
            </a:r>
            <a:r>
              <a:rPr sz="3200" kern="0" spc="-47" dirty="0">
                <a:solidFill>
                  <a:sysClr val="windowText" lastClr="000000"/>
                </a:solidFill>
                <a:latin typeface="Arial"/>
                <a:cs typeface="Arial"/>
              </a:rPr>
              <a:t>in</a:t>
            </a:r>
            <a:r>
              <a:rPr sz="3200" kern="0" spc="-140" dirty="0">
                <a:solidFill>
                  <a:sysClr val="windowText" lastClr="000000"/>
                </a:solidFill>
                <a:latin typeface="Arial"/>
                <a:cs typeface="Arial"/>
              </a:rPr>
              <a:t> </a:t>
            </a:r>
            <a:r>
              <a:rPr sz="3200" kern="0" spc="-27" dirty="0">
                <a:solidFill>
                  <a:sysClr val="windowText" lastClr="000000"/>
                </a:solidFill>
                <a:latin typeface="Arial"/>
                <a:cs typeface="Arial"/>
              </a:rPr>
              <a:t>June</a:t>
            </a:r>
            <a:endParaRPr sz="3200" kern="0">
              <a:solidFill>
                <a:sysClr val="windowText" lastClr="000000"/>
              </a:solidFill>
              <a:latin typeface="Arial"/>
              <a:cs typeface="Arial"/>
            </a:endParaRPr>
          </a:p>
          <a:p>
            <a:pPr marL="397077" marR="6773" indent="-380990" defTabSz="1219170">
              <a:buClr>
                <a:srgbClr val="000000"/>
              </a:buClr>
              <a:buSzPct val="68750"/>
              <a:buFont typeface="Courier New"/>
              <a:buChar char="o"/>
              <a:tabLst>
                <a:tab pos="398770" algn="l"/>
              </a:tabLst>
            </a:pPr>
            <a:r>
              <a:rPr sz="3200" b="1" kern="0" spc="-193" dirty="0">
                <a:solidFill>
                  <a:srgbClr val="0096A7"/>
                </a:solidFill>
                <a:latin typeface="Arial"/>
                <a:cs typeface="Arial"/>
              </a:rPr>
              <a:t>81</a:t>
            </a:r>
            <a:r>
              <a:rPr sz="3200" b="1" kern="0" spc="-147" dirty="0">
                <a:solidFill>
                  <a:srgbClr val="0096A7"/>
                </a:solidFill>
                <a:latin typeface="Arial"/>
                <a:cs typeface="Arial"/>
              </a:rPr>
              <a:t> </a:t>
            </a:r>
            <a:r>
              <a:rPr sz="3200" kern="0" spc="-93" dirty="0">
                <a:solidFill>
                  <a:sysClr val="windowText" lastClr="000000"/>
                </a:solidFill>
                <a:latin typeface="Arial"/>
                <a:cs typeface="Arial"/>
              </a:rPr>
              <a:t>participants;</a:t>
            </a:r>
            <a:r>
              <a:rPr sz="3200" kern="0" spc="-152" dirty="0">
                <a:solidFill>
                  <a:sysClr val="windowText" lastClr="000000"/>
                </a:solidFill>
                <a:latin typeface="Arial"/>
                <a:cs typeface="Arial"/>
              </a:rPr>
              <a:t> </a:t>
            </a:r>
            <a:r>
              <a:rPr sz="3200" kern="0" spc="-140" dirty="0">
                <a:solidFill>
                  <a:sysClr val="windowText" lastClr="000000"/>
                </a:solidFill>
                <a:latin typeface="Arial"/>
                <a:cs typeface="Arial"/>
              </a:rPr>
              <a:t>hundreds</a:t>
            </a:r>
            <a:r>
              <a:rPr sz="3200" kern="0" spc="-120" dirty="0">
                <a:solidFill>
                  <a:sysClr val="windowText" lastClr="000000"/>
                </a:solidFill>
                <a:latin typeface="Arial"/>
                <a:cs typeface="Arial"/>
              </a:rPr>
              <a:t> </a:t>
            </a:r>
            <a:r>
              <a:rPr sz="3200" kern="0" dirty="0">
                <a:solidFill>
                  <a:sysClr val="windowText" lastClr="000000"/>
                </a:solidFill>
                <a:latin typeface="Arial"/>
                <a:cs typeface="Arial"/>
              </a:rPr>
              <a:t>of</a:t>
            </a:r>
            <a:r>
              <a:rPr sz="3200" kern="0" spc="-140" dirty="0">
                <a:solidFill>
                  <a:sysClr val="windowText" lastClr="000000"/>
                </a:solidFill>
                <a:latin typeface="Arial"/>
                <a:cs typeface="Arial"/>
              </a:rPr>
              <a:t> </a:t>
            </a:r>
            <a:r>
              <a:rPr sz="3200" kern="0" spc="-193" dirty="0">
                <a:solidFill>
                  <a:sysClr val="windowText" lastClr="000000"/>
                </a:solidFill>
                <a:latin typeface="Arial"/>
                <a:cs typeface="Arial"/>
              </a:rPr>
              <a:t>Anchorage</a:t>
            </a:r>
            <a:r>
              <a:rPr sz="3200" kern="0" spc="-140" dirty="0">
                <a:solidFill>
                  <a:sysClr val="windowText" lastClr="000000"/>
                </a:solidFill>
                <a:latin typeface="Arial"/>
                <a:cs typeface="Arial"/>
              </a:rPr>
              <a:t> </a:t>
            </a:r>
            <a:r>
              <a:rPr sz="3200" kern="0" spc="-107" dirty="0">
                <a:solidFill>
                  <a:sysClr val="windowText" lastClr="000000"/>
                </a:solidFill>
                <a:latin typeface="Arial"/>
                <a:cs typeface="Arial"/>
              </a:rPr>
              <a:t>families</a:t>
            </a:r>
            <a:r>
              <a:rPr sz="3200" kern="0" spc="-160" dirty="0">
                <a:solidFill>
                  <a:sysClr val="windowText" lastClr="000000"/>
                </a:solidFill>
                <a:latin typeface="Arial"/>
                <a:cs typeface="Arial"/>
              </a:rPr>
              <a:t> </a:t>
            </a:r>
            <a:r>
              <a:rPr sz="3200" kern="0" spc="-33" dirty="0">
                <a:solidFill>
                  <a:sysClr val="windowText" lastClr="000000"/>
                </a:solidFill>
                <a:latin typeface="Arial"/>
                <a:cs typeface="Arial"/>
              </a:rPr>
              <a:t>likely 	</a:t>
            </a:r>
            <a:r>
              <a:rPr sz="3200" kern="0" spc="-13" dirty="0">
                <a:solidFill>
                  <a:sysClr val="windowText" lastClr="000000"/>
                </a:solidFill>
                <a:latin typeface="Arial"/>
                <a:cs typeface="Arial"/>
              </a:rPr>
              <a:t>benefited</a:t>
            </a:r>
            <a:endParaRPr sz="3200" kern="0">
              <a:solidFill>
                <a:sysClr val="windowText" lastClr="000000"/>
              </a:solidFill>
              <a:latin typeface="Arial"/>
              <a:cs typeface="Arial"/>
            </a:endParaRPr>
          </a:p>
          <a:p>
            <a:pPr marL="397923" indent="-380990" defTabSz="1219170">
              <a:buSzPct val="68750"/>
              <a:buFont typeface="Courier New"/>
              <a:buChar char="o"/>
              <a:tabLst>
                <a:tab pos="397923" algn="l"/>
              </a:tabLst>
            </a:pPr>
            <a:r>
              <a:rPr sz="3200" kern="0" spc="-147" dirty="0">
                <a:solidFill>
                  <a:sysClr val="windowText" lastClr="000000"/>
                </a:solidFill>
                <a:latin typeface="Arial"/>
                <a:cs typeface="Arial"/>
              </a:rPr>
              <a:t>Returning</a:t>
            </a:r>
            <a:r>
              <a:rPr sz="3200" kern="0" spc="-160" dirty="0">
                <a:solidFill>
                  <a:sysClr val="windowText" lastClr="000000"/>
                </a:solidFill>
                <a:latin typeface="Arial"/>
                <a:cs typeface="Arial"/>
              </a:rPr>
              <a:t> </a:t>
            </a:r>
            <a:r>
              <a:rPr sz="3200" kern="0" spc="-207" dirty="0">
                <a:solidFill>
                  <a:sysClr val="windowText" lastClr="000000"/>
                </a:solidFill>
                <a:latin typeface="Arial"/>
                <a:cs typeface="Arial"/>
              </a:rPr>
              <a:t>appx</a:t>
            </a:r>
            <a:r>
              <a:rPr sz="3200" kern="0" spc="-120" dirty="0">
                <a:solidFill>
                  <a:sysClr val="windowText" lastClr="000000"/>
                </a:solidFill>
                <a:latin typeface="Arial"/>
                <a:cs typeface="Arial"/>
              </a:rPr>
              <a:t> </a:t>
            </a:r>
            <a:r>
              <a:rPr sz="3200" b="1" kern="0" spc="-167" dirty="0">
                <a:solidFill>
                  <a:srgbClr val="0096A7"/>
                </a:solidFill>
                <a:latin typeface="Arial"/>
                <a:cs typeface="Arial"/>
              </a:rPr>
              <a:t>$406,000</a:t>
            </a:r>
            <a:r>
              <a:rPr sz="3200" b="1" kern="0" spc="-127" dirty="0">
                <a:solidFill>
                  <a:srgbClr val="0096A7"/>
                </a:solidFill>
                <a:latin typeface="Arial"/>
                <a:cs typeface="Arial"/>
              </a:rPr>
              <a:t> </a:t>
            </a:r>
            <a:r>
              <a:rPr sz="3200" kern="0" spc="-127" dirty="0">
                <a:solidFill>
                  <a:sysClr val="windowText" lastClr="000000"/>
                </a:solidFill>
                <a:latin typeface="Arial"/>
                <a:cs typeface="Arial"/>
              </a:rPr>
              <a:t>(spent</a:t>
            </a:r>
            <a:r>
              <a:rPr sz="3200" kern="0" spc="-133" dirty="0">
                <a:solidFill>
                  <a:sysClr val="windowText" lastClr="000000"/>
                </a:solidFill>
                <a:latin typeface="Arial"/>
                <a:cs typeface="Arial"/>
              </a:rPr>
              <a:t> </a:t>
            </a:r>
            <a:r>
              <a:rPr sz="3200" kern="0" spc="-207" dirty="0">
                <a:solidFill>
                  <a:sysClr val="windowText" lastClr="000000"/>
                </a:solidFill>
                <a:latin typeface="Arial"/>
                <a:cs typeface="Arial"/>
              </a:rPr>
              <a:t>appx</a:t>
            </a:r>
            <a:r>
              <a:rPr sz="3200" kern="0" spc="-113" dirty="0">
                <a:solidFill>
                  <a:sysClr val="windowText" lastClr="000000"/>
                </a:solidFill>
                <a:latin typeface="Arial"/>
                <a:cs typeface="Arial"/>
              </a:rPr>
              <a:t> </a:t>
            </a:r>
            <a:r>
              <a:rPr sz="3200" b="1" kern="0" spc="-13" dirty="0">
                <a:solidFill>
                  <a:srgbClr val="0096A7"/>
                </a:solidFill>
                <a:latin typeface="Arial"/>
                <a:cs typeface="Arial"/>
              </a:rPr>
              <a:t>$844,000</a:t>
            </a:r>
            <a:r>
              <a:rPr sz="3200" kern="0" spc="-13" dirty="0">
                <a:solidFill>
                  <a:sysClr val="windowText" lastClr="000000"/>
                </a:solidFill>
                <a:latin typeface="Arial"/>
                <a:cs typeface="Arial"/>
              </a:rPr>
              <a:t>)</a:t>
            </a:r>
            <a:endParaRPr sz="3200" kern="0">
              <a:solidFill>
                <a:sysClr val="windowText" lastClr="000000"/>
              </a:solidFill>
              <a:latin typeface="Arial"/>
              <a:cs typeface="Arial"/>
            </a:endParaRPr>
          </a:p>
          <a:p>
            <a:pPr marL="397923" indent="-380990" defTabSz="1219170">
              <a:buSzPct val="68750"/>
              <a:buFont typeface="Courier New"/>
              <a:buChar char="o"/>
              <a:tabLst>
                <a:tab pos="397923" algn="l"/>
              </a:tabLst>
            </a:pPr>
            <a:r>
              <a:rPr sz="3200" kern="0" spc="-207" dirty="0">
                <a:solidFill>
                  <a:sysClr val="windowText" lastClr="000000"/>
                </a:solidFill>
                <a:latin typeface="Arial"/>
                <a:cs typeface="Arial"/>
              </a:rPr>
              <a:t>Appx</a:t>
            </a:r>
            <a:r>
              <a:rPr sz="3200" kern="0" spc="-147" dirty="0">
                <a:solidFill>
                  <a:sysClr val="windowText" lastClr="000000"/>
                </a:solidFill>
                <a:latin typeface="Arial"/>
                <a:cs typeface="Arial"/>
              </a:rPr>
              <a:t> </a:t>
            </a:r>
            <a:r>
              <a:rPr sz="3200" b="1" kern="0" spc="-193" dirty="0">
                <a:solidFill>
                  <a:srgbClr val="0096A7"/>
                </a:solidFill>
                <a:latin typeface="Arial"/>
                <a:cs typeface="Arial"/>
              </a:rPr>
              <a:t>120</a:t>
            </a:r>
            <a:r>
              <a:rPr sz="3200" b="1" kern="0" spc="-147" dirty="0">
                <a:solidFill>
                  <a:srgbClr val="0096A7"/>
                </a:solidFill>
                <a:latin typeface="Arial"/>
                <a:cs typeface="Arial"/>
              </a:rPr>
              <a:t> </a:t>
            </a:r>
            <a:r>
              <a:rPr sz="3200" b="1" kern="0" spc="-287" dirty="0">
                <a:solidFill>
                  <a:srgbClr val="0096A7"/>
                </a:solidFill>
                <a:latin typeface="Arial"/>
                <a:cs typeface="Arial"/>
              </a:rPr>
              <a:t>kids</a:t>
            </a:r>
            <a:r>
              <a:rPr sz="3200" b="1" kern="0" spc="-127" dirty="0">
                <a:solidFill>
                  <a:srgbClr val="0096A7"/>
                </a:solidFill>
                <a:latin typeface="Arial"/>
                <a:cs typeface="Arial"/>
              </a:rPr>
              <a:t> </a:t>
            </a:r>
            <a:r>
              <a:rPr sz="3200" kern="0" spc="-147" dirty="0">
                <a:solidFill>
                  <a:sysClr val="windowText" lastClr="000000"/>
                </a:solidFill>
                <a:latin typeface="Arial"/>
                <a:cs typeface="Arial"/>
              </a:rPr>
              <a:t>received</a:t>
            </a:r>
            <a:r>
              <a:rPr sz="3200" kern="0" spc="-140" dirty="0">
                <a:solidFill>
                  <a:sysClr val="windowText" lastClr="000000"/>
                </a:solidFill>
                <a:latin typeface="Arial"/>
                <a:cs typeface="Arial"/>
              </a:rPr>
              <a:t> </a:t>
            </a:r>
            <a:r>
              <a:rPr sz="3200" kern="0" spc="-127" dirty="0">
                <a:solidFill>
                  <a:sysClr val="windowText" lastClr="000000"/>
                </a:solidFill>
                <a:latin typeface="Arial"/>
                <a:cs typeface="Arial"/>
              </a:rPr>
              <a:t>paid</a:t>
            </a:r>
            <a:r>
              <a:rPr sz="3200" kern="0" spc="-133" dirty="0">
                <a:solidFill>
                  <a:sysClr val="windowText" lastClr="000000"/>
                </a:solidFill>
                <a:latin typeface="Arial"/>
                <a:cs typeface="Arial"/>
              </a:rPr>
              <a:t> </a:t>
            </a:r>
            <a:r>
              <a:rPr sz="3200" kern="0" spc="-27" dirty="0">
                <a:solidFill>
                  <a:sysClr val="windowText" lastClr="000000"/>
                </a:solidFill>
                <a:latin typeface="Arial"/>
                <a:cs typeface="Arial"/>
              </a:rPr>
              <a:t>care</a:t>
            </a:r>
            <a:endParaRPr sz="3200" kern="0">
              <a:solidFill>
                <a:sysClr val="windowText" lastClr="000000"/>
              </a:solidFill>
              <a:latin typeface="Arial"/>
              <a:cs typeface="Arial"/>
            </a:endParaRPr>
          </a:p>
        </p:txBody>
      </p:sp>
      <p:grpSp>
        <p:nvGrpSpPr>
          <p:cNvPr id="4" name="object 4"/>
          <p:cNvGrpSpPr/>
          <p:nvPr/>
        </p:nvGrpSpPr>
        <p:grpSpPr>
          <a:xfrm>
            <a:off x="0" y="1"/>
            <a:ext cx="12192000" cy="2788919"/>
            <a:chOff x="0" y="0"/>
            <a:chExt cx="9144000" cy="2091689"/>
          </a:xfrm>
        </p:grpSpPr>
        <p:pic>
          <p:nvPicPr>
            <p:cNvPr id="5" name="object 5"/>
            <p:cNvPicPr/>
            <p:nvPr/>
          </p:nvPicPr>
          <p:blipFill>
            <a:blip r:embed="rId3" cstate="print"/>
            <a:stretch>
              <a:fillRect/>
            </a:stretch>
          </p:blipFill>
          <p:spPr>
            <a:xfrm>
              <a:off x="0" y="0"/>
              <a:ext cx="9144000" cy="2091558"/>
            </a:xfrm>
            <a:prstGeom prst="rect">
              <a:avLst/>
            </a:prstGeom>
          </p:spPr>
        </p:pic>
        <p:sp>
          <p:nvSpPr>
            <p:cNvPr id="6" name="object 6"/>
            <p:cNvSpPr/>
            <p:nvPr/>
          </p:nvSpPr>
          <p:spPr>
            <a:xfrm>
              <a:off x="529840" y="424996"/>
              <a:ext cx="6511290" cy="1139190"/>
            </a:xfrm>
            <a:custGeom>
              <a:avLst/>
              <a:gdLst/>
              <a:ahLst/>
              <a:cxnLst/>
              <a:rect l="l" t="t" r="r" b="b"/>
              <a:pathLst>
                <a:path w="6511290" h="1139190">
                  <a:moveTo>
                    <a:pt x="6321183" y="0"/>
                  </a:moveTo>
                  <a:lnTo>
                    <a:pt x="189852" y="0"/>
                  </a:lnTo>
                  <a:lnTo>
                    <a:pt x="139382" y="6781"/>
                  </a:lnTo>
                  <a:lnTo>
                    <a:pt x="94030" y="25920"/>
                  </a:lnTo>
                  <a:lnTo>
                    <a:pt x="55606" y="55606"/>
                  </a:lnTo>
                  <a:lnTo>
                    <a:pt x="25920" y="94030"/>
                  </a:lnTo>
                  <a:lnTo>
                    <a:pt x="6781" y="139382"/>
                  </a:lnTo>
                  <a:lnTo>
                    <a:pt x="0" y="189852"/>
                  </a:lnTo>
                  <a:lnTo>
                    <a:pt x="0" y="949248"/>
                  </a:lnTo>
                  <a:lnTo>
                    <a:pt x="6781" y="999718"/>
                  </a:lnTo>
                  <a:lnTo>
                    <a:pt x="25920" y="1045070"/>
                  </a:lnTo>
                  <a:lnTo>
                    <a:pt x="55606" y="1083494"/>
                  </a:lnTo>
                  <a:lnTo>
                    <a:pt x="94030" y="1113180"/>
                  </a:lnTo>
                  <a:lnTo>
                    <a:pt x="139382" y="1132319"/>
                  </a:lnTo>
                  <a:lnTo>
                    <a:pt x="189852" y="1139101"/>
                  </a:lnTo>
                  <a:lnTo>
                    <a:pt x="6321183" y="1139101"/>
                  </a:lnTo>
                  <a:lnTo>
                    <a:pt x="6371653" y="1132319"/>
                  </a:lnTo>
                  <a:lnTo>
                    <a:pt x="6417005" y="1113180"/>
                  </a:lnTo>
                  <a:lnTo>
                    <a:pt x="6455429" y="1083494"/>
                  </a:lnTo>
                  <a:lnTo>
                    <a:pt x="6485115" y="1045070"/>
                  </a:lnTo>
                  <a:lnTo>
                    <a:pt x="6504254" y="999718"/>
                  </a:lnTo>
                  <a:lnTo>
                    <a:pt x="6511035" y="949248"/>
                  </a:lnTo>
                  <a:lnTo>
                    <a:pt x="6511035" y="189852"/>
                  </a:lnTo>
                  <a:lnTo>
                    <a:pt x="6504254" y="139382"/>
                  </a:lnTo>
                  <a:lnTo>
                    <a:pt x="6485115" y="94030"/>
                  </a:lnTo>
                  <a:lnTo>
                    <a:pt x="6455429" y="55606"/>
                  </a:lnTo>
                  <a:lnTo>
                    <a:pt x="6417005" y="25920"/>
                  </a:lnTo>
                  <a:lnTo>
                    <a:pt x="6371653" y="6781"/>
                  </a:lnTo>
                  <a:lnTo>
                    <a:pt x="6321183" y="0"/>
                  </a:lnTo>
                  <a:close/>
                </a:path>
              </a:pathLst>
            </a:custGeom>
            <a:solidFill>
              <a:srgbClr val="189293"/>
            </a:solidFill>
          </p:spPr>
          <p:txBody>
            <a:bodyPr wrap="square" lIns="0" tIns="0" rIns="0" bIns="0" rtlCol="0"/>
            <a:lstStyle/>
            <a:p>
              <a:pPr defTabSz="1219170"/>
              <a:endParaRPr sz="2400" kern="0">
                <a:solidFill>
                  <a:sysClr val="windowText" lastClr="000000"/>
                </a:solidFill>
              </a:endParaRPr>
            </a:p>
          </p:txBody>
        </p:sp>
        <p:sp>
          <p:nvSpPr>
            <p:cNvPr id="7" name="object 7"/>
            <p:cNvSpPr/>
            <p:nvPr/>
          </p:nvSpPr>
          <p:spPr>
            <a:xfrm>
              <a:off x="529840" y="424996"/>
              <a:ext cx="6511290" cy="1139190"/>
            </a:xfrm>
            <a:custGeom>
              <a:avLst/>
              <a:gdLst/>
              <a:ahLst/>
              <a:cxnLst/>
              <a:rect l="l" t="t" r="r" b="b"/>
              <a:pathLst>
                <a:path w="6511290" h="1139190">
                  <a:moveTo>
                    <a:pt x="0" y="189852"/>
                  </a:moveTo>
                  <a:lnTo>
                    <a:pt x="6781" y="139382"/>
                  </a:lnTo>
                  <a:lnTo>
                    <a:pt x="25920" y="94030"/>
                  </a:lnTo>
                  <a:lnTo>
                    <a:pt x="55606" y="55606"/>
                  </a:lnTo>
                  <a:lnTo>
                    <a:pt x="94030" y="25920"/>
                  </a:lnTo>
                  <a:lnTo>
                    <a:pt x="139382" y="6781"/>
                  </a:lnTo>
                  <a:lnTo>
                    <a:pt x="189852" y="0"/>
                  </a:lnTo>
                  <a:lnTo>
                    <a:pt x="6321183" y="0"/>
                  </a:lnTo>
                  <a:lnTo>
                    <a:pt x="6371653" y="6781"/>
                  </a:lnTo>
                  <a:lnTo>
                    <a:pt x="6417005" y="25920"/>
                  </a:lnTo>
                  <a:lnTo>
                    <a:pt x="6455429" y="55606"/>
                  </a:lnTo>
                  <a:lnTo>
                    <a:pt x="6485115" y="94030"/>
                  </a:lnTo>
                  <a:lnTo>
                    <a:pt x="6504254" y="139382"/>
                  </a:lnTo>
                  <a:lnTo>
                    <a:pt x="6511035" y="189852"/>
                  </a:lnTo>
                  <a:lnTo>
                    <a:pt x="6511035" y="949248"/>
                  </a:lnTo>
                  <a:lnTo>
                    <a:pt x="6504254" y="999718"/>
                  </a:lnTo>
                  <a:lnTo>
                    <a:pt x="6485115" y="1045070"/>
                  </a:lnTo>
                  <a:lnTo>
                    <a:pt x="6455429" y="1083494"/>
                  </a:lnTo>
                  <a:lnTo>
                    <a:pt x="6417005" y="1113180"/>
                  </a:lnTo>
                  <a:lnTo>
                    <a:pt x="6371653" y="1132319"/>
                  </a:lnTo>
                  <a:lnTo>
                    <a:pt x="6321183" y="1139101"/>
                  </a:lnTo>
                  <a:lnTo>
                    <a:pt x="189852" y="1139101"/>
                  </a:lnTo>
                  <a:lnTo>
                    <a:pt x="139382" y="1132319"/>
                  </a:lnTo>
                  <a:lnTo>
                    <a:pt x="94030" y="1113180"/>
                  </a:lnTo>
                  <a:lnTo>
                    <a:pt x="55606" y="1083494"/>
                  </a:lnTo>
                  <a:lnTo>
                    <a:pt x="25920" y="1045070"/>
                  </a:lnTo>
                  <a:lnTo>
                    <a:pt x="6781" y="999718"/>
                  </a:lnTo>
                  <a:lnTo>
                    <a:pt x="0" y="949248"/>
                  </a:lnTo>
                  <a:lnTo>
                    <a:pt x="0" y="189852"/>
                  </a:lnTo>
                  <a:close/>
                </a:path>
              </a:pathLst>
            </a:custGeom>
            <a:ln w="25400">
              <a:solidFill>
                <a:srgbClr val="104784"/>
              </a:solidFill>
            </a:ln>
          </p:spPr>
          <p:txBody>
            <a:bodyPr wrap="square" lIns="0" tIns="0" rIns="0" bIns="0" rtlCol="0"/>
            <a:lstStyle/>
            <a:p>
              <a:pPr defTabSz="1219170"/>
              <a:endParaRPr sz="2400" kern="0">
                <a:solidFill>
                  <a:sysClr val="windowText" lastClr="000000"/>
                </a:solidFill>
              </a:endParaRPr>
            </a:p>
          </p:txBody>
        </p:sp>
      </p:grpSp>
      <p:sp>
        <p:nvSpPr>
          <p:cNvPr id="8" name="object 8" descr="$PPTXTitle"/>
          <p:cNvSpPr txBox="1">
            <a:spLocks noGrp="1"/>
          </p:cNvSpPr>
          <p:nvPr>
            <p:ph type="title"/>
          </p:nvPr>
        </p:nvSpPr>
        <p:spPr>
          <a:xfrm>
            <a:off x="2411133" y="665658"/>
            <a:ext cx="11668860" cy="1090237"/>
          </a:xfrm>
          <a:prstGeom prst="rect">
            <a:avLst/>
          </a:prstGeom>
        </p:spPr>
        <p:txBody>
          <a:bodyPr vert="horz" wrap="square" lIns="0" tIns="551309" rIns="0" bIns="0" rtlCol="0">
            <a:spAutoFit/>
          </a:bodyPr>
          <a:lstStyle/>
          <a:p>
            <a:pPr marL="162556">
              <a:spcBef>
                <a:spcPts val="140"/>
              </a:spcBef>
            </a:pPr>
            <a:r>
              <a:rPr dirty="0"/>
              <a:t>Child</a:t>
            </a:r>
            <a:r>
              <a:rPr spc="-40" dirty="0"/>
              <a:t> </a:t>
            </a:r>
            <a:r>
              <a:rPr dirty="0"/>
              <a:t>Care</a:t>
            </a:r>
            <a:r>
              <a:rPr spc="-27" dirty="0"/>
              <a:t> </a:t>
            </a:r>
            <a:r>
              <a:rPr dirty="0"/>
              <a:t>Subsidies:</a:t>
            </a:r>
            <a:r>
              <a:rPr spc="-67" dirty="0"/>
              <a:t> </a:t>
            </a:r>
            <a:r>
              <a:rPr spc="-13" dirty="0"/>
              <a:t>$1.25M</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623143" y="5954335"/>
            <a:ext cx="1250407" cy="688743"/>
          </a:xfrm>
          <a:prstGeom prst="rect">
            <a:avLst/>
          </a:prstGeom>
        </p:spPr>
      </p:pic>
      <p:grpSp>
        <p:nvGrpSpPr>
          <p:cNvPr id="3" name="object 3"/>
          <p:cNvGrpSpPr/>
          <p:nvPr/>
        </p:nvGrpSpPr>
        <p:grpSpPr>
          <a:xfrm>
            <a:off x="3452368" y="2032000"/>
            <a:ext cx="4507653" cy="4521200"/>
            <a:chOff x="2589276" y="1524000"/>
            <a:chExt cx="3380740" cy="3390900"/>
          </a:xfrm>
        </p:grpSpPr>
        <p:pic>
          <p:nvPicPr>
            <p:cNvPr id="4" name="object 4"/>
            <p:cNvPicPr/>
            <p:nvPr/>
          </p:nvPicPr>
          <p:blipFill>
            <a:blip r:embed="rId3" cstate="print"/>
            <a:stretch>
              <a:fillRect/>
            </a:stretch>
          </p:blipFill>
          <p:spPr>
            <a:xfrm>
              <a:off x="4201668" y="1524000"/>
              <a:ext cx="1354835" cy="1772411"/>
            </a:xfrm>
            <a:prstGeom prst="rect">
              <a:avLst/>
            </a:prstGeom>
          </p:spPr>
        </p:pic>
        <p:pic>
          <p:nvPicPr>
            <p:cNvPr id="5" name="object 5"/>
            <p:cNvPicPr/>
            <p:nvPr/>
          </p:nvPicPr>
          <p:blipFill>
            <a:blip r:embed="rId4" cstate="print"/>
            <a:stretch>
              <a:fillRect/>
            </a:stretch>
          </p:blipFill>
          <p:spPr>
            <a:xfrm>
              <a:off x="4197096" y="2051304"/>
              <a:ext cx="1772411" cy="2863595"/>
            </a:xfrm>
            <a:prstGeom prst="rect">
              <a:avLst/>
            </a:prstGeom>
          </p:spPr>
        </p:pic>
        <p:pic>
          <p:nvPicPr>
            <p:cNvPr id="6" name="object 6"/>
            <p:cNvPicPr/>
            <p:nvPr/>
          </p:nvPicPr>
          <p:blipFill>
            <a:blip r:embed="rId5" cstate="print"/>
            <a:stretch>
              <a:fillRect/>
            </a:stretch>
          </p:blipFill>
          <p:spPr>
            <a:xfrm>
              <a:off x="2589276" y="2793491"/>
              <a:ext cx="1824227" cy="2113787"/>
            </a:xfrm>
            <a:prstGeom prst="rect">
              <a:avLst/>
            </a:prstGeom>
          </p:spPr>
        </p:pic>
        <p:pic>
          <p:nvPicPr>
            <p:cNvPr id="7" name="object 7"/>
            <p:cNvPicPr/>
            <p:nvPr/>
          </p:nvPicPr>
          <p:blipFill>
            <a:blip r:embed="rId6" cstate="print"/>
            <a:stretch>
              <a:fillRect/>
            </a:stretch>
          </p:blipFill>
          <p:spPr>
            <a:xfrm>
              <a:off x="2625852" y="1524000"/>
              <a:ext cx="1734311" cy="1772412"/>
            </a:xfrm>
            <a:prstGeom prst="rect">
              <a:avLst/>
            </a:prstGeom>
          </p:spPr>
        </p:pic>
        <p:sp>
          <p:nvSpPr>
            <p:cNvPr id="8" name="object 8"/>
            <p:cNvSpPr/>
            <p:nvPr/>
          </p:nvSpPr>
          <p:spPr>
            <a:xfrm>
              <a:off x="4279392" y="1606072"/>
              <a:ext cx="1200150" cy="1608455"/>
            </a:xfrm>
            <a:custGeom>
              <a:avLst/>
              <a:gdLst/>
              <a:ahLst/>
              <a:cxnLst/>
              <a:rect l="l" t="t" r="r" b="b"/>
              <a:pathLst>
                <a:path w="1200150" h="1608455">
                  <a:moveTo>
                    <a:pt x="0" y="0"/>
                  </a:moveTo>
                  <a:lnTo>
                    <a:pt x="0" y="1608302"/>
                  </a:lnTo>
                  <a:lnTo>
                    <a:pt x="1199832" y="537311"/>
                  </a:lnTo>
                  <a:lnTo>
                    <a:pt x="1165392" y="499932"/>
                  </a:lnTo>
                  <a:lnTo>
                    <a:pt x="1129905" y="463772"/>
                  </a:lnTo>
                  <a:lnTo>
                    <a:pt x="1093404" y="428848"/>
                  </a:lnTo>
                  <a:lnTo>
                    <a:pt x="1055923" y="395173"/>
                  </a:lnTo>
                  <a:lnTo>
                    <a:pt x="1017494" y="362763"/>
                  </a:lnTo>
                  <a:lnTo>
                    <a:pt x="978151" y="331633"/>
                  </a:lnTo>
                  <a:lnTo>
                    <a:pt x="937928" y="301798"/>
                  </a:lnTo>
                  <a:lnTo>
                    <a:pt x="896858" y="273272"/>
                  </a:lnTo>
                  <a:lnTo>
                    <a:pt x="854974" y="246071"/>
                  </a:lnTo>
                  <a:lnTo>
                    <a:pt x="812310" y="220209"/>
                  </a:lnTo>
                  <a:lnTo>
                    <a:pt x="768899" y="195702"/>
                  </a:lnTo>
                  <a:lnTo>
                    <a:pt x="724774" y="172564"/>
                  </a:lnTo>
                  <a:lnTo>
                    <a:pt x="679970" y="150811"/>
                  </a:lnTo>
                  <a:lnTo>
                    <a:pt x="634519" y="130457"/>
                  </a:lnTo>
                  <a:lnTo>
                    <a:pt x="588454" y="111518"/>
                  </a:lnTo>
                  <a:lnTo>
                    <a:pt x="541810" y="94007"/>
                  </a:lnTo>
                  <a:lnTo>
                    <a:pt x="494619" y="77941"/>
                  </a:lnTo>
                  <a:lnTo>
                    <a:pt x="446915" y="63334"/>
                  </a:lnTo>
                  <a:lnTo>
                    <a:pt x="398731" y="50201"/>
                  </a:lnTo>
                  <a:lnTo>
                    <a:pt x="350101" y="38557"/>
                  </a:lnTo>
                  <a:lnTo>
                    <a:pt x="301058" y="28417"/>
                  </a:lnTo>
                  <a:lnTo>
                    <a:pt x="251636" y="19796"/>
                  </a:lnTo>
                  <a:lnTo>
                    <a:pt x="201867" y="12709"/>
                  </a:lnTo>
                  <a:lnTo>
                    <a:pt x="151786" y="7171"/>
                  </a:lnTo>
                  <a:lnTo>
                    <a:pt x="101425" y="3197"/>
                  </a:lnTo>
                  <a:lnTo>
                    <a:pt x="50819" y="801"/>
                  </a:lnTo>
                  <a:lnTo>
                    <a:pt x="0" y="0"/>
                  </a:lnTo>
                  <a:close/>
                </a:path>
              </a:pathLst>
            </a:custGeom>
            <a:solidFill>
              <a:srgbClr val="4285F4"/>
            </a:solidFill>
          </p:spPr>
          <p:txBody>
            <a:bodyPr wrap="square" lIns="0" tIns="0" rIns="0" bIns="0" rtlCol="0"/>
            <a:lstStyle/>
            <a:p>
              <a:pPr defTabSz="1219170"/>
              <a:endParaRPr sz="2400" kern="0">
                <a:solidFill>
                  <a:sysClr val="windowText" lastClr="000000"/>
                </a:solidFill>
              </a:endParaRPr>
            </a:p>
          </p:txBody>
        </p:sp>
        <p:sp>
          <p:nvSpPr>
            <p:cNvPr id="9" name="object 9"/>
            <p:cNvSpPr/>
            <p:nvPr/>
          </p:nvSpPr>
          <p:spPr>
            <a:xfrm>
              <a:off x="4279394" y="2143381"/>
              <a:ext cx="1608455" cy="2679065"/>
            </a:xfrm>
            <a:custGeom>
              <a:avLst/>
              <a:gdLst/>
              <a:ahLst/>
              <a:cxnLst/>
              <a:rect l="l" t="t" r="r" b="b"/>
              <a:pathLst>
                <a:path w="1608454" h="2679065">
                  <a:moveTo>
                    <a:pt x="1199832" y="0"/>
                  </a:moveTo>
                  <a:lnTo>
                    <a:pt x="0" y="1070991"/>
                  </a:lnTo>
                  <a:lnTo>
                    <a:pt x="52082" y="2678442"/>
                  </a:lnTo>
                  <a:lnTo>
                    <a:pt x="103374" y="2675960"/>
                  </a:lnTo>
                  <a:lnTo>
                    <a:pt x="154428" y="2671855"/>
                  </a:lnTo>
                  <a:lnTo>
                    <a:pt x="205210" y="2666141"/>
                  </a:lnTo>
                  <a:lnTo>
                    <a:pt x="255683" y="2658833"/>
                  </a:lnTo>
                  <a:lnTo>
                    <a:pt x="305813" y="2649945"/>
                  </a:lnTo>
                  <a:lnTo>
                    <a:pt x="355563" y="2639491"/>
                  </a:lnTo>
                  <a:lnTo>
                    <a:pt x="404898" y="2627484"/>
                  </a:lnTo>
                  <a:lnTo>
                    <a:pt x="453782" y="2613940"/>
                  </a:lnTo>
                  <a:lnTo>
                    <a:pt x="502181" y="2598873"/>
                  </a:lnTo>
                  <a:lnTo>
                    <a:pt x="550059" y="2582296"/>
                  </a:lnTo>
                  <a:lnTo>
                    <a:pt x="597379" y="2564225"/>
                  </a:lnTo>
                  <a:lnTo>
                    <a:pt x="644107" y="2544672"/>
                  </a:lnTo>
                  <a:lnTo>
                    <a:pt x="690207" y="2523653"/>
                  </a:lnTo>
                  <a:lnTo>
                    <a:pt x="735644" y="2501181"/>
                  </a:lnTo>
                  <a:lnTo>
                    <a:pt x="780381" y="2477271"/>
                  </a:lnTo>
                  <a:lnTo>
                    <a:pt x="824384" y="2451937"/>
                  </a:lnTo>
                  <a:lnTo>
                    <a:pt x="867617" y="2425194"/>
                  </a:lnTo>
                  <a:lnTo>
                    <a:pt x="910045" y="2397054"/>
                  </a:lnTo>
                  <a:lnTo>
                    <a:pt x="951632" y="2367533"/>
                  </a:lnTo>
                  <a:lnTo>
                    <a:pt x="992342" y="2336645"/>
                  </a:lnTo>
                  <a:lnTo>
                    <a:pt x="1032140" y="2304403"/>
                  </a:lnTo>
                  <a:lnTo>
                    <a:pt x="1070991" y="2270823"/>
                  </a:lnTo>
                  <a:lnTo>
                    <a:pt x="1106535" y="2238143"/>
                  </a:lnTo>
                  <a:lnTo>
                    <a:pt x="1140877" y="2204648"/>
                  </a:lnTo>
                  <a:lnTo>
                    <a:pt x="1174017" y="2170365"/>
                  </a:lnTo>
                  <a:lnTo>
                    <a:pt x="1205952" y="2135324"/>
                  </a:lnTo>
                  <a:lnTo>
                    <a:pt x="1236680" y="2099551"/>
                  </a:lnTo>
                  <a:lnTo>
                    <a:pt x="1266201" y="2063076"/>
                  </a:lnTo>
                  <a:lnTo>
                    <a:pt x="1294512" y="2025925"/>
                  </a:lnTo>
                  <a:lnTo>
                    <a:pt x="1321612" y="1988129"/>
                  </a:lnTo>
                  <a:lnTo>
                    <a:pt x="1347500" y="1949713"/>
                  </a:lnTo>
                  <a:lnTo>
                    <a:pt x="1372173" y="1910708"/>
                  </a:lnTo>
                  <a:lnTo>
                    <a:pt x="1395630" y="1871139"/>
                  </a:lnTo>
                  <a:lnTo>
                    <a:pt x="1417870" y="1831037"/>
                  </a:lnTo>
                  <a:lnTo>
                    <a:pt x="1438890" y="1790429"/>
                  </a:lnTo>
                  <a:lnTo>
                    <a:pt x="1458690" y="1749342"/>
                  </a:lnTo>
                  <a:lnTo>
                    <a:pt x="1477268" y="1707806"/>
                  </a:lnTo>
                  <a:lnTo>
                    <a:pt x="1494622" y="1665847"/>
                  </a:lnTo>
                  <a:lnTo>
                    <a:pt x="1510751" y="1623495"/>
                  </a:lnTo>
                  <a:lnTo>
                    <a:pt x="1525652" y="1580777"/>
                  </a:lnTo>
                  <a:lnTo>
                    <a:pt x="1539325" y="1537722"/>
                  </a:lnTo>
                  <a:lnTo>
                    <a:pt x="1551767" y="1494357"/>
                  </a:lnTo>
                  <a:lnTo>
                    <a:pt x="1562978" y="1450711"/>
                  </a:lnTo>
                  <a:lnTo>
                    <a:pt x="1572956" y="1406812"/>
                  </a:lnTo>
                  <a:lnTo>
                    <a:pt x="1581698" y="1362688"/>
                  </a:lnTo>
                  <a:lnTo>
                    <a:pt x="1589204" y="1318366"/>
                  </a:lnTo>
                  <a:lnTo>
                    <a:pt x="1595471" y="1273876"/>
                  </a:lnTo>
                  <a:lnTo>
                    <a:pt x="1600499" y="1229245"/>
                  </a:lnTo>
                  <a:lnTo>
                    <a:pt x="1604286" y="1184501"/>
                  </a:lnTo>
                  <a:lnTo>
                    <a:pt x="1606829" y="1139672"/>
                  </a:lnTo>
                  <a:lnTo>
                    <a:pt x="1608128" y="1094787"/>
                  </a:lnTo>
                  <a:lnTo>
                    <a:pt x="1608181" y="1049874"/>
                  </a:lnTo>
                  <a:lnTo>
                    <a:pt x="1606986" y="1004960"/>
                  </a:lnTo>
                  <a:lnTo>
                    <a:pt x="1604541" y="960074"/>
                  </a:lnTo>
                  <a:lnTo>
                    <a:pt x="1600846" y="915244"/>
                  </a:lnTo>
                  <a:lnTo>
                    <a:pt x="1595898" y="870498"/>
                  </a:lnTo>
                  <a:lnTo>
                    <a:pt x="1589696" y="825864"/>
                  </a:lnTo>
                  <a:lnTo>
                    <a:pt x="1582238" y="781370"/>
                  </a:lnTo>
                  <a:lnTo>
                    <a:pt x="1573523" y="737045"/>
                  </a:lnTo>
                  <a:lnTo>
                    <a:pt x="1563549" y="692916"/>
                  </a:lnTo>
                  <a:lnTo>
                    <a:pt x="1552315" y="649011"/>
                  </a:lnTo>
                  <a:lnTo>
                    <a:pt x="1539818" y="605359"/>
                  </a:lnTo>
                  <a:lnTo>
                    <a:pt x="1526058" y="561988"/>
                  </a:lnTo>
                  <a:lnTo>
                    <a:pt x="1511032" y="518925"/>
                  </a:lnTo>
                  <a:lnTo>
                    <a:pt x="1494740" y="476200"/>
                  </a:lnTo>
                  <a:lnTo>
                    <a:pt x="1477179" y="433839"/>
                  </a:lnTo>
                  <a:lnTo>
                    <a:pt x="1458348" y="391871"/>
                  </a:lnTo>
                  <a:lnTo>
                    <a:pt x="1438245" y="350325"/>
                  </a:lnTo>
                  <a:lnTo>
                    <a:pt x="1416869" y="309228"/>
                  </a:lnTo>
                  <a:lnTo>
                    <a:pt x="1394218" y="268609"/>
                  </a:lnTo>
                  <a:lnTo>
                    <a:pt x="1370291" y="228494"/>
                  </a:lnTo>
                  <a:lnTo>
                    <a:pt x="1345085" y="188914"/>
                  </a:lnTo>
                  <a:lnTo>
                    <a:pt x="1318600" y="149895"/>
                  </a:lnTo>
                  <a:lnTo>
                    <a:pt x="1290834" y="111466"/>
                  </a:lnTo>
                  <a:lnTo>
                    <a:pt x="1261785" y="73655"/>
                  </a:lnTo>
                  <a:lnTo>
                    <a:pt x="1231452" y="36490"/>
                  </a:lnTo>
                  <a:lnTo>
                    <a:pt x="1199832" y="0"/>
                  </a:lnTo>
                  <a:close/>
                </a:path>
              </a:pathLst>
            </a:custGeom>
            <a:solidFill>
              <a:srgbClr val="202020"/>
            </a:solidFill>
          </p:spPr>
          <p:txBody>
            <a:bodyPr wrap="square" lIns="0" tIns="0" rIns="0" bIns="0" rtlCol="0"/>
            <a:lstStyle/>
            <a:p>
              <a:pPr defTabSz="1219170"/>
              <a:endParaRPr sz="2400" kern="0">
                <a:solidFill>
                  <a:sysClr val="windowText" lastClr="000000"/>
                </a:solidFill>
              </a:endParaRPr>
            </a:p>
          </p:txBody>
        </p:sp>
        <p:sp>
          <p:nvSpPr>
            <p:cNvPr id="10" name="object 10"/>
            <p:cNvSpPr/>
            <p:nvPr/>
          </p:nvSpPr>
          <p:spPr>
            <a:xfrm>
              <a:off x="2671099" y="2878291"/>
              <a:ext cx="1660525" cy="1945005"/>
            </a:xfrm>
            <a:custGeom>
              <a:avLst/>
              <a:gdLst/>
              <a:ahLst/>
              <a:cxnLst/>
              <a:rect l="l" t="t" r="r" b="b"/>
              <a:pathLst>
                <a:path w="1660525" h="1945004">
                  <a:moveTo>
                    <a:pt x="35496" y="0"/>
                  </a:moveTo>
                  <a:lnTo>
                    <a:pt x="26013" y="47939"/>
                  </a:lnTo>
                  <a:lnTo>
                    <a:pt x="17996" y="96112"/>
                  </a:lnTo>
                  <a:lnTo>
                    <a:pt x="11447" y="144485"/>
                  </a:lnTo>
                  <a:lnTo>
                    <a:pt x="6371" y="193024"/>
                  </a:lnTo>
                  <a:lnTo>
                    <a:pt x="2769" y="241695"/>
                  </a:lnTo>
                  <a:lnTo>
                    <a:pt x="644" y="290464"/>
                  </a:lnTo>
                  <a:lnTo>
                    <a:pt x="0" y="339298"/>
                  </a:lnTo>
                  <a:lnTo>
                    <a:pt x="838" y="388162"/>
                  </a:lnTo>
                  <a:lnTo>
                    <a:pt x="3112" y="436393"/>
                  </a:lnTo>
                  <a:lnTo>
                    <a:pt x="6782" y="484225"/>
                  </a:lnTo>
                  <a:lnTo>
                    <a:pt x="11828" y="531638"/>
                  </a:lnTo>
                  <a:lnTo>
                    <a:pt x="18229" y="578615"/>
                  </a:lnTo>
                  <a:lnTo>
                    <a:pt x="25964" y="625134"/>
                  </a:lnTo>
                  <a:lnTo>
                    <a:pt x="35013" y="671178"/>
                  </a:lnTo>
                  <a:lnTo>
                    <a:pt x="45356" y="716727"/>
                  </a:lnTo>
                  <a:lnTo>
                    <a:pt x="56971" y="761761"/>
                  </a:lnTo>
                  <a:lnTo>
                    <a:pt x="69839" y="806262"/>
                  </a:lnTo>
                  <a:lnTo>
                    <a:pt x="83939" y="850209"/>
                  </a:lnTo>
                  <a:lnTo>
                    <a:pt x="99250" y="893585"/>
                  </a:lnTo>
                  <a:lnTo>
                    <a:pt x="115752" y="936369"/>
                  </a:lnTo>
                  <a:lnTo>
                    <a:pt x="133424" y="978543"/>
                  </a:lnTo>
                  <a:lnTo>
                    <a:pt x="152246" y="1020087"/>
                  </a:lnTo>
                  <a:lnTo>
                    <a:pt x="172196" y="1060982"/>
                  </a:lnTo>
                  <a:lnTo>
                    <a:pt x="193256" y="1101208"/>
                  </a:lnTo>
                  <a:lnTo>
                    <a:pt x="215404" y="1140747"/>
                  </a:lnTo>
                  <a:lnTo>
                    <a:pt x="238619" y="1179578"/>
                  </a:lnTo>
                  <a:lnTo>
                    <a:pt x="262881" y="1217684"/>
                  </a:lnTo>
                  <a:lnTo>
                    <a:pt x="288169" y="1255045"/>
                  </a:lnTo>
                  <a:lnTo>
                    <a:pt x="314464" y="1291641"/>
                  </a:lnTo>
                  <a:lnTo>
                    <a:pt x="341744" y="1327452"/>
                  </a:lnTo>
                  <a:lnTo>
                    <a:pt x="369989" y="1362461"/>
                  </a:lnTo>
                  <a:lnTo>
                    <a:pt x="399178" y="1396648"/>
                  </a:lnTo>
                  <a:lnTo>
                    <a:pt x="429290" y="1429993"/>
                  </a:lnTo>
                  <a:lnTo>
                    <a:pt x="460307" y="1462477"/>
                  </a:lnTo>
                  <a:lnTo>
                    <a:pt x="492205" y="1494081"/>
                  </a:lnTo>
                  <a:lnTo>
                    <a:pt x="524966" y="1524786"/>
                  </a:lnTo>
                  <a:lnTo>
                    <a:pt x="558569" y="1554572"/>
                  </a:lnTo>
                  <a:lnTo>
                    <a:pt x="592993" y="1583420"/>
                  </a:lnTo>
                  <a:lnTo>
                    <a:pt x="628217" y="1611311"/>
                  </a:lnTo>
                  <a:lnTo>
                    <a:pt x="664221" y="1638226"/>
                  </a:lnTo>
                  <a:lnTo>
                    <a:pt x="700985" y="1664145"/>
                  </a:lnTo>
                  <a:lnTo>
                    <a:pt x="738488" y="1689050"/>
                  </a:lnTo>
                  <a:lnTo>
                    <a:pt x="776709" y="1712920"/>
                  </a:lnTo>
                  <a:lnTo>
                    <a:pt x="815628" y="1735737"/>
                  </a:lnTo>
                  <a:lnTo>
                    <a:pt x="855224" y="1757482"/>
                  </a:lnTo>
                  <a:lnTo>
                    <a:pt x="895478" y="1778134"/>
                  </a:lnTo>
                  <a:lnTo>
                    <a:pt x="936367" y="1797676"/>
                  </a:lnTo>
                  <a:lnTo>
                    <a:pt x="977872" y="1816087"/>
                  </a:lnTo>
                  <a:lnTo>
                    <a:pt x="1019973" y="1833349"/>
                  </a:lnTo>
                  <a:lnTo>
                    <a:pt x="1062648" y="1849442"/>
                  </a:lnTo>
                  <a:lnTo>
                    <a:pt x="1105877" y="1864347"/>
                  </a:lnTo>
                  <a:lnTo>
                    <a:pt x="1149640" y="1878045"/>
                  </a:lnTo>
                  <a:lnTo>
                    <a:pt x="1193915" y="1890516"/>
                  </a:lnTo>
                  <a:lnTo>
                    <a:pt x="1238684" y="1901741"/>
                  </a:lnTo>
                  <a:lnTo>
                    <a:pt x="1283924" y="1911701"/>
                  </a:lnTo>
                  <a:lnTo>
                    <a:pt x="1329616" y="1920377"/>
                  </a:lnTo>
                  <a:lnTo>
                    <a:pt x="1375738" y="1927749"/>
                  </a:lnTo>
                  <a:lnTo>
                    <a:pt x="1422271" y="1933799"/>
                  </a:lnTo>
                  <a:lnTo>
                    <a:pt x="1469194" y="1938506"/>
                  </a:lnTo>
                  <a:lnTo>
                    <a:pt x="1516486" y="1941853"/>
                  </a:lnTo>
                  <a:lnTo>
                    <a:pt x="1564127" y="1943818"/>
                  </a:lnTo>
                  <a:lnTo>
                    <a:pt x="1612096" y="1944384"/>
                  </a:lnTo>
                  <a:lnTo>
                    <a:pt x="1660373" y="1943531"/>
                  </a:lnTo>
                  <a:lnTo>
                    <a:pt x="1608290" y="336080"/>
                  </a:lnTo>
                  <a:lnTo>
                    <a:pt x="35496" y="0"/>
                  </a:lnTo>
                  <a:close/>
                </a:path>
              </a:pathLst>
            </a:custGeom>
            <a:solidFill>
              <a:srgbClr val="78909C"/>
            </a:solidFill>
          </p:spPr>
          <p:txBody>
            <a:bodyPr wrap="square" lIns="0" tIns="0" rIns="0" bIns="0" rtlCol="0"/>
            <a:lstStyle/>
            <a:p>
              <a:pPr defTabSz="1219170"/>
              <a:endParaRPr sz="2400" kern="0">
                <a:solidFill>
                  <a:sysClr val="windowText" lastClr="000000"/>
                </a:solidFill>
              </a:endParaRPr>
            </a:p>
          </p:txBody>
        </p:sp>
        <p:sp>
          <p:nvSpPr>
            <p:cNvPr id="11" name="object 11"/>
            <p:cNvSpPr/>
            <p:nvPr/>
          </p:nvSpPr>
          <p:spPr>
            <a:xfrm>
              <a:off x="2706602" y="1606077"/>
              <a:ext cx="1572895" cy="1608455"/>
            </a:xfrm>
            <a:custGeom>
              <a:avLst/>
              <a:gdLst/>
              <a:ahLst/>
              <a:cxnLst/>
              <a:rect l="l" t="t" r="r" b="b"/>
              <a:pathLst>
                <a:path w="1572895" h="1608455">
                  <a:moveTo>
                    <a:pt x="1572793" y="0"/>
                  </a:moveTo>
                  <a:lnTo>
                    <a:pt x="1523461" y="748"/>
                  </a:lnTo>
                  <a:lnTo>
                    <a:pt x="1474447" y="2980"/>
                  </a:lnTo>
                  <a:lnTo>
                    <a:pt x="1425773" y="6677"/>
                  </a:lnTo>
                  <a:lnTo>
                    <a:pt x="1377465" y="11818"/>
                  </a:lnTo>
                  <a:lnTo>
                    <a:pt x="1329547" y="18384"/>
                  </a:lnTo>
                  <a:lnTo>
                    <a:pt x="1282042" y="26356"/>
                  </a:lnTo>
                  <a:lnTo>
                    <a:pt x="1234976" y="35713"/>
                  </a:lnTo>
                  <a:lnTo>
                    <a:pt x="1188373" y="46436"/>
                  </a:lnTo>
                  <a:lnTo>
                    <a:pt x="1142256" y="58506"/>
                  </a:lnTo>
                  <a:lnTo>
                    <a:pt x="1096650" y="71903"/>
                  </a:lnTo>
                  <a:lnTo>
                    <a:pt x="1051580" y="86607"/>
                  </a:lnTo>
                  <a:lnTo>
                    <a:pt x="1007069" y="102598"/>
                  </a:lnTo>
                  <a:lnTo>
                    <a:pt x="963143" y="119857"/>
                  </a:lnTo>
                  <a:lnTo>
                    <a:pt x="919824" y="138365"/>
                  </a:lnTo>
                  <a:lnTo>
                    <a:pt x="877138" y="158101"/>
                  </a:lnTo>
                  <a:lnTo>
                    <a:pt x="835108" y="179046"/>
                  </a:lnTo>
                  <a:lnTo>
                    <a:pt x="793760" y="201180"/>
                  </a:lnTo>
                  <a:lnTo>
                    <a:pt x="753117" y="224485"/>
                  </a:lnTo>
                  <a:lnTo>
                    <a:pt x="713203" y="248939"/>
                  </a:lnTo>
                  <a:lnTo>
                    <a:pt x="674044" y="274524"/>
                  </a:lnTo>
                  <a:lnTo>
                    <a:pt x="635662" y="301219"/>
                  </a:lnTo>
                  <a:lnTo>
                    <a:pt x="598083" y="329006"/>
                  </a:lnTo>
                  <a:lnTo>
                    <a:pt x="561330" y="357865"/>
                  </a:lnTo>
                  <a:lnTo>
                    <a:pt x="525428" y="387775"/>
                  </a:lnTo>
                  <a:lnTo>
                    <a:pt x="490402" y="418718"/>
                  </a:lnTo>
                  <a:lnTo>
                    <a:pt x="456275" y="450673"/>
                  </a:lnTo>
                  <a:lnTo>
                    <a:pt x="423071" y="483622"/>
                  </a:lnTo>
                  <a:lnTo>
                    <a:pt x="390816" y="517544"/>
                  </a:lnTo>
                  <a:lnTo>
                    <a:pt x="359533" y="552419"/>
                  </a:lnTo>
                  <a:lnTo>
                    <a:pt x="329246" y="588229"/>
                  </a:lnTo>
                  <a:lnTo>
                    <a:pt x="299980" y="624954"/>
                  </a:lnTo>
                  <a:lnTo>
                    <a:pt x="271760" y="662573"/>
                  </a:lnTo>
                  <a:lnTo>
                    <a:pt x="244609" y="701067"/>
                  </a:lnTo>
                  <a:lnTo>
                    <a:pt x="218551" y="740417"/>
                  </a:lnTo>
                  <a:lnTo>
                    <a:pt x="193611" y="780603"/>
                  </a:lnTo>
                  <a:lnTo>
                    <a:pt x="169814" y="821606"/>
                  </a:lnTo>
                  <a:lnTo>
                    <a:pt x="147183" y="863405"/>
                  </a:lnTo>
                  <a:lnTo>
                    <a:pt x="125743" y="905981"/>
                  </a:lnTo>
                  <a:lnTo>
                    <a:pt x="105517" y="949315"/>
                  </a:lnTo>
                  <a:lnTo>
                    <a:pt x="86531" y="993386"/>
                  </a:lnTo>
                  <a:lnTo>
                    <a:pt x="68809" y="1038176"/>
                  </a:lnTo>
                  <a:lnTo>
                    <a:pt x="52374" y="1083664"/>
                  </a:lnTo>
                  <a:lnTo>
                    <a:pt x="37252" y="1129831"/>
                  </a:lnTo>
                  <a:lnTo>
                    <a:pt x="23466" y="1176657"/>
                  </a:lnTo>
                  <a:lnTo>
                    <a:pt x="11040" y="1224123"/>
                  </a:lnTo>
                  <a:lnTo>
                    <a:pt x="0" y="1272209"/>
                  </a:lnTo>
                  <a:lnTo>
                    <a:pt x="1572793" y="1608289"/>
                  </a:lnTo>
                  <a:lnTo>
                    <a:pt x="1572793" y="0"/>
                  </a:lnTo>
                  <a:close/>
                </a:path>
              </a:pathLst>
            </a:custGeom>
            <a:solidFill>
              <a:srgbClr val="FFAB40"/>
            </a:solidFill>
          </p:spPr>
          <p:txBody>
            <a:bodyPr wrap="square" lIns="0" tIns="0" rIns="0" bIns="0" rtlCol="0"/>
            <a:lstStyle/>
            <a:p>
              <a:pPr defTabSz="1219170"/>
              <a:endParaRPr sz="2400" kern="0">
                <a:solidFill>
                  <a:sysClr val="windowText" lastClr="000000"/>
                </a:solidFill>
              </a:endParaRPr>
            </a:p>
          </p:txBody>
        </p:sp>
      </p:grpSp>
      <p:sp>
        <p:nvSpPr>
          <p:cNvPr id="12" name="object 12"/>
          <p:cNvSpPr txBox="1"/>
          <p:nvPr/>
        </p:nvSpPr>
        <p:spPr>
          <a:xfrm>
            <a:off x="6675409" y="2003199"/>
            <a:ext cx="1208192" cy="221365"/>
          </a:xfrm>
          <a:prstGeom prst="rect">
            <a:avLst/>
          </a:prstGeom>
        </p:spPr>
        <p:txBody>
          <a:bodyPr vert="horz" wrap="square" lIns="0" tIns="16087" rIns="0" bIns="0" rtlCol="0">
            <a:spAutoFit/>
          </a:bodyPr>
          <a:lstStyle/>
          <a:p>
            <a:pPr marL="16933" defTabSz="1219170">
              <a:spcBef>
                <a:spcPts val="127"/>
              </a:spcBef>
            </a:pPr>
            <a:r>
              <a:rPr sz="1333" b="1" kern="0" dirty="0">
                <a:solidFill>
                  <a:srgbClr val="4285F4"/>
                </a:solidFill>
                <a:latin typeface="Arial"/>
                <a:cs typeface="Arial"/>
              </a:rPr>
              <a:t>Infant,</a:t>
            </a:r>
            <a:r>
              <a:rPr sz="1333" b="1" kern="0" spc="-40" dirty="0">
                <a:solidFill>
                  <a:srgbClr val="4285F4"/>
                </a:solidFill>
                <a:latin typeface="Arial"/>
                <a:cs typeface="Arial"/>
              </a:rPr>
              <a:t> </a:t>
            </a:r>
            <a:r>
              <a:rPr sz="1333" b="1" kern="0" dirty="0">
                <a:solidFill>
                  <a:srgbClr val="4285F4"/>
                </a:solidFill>
                <a:latin typeface="Arial"/>
                <a:cs typeface="Arial"/>
              </a:rPr>
              <a:t>13,</a:t>
            </a:r>
            <a:r>
              <a:rPr sz="1333" b="1" kern="0" spc="-20" dirty="0">
                <a:solidFill>
                  <a:srgbClr val="4285F4"/>
                </a:solidFill>
                <a:latin typeface="Arial"/>
                <a:cs typeface="Arial"/>
              </a:rPr>
              <a:t> </a:t>
            </a:r>
            <a:r>
              <a:rPr sz="1333" b="1" kern="0" spc="-33" dirty="0">
                <a:solidFill>
                  <a:srgbClr val="4285F4"/>
                </a:solidFill>
                <a:latin typeface="Arial"/>
                <a:cs typeface="Arial"/>
              </a:rPr>
              <a:t>13%</a:t>
            </a:r>
            <a:endParaRPr sz="1333" kern="0">
              <a:solidFill>
                <a:sysClr val="windowText" lastClr="000000"/>
              </a:solidFill>
              <a:latin typeface="Arial"/>
              <a:cs typeface="Arial"/>
            </a:endParaRPr>
          </a:p>
        </p:txBody>
      </p:sp>
      <p:sp>
        <p:nvSpPr>
          <p:cNvPr id="13" name="object 13"/>
          <p:cNvSpPr txBox="1"/>
          <p:nvPr/>
        </p:nvSpPr>
        <p:spPr>
          <a:xfrm>
            <a:off x="7826824" y="5092303"/>
            <a:ext cx="1368213" cy="221365"/>
          </a:xfrm>
          <a:prstGeom prst="rect">
            <a:avLst/>
          </a:prstGeom>
        </p:spPr>
        <p:txBody>
          <a:bodyPr vert="horz" wrap="square" lIns="0" tIns="16087" rIns="0" bIns="0" rtlCol="0">
            <a:spAutoFit/>
          </a:bodyPr>
          <a:lstStyle/>
          <a:p>
            <a:pPr marL="16933" defTabSz="1219170">
              <a:spcBef>
                <a:spcPts val="127"/>
              </a:spcBef>
            </a:pPr>
            <a:r>
              <a:rPr sz="1333" b="1" kern="0" dirty="0">
                <a:solidFill>
                  <a:srgbClr val="202020"/>
                </a:solidFill>
                <a:latin typeface="Arial"/>
                <a:cs typeface="Arial"/>
              </a:rPr>
              <a:t>Toddler,</a:t>
            </a:r>
            <a:r>
              <a:rPr sz="1333" b="1" kern="0" spc="-33" dirty="0">
                <a:solidFill>
                  <a:srgbClr val="202020"/>
                </a:solidFill>
                <a:latin typeface="Arial"/>
                <a:cs typeface="Arial"/>
              </a:rPr>
              <a:t> </a:t>
            </a:r>
            <a:r>
              <a:rPr sz="1333" b="1" kern="0" dirty="0">
                <a:solidFill>
                  <a:srgbClr val="202020"/>
                </a:solidFill>
                <a:latin typeface="Arial"/>
                <a:cs typeface="Arial"/>
              </a:rPr>
              <a:t>35,</a:t>
            </a:r>
            <a:r>
              <a:rPr sz="1333" b="1" kern="0" spc="-7" dirty="0">
                <a:solidFill>
                  <a:srgbClr val="202020"/>
                </a:solidFill>
                <a:latin typeface="Arial"/>
                <a:cs typeface="Arial"/>
              </a:rPr>
              <a:t> </a:t>
            </a:r>
            <a:r>
              <a:rPr sz="1333" b="1" kern="0" spc="-33" dirty="0">
                <a:solidFill>
                  <a:srgbClr val="202020"/>
                </a:solidFill>
                <a:latin typeface="Arial"/>
                <a:cs typeface="Arial"/>
              </a:rPr>
              <a:t>36%</a:t>
            </a:r>
            <a:endParaRPr sz="1333" kern="0">
              <a:solidFill>
                <a:sysClr val="windowText" lastClr="000000"/>
              </a:solidFill>
              <a:latin typeface="Arial"/>
              <a:cs typeface="Arial"/>
            </a:endParaRPr>
          </a:p>
        </p:txBody>
      </p:sp>
      <p:sp>
        <p:nvSpPr>
          <p:cNvPr id="14" name="object 14"/>
          <p:cNvSpPr txBox="1"/>
          <p:nvPr/>
        </p:nvSpPr>
        <p:spPr>
          <a:xfrm>
            <a:off x="1981375" y="5694405"/>
            <a:ext cx="1941407" cy="221365"/>
          </a:xfrm>
          <a:prstGeom prst="rect">
            <a:avLst/>
          </a:prstGeom>
        </p:spPr>
        <p:txBody>
          <a:bodyPr vert="horz" wrap="square" lIns="0" tIns="16087" rIns="0" bIns="0" rtlCol="0">
            <a:spAutoFit/>
          </a:bodyPr>
          <a:lstStyle/>
          <a:p>
            <a:pPr marL="16933" defTabSz="1219170">
              <a:spcBef>
                <a:spcPts val="127"/>
              </a:spcBef>
            </a:pPr>
            <a:r>
              <a:rPr sz="1333" b="1" kern="0" spc="-13" dirty="0">
                <a:solidFill>
                  <a:srgbClr val="78909C"/>
                </a:solidFill>
                <a:latin typeface="Arial"/>
                <a:cs typeface="Arial"/>
              </a:rPr>
              <a:t>Preschool-</a:t>
            </a:r>
            <a:r>
              <a:rPr sz="1333" b="1" kern="0" dirty="0">
                <a:solidFill>
                  <a:srgbClr val="78909C"/>
                </a:solidFill>
                <a:latin typeface="Arial"/>
                <a:cs typeface="Arial"/>
              </a:rPr>
              <a:t>Age,</a:t>
            </a:r>
            <a:r>
              <a:rPr sz="1333" b="1" kern="0" spc="60" dirty="0">
                <a:solidFill>
                  <a:srgbClr val="78909C"/>
                </a:solidFill>
                <a:latin typeface="Arial"/>
                <a:cs typeface="Arial"/>
              </a:rPr>
              <a:t> </a:t>
            </a:r>
            <a:r>
              <a:rPr sz="1333" b="1" kern="0" dirty="0">
                <a:solidFill>
                  <a:srgbClr val="78909C"/>
                </a:solidFill>
                <a:latin typeface="Arial"/>
                <a:cs typeface="Arial"/>
              </a:rPr>
              <a:t>28,</a:t>
            </a:r>
            <a:r>
              <a:rPr sz="1333" b="1" kern="0" spc="7" dirty="0">
                <a:solidFill>
                  <a:srgbClr val="78909C"/>
                </a:solidFill>
                <a:latin typeface="Arial"/>
                <a:cs typeface="Arial"/>
              </a:rPr>
              <a:t> </a:t>
            </a:r>
            <a:r>
              <a:rPr sz="1333" b="1" kern="0" spc="-33" dirty="0">
                <a:solidFill>
                  <a:srgbClr val="78909C"/>
                </a:solidFill>
                <a:latin typeface="Arial"/>
                <a:cs typeface="Arial"/>
              </a:rPr>
              <a:t>29%</a:t>
            </a:r>
            <a:endParaRPr sz="1333" kern="0">
              <a:solidFill>
                <a:sysClr val="windowText" lastClr="000000"/>
              </a:solidFill>
              <a:latin typeface="Arial"/>
              <a:cs typeface="Arial"/>
            </a:endParaRPr>
          </a:p>
        </p:txBody>
      </p:sp>
      <p:sp>
        <p:nvSpPr>
          <p:cNvPr id="15" name="object 15"/>
          <p:cNvSpPr txBox="1"/>
          <p:nvPr/>
        </p:nvSpPr>
        <p:spPr>
          <a:xfrm>
            <a:off x="2556661" y="2304587"/>
            <a:ext cx="1678940" cy="221365"/>
          </a:xfrm>
          <a:prstGeom prst="rect">
            <a:avLst/>
          </a:prstGeom>
        </p:spPr>
        <p:txBody>
          <a:bodyPr vert="horz" wrap="square" lIns="0" tIns="16087" rIns="0" bIns="0" rtlCol="0">
            <a:spAutoFit/>
          </a:bodyPr>
          <a:lstStyle/>
          <a:p>
            <a:pPr marL="16933" defTabSz="1219170">
              <a:spcBef>
                <a:spcPts val="127"/>
              </a:spcBef>
            </a:pPr>
            <a:r>
              <a:rPr sz="1333" b="1" kern="0" dirty="0">
                <a:solidFill>
                  <a:srgbClr val="FFAB40"/>
                </a:solidFill>
                <a:latin typeface="Arial"/>
                <a:cs typeface="Arial"/>
              </a:rPr>
              <a:t>School</a:t>
            </a:r>
            <a:r>
              <a:rPr sz="1333" b="1" kern="0" spc="-40" dirty="0">
                <a:solidFill>
                  <a:srgbClr val="FFAB40"/>
                </a:solidFill>
                <a:latin typeface="Arial"/>
                <a:cs typeface="Arial"/>
              </a:rPr>
              <a:t> </a:t>
            </a:r>
            <a:r>
              <a:rPr sz="1333" b="1" kern="0" dirty="0">
                <a:solidFill>
                  <a:srgbClr val="FFAB40"/>
                </a:solidFill>
                <a:latin typeface="Arial"/>
                <a:cs typeface="Arial"/>
              </a:rPr>
              <a:t>Age,</a:t>
            </a:r>
            <a:r>
              <a:rPr sz="1333" b="1" kern="0" spc="13" dirty="0">
                <a:solidFill>
                  <a:srgbClr val="FFAB40"/>
                </a:solidFill>
                <a:latin typeface="Arial"/>
                <a:cs typeface="Arial"/>
              </a:rPr>
              <a:t> </a:t>
            </a:r>
            <a:r>
              <a:rPr sz="1333" b="1" kern="0" dirty="0">
                <a:solidFill>
                  <a:srgbClr val="FFAB40"/>
                </a:solidFill>
                <a:latin typeface="Arial"/>
                <a:cs typeface="Arial"/>
              </a:rPr>
              <a:t>21,</a:t>
            </a:r>
            <a:r>
              <a:rPr sz="1333" b="1" kern="0" spc="-27" dirty="0">
                <a:solidFill>
                  <a:srgbClr val="FFAB40"/>
                </a:solidFill>
                <a:latin typeface="Arial"/>
                <a:cs typeface="Arial"/>
              </a:rPr>
              <a:t> </a:t>
            </a:r>
            <a:r>
              <a:rPr sz="1333" b="1" kern="0" spc="-33" dirty="0">
                <a:solidFill>
                  <a:srgbClr val="FFAB40"/>
                </a:solidFill>
                <a:latin typeface="Arial"/>
                <a:cs typeface="Arial"/>
              </a:rPr>
              <a:t>22%</a:t>
            </a:r>
            <a:endParaRPr sz="1333" kern="0">
              <a:solidFill>
                <a:sysClr val="windowText" lastClr="000000"/>
              </a:solidFill>
              <a:latin typeface="Arial"/>
              <a:cs typeface="Arial"/>
            </a:endParaRPr>
          </a:p>
        </p:txBody>
      </p:sp>
      <p:sp>
        <p:nvSpPr>
          <p:cNvPr id="16" name="object 16"/>
          <p:cNvSpPr txBox="1"/>
          <p:nvPr/>
        </p:nvSpPr>
        <p:spPr>
          <a:xfrm>
            <a:off x="1743244" y="1252050"/>
            <a:ext cx="7926493" cy="344475"/>
          </a:xfrm>
          <a:prstGeom prst="rect">
            <a:avLst/>
          </a:prstGeom>
        </p:spPr>
        <p:txBody>
          <a:bodyPr vert="horz" wrap="square" lIns="0" tIns="16087" rIns="0" bIns="0" rtlCol="0">
            <a:spAutoFit/>
          </a:bodyPr>
          <a:lstStyle/>
          <a:p>
            <a:pPr marL="16933" defTabSz="1219170">
              <a:spcBef>
                <a:spcPts val="127"/>
              </a:spcBef>
            </a:pPr>
            <a:r>
              <a:rPr sz="2133" b="1" kern="0" dirty="0">
                <a:solidFill>
                  <a:srgbClr val="585858"/>
                </a:solidFill>
                <a:latin typeface="Arial"/>
                <a:cs typeface="Arial"/>
              </a:rPr>
              <a:t>SUBSIDY</a:t>
            </a:r>
            <a:r>
              <a:rPr sz="2133" b="1" kern="0" spc="-107" dirty="0">
                <a:solidFill>
                  <a:srgbClr val="585858"/>
                </a:solidFill>
                <a:latin typeface="Arial"/>
                <a:cs typeface="Arial"/>
              </a:rPr>
              <a:t> </a:t>
            </a:r>
            <a:r>
              <a:rPr sz="2133" b="1" kern="0" spc="-40" dirty="0">
                <a:solidFill>
                  <a:srgbClr val="585858"/>
                </a:solidFill>
                <a:latin typeface="Arial"/>
                <a:cs typeface="Arial"/>
              </a:rPr>
              <a:t>PAYMENTS</a:t>
            </a:r>
            <a:r>
              <a:rPr sz="2133" b="1" kern="0" spc="13" dirty="0">
                <a:solidFill>
                  <a:srgbClr val="585858"/>
                </a:solidFill>
                <a:latin typeface="Arial"/>
                <a:cs typeface="Arial"/>
              </a:rPr>
              <a:t> </a:t>
            </a:r>
            <a:r>
              <a:rPr sz="2133" b="1" kern="0" dirty="0">
                <a:solidFill>
                  <a:srgbClr val="585858"/>
                </a:solidFill>
                <a:latin typeface="Arial"/>
                <a:cs typeface="Arial"/>
              </a:rPr>
              <a:t>BY</a:t>
            </a:r>
            <a:r>
              <a:rPr sz="2133" b="1" kern="0" spc="-152" dirty="0">
                <a:solidFill>
                  <a:srgbClr val="585858"/>
                </a:solidFill>
                <a:latin typeface="Arial"/>
                <a:cs typeface="Arial"/>
              </a:rPr>
              <a:t> </a:t>
            </a:r>
            <a:r>
              <a:rPr sz="2133" b="1" kern="0" dirty="0">
                <a:solidFill>
                  <a:srgbClr val="585858"/>
                </a:solidFill>
                <a:latin typeface="Arial"/>
                <a:cs typeface="Arial"/>
              </a:rPr>
              <a:t>AGE</a:t>
            </a:r>
            <a:r>
              <a:rPr sz="2133" b="1" kern="0" spc="13" dirty="0">
                <a:solidFill>
                  <a:srgbClr val="585858"/>
                </a:solidFill>
                <a:latin typeface="Arial"/>
                <a:cs typeface="Arial"/>
              </a:rPr>
              <a:t> </a:t>
            </a:r>
            <a:r>
              <a:rPr sz="2133" b="1" kern="0" spc="-33" dirty="0">
                <a:solidFill>
                  <a:srgbClr val="585858"/>
                </a:solidFill>
                <a:latin typeface="Arial"/>
                <a:cs typeface="Arial"/>
              </a:rPr>
              <a:t>CATEGORY </a:t>
            </a:r>
            <a:r>
              <a:rPr sz="2133" b="1" kern="0" dirty="0">
                <a:solidFill>
                  <a:srgbClr val="585858"/>
                </a:solidFill>
                <a:latin typeface="Arial"/>
                <a:cs typeface="Arial"/>
              </a:rPr>
              <a:t>-</a:t>
            </a:r>
            <a:r>
              <a:rPr sz="2133" b="1" kern="0" spc="-53" dirty="0">
                <a:solidFill>
                  <a:srgbClr val="585858"/>
                </a:solidFill>
                <a:latin typeface="Arial"/>
                <a:cs typeface="Arial"/>
              </a:rPr>
              <a:t> </a:t>
            </a:r>
            <a:r>
              <a:rPr sz="2133" b="1" kern="0" dirty="0">
                <a:solidFill>
                  <a:srgbClr val="585858"/>
                </a:solidFill>
                <a:latin typeface="Arial"/>
                <a:cs typeface="Arial"/>
              </a:rPr>
              <a:t>NOVEMBER</a:t>
            </a:r>
            <a:r>
              <a:rPr sz="2133" b="1" kern="0" spc="-53" dirty="0">
                <a:solidFill>
                  <a:srgbClr val="585858"/>
                </a:solidFill>
                <a:latin typeface="Arial"/>
                <a:cs typeface="Arial"/>
              </a:rPr>
              <a:t> </a:t>
            </a:r>
            <a:r>
              <a:rPr sz="2133" b="1" kern="0" spc="-27" dirty="0">
                <a:solidFill>
                  <a:srgbClr val="585858"/>
                </a:solidFill>
                <a:latin typeface="Arial"/>
                <a:cs typeface="Arial"/>
              </a:rPr>
              <a:t>2025</a:t>
            </a:r>
            <a:endParaRPr sz="2133" kern="0">
              <a:solidFill>
                <a:sysClr val="windowText" lastClr="000000"/>
              </a:solidFill>
              <a:latin typeface="Arial"/>
              <a:cs typeface="Arial"/>
            </a:endParaRPr>
          </a:p>
        </p:txBody>
      </p:sp>
      <p:grpSp>
        <p:nvGrpSpPr>
          <p:cNvPr id="17" name="object 17"/>
          <p:cNvGrpSpPr/>
          <p:nvPr/>
        </p:nvGrpSpPr>
        <p:grpSpPr>
          <a:xfrm>
            <a:off x="713905" y="147381"/>
            <a:ext cx="8435340" cy="839047"/>
            <a:chOff x="535428" y="110535"/>
            <a:chExt cx="6326505" cy="629285"/>
          </a:xfrm>
        </p:grpSpPr>
        <p:sp>
          <p:nvSpPr>
            <p:cNvPr id="18" name="object 18"/>
            <p:cNvSpPr/>
            <p:nvPr/>
          </p:nvSpPr>
          <p:spPr>
            <a:xfrm>
              <a:off x="548128" y="123235"/>
              <a:ext cx="6301105" cy="603885"/>
            </a:xfrm>
            <a:custGeom>
              <a:avLst/>
              <a:gdLst/>
              <a:ahLst/>
              <a:cxnLst/>
              <a:rect l="l" t="t" r="r" b="b"/>
              <a:pathLst>
                <a:path w="6301105" h="603885">
                  <a:moveTo>
                    <a:pt x="6200114" y="0"/>
                  </a:moveTo>
                  <a:lnTo>
                    <a:pt x="100622" y="0"/>
                  </a:lnTo>
                  <a:lnTo>
                    <a:pt x="61454" y="7906"/>
                  </a:lnTo>
                  <a:lnTo>
                    <a:pt x="29470" y="29470"/>
                  </a:lnTo>
                  <a:lnTo>
                    <a:pt x="7906" y="61454"/>
                  </a:lnTo>
                  <a:lnTo>
                    <a:pt x="0" y="100622"/>
                  </a:lnTo>
                  <a:lnTo>
                    <a:pt x="0" y="503097"/>
                  </a:lnTo>
                  <a:lnTo>
                    <a:pt x="7906" y="542258"/>
                  </a:lnTo>
                  <a:lnTo>
                    <a:pt x="29470" y="574238"/>
                  </a:lnTo>
                  <a:lnTo>
                    <a:pt x="61454" y="595800"/>
                  </a:lnTo>
                  <a:lnTo>
                    <a:pt x="100622" y="603707"/>
                  </a:lnTo>
                  <a:lnTo>
                    <a:pt x="6200114" y="603707"/>
                  </a:lnTo>
                  <a:lnTo>
                    <a:pt x="6239275" y="595800"/>
                  </a:lnTo>
                  <a:lnTo>
                    <a:pt x="6271255" y="574238"/>
                  </a:lnTo>
                  <a:lnTo>
                    <a:pt x="6292817" y="542258"/>
                  </a:lnTo>
                  <a:lnTo>
                    <a:pt x="6300724" y="503097"/>
                  </a:lnTo>
                  <a:lnTo>
                    <a:pt x="6300724" y="100622"/>
                  </a:lnTo>
                  <a:lnTo>
                    <a:pt x="6292817" y="61454"/>
                  </a:lnTo>
                  <a:lnTo>
                    <a:pt x="6271255" y="29470"/>
                  </a:lnTo>
                  <a:lnTo>
                    <a:pt x="6239275" y="7906"/>
                  </a:lnTo>
                  <a:lnTo>
                    <a:pt x="6200114" y="0"/>
                  </a:lnTo>
                  <a:close/>
                </a:path>
              </a:pathLst>
            </a:custGeom>
            <a:solidFill>
              <a:srgbClr val="189293"/>
            </a:solidFill>
          </p:spPr>
          <p:txBody>
            <a:bodyPr wrap="square" lIns="0" tIns="0" rIns="0" bIns="0" rtlCol="0"/>
            <a:lstStyle/>
            <a:p>
              <a:pPr defTabSz="1219170"/>
              <a:endParaRPr sz="2400" kern="0">
                <a:solidFill>
                  <a:sysClr val="windowText" lastClr="000000"/>
                </a:solidFill>
              </a:endParaRPr>
            </a:p>
          </p:txBody>
        </p:sp>
        <p:sp>
          <p:nvSpPr>
            <p:cNvPr id="19" name="object 19"/>
            <p:cNvSpPr/>
            <p:nvPr/>
          </p:nvSpPr>
          <p:spPr>
            <a:xfrm>
              <a:off x="548128" y="123235"/>
              <a:ext cx="6301105" cy="603885"/>
            </a:xfrm>
            <a:custGeom>
              <a:avLst/>
              <a:gdLst/>
              <a:ahLst/>
              <a:cxnLst/>
              <a:rect l="l" t="t" r="r" b="b"/>
              <a:pathLst>
                <a:path w="6301105" h="603885">
                  <a:moveTo>
                    <a:pt x="0" y="100622"/>
                  </a:moveTo>
                  <a:lnTo>
                    <a:pt x="7906" y="61454"/>
                  </a:lnTo>
                  <a:lnTo>
                    <a:pt x="29470" y="29470"/>
                  </a:lnTo>
                  <a:lnTo>
                    <a:pt x="61454" y="7906"/>
                  </a:lnTo>
                  <a:lnTo>
                    <a:pt x="100622" y="0"/>
                  </a:lnTo>
                  <a:lnTo>
                    <a:pt x="6200114" y="0"/>
                  </a:lnTo>
                  <a:lnTo>
                    <a:pt x="6239275" y="7906"/>
                  </a:lnTo>
                  <a:lnTo>
                    <a:pt x="6271255" y="29470"/>
                  </a:lnTo>
                  <a:lnTo>
                    <a:pt x="6292817" y="61454"/>
                  </a:lnTo>
                  <a:lnTo>
                    <a:pt x="6300724" y="100622"/>
                  </a:lnTo>
                  <a:lnTo>
                    <a:pt x="6300724" y="503097"/>
                  </a:lnTo>
                  <a:lnTo>
                    <a:pt x="6292817" y="542258"/>
                  </a:lnTo>
                  <a:lnTo>
                    <a:pt x="6271255" y="574238"/>
                  </a:lnTo>
                  <a:lnTo>
                    <a:pt x="6239275" y="595800"/>
                  </a:lnTo>
                  <a:lnTo>
                    <a:pt x="6200114" y="603707"/>
                  </a:lnTo>
                  <a:lnTo>
                    <a:pt x="100622" y="603707"/>
                  </a:lnTo>
                  <a:lnTo>
                    <a:pt x="61454" y="595800"/>
                  </a:lnTo>
                  <a:lnTo>
                    <a:pt x="29470" y="574238"/>
                  </a:lnTo>
                  <a:lnTo>
                    <a:pt x="7906" y="542258"/>
                  </a:lnTo>
                  <a:lnTo>
                    <a:pt x="0" y="503097"/>
                  </a:lnTo>
                  <a:lnTo>
                    <a:pt x="0" y="100622"/>
                  </a:lnTo>
                  <a:close/>
                </a:path>
              </a:pathLst>
            </a:custGeom>
            <a:ln w="25400">
              <a:solidFill>
                <a:srgbClr val="104784"/>
              </a:solidFill>
            </a:ln>
          </p:spPr>
          <p:txBody>
            <a:bodyPr wrap="square" lIns="0" tIns="0" rIns="0" bIns="0" rtlCol="0"/>
            <a:lstStyle/>
            <a:p>
              <a:pPr defTabSz="1219170"/>
              <a:endParaRPr sz="2400" kern="0">
                <a:solidFill>
                  <a:sysClr val="windowText" lastClr="000000"/>
                </a:solidFill>
              </a:endParaRPr>
            </a:p>
          </p:txBody>
        </p:sp>
      </p:grpSp>
      <p:sp>
        <p:nvSpPr>
          <p:cNvPr id="20" name="object 20" descr="$PPTXTitle"/>
          <p:cNvSpPr txBox="1">
            <a:spLocks noGrp="1"/>
          </p:cNvSpPr>
          <p:nvPr>
            <p:ph type="title"/>
          </p:nvPr>
        </p:nvSpPr>
        <p:spPr>
          <a:xfrm>
            <a:off x="1741463" y="273507"/>
            <a:ext cx="6382173" cy="551498"/>
          </a:xfrm>
          <a:prstGeom prst="rect">
            <a:avLst/>
          </a:prstGeom>
        </p:spPr>
        <p:txBody>
          <a:bodyPr vert="horz" wrap="square" lIns="0" tIns="17780" rIns="0" bIns="0" rtlCol="0">
            <a:spAutoFit/>
          </a:bodyPr>
          <a:lstStyle/>
          <a:p>
            <a:pPr marL="16933">
              <a:spcBef>
                <a:spcPts val="140"/>
              </a:spcBef>
            </a:pPr>
            <a:r>
              <a:rPr dirty="0"/>
              <a:t>Child</a:t>
            </a:r>
            <a:r>
              <a:rPr spc="-60" dirty="0"/>
              <a:t> </a:t>
            </a:r>
            <a:r>
              <a:rPr dirty="0"/>
              <a:t>Care</a:t>
            </a:r>
            <a:r>
              <a:rPr spc="-47" dirty="0"/>
              <a:t> </a:t>
            </a:r>
            <a:r>
              <a:rPr dirty="0"/>
              <a:t>Subsidies</a:t>
            </a:r>
            <a:r>
              <a:rPr spc="-73" dirty="0"/>
              <a:t> </a:t>
            </a:r>
            <a:r>
              <a:rPr spc="-13" dirty="0"/>
              <a:t>Program</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652624" y="5919520"/>
            <a:ext cx="1250405" cy="688728"/>
          </a:xfrm>
          <a:prstGeom prst="rect">
            <a:avLst/>
          </a:prstGeom>
        </p:spPr>
      </p:pic>
      <p:sp>
        <p:nvSpPr>
          <p:cNvPr id="3" name="object 3"/>
          <p:cNvSpPr txBox="1"/>
          <p:nvPr/>
        </p:nvSpPr>
        <p:spPr>
          <a:xfrm>
            <a:off x="919327" y="2885745"/>
            <a:ext cx="9588500" cy="4019049"/>
          </a:xfrm>
          <a:prstGeom prst="rect">
            <a:avLst/>
          </a:prstGeom>
        </p:spPr>
        <p:txBody>
          <a:bodyPr vert="horz" wrap="square" lIns="0" tIns="17780" rIns="0" bIns="0" rtlCol="0">
            <a:spAutoFit/>
          </a:bodyPr>
          <a:lstStyle/>
          <a:p>
            <a:pPr marL="398770" indent="-381837" defTabSz="1219170">
              <a:spcBef>
                <a:spcPts val="140"/>
              </a:spcBef>
              <a:buSzPct val="69230"/>
              <a:buFont typeface="Courier New"/>
              <a:buChar char="o"/>
              <a:tabLst>
                <a:tab pos="398770" algn="l"/>
              </a:tabLst>
            </a:pPr>
            <a:r>
              <a:rPr sz="2600" kern="0" spc="-127" dirty="0">
                <a:solidFill>
                  <a:sysClr val="windowText" lastClr="000000"/>
                </a:solidFill>
                <a:latin typeface="Arial"/>
                <a:cs typeface="Arial"/>
              </a:rPr>
              <a:t>Operated</a:t>
            </a:r>
            <a:r>
              <a:rPr sz="2600" kern="0" spc="-160" dirty="0">
                <a:solidFill>
                  <a:sysClr val="windowText" lastClr="000000"/>
                </a:solidFill>
                <a:latin typeface="Arial"/>
                <a:cs typeface="Arial"/>
              </a:rPr>
              <a:t> </a:t>
            </a:r>
            <a:r>
              <a:rPr sz="2600" kern="0" spc="-127" dirty="0">
                <a:solidFill>
                  <a:sysClr val="windowText" lastClr="000000"/>
                </a:solidFill>
                <a:latin typeface="Arial"/>
                <a:cs typeface="Arial"/>
              </a:rPr>
              <a:t>by</a:t>
            </a:r>
            <a:r>
              <a:rPr sz="2600" kern="0" spc="-107" dirty="0">
                <a:solidFill>
                  <a:sysClr val="windowText" lastClr="000000"/>
                </a:solidFill>
                <a:latin typeface="Arial"/>
                <a:cs typeface="Arial"/>
              </a:rPr>
              <a:t> </a:t>
            </a:r>
            <a:r>
              <a:rPr sz="2600" b="1" kern="0" spc="-113" dirty="0">
                <a:solidFill>
                  <a:srgbClr val="0096A7"/>
                </a:solidFill>
                <a:latin typeface="Arial"/>
                <a:cs typeface="Arial"/>
              </a:rPr>
              <a:t>Muni</a:t>
            </a:r>
            <a:r>
              <a:rPr sz="2600" b="1" kern="0" spc="-93" dirty="0">
                <a:solidFill>
                  <a:srgbClr val="0096A7"/>
                </a:solidFill>
                <a:latin typeface="Arial"/>
                <a:cs typeface="Arial"/>
              </a:rPr>
              <a:t> </a:t>
            </a:r>
            <a:r>
              <a:rPr sz="2600" kern="0" spc="-113" dirty="0">
                <a:solidFill>
                  <a:sysClr val="windowText" lastClr="000000"/>
                </a:solidFill>
                <a:latin typeface="Arial"/>
                <a:cs typeface="Arial"/>
              </a:rPr>
              <a:t>via </a:t>
            </a:r>
            <a:r>
              <a:rPr sz="2600" kern="0" spc="-420" dirty="0">
                <a:solidFill>
                  <a:sysClr val="windowText" lastClr="000000"/>
                </a:solidFill>
                <a:latin typeface="Arial"/>
                <a:cs typeface="Arial"/>
              </a:rPr>
              <a:t>RFGP</a:t>
            </a:r>
            <a:r>
              <a:rPr sz="2600" kern="0" spc="-133" dirty="0">
                <a:solidFill>
                  <a:sysClr val="windowText" lastClr="000000"/>
                </a:solidFill>
                <a:latin typeface="Arial"/>
                <a:cs typeface="Arial"/>
              </a:rPr>
              <a:t> </a:t>
            </a:r>
            <a:r>
              <a:rPr sz="2600" kern="0" spc="-140" dirty="0">
                <a:solidFill>
                  <a:sysClr val="windowText" lastClr="000000"/>
                </a:solidFill>
                <a:latin typeface="Arial"/>
                <a:cs typeface="Arial"/>
              </a:rPr>
              <a:t>released</a:t>
            </a:r>
            <a:r>
              <a:rPr sz="2600" kern="0" spc="-107" dirty="0">
                <a:solidFill>
                  <a:sysClr val="windowText" lastClr="000000"/>
                </a:solidFill>
                <a:latin typeface="Arial"/>
                <a:cs typeface="Arial"/>
              </a:rPr>
              <a:t> </a:t>
            </a:r>
            <a:r>
              <a:rPr sz="2600" kern="0" spc="-60" dirty="0">
                <a:solidFill>
                  <a:sysClr val="windowText" lastClr="000000"/>
                </a:solidFill>
                <a:latin typeface="Arial"/>
                <a:cs typeface="Arial"/>
              </a:rPr>
              <a:t>April</a:t>
            </a:r>
            <a:r>
              <a:rPr sz="2600" kern="0" spc="-113" dirty="0">
                <a:solidFill>
                  <a:sysClr val="windowText" lastClr="000000"/>
                </a:solidFill>
                <a:latin typeface="Arial"/>
                <a:cs typeface="Arial"/>
              </a:rPr>
              <a:t> </a:t>
            </a:r>
            <a:r>
              <a:rPr sz="2600" kern="0" spc="-87" dirty="0">
                <a:solidFill>
                  <a:sysClr val="windowText" lastClr="000000"/>
                </a:solidFill>
                <a:latin typeface="Arial"/>
                <a:cs typeface="Arial"/>
              </a:rPr>
              <a:t>4;</a:t>
            </a:r>
            <a:r>
              <a:rPr sz="2600" kern="0" spc="-120" dirty="0">
                <a:solidFill>
                  <a:sysClr val="windowText" lastClr="000000"/>
                </a:solidFill>
                <a:latin typeface="Arial"/>
                <a:cs typeface="Arial"/>
              </a:rPr>
              <a:t> </a:t>
            </a:r>
            <a:r>
              <a:rPr sz="2600" kern="0" spc="-107" dirty="0">
                <a:solidFill>
                  <a:sysClr val="windowText" lastClr="000000"/>
                </a:solidFill>
                <a:latin typeface="Arial"/>
                <a:cs typeface="Arial"/>
              </a:rPr>
              <a:t>deadline</a:t>
            </a:r>
            <a:r>
              <a:rPr sz="2600" kern="0" spc="-113" dirty="0">
                <a:solidFill>
                  <a:sysClr val="windowText" lastClr="000000"/>
                </a:solidFill>
                <a:latin typeface="Arial"/>
                <a:cs typeface="Arial"/>
              </a:rPr>
              <a:t> </a:t>
            </a:r>
            <a:r>
              <a:rPr sz="2600" kern="0" spc="-127" dirty="0">
                <a:solidFill>
                  <a:sysClr val="windowText" lastClr="000000"/>
                </a:solidFill>
                <a:latin typeface="Arial"/>
                <a:cs typeface="Arial"/>
              </a:rPr>
              <a:t>May</a:t>
            </a:r>
            <a:r>
              <a:rPr sz="2600" kern="0" spc="-93" dirty="0">
                <a:solidFill>
                  <a:sysClr val="windowText" lastClr="000000"/>
                </a:solidFill>
                <a:latin typeface="Arial"/>
                <a:cs typeface="Arial"/>
              </a:rPr>
              <a:t> </a:t>
            </a:r>
            <a:r>
              <a:rPr sz="2600" kern="0" spc="-33" dirty="0">
                <a:solidFill>
                  <a:sysClr val="windowText" lastClr="000000"/>
                </a:solidFill>
                <a:latin typeface="Arial"/>
                <a:cs typeface="Arial"/>
              </a:rPr>
              <a:t>15</a:t>
            </a:r>
            <a:endParaRPr sz="2600" kern="0">
              <a:solidFill>
                <a:sysClr val="windowText" lastClr="000000"/>
              </a:solidFill>
              <a:latin typeface="Arial"/>
              <a:cs typeface="Arial"/>
            </a:endParaRPr>
          </a:p>
          <a:p>
            <a:pPr marL="398770" marR="568946" indent="-382684" defTabSz="1219170">
              <a:buSzPct val="69230"/>
              <a:buFont typeface="Courier New"/>
              <a:buChar char="o"/>
              <a:tabLst>
                <a:tab pos="398770" algn="l"/>
              </a:tabLst>
            </a:pPr>
            <a:r>
              <a:rPr sz="2600" kern="0" spc="-187" dirty="0">
                <a:solidFill>
                  <a:sysClr val="windowText" lastClr="000000"/>
                </a:solidFill>
                <a:latin typeface="Arial"/>
                <a:cs typeface="Arial"/>
              </a:rPr>
              <a:t>Received</a:t>
            </a:r>
            <a:r>
              <a:rPr sz="2600" kern="0" spc="-93" dirty="0">
                <a:solidFill>
                  <a:sysClr val="windowText" lastClr="000000"/>
                </a:solidFill>
                <a:latin typeface="Arial"/>
                <a:cs typeface="Arial"/>
              </a:rPr>
              <a:t> </a:t>
            </a:r>
            <a:r>
              <a:rPr sz="2600" b="1" kern="0" spc="-133" dirty="0">
                <a:solidFill>
                  <a:srgbClr val="0096A7"/>
                </a:solidFill>
                <a:latin typeface="Arial"/>
                <a:cs typeface="Arial"/>
              </a:rPr>
              <a:t>48</a:t>
            </a:r>
            <a:r>
              <a:rPr sz="2600" b="1" kern="0" spc="-113" dirty="0">
                <a:solidFill>
                  <a:srgbClr val="0096A7"/>
                </a:solidFill>
                <a:latin typeface="Arial"/>
                <a:cs typeface="Arial"/>
              </a:rPr>
              <a:t> </a:t>
            </a:r>
            <a:r>
              <a:rPr sz="2600" kern="0" spc="-127" dirty="0">
                <a:solidFill>
                  <a:sysClr val="windowText" lastClr="000000"/>
                </a:solidFill>
                <a:latin typeface="Arial"/>
                <a:cs typeface="Arial"/>
              </a:rPr>
              <a:t>proposals;</a:t>
            </a:r>
            <a:r>
              <a:rPr sz="2600" kern="0" spc="-147" dirty="0">
                <a:solidFill>
                  <a:sysClr val="windowText" lastClr="000000"/>
                </a:solidFill>
                <a:latin typeface="Arial"/>
                <a:cs typeface="Arial"/>
              </a:rPr>
              <a:t> </a:t>
            </a:r>
            <a:r>
              <a:rPr sz="2600" kern="0" spc="-127" dirty="0">
                <a:solidFill>
                  <a:sysClr val="windowText" lastClr="000000"/>
                </a:solidFill>
                <a:latin typeface="Arial"/>
                <a:cs typeface="Arial"/>
              </a:rPr>
              <a:t>recommended</a:t>
            </a:r>
            <a:r>
              <a:rPr sz="2600" kern="0" spc="-133" dirty="0">
                <a:solidFill>
                  <a:sysClr val="windowText" lastClr="000000"/>
                </a:solidFill>
                <a:latin typeface="Arial"/>
                <a:cs typeface="Arial"/>
              </a:rPr>
              <a:t> </a:t>
            </a:r>
            <a:r>
              <a:rPr sz="2600" b="1" kern="0" spc="-133" dirty="0">
                <a:solidFill>
                  <a:srgbClr val="0096A7"/>
                </a:solidFill>
                <a:latin typeface="Arial"/>
                <a:cs typeface="Arial"/>
              </a:rPr>
              <a:t>20</a:t>
            </a:r>
            <a:r>
              <a:rPr sz="2600" b="1" kern="0" spc="-113" dirty="0">
                <a:solidFill>
                  <a:srgbClr val="0096A7"/>
                </a:solidFill>
                <a:latin typeface="Arial"/>
                <a:cs typeface="Arial"/>
              </a:rPr>
              <a:t> </a:t>
            </a:r>
            <a:r>
              <a:rPr sz="2600" kern="0" spc="-120" dirty="0">
                <a:solidFill>
                  <a:sysClr val="windowText" lastClr="000000"/>
                </a:solidFill>
                <a:latin typeface="Arial"/>
                <a:cs typeface="Arial"/>
              </a:rPr>
              <a:t>(</a:t>
            </a:r>
            <a:r>
              <a:rPr sz="2600" b="1" kern="0" spc="-120" dirty="0">
                <a:solidFill>
                  <a:srgbClr val="0096A7"/>
                </a:solidFill>
                <a:latin typeface="Arial"/>
                <a:cs typeface="Arial"/>
              </a:rPr>
              <a:t>7</a:t>
            </a:r>
            <a:r>
              <a:rPr sz="2600" b="1" kern="0" spc="-93" dirty="0">
                <a:solidFill>
                  <a:srgbClr val="0096A7"/>
                </a:solidFill>
                <a:latin typeface="Arial"/>
                <a:cs typeface="Arial"/>
              </a:rPr>
              <a:t> </a:t>
            </a:r>
            <a:r>
              <a:rPr sz="2600" b="1" kern="0" spc="-120" dirty="0">
                <a:solidFill>
                  <a:srgbClr val="0096A7"/>
                </a:solidFill>
                <a:latin typeface="Arial"/>
                <a:cs typeface="Arial"/>
              </a:rPr>
              <a:t>pilot;</a:t>
            </a:r>
            <a:r>
              <a:rPr sz="2600" b="1" kern="0" spc="-133" dirty="0">
                <a:solidFill>
                  <a:srgbClr val="0096A7"/>
                </a:solidFill>
                <a:latin typeface="Arial"/>
                <a:cs typeface="Arial"/>
              </a:rPr>
              <a:t> 13</a:t>
            </a:r>
            <a:r>
              <a:rPr sz="2600" b="1" kern="0" spc="-113" dirty="0">
                <a:solidFill>
                  <a:srgbClr val="0096A7"/>
                </a:solidFill>
                <a:latin typeface="Arial"/>
                <a:cs typeface="Arial"/>
              </a:rPr>
              <a:t> </a:t>
            </a:r>
            <a:r>
              <a:rPr sz="2600" b="1" kern="0" spc="-160" dirty="0">
                <a:solidFill>
                  <a:srgbClr val="0096A7"/>
                </a:solidFill>
                <a:latin typeface="Arial"/>
                <a:cs typeface="Arial"/>
              </a:rPr>
              <a:t>capital</a:t>
            </a:r>
            <a:r>
              <a:rPr sz="2600" kern="0" spc="-160" dirty="0">
                <a:solidFill>
                  <a:sysClr val="windowText" lastClr="000000"/>
                </a:solidFill>
                <a:latin typeface="Arial"/>
                <a:cs typeface="Arial"/>
              </a:rPr>
              <a:t>)</a:t>
            </a:r>
            <a:r>
              <a:rPr sz="2600" kern="0" spc="-100" dirty="0">
                <a:solidFill>
                  <a:sysClr val="windowText" lastClr="000000"/>
                </a:solidFill>
                <a:latin typeface="Arial"/>
                <a:cs typeface="Arial"/>
              </a:rPr>
              <a:t> </a:t>
            </a:r>
            <a:r>
              <a:rPr sz="2600" kern="0" spc="-33" dirty="0">
                <a:solidFill>
                  <a:sysClr val="windowText" lastClr="000000"/>
                </a:solidFill>
                <a:latin typeface="Arial"/>
                <a:cs typeface="Arial"/>
              </a:rPr>
              <a:t>for </a:t>
            </a:r>
            <a:r>
              <a:rPr sz="2600" kern="0" spc="-13" dirty="0">
                <a:solidFill>
                  <a:sysClr val="windowText" lastClr="000000"/>
                </a:solidFill>
                <a:latin typeface="Arial"/>
                <a:cs typeface="Arial"/>
              </a:rPr>
              <a:t>approval</a:t>
            </a:r>
            <a:endParaRPr sz="2600" kern="0">
              <a:solidFill>
                <a:sysClr val="windowText" lastClr="000000"/>
              </a:solidFill>
              <a:latin typeface="Arial"/>
              <a:cs typeface="Arial"/>
            </a:endParaRPr>
          </a:p>
          <a:p>
            <a:pPr marL="398770" indent="-381837" defTabSz="1219170">
              <a:buSzPct val="69230"/>
              <a:buFont typeface="Courier New"/>
              <a:buChar char="o"/>
              <a:tabLst>
                <a:tab pos="398770" algn="l"/>
              </a:tabLst>
            </a:pPr>
            <a:r>
              <a:rPr sz="2600" kern="0" spc="-167" dirty="0">
                <a:solidFill>
                  <a:sysClr val="windowText" lastClr="000000"/>
                </a:solidFill>
                <a:latin typeface="Arial"/>
                <a:cs typeface="Arial"/>
              </a:rPr>
              <a:t>Assembly</a:t>
            </a:r>
            <a:r>
              <a:rPr sz="2600" kern="0" spc="-100" dirty="0">
                <a:solidFill>
                  <a:sysClr val="windowText" lastClr="000000"/>
                </a:solidFill>
                <a:latin typeface="Arial"/>
                <a:cs typeface="Arial"/>
              </a:rPr>
              <a:t> </a:t>
            </a:r>
            <a:r>
              <a:rPr sz="2600" kern="0" spc="-127" dirty="0">
                <a:solidFill>
                  <a:sysClr val="windowText" lastClr="000000"/>
                </a:solidFill>
                <a:latin typeface="Arial"/>
                <a:cs typeface="Arial"/>
              </a:rPr>
              <a:t>approved</a:t>
            </a:r>
            <a:r>
              <a:rPr sz="2600" kern="0" spc="-147" dirty="0">
                <a:solidFill>
                  <a:sysClr val="windowText" lastClr="000000"/>
                </a:solidFill>
                <a:latin typeface="Arial"/>
                <a:cs typeface="Arial"/>
              </a:rPr>
              <a:t> </a:t>
            </a:r>
            <a:r>
              <a:rPr sz="2600" kern="0" spc="-40" dirty="0">
                <a:solidFill>
                  <a:sysClr val="windowText" lastClr="000000"/>
                </a:solidFill>
                <a:latin typeface="Arial"/>
                <a:cs typeface="Arial"/>
              </a:rPr>
              <a:t>in</a:t>
            </a:r>
            <a:r>
              <a:rPr sz="2600" kern="0" spc="-73" dirty="0">
                <a:solidFill>
                  <a:sysClr val="windowText" lastClr="000000"/>
                </a:solidFill>
                <a:latin typeface="Arial"/>
                <a:cs typeface="Arial"/>
              </a:rPr>
              <a:t> </a:t>
            </a:r>
            <a:r>
              <a:rPr sz="2600" kern="0" spc="-27" dirty="0">
                <a:solidFill>
                  <a:sysClr val="windowText" lastClr="000000"/>
                </a:solidFill>
                <a:latin typeface="Arial"/>
                <a:cs typeface="Arial"/>
              </a:rPr>
              <a:t>June</a:t>
            </a:r>
            <a:endParaRPr sz="2600" kern="0">
              <a:solidFill>
                <a:sysClr val="windowText" lastClr="000000"/>
              </a:solidFill>
              <a:latin typeface="Arial"/>
              <a:cs typeface="Arial"/>
            </a:endParaRPr>
          </a:p>
          <a:p>
            <a:pPr marL="398770" indent="-381837" defTabSz="1219170">
              <a:buSzPct val="69230"/>
              <a:buFont typeface="Courier New"/>
              <a:buChar char="o"/>
              <a:tabLst>
                <a:tab pos="398770" algn="l"/>
              </a:tabLst>
            </a:pPr>
            <a:r>
              <a:rPr sz="2600" kern="0" spc="-152" dirty="0">
                <a:solidFill>
                  <a:sysClr val="windowText" lastClr="000000"/>
                </a:solidFill>
                <a:latin typeface="Arial"/>
                <a:cs typeface="Arial"/>
              </a:rPr>
              <a:t>Awards</a:t>
            </a:r>
            <a:r>
              <a:rPr sz="2600" kern="0" spc="-127" dirty="0">
                <a:solidFill>
                  <a:sysClr val="windowText" lastClr="000000"/>
                </a:solidFill>
                <a:latin typeface="Arial"/>
                <a:cs typeface="Arial"/>
              </a:rPr>
              <a:t> </a:t>
            </a:r>
            <a:r>
              <a:rPr sz="2600" kern="0" spc="-147" dirty="0">
                <a:solidFill>
                  <a:sysClr val="windowText" lastClr="000000"/>
                </a:solidFill>
                <a:latin typeface="Arial"/>
                <a:cs typeface="Arial"/>
              </a:rPr>
              <a:t>ranged</a:t>
            </a:r>
            <a:r>
              <a:rPr sz="2600" kern="0" spc="-140" dirty="0">
                <a:solidFill>
                  <a:sysClr val="windowText" lastClr="000000"/>
                </a:solidFill>
                <a:latin typeface="Arial"/>
                <a:cs typeface="Arial"/>
              </a:rPr>
              <a:t> </a:t>
            </a:r>
            <a:r>
              <a:rPr sz="2600" kern="0" spc="-33" dirty="0">
                <a:solidFill>
                  <a:sysClr val="windowText" lastClr="000000"/>
                </a:solidFill>
                <a:latin typeface="Arial"/>
                <a:cs typeface="Arial"/>
              </a:rPr>
              <a:t>from</a:t>
            </a:r>
            <a:r>
              <a:rPr sz="2600" kern="0" spc="-93" dirty="0">
                <a:solidFill>
                  <a:sysClr val="windowText" lastClr="000000"/>
                </a:solidFill>
                <a:latin typeface="Arial"/>
                <a:cs typeface="Arial"/>
              </a:rPr>
              <a:t> </a:t>
            </a:r>
            <a:r>
              <a:rPr sz="2600" b="1" kern="0" spc="-133" dirty="0">
                <a:solidFill>
                  <a:srgbClr val="0096A7"/>
                </a:solidFill>
                <a:latin typeface="Arial"/>
                <a:cs typeface="Arial"/>
              </a:rPr>
              <a:t>$15,570</a:t>
            </a:r>
            <a:r>
              <a:rPr sz="2600" b="1" kern="0" spc="-140" dirty="0">
                <a:solidFill>
                  <a:srgbClr val="0096A7"/>
                </a:solidFill>
                <a:latin typeface="Arial"/>
                <a:cs typeface="Arial"/>
              </a:rPr>
              <a:t> </a:t>
            </a:r>
            <a:r>
              <a:rPr sz="2600" kern="0" spc="-53" dirty="0">
                <a:solidFill>
                  <a:sysClr val="windowText" lastClr="000000"/>
                </a:solidFill>
                <a:latin typeface="Arial"/>
                <a:cs typeface="Arial"/>
              </a:rPr>
              <a:t>(facility</a:t>
            </a:r>
            <a:r>
              <a:rPr sz="2600" kern="0" spc="-73" dirty="0">
                <a:solidFill>
                  <a:sysClr val="windowText" lastClr="000000"/>
                </a:solidFill>
                <a:latin typeface="Arial"/>
                <a:cs typeface="Arial"/>
              </a:rPr>
              <a:t> </a:t>
            </a:r>
            <a:r>
              <a:rPr sz="2600" kern="0" spc="-100" dirty="0">
                <a:solidFill>
                  <a:sysClr val="windowText" lastClr="000000"/>
                </a:solidFill>
                <a:latin typeface="Arial"/>
                <a:cs typeface="Arial"/>
              </a:rPr>
              <a:t>improvements)</a:t>
            </a:r>
            <a:r>
              <a:rPr sz="2600" kern="0" spc="-152" dirty="0">
                <a:solidFill>
                  <a:sysClr val="windowText" lastClr="000000"/>
                </a:solidFill>
                <a:latin typeface="Arial"/>
                <a:cs typeface="Arial"/>
              </a:rPr>
              <a:t> </a:t>
            </a:r>
            <a:r>
              <a:rPr sz="2600" kern="0" dirty="0">
                <a:solidFill>
                  <a:sysClr val="windowText" lastClr="000000"/>
                </a:solidFill>
                <a:latin typeface="Arial"/>
                <a:cs typeface="Arial"/>
              </a:rPr>
              <a:t>to</a:t>
            </a:r>
            <a:r>
              <a:rPr sz="2600" kern="0" spc="-87" dirty="0">
                <a:solidFill>
                  <a:sysClr val="windowText" lastClr="000000"/>
                </a:solidFill>
                <a:latin typeface="Arial"/>
                <a:cs typeface="Arial"/>
              </a:rPr>
              <a:t> </a:t>
            </a:r>
            <a:r>
              <a:rPr sz="2600" b="1" kern="0" spc="-13" dirty="0">
                <a:solidFill>
                  <a:srgbClr val="0096A7"/>
                </a:solidFill>
                <a:latin typeface="Arial"/>
                <a:cs typeface="Arial"/>
              </a:rPr>
              <a:t>$224,217</a:t>
            </a:r>
            <a:endParaRPr sz="2600" kern="0">
              <a:solidFill>
                <a:sysClr val="windowText" lastClr="000000"/>
              </a:solidFill>
              <a:latin typeface="Arial"/>
              <a:cs typeface="Arial"/>
            </a:endParaRPr>
          </a:p>
          <a:p>
            <a:pPr marL="398770" defTabSz="1219170"/>
            <a:r>
              <a:rPr sz="2600" kern="0" spc="-113" dirty="0">
                <a:solidFill>
                  <a:sysClr val="windowText" lastClr="000000"/>
                </a:solidFill>
                <a:latin typeface="Arial"/>
                <a:cs typeface="Arial"/>
              </a:rPr>
              <a:t>(repurpose</a:t>
            </a:r>
            <a:r>
              <a:rPr sz="2600" kern="0" spc="-133" dirty="0">
                <a:solidFill>
                  <a:sysClr val="windowText" lastClr="000000"/>
                </a:solidFill>
                <a:latin typeface="Arial"/>
                <a:cs typeface="Arial"/>
              </a:rPr>
              <a:t> </a:t>
            </a:r>
            <a:r>
              <a:rPr sz="2600" kern="0" spc="-353" dirty="0">
                <a:solidFill>
                  <a:sysClr val="windowText" lastClr="000000"/>
                </a:solidFill>
                <a:latin typeface="Arial"/>
                <a:cs typeface="Arial"/>
              </a:rPr>
              <a:t>ASD</a:t>
            </a:r>
            <a:r>
              <a:rPr sz="2600" kern="0" spc="-60" dirty="0">
                <a:solidFill>
                  <a:sysClr val="windowText" lastClr="000000"/>
                </a:solidFill>
                <a:latin typeface="Arial"/>
                <a:cs typeface="Arial"/>
              </a:rPr>
              <a:t> </a:t>
            </a:r>
            <a:r>
              <a:rPr sz="2600" kern="0" spc="-152" dirty="0">
                <a:solidFill>
                  <a:sysClr val="windowText" lastClr="000000"/>
                </a:solidFill>
                <a:latin typeface="Arial"/>
                <a:cs typeface="Arial"/>
              </a:rPr>
              <a:t>classrooms</a:t>
            </a:r>
            <a:r>
              <a:rPr sz="2600" kern="0" spc="-107" dirty="0">
                <a:solidFill>
                  <a:sysClr val="windowText" lastClr="000000"/>
                </a:solidFill>
                <a:latin typeface="Arial"/>
                <a:cs typeface="Arial"/>
              </a:rPr>
              <a:t> </a:t>
            </a:r>
            <a:r>
              <a:rPr sz="2600" kern="0" spc="-27" dirty="0">
                <a:solidFill>
                  <a:sysClr val="windowText" lastClr="000000"/>
                </a:solidFill>
                <a:latin typeface="Arial"/>
                <a:cs typeface="Arial"/>
              </a:rPr>
              <a:t>into</a:t>
            </a:r>
            <a:r>
              <a:rPr sz="2600" kern="0" spc="-93" dirty="0">
                <a:solidFill>
                  <a:sysClr val="windowText" lastClr="000000"/>
                </a:solidFill>
                <a:latin typeface="Arial"/>
                <a:cs typeface="Arial"/>
              </a:rPr>
              <a:t> </a:t>
            </a:r>
            <a:r>
              <a:rPr sz="2600" kern="0" spc="-127" dirty="0">
                <a:solidFill>
                  <a:sysClr val="windowText" lastClr="000000"/>
                </a:solidFill>
                <a:latin typeface="Arial"/>
                <a:cs typeface="Arial"/>
              </a:rPr>
              <a:t>licensing-</a:t>
            </a:r>
            <a:r>
              <a:rPr sz="2600" kern="0" spc="-152" dirty="0">
                <a:solidFill>
                  <a:sysClr val="windowText" lastClr="000000"/>
                </a:solidFill>
                <a:latin typeface="Arial"/>
                <a:cs typeface="Arial"/>
              </a:rPr>
              <a:t>ready,</a:t>
            </a:r>
            <a:r>
              <a:rPr sz="2600" kern="0" spc="-100" dirty="0">
                <a:solidFill>
                  <a:sysClr val="windowText" lastClr="000000"/>
                </a:solidFill>
                <a:latin typeface="Arial"/>
                <a:cs typeface="Arial"/>
              </a:rPr>
              <a:t> </a:t>
            </a:r>
            <a:r>
              <a:rPr sz="2600" kern="0" spc="-47" dirty="0">
                <a:solidFill>
                  <a:sysClr val="windowText" lastClr="000000"/>
                </a:solidFill>
                <a:latin typeface="Arial"/>
                <a:cs typeface="Arial"/>
              </a:rPr>
              <a:t>rent-</a:t>
            </a:r>
            <a:r>
              <a:rPr sz="2600" kern="0" spc="-73" dirty="0">
                <a:solidFill>
                  <a:sysClr val="windowText" lastClr="000000"/>
                </a:solidFill>
                <a:latin typeface="Arial"/>
                <a:cs typeface="Arial"/>
              </a:rPr>
              <a:t>free</a:t>
            </a:r>
            <a:r>
              <a:rPr sz="2600" kern="0" spc="-107" dirty="0">
                <a:solidFill>
                  <a:sysClr val="windowText" lastClr="000000"/>
                </a:solidFill>
                <a:latin typeface="Arial"/>
                <a:cs typeface="Arial"/>
              </a:rPr>
              <a:t> </a:t>
            </a:r>
            <a:r>
              <a:rPr sz="2600" kern="0" spc="-13" dirty="0">
                <a:solidFill>
                  <a:sysClr val="windowText" lastClr="000000"/>
                </a:solidFill>
                <a:latin typeface="Arial"/>
                <a:cs typeface="Arial"/>
              </a:rPr>
              <a:t>spaces)</a:t>
            </a:r>
            <a:endParaRPr sz="2600" kern="0">
              <a:solidFill>
                <a:sysClr val="windowText" lastClr="000000"/>
              </a:solidFill>
              <a:latin typeface="Arial"/>
              <a:cs typeface="Arial"/>
            </a:endParaRPr>
          </a:p>
          <a:p>
            <a:pPr marL="398770" marR="6773" indent="-382684" defTabSz="1219170">
              <a:buSzPct val="69230"/>
              <a:buFont typeface="Courier New"/>
              <a:buChar char="o"/>
              <a:tabLst>
                <a:tab pos="398770" algn="l"/>
              </a:tabLst>
            </a:pPr>
            <a:r>
              <a:rPr sz="2600" kern="0" spc="-160" dirty="0">
                <a:solidFill>
                  <a:sysClr val="windowText" lastClr="000000"/>
                </a:solidFill>
                <a:latin typeface="Arial"/>
                <a:cs typeface="Arial"/>
              </a:rPr>
              <a:t>Funded</a:t>
            </a:r>
            <a:r>
              <a:rPr sz="2600" kern="0" spc="-107" dirty="0">
                <a:solidFill>
                  <a:sysClr val="windowText" lastClr="000000"/>
                </a:solidFill>
                <a:latin typeface="Arial"/>
                <a:cs typeface="Arial"/>
              </a:rPr>
              <a:t> </a:t>
            </a:r>
            <a:r>
              <a:rPr sz="2600" kern="0" spc="-60" dirty="0">
                <a:solidFill>
                  <a:sysClr val="windowText" lastClr="000000"/>
                </a:solidFill>
                <a:latin typeface="Arial"/>
                <a:cs typeface="Arial"/>
              </a:rPr>
              <a:t>training;</a:t>
            </a:r>
            <a:r>
              <a:rPr sz="2600" kern="0" spc="-107" dirty="0">
                <a:solidFill>
                  <a:sysClr val="windowText" lastClr="000000"/>
                </a:solidFill>
                <a:latin typeface="Arial"/>
                <a:cs typeface="Arial"/>
              </a:rPr>
              <a:t> </a:t>
            </a:r>
            <a:r>
              <a:rPr sz="2600" kern="0" spc="-87" dirty="0">
                <a:solidFill>
                  <a:sysClr val="windowText" lastClr="000000"/>
                </a:solidFill>
                <a:latin typeface="Arial"/>
                <a:cs typeface="Arial"/>
              </a:rPr>
              <a:t>worker-</a:t>
            </a:r>
            <a:r>
              <a:rPr sz="2600" kern="0" spc="-93" dirty="0">
                <a:solidFill>
                  <a:sysClr val="windowText" lastClr="000000"/>
                </a:solidFill>
                <a:latin typeface="Arial"/>
                <a:cs typeface="Arial"/>
              </a:rPr>
              <a:t>led</a:t>
            </a:r>
            <a:r>
              <a:rPr sz="2600" kern="0" spc="-133" dirty="0">
                <a:solidFill>
                  <a:sysClr val="windowText" lastClr="000000"/>
                </a:solidFill>
                <a:latin typeface="Arial"/>
                <a:cs typeface="Arial"/>
              </a:rPr>
              <a:t> </a:t>
            </a:r>
            <a:r>
              <a:rPr sz="2600" kern="0" spc="-107" dirty="0">
                <a:solidFill>
                  <a:sysClr val="windowText" lastClr="000000"/>
                </a:solidFill>
                <a:latin typeface="Arial"/>
                <a:cs typeface="Arial"/>
              </a:rPr>
              <a:t>program;</a:t>
            </a:r>
            <a:r>
              <a:rPr sz="2600" kern="0" spc="-127" dirty="0">
                <a:solidFill>
                  <a:sysClr val="windowText" lastClr="000000"/>
                </a:solidFill>
                <a:latin typeface="Arial"/>
                <a:cs typeface="Arial"/>
              </a:rPr>
              <a:t> </a:t>
            </a:r>
            <a:r>
              <a:rPr sz="2600" kern="0" spc="-93" dirty="0">
                <a:solidFill>
                  <a:sysClr val="windowText" lastClr="000000"/>
                </a:solidFill>
                <a:latin typeface="Arial"/>
                <a:cs typeface="Arial"/>
              </a:rPr>
              <a:t>addl</a:t>
            </a:r>
            <a:r>
              <a:rPr sz="2600" kern="0" spc="-80" dirty="0">
                <a:solidFill>
                  <a:sysClr val="windowText" lastClr="000000"/>
                </a:solidFill>
                <a:latin typeface="Arial"/>
                <a:cs typeface="Arial"/>
              </a:rPr>
              <a:t> </a:t>
            </a:r>
            <a:r>
              <a:rPr sz="2600" kern="0" spc="-47" dirty="0">
                <a:solidFill>
                  <a:sysClr val="windowText" lastClr="000000"/>
                </a:solidFill>
                <a:latin typeface="Arial"/>
                <a:cs typeface="Arial"/>
              </a:rPr>
              <a:t>infant</a:t>
            </a:r>
            <a:r>
              <a:rPr sz="2600" kern="0" spc="-93" dirty="0">
                <a:solidFill>
                  <a:sysClr val="windowText" lastClr="000000"/>
                </a:solidFill>
                <a:latin typeface="Arial"/>
                <a:cs typeface="Arial"/>
              </a:rPr>
              <a:t> </a:t>
            </a:r>
            <a:r>
              <a:rPr sz="2600" kern="0" spc="-113" dirty="0">
                <a:solidFill>
                  <a:sysClr val="windowText" lastClr="000000"/>
                </a:solidFill>
                <a:latin typeface="Arial"/>
                <a:cs typeface="Arial"/>
              </a:rPr>
              <a:t>capacity;</a:t>
            </a:r>
            <a:r>
              <a:rPr sz="2600" kern="0" spc="-107" dirty="0">
                <a:solidFill>
                  <a:sysClr val="windowText" lastClr="000000"/>
                </a:solidFill>
                <a:latin typeface="Arial"/>
                <a:cs typeface="Arial"/>
              </a:rPr>
              <a:t> </a:t>
            </a:r>
            <a:r>
              <a:rPr sz="2600" kern="0" spc="-27" dirty="0">
                <a:solidFill>
                  <a:sysClr val="windowText" lastClr="000000"/>
                </a:solidFill>
                <a:latin typeface="Arial"/>
                <a:cs typeface="Arial"/>
              </a:rPr>
              <a:t>employer </a:t>
            </a:r>
            <a:r>
              <a:rPr sz="2600" kern="0" spc="-127" dirty="0">
                <a:solidFill>
                  <a:sysClr val="windowText" lastClr="000000"/>
                </a:solidFill>
                <a:latin typeface="Arial"/>
                <a:cs typeface="Arial"/>
              </a:rPr>
              <a:t>cost</a:t>
            </a:r>
            <a:r>
              <a:rPr sz="2600" kern="0" spc="-113" dirty="0">
                <a:solidFill>
                  <a:sysClr val="windowText" lastClr="000000"/>
                </a:solidFill>
                <a:latin typeface="Arial"/>
                <a:cs typeface="Arial"/>
              </a:rPr>
              <a:t> </a:t>
            </a:r>
            <a:r>
              <a:rPr sz="2600" kern="0" spc="-133" dirty="0">
                <a:solidFill>
                  <a:sysClr val="windowText" lastClr="000000"/>
                </a:solidFill>
                <a:latin typeface="Arial"/>
                <a:cs typeface="Arial"/>
              </a:rPr>
              <a:t>sharing</a:t>
            </a:r>
            <a:r>
              <a:rPr sz="2600" kern="0" spc="-113" dirty="0">
                <a:solidFill>
                  <a:sysClr val="windowText" lastClr="000000"/>
                </a:solidFill>
                <a:latin typeface="Arial"/>
                <a:cs typeface="Arial"/>
              </a:rPr>
              <a:t> </a:t>
            </a:r>
            <a:r>
              <a:rPr sz="2600" kern="0" spc="-93" dirty="0">
                <a:solidFill>
                  <a:sysClr val="windowText" lastClr="000000"/>
                </a:solidFill>
                <a:latin typeface="Arial"/>
                <a:cs typeface="Arial"/>
              </a:rPr>
              <a:t>study;</a:t>
            </a:r>
            <a:r>
              <a:rPr sz="2600" kern="0" spc="-113" dirty="0">
                <a:solidFill>
                  <a:sysClr val="windowText" lastClr="000000"/>
                </a:solidFill>
                <a:latin typeface="Arial"/>
                <a:cs typeface="Arial"/>
              </a:rPr>
              <a:t> </a:t>
            </a:r>
            <a:r>
              <a:rPr sz="2600" kern="0" spc="-80" dirty="0">
                <a:solidFill>
                  <a:sysClr val="windowText" lastClr="000000"/>
                </a:solidFill>
                <a:latin typeface="Arial"/>
                <a:cs typeface="Arial"/>
              </a:rPr>
              <a:t>drop-</a:t>
            </a:r>
            <a:r>
              <a:rPr sz="2600" kern="0" spc="-47" dirty="0">
                <a:solidFill>
                  <a:sysClr val="windowText" lastClr="000000"/>
                </a:solidFill>
                <a:latin typeface="Arial"/>
                <a:cs typeface="Arial"/>
              </a:rPr>
              <a:t>in</a:t>
            </a:r>
            <a:r>
              <a:rPr sz="2600" kern="0" spc="-107" dirty="0">
                <a:solidFill>
                  <a:sysClr val="windowText" lastClr="000000"/>
                </a:solidFill>
                <a:latin typeface="Arial"/>
                <a:cs typeface="Arial"/>
              </a:rPr>
              <a:t> </a:t>
            </a:r>
            <a:r>
              <a:rPr sz="2600" kern="0" spc="-80" dirty="0">
                <a:solidFill>
                  <a:sysClr val="windowText" lastClr="000000"/>
                </a:solidFill>
                <a:latin typeface="Arial"/>
                <a:cs typeface="Arial"/>
              </a:rPr>
              <a:t>child</a:t>
            </a:r>
            <a:r>
              <a:rPr sz="2600" kern="0" spc="-87" dirty="0">
                <a:solidFill>
                  <a:sysClr val="windowText" lastClr="000000"/>
                </a:solidFill>
                <a:latin typeface="Arial"/>
                <a:cs typeface="Arial"/>
              </a:rPr>
              <a:t> </a:t>
            </a:r>
            <a:r>
              <a:rPr sz="2600" kern="0" spc="-133" dirty="0">
                <a:solidFill>
                  <a:sysClr val="windowText" lastClr="000000"/>
                </a:solidFill>
                <a:latin typeface="Arial"/>
                <a:cs typeface="Arial"/>
              </a:rPr>
              <a:t>care;</a:t>
            </a:r>
            <a:r>
              <a:rPr sz="2600" kern="0" spc="-93" dirty="0">
                <a:solidFill>
                  <a:sysClr val="windowText" lastClr="000000"/>
                </a:solidFill>
                <a:latin typeface="Arial"/>
                <a:cs typeface="Arial"/>
              </a:rPr>
              <a:t> </a:t>
            </a:r>
            <a:r>
              <a:rPr sz="2600" kern="0" spc="-53" dirty="0">
                <a:solidFill>
                  <a:sysClr val="windowText" lastClr="000000"/>
                </a:solidFill>
                <a:latin typeface="Arial"/>
                <a:cs typeface="Arial"/>
              </a:rPr>
              <a:t>flooring,</a:t>
            </a:r>
            <a:r>
              <a:rPr sz="2600" kern="0" spc="-113" dirty="0">
                <a:solidFill>
                  <a:sysClr val="windowText" lastClr="000000"/>
                </a:solidFill>
                <a:latin typeface="Arial"/>
                <a:cs typeface="Arial"/>
              </a:rPr>
              <a:t> </a:t>
            </a:r>
            <a:r>
              <a:rPr sz="2600" kern="0" spc="-120" dirty="0">
                <a:solidFill>
                  <a:sysClr val="windowText" lastClr="000000"/>
                </a:solidFill>
                <a:latin typeface="Arial"/>
                <a:cs typeface="Arial"/>
              </a:rPr>
              <a:t>playground,</a:t>
            </a:r>
            <a:r>
              <a:rPr sz="2600" kern="0" spc="-133" dirty="0">
                <a:solidFill>
                  <a:sysClr val="windowText" lastClr="000000"/>
                </a:solidFill>
                <a:latin typeface="Arial"/>
                <a:cs typeface="Arial"/>
              </a:rPr>
              <a:t> </a:t>
            </a:r>
            <a:r>
              <a:rPr sz="2600" kern="0" spc="-13" dirty="0">
                <a:solidFill>
                  <a:sysClr val="windowText" lastClr="000000"/>
                </a:solidFill>
                <a:latin typeface="Arial"/>
                <a:cs typeface="Arial"/>
              </a:rPr>
              <a:t>other updates</a:t>
            </a:r>
            <a:endParaRPr sz="2600" kern="0">
              <a:solidFill>
                <a:sysClr val="windowText" lastClr="000000"/>
              </a:solidFill>
              <a:latin typeface="Arial"/>
              <a:cs typeface="Arial"/>
            </a:endParaRPr>
          </a:p>
          <a:p>
            <a:pPr marL="398770" indent="-381837" defTabSz="1219170">
              <a:buClr>
                <a:srgbClr val="000000"/>
              </a:buClr>
              <a:buSzPct val="69230"/>
              <a:buFont typeface="Courier New"/>
              <a:buChar char="o"/>
              <a:tabLst>
                <a:tab pos="398770" algn="l"/>
              </a:tabLst>
            </a:pPr>
            <a:r>
              <a:rPr sz="2600" b="1" kern="0" spc="-133" dirty="0">
                <a:solidFill>
                  <a:srgbClr val="0096A7"/>
                </a:solidFill>
                <a:latin typeface="Arial"/>
                <a:cs typeface="Arial"/>
              </a:rPr>
              <a:t>$248,700</a:t>
            </a:r>
            <a:r>
              <a:rPr sz="2600" b="1" kern="0" spc="-152" dirty="0">
                <a:solidFill>
                  <a:srgbClr val="0096A7"/>
                </a:solidFill>
                <a:latin typeface="Arial"/>
                <a:cs typeface="Arial"/>
              </a:rPr>
              <a:t> </a:t>
            </a:r>
            <a:r>
              <a:rPr sz="2600" kern="0" spc="-13" dirty="0">
                <a:solidFill>
                  <a:sysClr val="windowText" lastClr="000000"/>
                </a:solidFill>
                <a:latin typeface="Arial"/>
                <a:cs typeface="Arial"/>
              </a:rPr>
              <a:t>not</a:t>
            </a:r>
            <a:r>
              <a:rPr sz="2600" kern="0" spc="-127" dirty="0">
                <a:solidFill>
                  <a:sysClr val="windowText" lastClr="000000"/>
                </a:solidFill>
                <a:latin typeface="Arial"/>
                <a:cs typeface="Arial"/>
              </a:rPr>
              <a:t> </a:t>
            </a:r>
            <a:r>
              <a:rPr sz="2600" kern="0" spc="-113" dirty="0">
                <a:solidFill>
                  <a:sysClr val="windowText" lastClr="000000"/>
                </a:solidFill>
                <a:latin typeface="Arial"/>
                <a:cs typeface="Arial"/>
              </a:rPr>
              <a:t>spent</a:t>
            </a:r>
            <a:r>
              <a:rPr sz="2600" kern="0" spc="-160" dirty="0">
                <a:solidFill>
                  <a:sysClr val="windowText" lastClr="000000"/>
                </a:solidFill>
                <a:latin typeface="Arial"/>
                <a:cs typeface="Arial"/>
              </a:rPr>
              <a:t> </a:t>
            </a:r>
            <a:r>
              <a:rPr sz="2600" kern="0" spc="-127" dirty="0">
                <a:solidFill>
                  <a:sysClr val="windowText" lastClr="000000"/>
                </a:solidFill>
                <a:latin typeface="Arial"/>
                <a:cs typeface="Arial"/>
              </a:rPr>
              <a:t>by</a:t>
            </a:r>
            <a:r>
              <a:rPr sz="2600" kern="0" spc="-107" dirty="0">
                <a:solidFill>
                  <a:sysClr val="windowText" lastClr="000000"/>
                </a:solidFill>
                <a:latin typeface="Arial"/>
                <a:cs typeface="Arial"/>
              </a:rPr>
              <a:t> </a:t>
            </a:r>
            <a:r>
              <a:rPr sz="2600" kern="0" spc="-160" dirty="0">
                <a:solidFill>
                  <a:sysClr val="windowText" lastClr="000000"/>
                </a:solidFill>
                <a:latin typeface="Arial"/>
                <a:cs typeface="Arial"/>
              </a:rPr>
              <a:t>awardees</a:t>
            </a:r>
            <a:r>
              <a:rPr sz="2600" kern="0" spc="-120" dirty="0">
                <a:solidFill>
                  <a:sysClr val="windowText" lastClr="000000"/>
                </a:solidFill>
                <a:latin typeface="Arial"/>
                <a:cs typeface="Arial"/>
              </a:rPr>
              <a:t> </a:t>
            </a:r>
            <a:r>
              <a:rPr sz="2600" kern="0" spc="-200" dirty="0">
                <a:solidFill>
                  <a:sysClr val="windowText" lastClr="000000"/>
                </a:solidFill>
                <a:latin typeface="Arial"/>
                <a:cs typeface="Arial"/>
              </a:rPr>
              <a:t>(</a:t>
            </a:r>
            <a:r>
              <a:rPr sz="2600" b="1" kern="0" spc="-200" dirty="0">
                <a:solidFill>
                  <a:srgbClr val="0096A7"/>
                </a:solidFill>
                <a:latin typeface="Arial"/>
                <a:cs typeface="Arial"/>
              </a:rPr>
              <a:t>12%</a:t>
            </a:r>
            <a:r>
              <a:rPr sz="2600" b="1" kern="0" spc="-127" dirty="0">
                <a:solidFill>
                  <a:srgbClr val="0096A7"/>
                </a:solidFill>
                <a:latin typeface="Arial"/>
                <a:cs typeface="Arial"/>
              </a:rPr>
              <a:t> </a:t>
            </a:r>
            <a:r>
              <a:rPr sz="2600" kern="0" dirty="0">
                <a:solidFill>
                  <a:sysClr val="windowText" lastClr="000000"/>
                </a:solidFill>
                <a:latin typeface="Arial"/>
                <a:cs typeface="Arial"/>
              </a:rPr>
              <a:t>of</a:t>
            </a:r>
            <a:r>
              <a:rPr sz="2600" kern="0" spc="-107" dirty="0">
                <a:solidFill>
                  <a:sysClr val="windowText" lastClr="000000"/>
                </a:solidFill>
                <a:latin typeface="Arial"/>
                <a:cs typeface="Arial"/>
              </a:rPr>
              <a:t> </a:t>
            </a:r>
            <a:r>
              <a:rPr sz="2600" kern="0" spc="-13" dirty="0">
                <a:solidFill>
                  <a:sysClr val="windowText" lastClr="000000"/>
                </a:solidFill>
                <a:latin typeface="Arial"/>
                <a:cs typeface="Arial"/>
              </a:rPr>
              <a:t>total</a:t>
            </a:r>
            <a:r>
              <a:rPr sz="2600" kern="0" spc="-140" dirty="0">
                <a:solidFill>
                  <a:sysClr val="windowText" lastClr="000000"/>
                </a:solidFill>
                <a:latin typeface="Arial"/>
                <a:cs typeface="Arial"/>
              </a:rPr>
              <a:t> </a:t>
            </a:r>
            <a:r>
              <a:rPr sz="2600" kern="0" spc="-13" dirty="0">
                <a:solidFill>
                  <a:sysClr val="windowText" lastClr="000000"/>
                </a:solidFill>
                <a:latin typeface="Arial"/>
                <a:cs typeface="Arial"/>
              </a:rPr>
              <a:t>funding)</a:t>
            </a:r>
            <a:endParaRPr sz="2600" kern="0">
              <a:solidFill>
                <a:sysClr val="windowText" lastClr="000000"/>
              </a:solidFill>
              <a:latin typeface="Arial"/>
              <a:cs typeface="Arial"/>
            </a:endParaRPr>
          </a:p>
        </p:txBody>
      </p:sp>
      <p:grpSp>
        <p:nvGrpSpPr>
          <p:cNvPr id="4" name="object 4"/>
          <p:cNvGrpSpPr/>
          <p:nvPr/>
        </p:nvGrpSpPr>
        <p:grpSpPr>
          <a:xfrm>
            <a:off x="0" y="1"/>
            <a:ext cx="12192000" cy="2788919"/>
            <a:chOff x="0" y="0"/>
            <a:chExt cx="9144000" cy="2091689"/>
          </a:xfrm>
        </p:grpSpPr>
        <p:pic>
          <p:nvPicPr>
            <p:cNvPr id="5" name="object 5"/>
            <p:cNvPicPr/>
            <p:nvPr/>
          </p:nvPicPr>
          <p:blipFill>
            <a:blip r:embed="rId3" cstate="print"/>
            <a:stretch>
              <a:fillRect/>
            </a:stretch>
          </p:blipFill>
          <p:spPr>
            <a:xfrm>
              <a:off x="0" y="0"/>
              <a:ext cx="9144000" cy="2091558"/>
            </a:xfrm>
            <a:prstGeom prst="rect">
              <a:avLst/>
            </a:prstGeom>
          </p:spPr>
        </p:pic>
        <p:sp>
          <p:nvSpPr>
            <p:cNvPr id="6" name="object 6"/>
            <p:cNvSpPr/>
            <p:nvPr/>
          </p:nvSpPr>
          <p:spPr>
            <a:xfrm>
              <a:off x="529840" y="424996"/>
              <a:ext cx="6511290" cy="1139190"/>
            </a:xfrm>
            <a:custGeom>
              <a:avLst/>
              <a:gdLst/>
              <a:ahLst/>
              <a:cxnLst/>
              <a:rect l="l" t="t" r="r" b="b"/>
              <a:pathLst>
                <a:path w="6511290" h="1139190">
                  <a:moveTo>
                    <a:pt x="6321183" y="0"/>
                  </a:moveTo>
                  <a:lnTo>
                    <a:pt x="189852" y="0"/>
                  </a:lnTo>
                  <a:lnTo>
                    <a:pt x="139382" y="6781"/>
                  </a:lnTo>
                  <a:lnTo>
                    <a:pt x="94030" y="25920"/>
                  </a:lnTo>
                  <a:lnTo>
                    <a:pt x="55606" y="55606"/>
                  </a:lnTo>
                  <a:lnTo>
                    <a:pt x="25920" y="94030"/>
                  </a:lnTo>
                  <a:lnTo>
                    <a:pt x="6781" y="139382"/>
                  </a:lnTo>
                  <a:lnTo>
                    <a:pt x="0" y="189852"/>
                  </a:lnTo>
                  <a:lnTo>
                    <a:pt x="0" y="949248"/>
                  </a:lnTo>
                  <a:lnTo>
                    <a:pt x="6781" y="999718"/>
                  </a:lnTo>
                  <a:lnTo>
                    <a:pt x="25920" y="1045070"/>
                  </a:lnTo>
                  <a:lnTo>
                    <a:pt x="55606" y="1083494"/>
                  </a:lnTo>
                  <a:lnTo>
                    <a:pt x="94030" y="1113180"/>
                  </a:lnTo>
                  <a:lnTo>
                    <a:pt x="139382" y="1132319"/>
                  </a:lnTo>
                  <a:lnTo>
                    <a:pt x="189852" y="1139101"/>
                  </a:lnTo>
                  <a:lnTo>
                    <a:pt x="6321183" y="1139101"/>
                  </a:lnTo>
                  <a:lnTo>
                    <a:pt x="6371653" y="1132319"/>
                  </a:lnTo>
                  <a:lnTo>
                    <a:pt x="6417005" y="1113180"/>
                  </a:lnTo>
                  <a:lnTo>
                    <a:pt x="6455429" y="1083494"/>
                  </a:lnTo>
                  <a:lnTo>
                    <a:pt x="6485115" y="1045070"/>
                  </a:lnTo>
                  <a:lnTo>
                    <a:pt x="6504254" y="999718"/>
                  </a:lnTo>
                  <a:lnTo>
                    <a:pt x="6511035" y="949248"/>
                  </a:lnTo>
                  <a:lnTo>
                    <a:pt x="6511035" y="189852"/>
                  </a:lnTo>
                  <a:lnTo>
                    <a:pt x="6504254" y="139382"/>
                  </a:lnTo>
                  <a:lnTo>
                    <a:pt x="6485115" y="94030"/>
                  </a:lnTo>
                  <a:lnTo>
                    <a:pt x="6455429" y="55606"/>
                  </a:lnTo>
                  <a:lnTo>
                    <a:pt x="6417005" y="25920"/>
                  </a:lnTo>
                  <a:lnTo>
                    <a:pt x="6371653" y="6781"/>
                  </a:lnTo>
                  <a:lnTo>
                    <a:pt x="6321183" y="0"/>
                  </a:lnTo>
                  <a:close/>
                </a:path>
              </a:pathLst>
            </a:custGeom>
            <a:solidFill>
              <a:srgbClr val="189293"/>
            </a:solidFill>
          </p:spPr>
          <p:txBody>
            <a:bodyPr wrap="square" lIns="0" tIns="0" rIns="0" bIns="0" rtlCol="0"/>
            <a:lstStyle/>
            <a:p>
              <a:pPr defTabSz="1219170"/>
              <a:endParaRPr sz="2400" kern="0">
                <a:solidFill>
                  <a:sysClr val="windowText" lastClr="000000"/>
                </a:solidFill>
              </a:endParaRPr>
            </a:p>
          </p:txBody>
        </p:sp>
        <p:sp>
          <p:nvSpPr>
            <p:cNvPr id="7" name="object 7"/>
            <p:cNvSpPr/>
            <p:nvPr/>
          </p:nvSpPr>
          <p:spPr>
            <a:xfrm>
              <a:off x="529840" y="424996"/>
              <a:ext cx="6511290" cy="1139190"/>
            </a:xfrm>
            <a:custGeom>
              <a:avLst/>
              <a:gdLst/>
              <a:ahLst/>
              <a:cxnLst/>
              <a:rect l="l" t="t" r="r" b="b"/>
              <a:pathLst>
                <a:path w="6511290" h="1139190">
                  <a:moveTo>
                    <a:pt x="0" y="189852"/>
                  </a:moveTo>
                  <a:lnTo>
                    <a:pt x="6781" y="139382"/>
                  </a:lnTo>
                  <a:lnTo>
                    <a:pt x="25920" y="94030"/>
                  </a:lnTo>
                  <a:lnTo>
                    <a:pt x="55606" y="55606"/>
                  </a:lnTo>
                  <a:lnTo>
                    <a:pt x="94030" y="25920"/>
                  </a:lnTo>
                  <a:lnTo>
                    <a:pt x="139382" y="6781"/>
                  </a:lnTo>
                  <a:lnTo>
                    <a:pt x="189852" y="0"/>
                  </a:lnTo>
                  <a:lnTo>
                    <a:pt x="6321183" y="0"/>
                  </a:lnTo>
                  <a:lnTo>
                    <a:pt x="6371653" y="6781"/>
                  </a:lnTo>
                  <a:lnTo>
                    <a:pt x="6417005" y="25920"/>
                  </a:lnTo>
                  <a:lnTo>
                    <a:pt x="6455429" y="55606"/>
                  </a:lnTo>
                  <a:lnTo>
                    <a:pt x="6485115" y="94030"/>
                  </a:lnTo>
                  <a:lnTo>
                    <a:pt x="6504254" y="139382"/>
                  </a:lnTo>
                  <a:lnTo>
                    <a:pt x="6511035" y="189852"/>
                  </a:lnTo>
                  <a:lnTo>
                    <a:pt x="6511035" y="949248"/>
                  </a:lnTo>
                  <a:lnTo>
                    <a:pt x="6504254" y="999718"/>
                  </a:lnTo>
                  <a:lnTo>
                    <a:pt x="6485115" y="1045070"/>
                  </a:lnTo>
                  <a:lnTo>
                    <a:pt x="6455429" y="1083494"/>
                  </a:lnTo>
                  <a:lnTo>
                    <a:pt x="6417005" y="1113180"/>
                  </a:lnTo>
                  <a:lnTo>
                    <a:pt x="6371653" y="1132319"/>
                  </a:lnTo>
                  <a:lnTo>
                    <a:pt x="6321183" y="1139101"/>
                  </a:lnTo>
                  <a:lnTo>
                    <a:pt x="189852" y="1139101"/>
                  </a:lnTo>
                  <a:lnTo>
                    <a:pt x="139382" y="1132319"/>
                  </a:lnTo>
                  <a:lnTo>
                    <a:pt x="94030" y="1113180"/>
                  </a:lnTo>
                  <a:lnTo>
                    <a:pt x="55606" y="1083494"/>
                  </a:lnTo>
                  <a:lnTo>
                    <a:pt x="25920" y="1045070"/>
                  </a:lnTo>
                  <a:lnTo>
                    <a:pt x="6781" y="999718"/>
                  </a:lnTo>
                  <a:lnTo>
                    <a:pt x="0" y="949248"/>
                  </a:lnTo>
                  <a:lnTo>
                    <a:pt x="0" y="189852"/>
                  </a:lnTo>
                  <a:close/>
                </a:path>
              </a:pathLst>
            </a:custGeom>
            <a:ln w="25400">
              <a:solidFill>
                <a:srgbClr val="104784"/>
              </a:solidFill>
            </a:ln>
          </p:spPr>
          <p:txBody>
            <a:bodyPr wrap="square" lIns="0" tIns="0" rIns="0" bIns="0" rtlCol="0"/>
            <a:lstStyle/>
            <a:p>
              <a:pPr defTabSz="1219170"/>
              <a:endParaRPr sz="2400" kern="0">
                <a:solidFill>
                  <a:sysClr val="windowText" lastClr="000000"/>
                </a:solidFill>
              </a:endParaRPr>
            </a:p>
          </p:txBody>
        </p:sp>
      </p:grpSp>
      <p:sp>
        <p:nvSpPr>
          <p:cNvPr id="8" name="object 8" descr="$PPTXTitle"/>
          <p:cNvSpPr txBox="1">
            <a:spLocks noGrp="1"/>
          </p:cNvSpPr>
          <p:nvPr>
            <p:ph type="title"/>
          </p:nvPr>
        </p:nvSpPr>
        <p:spPr>
          <a:xfrm>
            <a:off x="2411133" y="665658"/>
            <a:ext cx="11668860" cy="1090237"/>
          </a:xfrm>
          <a:prstGeom prst="rect">
            <a:avLst/>
          </a:prstGeom>
        </p:spPr>
        <p:txBody>
          <a:bodyPr vert="horz" wrap="square" lIns="0" tIns="551309" rIns="0" bIns="0" rtlCol="0">
            <a:spAutoFit/>
          </a:bodyPr>
          <a:lstStyle/>
          <a:p>
            <a:pPr marL="16933">
              <a:spcBef>
                <a:spcPts val="140"/>
              </a:spcBef>
            </a:pPr>
            <a:r>
              <a:rPr dirty="0"/>
              <a:t>Pilot</a:t>
            </a:r>
            <a:r>
              <a:rPr spc="-47" dirty="0"/>
              <a:t> </a:t>
            </a:r>
            <a:r>
              <a:rPr dirty="0"/>
              <a:t>and</a:t>
            </a:r>
            <a:r>
              <a:rPr spc="-47" dirty="0"/>
              <a:t> </a:t>
            </a:r>
            <a:r>
              <a:rPr dirty="0"/>
              <a:t>Capital</a:t>
            </a:r>
            <a:r>
              <a:rPr spc="-60" dirty="0"/>
              <a:t> </a:t>
            </a:r>
            <a:r>
              <a:rPr dirty="0"/>
              <a:t>Projects:</a:t>
            </a:r>
            <a:r>
              <a:rPr spc="-47" dirty="0"/>
              <a:t> </a:t>
            </a:r>
            <a:r>
              <a:rPr spc="-33" dirty="0"/>
              <a:t>$2M</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616049" y="5895136"/>
            <a:ext cx="1250407" cy="688728"/>
          </a:xfrm>
          <a:prstGeom prst="rect">
            <a:avLst/>
          </a:prstGeom>
        </p:spPr>
      </p:pic>
      <p:pic>
        <p:nvPicPr>
          <p:cNvPr id="3" name="object 3"/>
          <p:cNvPicPr/>
          <p:nvPr/>
        </p:nvPicPr>
        <p:blipFill>
          <a:blip r:embed="rId3" cstate="print"/>
          <a:stretch>
            <a:fillRect/>
          </a:stretch>
        </p:blipFill>
        <p:spPr>
          <a:xfrm>
            <a:off x="1023467" y="256032"/>
            <a:ext cx="9484680" cy="6445131"/>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542897" y="5919520"/>
            <a:ext cx="1250407" cy="688728"/>
          </a:xfrm>
          <a:prstGeom prst="rect">
            <a:avLst/>
          </a:prstGeom>
        </p:spPr>
      </p:pic>
      <p:sp>
        <p:nvSpPr>
          <p:cNvPr id="3" name="object 3"/>
          <p:cNvSpPr txBox="1">
            <a:spLocks noGrp="1"/>
          </p:cNvSpPr>
          <p:nvPr>
            <p:ph type="body" idx="1"/>
          </p:nvPr>
        </p:nvSpPr>
        <p:spPr>
          <a:xfrm>
            <a:off x="1453354" y="3850368"/>
            <a:ext cx="14025316" cy="3433142"/>
          </a:xfrm>
          <a:prstGeom prst="rect">
            <a:avLst/>
          </a:prstGeom>
        </p:spPr>
        <p:txBody>
          <a:bodyPr vert="horz" wrap="square" lIns="0" tIns="16087" rIns="0" bIns="0" rtlCol="0">
            <a:spAutoFit/>
          </a:bodyPr>
          <a:lstStyle/>
          <a:p>
            <a:pPr marL="398770" indent="-381837">
              <a:spcBef>
                <a:spcPts val="127"/>
              </a:spcBef>
              <a:buSzPct val="70270"/>
              <a:buFont typeface="Courier New"/>
              <a:buChar char="o"/>
              <a:tabLst>
                <a:tab pos="398770" algn="l"/>
              </a:tabLst>
            </a:pPr>
            <a:r>
              <a:rPr spc="-147" dirty="0"/>
              <a:t>Funded</a:t>
            </a:r>
            <a:r>
              <a:rPr spc="-113" dirty="0"/>
              <a:t> </a:t>
            </a:r>
            <a:r>
              <a:rPr b="1" spc="-133" dirty="0">
                <a:solidFill>
                  <a:srgbClr val="0096A7"/>
                </a:solidFill>
              </a:rPr>
              <a:t>8</a:t>
            </a:r>
            <a:r>
              <a:rPr b="1" spc="-100" dirty="0">
                <a:solidFill>
                  <a:srgbClr val="0096A7"/>
                </a:solidFill>
              </a:rPr>
              <a:t> </a:t>
            </a:r>
            <a:r>
              <a:rPr spc="-100" dirty="0"/>
              <a:t>high-</a:t>
            </a:r>
            <a:r>
              <a:rPr spc="-47" dirty="0"/>
              <a:t>quality</a:t>
            </a:r>
            <a:r>
              <a:rPr spc="-67" dirty="0"/>
              <a:t> </a:t>
            </a:r>
            <a:r>
              <a:rPr spc="-87" dirty="0"/>
              <a:t>pre-</a:t>
            </a:r>
            <a:r>
              <a:rPr spc="-133" dirty="0"/>
              <a:t>k</a:t>
            </a:r>
            <a:r>
              <a:rPr spc="-100" dirty="0"/>
              <a:t> </a:t>
            </a:r>
            <a:r>
              <a:rPr spc="-152" dirty="0"/>
              <a:t>classrooms</a:t>
            </a:r>
            <a:r>
              <a:rPr spc="-87" dirty="0"/>
              <a:t> </a:t>
            </a:r>
            <a:r>
              <a:rPr spc="-40" dirty="0"/>
              <a:t>in</a:t>
            </a:r>
            <a:r>
              <a:rPr spc="-100" dirty="0"/>
              <a:t> </a:t>
            </a:r>
            <a:r>
              <a:rPr b="1" spc="-113" dirty="0">
                <a:solidFill>
                  <a:srgbClr val="0096A7"/>
                </a:solidFill>
              </a:rPr>
              <a:t>Title</a:t>
            </a:r>
            <a:r>
              <a:rPr b="1" spc="-107" dirty="0">
                <a:solidFill>
                  <a:srgbClr val="0096A7"/>
                </a:solidFill>
              </a:rPr>
              <a:t> </a:t>
            </a:r>
            <a:r>
              <a:rPr b="1" spc="-40" dirty="0">
                <a:solidFill>
                  <a:srgbClr val="0096A7"/>
                </a:solidFill>
              </a:rPr>
              <a:t>I</a:t>
            </a:r>
            <a:r>
              <a:rPr b="1" spc="-127" dirty="0">
                <a:solidFill>
                  <a:srgbClr val="0096A7"/>
                </a:solidFill>
              </a:rPr>
              <a:t> </a:t>
            </a:r>
            <a:r>
              <a:rPr b="1" spc="-40" dirty="0">
                <a:solidFill>
                  <a:srgbClr val="0096A7"/>
                </a:solidFill>
              </a:rPr>
              <a:t>schools</a:t>
            </a:r>
          </a:p>
          <a:p>
            <a:pPr marL="398770" indent="-381837">
              <a:buSzPct val="70270"/>
              <a:buFont typeface="Courier New"/>
              <a:buChar char="o"/>
              <a:tabLst>
                <a:tab pos="398770" algn="l"/>
              </a:tabLst>
            </a:pPr>
            <a:r>
              <a:rPr spc="-120" dirty="0"/>
              <a:t>Students</a:t>
            </a:r>
            <a:r>
              <a:rPr spc="-100" dirty="0"/>
              <a:t> </a:t>
            </a:r>
            <a:r>
              <a:rPr spc="-120" dirty="0"/>
              <a:t>selected</a:t>
            </a:r>
            <a:r>
              <a:rPr spc="-53" dirty="0"/>
              <a:t> </a:t>
            </a:r>
            <a:r>
              <a:rPr spc="-120" dirty="0"/>
              <a:t>by</a:t>
            </a:r>
            <a:r>
              <a:rPr spc="-93" dirty="0"/>
              <a:t> </a:t>
            </a:r>
            <a:r>
              <a:rPr spc="-13" dirty="0"/>
              <a:t>lottery</a:t>
            </a:r>
            <a:r>
              <a:rPr spc="-87" dirty="0"/>
              <a:t> </a:t>
            </a:r>
            <a:r>
              <a:rPr spc="-167" dirty="0"/>
              <a:t>based</a:t>
            </a:r>
            <a:r>
              <a:rPr spc="-93" dirty="0"/>
              <a:t> </a:t>
            </a:r>
            <a:r>
              <a:rPr spc="-87" dirty="0"/>
              <a:t>on</a:t>
            </a:r>
            <a:r>
              <a:rPr spc="-93" dirty="0"/>
              <a:t> </a:t>
            </a:r>
            <a:r>
              <a:rPr b="1" spc="-193" dirty="0">
                <a:solidFill>
                  <a:srgbClr val="0096A7"/>
                </a:solidFill>
              </a:rPr>
              <a:t>risk</a:t>
            </a:r>
            <a:r>
              <a:rPr b="1" spc="-87" dirty="0">
                <a:solidFill>
                  <a:srgbClr val="0096A7"/>
                </a:solidFill>
              </a:rPr>
              <a:t> </a:t>
            </a:r>
            <a:r>
              <a:rPr b="1" spc="-187" dirty="0">
                <a:solidFill>
                  <a:srgbClr val="0096A7"/>
                </a:solidFill>
              </a:rPr>
              <a:t>factors</a:t>
            </a:r>
            <a:r>
              <a:rPr b="1" spc="-100" dirty="0">
                <a:solidFill>
                  <a:srgbClr val="0096A7"/>
                </a:solidFill>
              </a:rPr>
              <a:t> </a:t>
            </a:r>
            <a:r>
              <a:rPr spc="-133" dirty="0"/>
              <a:t>(homeless,</a:t>
            </a:r>
            <a:r>
              <a:rPr spc="-80" dirty="0"/>
              <a:t> </a:t>
            </a:r>
            <a:r>
              <a:rPr spc="-13" dirty="0"/>
              <a:t>hardships)</a:t>
            </a:r>
          </a:p>
          <a:p>
            <a:pPr marL="397923" marR="6773" indent="-381837">
              <a:buSzPct val="70270"/>
              <a:buFont typeface="Courier New"/>
              <a:buChar char="o"/>
              <a:tabLst>
                <a:tab pos="397923" algn="l"/>
              </a:tabLst>
            </a:pPr>
            <a:r>
              <a:rPr spc="-187" dirty="0"/>
              <a:t>Paid</a:t>
            </a:r>
            <a:r>
              <a:rPr spc="-113" dirty="0"/>
              <a:t> </a:t>
            </a:r>
            <a:r>
              <a:rPr dirty="0"/>
              <a:t>for</a:t>
            </a:r>
            <a:r>
              <a:rPr spc="-107" dirty="0"/>
              <a:t> </a:t>
            </a:r>
            <a:r>
              <a:rPr b="1" spc="-167" dirty="0">
                <a:solidFill>
                  <a:srgbClr val="0096A7"/>
                </a:solidFill>
              </a:rPr>
              <a:t>staffing</a:t>
            </a:r>
            <a:r>
              <a:rPr b="1" spc="-113" dirty="0">
                <a:solidFill>
                  <a:srgbClr val="0096A7"/>
                </a:solidFill>
              </a:rPr>
              <a:t> </a:t>
            </a:r>
            <a:r>
              <a:rPr spc="-40" dirty="0"/>
              <a:t>(certified</a:t>
            </a:r>
            <a:r>
              <a:rPr spc="-80" dirty="0"/>
              <a:t> </a:t>
            </a:r>
            <a:r>
              <a:rPr spc="-100" dirty="0"/>
              <a:t>teacher</a:t>
            </a:r>
            <a:r>
              <a:rPr spc="-67" dirty="0"/>
              <a:t> </a:t>
            </a:r>
            <a:r>
              <a:rPr spc="-127" dirty="0"/>
              <a:t>and</a:t>
            </a:r>
            <a:r>
              <a:rPr spc="-93" dirty="0"/>
              <a:t> </a:t>
            </a:r>
            <a:r>
              <a:rPr spc="-80" dirty="0"/>
              <a:t>paraprof</a:t>
            </a:r>
            <a:r>
              <a:rPr spc="-113" dirty="0"/>
              <a:t> </a:t>
            </a:r>
            <a:r>
              <a:rPr spc="-27" dirty="0"/>
              <a:t>in</a:t>
            </a:r>
            <a:r>
              <a:rPr spc="-80" dirty="0"/>
              <a:t> </a:t>
            </a:r>
            <a:r>
              <a:rPr spc="-160" dirty="0"/>
              <a:t>each</a:t>
            </a:r>
            <a:r>
              <a:rPr spc="-93" dirty="0"/>
              <a:t> </a:t>
            </a:r>
            <a:r>
              <a:rPr spc="-133" dirty="0"/>
              <a:t>classroom)</a:t>
            </a:r>
            <a:r>
              <a:rPr spc="-73" dirty="0"/>
              <a:t> </a:t>
            </a:r>
            <a:r>
              <a:rPr spc="-120" dirty="0"/>
              <a:t>plus</a:t>
            </a:r>
            <a:r>
              <a:rPr spc="-80" dirty="0"/>
              <a:t> </a:t>
            </a:r>
            <a:r>
              <a:rPr spc="-107" dirty="0"/>
              <a:t>Teacher </a:t>
            </a:r>
            <a:r>
              <a:rPr spc="-120" dirty="0"/>
              <a:t>Expert </a:t>
            </a:r>
            <a:r>
              <a:rPr dirty="0"/>
              <a:t>for</a:t>
            </a:r>
            <a:r>
              <a:rPr spc="-140" dirty="0"/>
              <a:t> </a:t>
            </a:r>
            <a:r>
              <a:rPr spc="-33" dirty="0"/>
              <a:t>coaching/guidance</a:t>
            </a:r>
          </a:p>
          <a:p>
            <a:pPr marL="398770" marR="573179" indent="-382684">
              <a:buSzPct val="70270"/>
              <a:buFont typeface="Courier New"/>
              <a:buChar char="o"/>
              <a:tabLst>
                <a:tab pos="398770" algn="l"/>
              </a:tabLst>
            </a:pPr>
            <a:r>
              <a:rPr spc="-152" dirty="0"/>
              <a:t>Also</a:t>
            </a:r>
            <a:r>
              <a:rPr spc="-73" dirty="0"/>
              <a:t> </a:t>
            </a:r>
            <a:r>
              <a:rPr spc="-67" dirty="0"/>
              <a:t>funded</a:t>
            </a:r>
            <a:r>
              <a:rPr spc="-93" dirty="0"/>
              <a:t> </a:t>
            </a:r>
            <a:r>
              <a:rPr b="1" spc="-87" dirty="0">
                <a:solidFill>
                  <a:srgbClr val="0096A7"/>
                </a:solidFill>
              </a:rPr>
              <a:t>Mental</a:t>
            </a:r>
            <a:r>
              <a:rPr b="1" spc="-140" dirty="0">
                <a:solidFill>
                  <a:srgbClr val="0096A7"/>
                </a:solidFill>
              </a:rPr>
              <a:t> </a:t>
            </a:r>
            <a:r>
              <a:rPr b="1" spc="-133" dirty="0">
                <a:solidFill>
                  <a:srgbClr val="0096A7"/>
                </a:solidFill>
              </a:rPr>
              <a:t>Health</a:t>
            </a:r>
            <a:r>
              <a:rPr b="1" spc="-100" dirty="0">
                <a:solidFill>
                  <a:srgbClr val="0096A7"/>
                </a:solidFill>
              </a:rPr>
              <a:t> </a:t>
            </a:r>
            <a:r>
              <a:rPr b="1" spc="-193" dirty="0">
                <a:solidFill>
                  <a:srgbClr val="0096A7"/>
                </a:solidFill>
              </a:rPr>
              <a:t>Consultant</a:t>
            </a:r>
            <a:r>
              <a:rPr b="1" spc="-147" dirty="0">
                <a:solidFill>
                  <a:srgbClr val="0096A7"/>
                </a:solidFill>
              </a:rPr>
              <a:t> </a:t>
            </a:r>
            <a:r>
              <a:rPr dirty="0"/>
              <a:t>&amp;</a:t>
            </a:r>
            <a:r>
              <a:rPr spc="-107" dirty="0"/>
              <a:t> </a:t>
            </a:r>
            <a:r>
              <a:rPr b="1" spc="-200" dirty="0">
                <a:solidFill>
                  <a:srgbClr val="0096A7"/>
                </a:solidFill>
              </a:rPr>
              <a:t>playgroup</a:t>
            </a:r>
            <a:r>
              <a:rPr b="1" spc="-133" dirty="0">
                <a:solidFill>
                  <a:srgbClr val="0096A7"/>
                </a:solidFill>
              </a:rPr>
              <a:t> </a:t>
            </a:r>
            <a:r>
              <a:rPr dirty="0"/>
              <a:t>for</a:t>
            </a:r>
            <a:r>
              <a:rPr spc="-87" dirty="0"/>
              <a:t> </a:t>
            </a:r>
            <a:r>
              <a:rPr spc="-107" dirty="0"/>
              <a:t>those</a:t>
            </a:r>
            <a:r>
              <a:rPr spc="-80" dirty="0"/>
              <a:t> </a:t>
            </a:r>
            <a:r>
              <a:rPr spc="-60" dirty="0"/>
              <a:t>who</a:t>
            </a:r>
            <a:r>
              <a:rPr spc="-73" dirty="0"/>
              <a:t> </a:t>
            </a:r>
            <a:r>
              <a:rPr spc="-13" dirty="0"/>
              <a:t>couldn’t </a:t>
            </a:r>
            <a:r>
              <a:rPr spc="-227" dirty="0"/>
              <a:t>access</a:t>
            </a:r>
            <a:r>
              <a:rPr spc="-73" dirty="0"/>
              <a:t> </a:t>
            </a:r>
            <a:r>
              <a:rPr spc="-107" dirty="0"/>
              <a:t>program</a:t>
            </a:r>
            <a:r>
              <a:rPr spc="-67" dirty="0"/>
              <a:t> </a:t>
            </a:r>
            <a:r>
              <a:rPr spc="-107" dirty="0"/>
              <a:t>(7</a:t>
            </a:r>
            <a:r>
              <a:rPr spc="-100" dirty="0"/>
              <a:t> </a:t>
            </a:r>
            <a:r>
              <a:rPr spc="-193" dirty="0"/>
              <a:t>days</a:t>
            </a:r>
            <a:r>
              <a:rPr spc="-93" dirty="0"/>
              <a:t> </a:t>
            </a:r>
            <a:r>
              <a:rPr spc="-200" dirty="0"/>
              <a:t>a</a:t>
            </a:r>
            <a:r>
              <a:rPr spc="-93" dirty="0"/>
              <a:t> </a:t>
            </a:r>
            <a:r>
              <a:rPr spc="-13" dirty="0"/>
              <a:t>week)</a:t>
            </a:r>
          </a:p>
          <a:p>
            <a:pPr marL="398770" marR="202348" indent="-382684">
              <a:buSzPct val="70270"/>
              <a:buFont typeface="Courier New"/>
              <a:buChar char="o"/>
              <a:tabLst>
                <a:tab pos="398770" algn="l"/>
              </a:tabLst>
            </a:pPr>
            <a:r>
              <a:rPr spc="-140" dirty="0"/>
              <a:t>Playgroup</a:t>
            </a:r>
            <a:r>
              <a:rPr spc="-100" dirty="0"/>
              <a:t> </a:t>
            </a:r>
            <a:r>
              <a:rPr spc="-60" dirty="0"/>
              <a:t>did</a:t>
            </a:r>
            <a:r>
              <a:rPr spc="-93" dirty="0"/>
              <a:t> outreach</a:t>
            </a:r>
            <a:r>
              <a:rPr spc="-60" dirty="0"/>
              <a:t> </a:t>
            </a:r>
            <a:r>
              <a:rPr dirty="0"/>
              <a:t>to</a:t>
            </a:r>
            <a:r>
              <a:rPr spc="-120" dirty="0"/>
              <a:t> </a:t>
            </a:r>
            <a:r>
              <a:rPr spc="-140" dirty="0"/>
              <a:t>homeless</a:t>
            </a:r>
            <a:r>
              <a:rPr spc="-80" dirty="0"/>
              <a:t> </a:t>
            </a:r>
            <a:r>
              <a:rPr spc="-107" dirty="0"/>
              <a:t>shelters,</a:t>
            </a:r>
            <a:r>
              <a:rPr spc="-73" dirty="0"/>
              <a:t> libraries,</a:t>
            </a:r>
            <a:r>
              <a:rPr spc="-53" dirty="0"/>
              <a:t> </a:t>
            </a:r>
            <a:r>
              <a:rPr spc="-87" dirty="0"/>
              <a:t>families</a:t>
            </a:r>
            <a:r>
              <a:rPr spc="-107" dirty="0"/>
              <a:t> </a:t>
            </a:r>
            <a:r>
              <a:rPr spc="-120" dirty="0"/>
              <a:t>displaced</a:t>
            </a:r>
            <a:r>
              <a:rPr spc="-60" dirty="0"/>
              <a:t> </a:t>
            </a:r>
            <a:r>
              <a:rPr spc="-27" dirty="0"/>
              <a:t>from </a:t>
            </a:r>
            <a:r>
              <a:rPr spc="-113" dirty="0"/>
              <a:t>Western</a:t>
            </a:r>
            <a:r>
              <a:rPr spc="-93" dirty="0"/>
              <a:t> </a:t>
            </a:r>
            <a:r>
              <a:rPr spc="-13" dirty="0"/>
              <a:t>Alaska</a:t>
            </a:r>
          </a:p>
          <a:p>
            <a:pPr marL="398770" indent="-381837">
              <a:buClr>
                <a:srgbClr val="000000"/>
              </a:buClr>
              <a:buSzPct val="70270"/>
              <a:buFont typeface="Courier New"/>
              <a:buChar char="o"/>
              <a:tabLst>
                <a:tab pos="398770" algn="l"/>
              </a:tabLst>
            </a:pPr>
            <a:r>
              <a:rPr b="1" spc="-133" dirty="0">
                <a:solidFill>
                  <a:srgbClr val="0096A7"/>
                </a:solidFill>
              </a:rPr>
              <a:t>20</a:t>
            </a:r>
            <a:r>
              <a:rPr b="1" spc="-107" dirty="0">
                <a:solidFill>
                  <a:srgbClr val="0096A7"/>
                </a:solidFill>
              </a:rPr>
              <a:t> </a:t>
            </a:r>
            <a:r>
              <a:rPr spc="-93" dirty="0"/>
              <a:t>students</a:t>
            </a:r>
            <a:r>
              <a:rPr spc="-87" dirty="0"/>
              <a:t> </a:t>
            </a:r>
            <a:r>
              <a:rPr spc="-107" dirty="0"/>
              <a:t>received</a:t>
            </a:r>
            <a:r>
              <a:rPr spc="-100" dirty="0"/>
              <a:t> </a:t>
            </a:r>
            <a:r>
              <a:rPr spc="-127" dirty="0"/>
              <a:t>special</a:t>
            </a:r>
            <a:r>
              <a:rPr spc="-73" dirty="0"/>
              <a:t> </a:t>
            </a:r>
            <a:r>
              <a:rPr spc="-87" dirty="0"/>
              <a:t>education</a:t>
            </a:r>
            <a:r>
              <a:rPr spc="-100" dirty="0"/>
              <a:t> </a:t>
            </a:r>
            <a:r>
              <a:rPr spc="-13" dirty="0"/>
              <a:t>services</a:t>
            </a:r>
          </a:p>
          <a:p>
            <a:pPr marL="398770" indent="-381837">
              <a:buSzPct val="70270"/>
              <a:buFont typeface="Courier New"/>
              <a:buChar char="o"/>
              <a:tabLst>
                <a:tab pos="398770" algn="l"/>
              </a:tabLst>
            </a:pPr>
            <a:r>
              <a:rPr spc="-87" dirty="0"/>
              <a:t>All </a:t>
            </a:r>
            <a:r>
              <a:rPr spc="-73" dirty="0"/>
              <a:t>funding</a:t>
            </a:r>
            <a:r>
              <a:rPr spc="-80" dirty="0"/>
              <a:t> </a:t>
            </a:r>
            <a:r>
              <a:rPr spc="-27" dirty="0"/>
              <a:t>spent</a:t>
            </a:r>
          </a:p>
        </p:txBody>
      </p:sp>
      <p:grpSp>
        <p:nvGrpSpPr>
          <p:cNvPr id="4" name="object 4"/>
          <p:cNvGrpSpPr/>
          <p:nvPr/>
        </p:nvGrpSpPr>
        <p:grpSpPr>
          <a:xfrm>
            <a:off x="0" y="1"/>
            <a:ext cx="12192000" cy="2788919"/>
            <a:chOff x="0" y="0"/>
            <a:chExt cx="9144000" cy="2091689"/>
          </a:xfrm>
        </p:grpSpPr>
        <p:pic>
          <p:nvPicPr>
            <p:cNvPr id="5" name="object 5"/>
            <p:cNvPicPr/>
            <p:nvPr/>
          </p:nvPicPr>
          <p:blipFill>
            <a:blip r:embed="rId3" cstate="print"/>
            <a:stretch>
              <a:fillRect/>
            </a:stretch>
          </p:blipFill>
          <p:spPr>
            <a:xfrm>
              <a:off x="0" y="0"/>
              <a:ext cx="9144000" cy="2091558"/>
            </a:xfrm>
            <a:prstGeom prst="rect">
              <a:avLst/>
            </a:prstGeom>
          </p:spPr>
        </p:pic>
        <p:sp>
          <p:nvSpPr>
            <p:cNvPr id="6" name="object 6"/>
            <p:cNvSpPr/>
            <p:nvPr/>
          </p:nvSpPr>
          <p:spPr>
            <a:xfrm>
              <a:off x="731008" y="342694"/>
              <a:ext cx="5441315" cy="1019810"/>
            </a:xfrm>
            <a:custGeom>
              <a:avLst/>
              <a:gdLst/>
              <a:ahLst/>
              <a:cxnLst/>
              <a:rect l="l" t="t" r="r" b="b"/>
              <a:pathLst>
                <a:path w="5441315" h="1019810">
                  <a:moveTo>
                    <a:pt x="5271236" y="0"/>
                  </a:moveTo>
                  <a:lnTo>
                    <a:pt x="169964" y="0"/>
                  </a:lnTo>
                  <a:lnTo>
                    <a:pt x="124781" y="6071"/>
                  </a:lnTo>
                  <a:lnTo>
                    <a:pt x="84181" y="23205"/>
                  </a:lnTo>
                  <a:lnTo>
                    <a:pt x="49782" y="49782"/>
                  </a:lnTo>
                  <a:lnTo>
                    <a:pt x="23205" y="84181"/>
                  </a:lnTo>
                  <a:lnTo>
                    <a:pt x="6071" y="124781"/>
                  </a:lnTo>
                  <a:lnTo>
                    <a:pt x="0" y="169964"/>
                  </a:lnTo>
                  <a:lnTo>
                    <a:pt x="0" y="849795"/>
                  </a:lnTo>
                  <a:lnTo>
                    <a:pt x="6071" y="894981"/>
                  </a:lnTo>
                  <a:lnTo>
                    <a:pt x="23205" y="935583"/>
                  </a:lnTo>
                  <a:lnTo>
                    <a:pt x="49782" y="969981"/>
                  </a:lnTo>
                  <a:lnTo>
                    <a:pt x="84181" y="996556"/>
                  </a:lnTo>
                  <a:lnTo>
                    <a:pt x="124781" y="1013688"/>
                  </a:lnTo>
                  <a:lnTo>
                    <a:pt x="169964" y="1019759"/>
                  </a:lnTo>
                  <a:lnTo>
                    <a:pt x="5271236" y="1019759"/>
                  </a:lnTo>
                  <a:lnTo>
                    <a:pt x="5316417" y="1013688"/>
                  </a:lnTo>
                  <a:lnTo>
                    <a:pt x="5357016" y="996556"/>
                  </a:lnTo>
                  <a:lnTo>
                    <a:pt x="5391411" y="969981"/>
                  </a:lnTo>
                  <a:lnTo>
                    <a:pt x="5417985" y="935583"/>
                  </a:lnTo>
                  <a:lnTo>
                    <a:pt x="5435117" y="894981"/>
                  </a:lnTo>
                  <a:lnTo>
                    <a:pt x="5441188" y="849795"/>
                  </a:lnTo>
                  <a:lnTo>
                    <a:pt x="5441188" y="169964"/>
                  </a:lnTo>
                  <a:lnTo>
                    <a:pt x="5435117" y="124781"/>
                  </a:lnTo>
                  <a:lnTo>
                    <a:pt x="5417985" y="84181"/>
                  </a:lnTo>
                  <a:lnTo>
                    <a:pt x="5391411" y="49782"/>
                  </a:lnTo>
                  <a:lnTo>
                    <a:pt x="5357016" y="23205"/>
                  </a:lnTo>
                  <a:lnTo>
                    <a:pt x="5316417" y="6071"/>
                  </a:lnTo>
                  <a:lnTo>
                    <a:pt x="5271236" y="0"/>
                  </a:lnTo>
                  <a:close/>
                </a:path>
              </a:pathLst>
            </a:custGeom>
            <a:solidFill>
              <a:srgbClr val="189293"/>
            </a:solidFill>
          </p:spPr>
          <p:txBody>
            <a:bodyPr wrap="square" lIns="0" tIns="0" rIns="0" bIns="0" rtlCol="0"/>
            <a:lstStyle/>
            <a:p>
              <a:pPr defTabSz="1219170"/>
              <a:endParaRPr sz="2400" kern="0">
                <a:solidFill>
                  <a:sysClr val="windowText" lastClr="000000"/>
                </a:solidFill>
              </a:endParaRPr>
            </a:p>
          </p:txBody>
        </p:sp>
        <p:sp>
          <p:nvSpPr>
            <p:cNvPr id="7" name="object 7"/>
            <p:cNvSpPr/>
            <p:nvPr/>
          </p:nvSpPr>
          <p:spPr>
            <a:xfrm>
              <a:off x="731008" y="342694"/>
              <a:ext cx="5441315" cy="1019810"/>
            </a:xfrm>
            <a:custGeom>
              <a:avLst/>
              <a:gdLst/>
              <a:ahLst/>
              <a:cxnLst/>
              <a:rect l="l" t="t" r="r" b="b"/>
              <a:pathLst>
                <a:path w="5441315" h="1019810">
                  <a:moveTo>
                    <a:pt x="0" y="169964"/>
                  </a:moveTo>
                  <a:lnTo>
                    <a:pt x="6071" y="124781"/>
                  </a:lnTo>
                  <a:lnTo>
                    <a:pt x="23205" y="84181"/>
                  </a:lnTo>
                  <a:lnTo>
                    <a:pt x="49782" y="49782"/>
                  </a:lnTo>
                  <a:lnTo>
                    <a:pt x="84181" y="23205"/>
                  </a:lnTo>
                  <a:lnTo>
                    <a:pt x="124781" y="6071"/>
                  </a:lnTo>
                  <a:lnTo>
                    <a:pt x="169964" y="0"/>
                  </a:lnTo>
                  <a:lnTo>
                    <a:pt x="5271236" y="0"/>
                  </a:lnTo>
                  <a:lnTo>
                    <a:pt x="5316417" y="6071"/>
                  </a:lnTo>
                  <a:lnTo>
                    <a:pt x="5357016" y="23205"/>
                  </a:lnTo>
                  <a:lnTo>
                    <a:pt x="5391411" y="49782"/>
                  </a:lnTo>
                  <a:lnTo>
                    <a:pt x="5417985" y="84181"/>
                  </a:lnTo>
                  <a:lnTo>
                    <a:pt x="5435117" y="124781"/>
                  </a:lnTo>
                  <a:lnTo>
                    <a:pt x="5441188" y="169964"/>
                  </a:lnTo>
                  <a:lnTo>
                    <a:pt x="5441188" y="849795"/>
                  </a:lnTo>
                  <a:lnTo>
                    <a:pt x="5435117" y="894981"/>
                  </a:lnTo>
                  <a:lnTo>
                    <a:pt x="5417985" y="935583"/>
                  </a:lnTo>
                  <a:lnTo>
                    <a:pt x="5391411" y="969981"/>
                  </a:lnTo>
                  <a:lnTo>
                    <a:pt x="5357016" y="996556"/>
                  </a:lnTo>
                  <a:lnTo>
                    <a:pt x="5316417" y="1013688"/>
                  </a:lnTo>
                  <a:lnTo>
                    <a:pt x="5271236" y="1019759"/>
                  </a:lnTo>
                  <a:lnTo>
                    <a:pt x="169964" y="1019759"/>
                  </a:lnTo>
                  <a:lnTo>
                    <a:pt x="124781" y="1013688"/>
                  </a:lnTo>
                  <a:lnTo>
                    <a:pt x="84181" y="996556"/>
                  </a:lnTo>
                  <a:lnTo>
                    <a:pt x="49782" y="969981"/>
                  </a:lnTo>
                  <a:lnTo>
                    <a:pt x="23205" y="935583"/>
                  </a:lnTo>
                  <a:lnTo>
                    <a:pt x="6071" y="894981"/>
                  </a:lnTo>
                  <a:lnTo>
                    <a:pt x="0" y="849795"/>
                  </a:lnTo>
                  <a:lnTo>
                    <a:pt x="0" y="169964"/>
                  </a:lnTo>
                  <a:close/>
                </a:path>
              </a:pathLst>
            </a:custGeom>
            <a:ln w="25399">
              <a:solidFill>
                <a:srgbClr val="104784"/>
              </a:solidFill>
            </a:ln>
          </p:spPr>
          <p:txBody>
            <a:bodyPr wrap="square" lIns="0" tIns="0" rIns="0" bIns="0" rtlCol="0"/>
            <a:lstStyle/>
            <a:p>
              <a:pPr defTabSz="1219170"/>
              <a:endParaRPr sz="2400" kern="0">
                <a:solidFill>
                  <a:sysClr val="windowText" lastClr="000000"/>
                </a:solidFill>
              </a:endParaRPr>
            </a:p>
          </p:txBody>
        </p:sp>
      </p:grpSp>
      <p:sp>
        <p:nvSpPr>
          <p:cNvPr id="8" name="object 8" descr="$PPTXTitle"/>
          <p:cNvSpPr txBox="1">
            <a:spLocks noGrp="1"/>
          </p:cNvSpPr>
          <p:nvPr>
            <p:ph type="title"/>
          </p:nvPr>
        </p:nvSpPr>
        <p:spPr>
          <a:xfrm>
            <a:off x="2411133" y="665657"/>
            <a:ext cx="11668860" cy="899098"/>
          </a:xfrm>
          <a:prstGeom prst="rect">
            <a:avLst/>
          </a:prstGeom>
        </p:spPr>
        <p:txBody>
          <a:bodyPr vert="horz" wrap="square" lIns="0" tIns="362019" rIns="0" bIns="0" rtlCol="0">
            <a:spAutoFit/>
          </a:bodyPr>
          <a:lstStyle/>
          <a:p>
            <a:pPr marL="602812">
              <a:spcBef>
                <a:spcPts val="140"/>
              </a:spcBef>
            </a:pPr>
            <a:r>
              <a:rPr dirty="0"/>
              <a:t>ASD</a:t>
            </a:r>
            <a:r>
              <a:rPr spc="-67" dirty="0"/>
              <a:t> </a:t>
            </a:r>
            <a:r>
              <a:rPr dirty="0"/>
              <a:t>Title</a:t>
            </a:r>
            <a:r>
              <a:rPr spc="-60" dirty="0"/>
              <a:t> </a:t>
            </a:r>
            <a:r>
              <a:rPr dirty="0"/>
              <a:t>I</a:t>
            </a:r>
            <a:r>
              <a:rPr spc="-40" dirty="0"/>
              <a:t> </a:t>
            </a:r>
            <a:r>
              <a:rPr spc="-13" dirty="0"/>
              <a:t>Programs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BFB284D-B778-AF32-F6E0-C3FD9E5C90CB}"/>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0C412B2-D75C-6F9B-AF29-AB0AB36C039A}"/>
              </a:ext>
            </a:extLst>
          </p:cNvPr>
          <p:cNvPicPr>
            <a:picLocks noGrp="1" noChangeAspect="1"/>
          </p:cNvPicPr>
          <p:nvPr>
            <p:ph idx="1"/>
          </p:nvPr>
        </p:nvPicPr>
        <p:blipFill>
          <a:blip r:embed="rId4">
            <a:extLst>
              <a:ext uri="{28A0092B-C50C-407E-A947-70E740481C1C}">
                <a14:useLocalDpi xmlns:a14="http://schemas.microsoft.com/office/drawing/2010/main"/>
              </a:ext>
            </a:extLst>
          </a:blip>
          <a:srcRect/>
          <a:stretch>
            <a:fillRect/>
          </a:stretch>
        </p:blipFill>
        <p:spPr>
          <a:xfrm>
            <a:off x="416444" y="354562"/>
            <a:ext cx="6289156" cy="3765471"/>
          </a:xfrm>
          <a:prstGeom prst="rect">
            <a:avLst/>
          </a:prstGeom>
        </p:spPr>
      </p:pic>
      <p:pic>
        <p:nvPicPr>
          <p:cNvPr id="6" name="Picture 5">
            <a:extLst>
              <a:ext uri="{FF2B5EF4-FFF2-40B4-BE49-F238E27FC236}">
                <a16:creationId xmlns:a16="http://schemas.microsoft.com/office/drawing/2014/main" id="{747D954C-E7AD-0E69-0FEE-7ED09136D37E}"/>
              </a:ext>
            </a:extLst>
          </p:cNvPr>
          <p:cNvPicPr>
            <a:picLocks noChangeAspect="1"/>
          </p:cNvPicPr>
          <p:nvPr/>
        </p:nvPicPr>
        <p:blipFill>
          <a:blip r:embed="rId5"/>
          <a:stretch>
            <a:fillRect/>
          </a:stretch>
        </p:blipFill>
        <p:spPr>
          <a:xfrm>
            <a:off x="378344" y="4263053"/>
            <a:ext cx="6413240" cy="2137747"/>
          </a:xfrm>
          <a:prstGeom prst="rect">
            <a:avLst/>
          </a:prstGeom>
        </p:spPr>
      </p:pic>
      <p:sp>
        <p:nvSpPr>
          <p:cNvPr id="7" name="Title 1">
            <a:extLst>
              <a:ext uri="{FF2B5EF4-FFF2-40B4-BE49-F238E27FC236}">
                <a16:creationId xmlns:a16="http://schemas.microsoft.com/office/drawing/2014/main" id="{13FE6419-2DAA-D6FA-9C9A-7EAEC168EF3C}"/>
              </a:ext>
            </a:extLst>
          </p:cNvPr>
          <p:cNvSpPr txBox="1">
            <a:spLocks/>
          </p:cNvSpPr>
          <p:nvPr/>
        </p:nvSpPr>
        <p:spPr>
          <a:xfrm>
            <a:off x="6791584" y="1657350"/>
            <a:ext cx="4983972" cy="3543300"/>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2698C"/>
                </a:solidFill>
              </a:rPr>
              <a:t>For 30 years, A2P2 has brought together private, public, and tribal partners to improve the health and wellbeing of Alaska’s children. From shaping the state’s first pediatric subspecialty clinics to leading efforts in provider education, early childhood systems, and family support through Help Me Grow Alaska, our work is built on collaboration and care.</a:t>
            </a:r>
            <a:br>
              <a:rPr lang="en-US" sz="2400" b="1" dirty="0">
                <a:solidFill>
                  <a:srgbClr val="02698C"/>
                </a:solidFill>
              </a:rPr>
            </a:br>
            <a:r>
              <a:rPr lang="en-US" sz="2400" b="1" dirty="0">
                <a:solidFill>
                  <a:srgbClr val="02698C"/>
                </a:solidFill>
              </a:rPr>
              <a:t>As we celebrate this legacy, we invite you to help carry it forward. Your gift supports A2P2's work on behalf of Alaska’s children, families, and the communities they are part of.</a:t>
            </a:r>
            <a:br>
              <a:rPr lang="en-US" sz="1200" dirty="0">
                <a:solidFill>
                  <a:schemeClr val="tx2">
                    <a:lumMod val="90000"/>
                    <a:lumOff val="10000"/>
                  </a:schemeClr>
                </a:solidFill>
              </a:rPr>
            </a:br>
            <a:endParaRPr lang="en-US" sz="1200" dirty="0">
              <a:solidFill>
                <a:schemeClr val="tx2">
                  <a:lumMod val="90000"/>
                  <a:lumOff val="10000"/>
                </a:schemeClr>
              </a:solidFill>
            </a:endParaRPr>
          </a:p>
        </p:txBody>
      </p:sp>
      <p:pic>
        <p:nvPicPr>
          <p:cNvPr id="3074" name="Picture 2">
            <a:extLst>
              <a:ext uri="{FF2B5EF4-FFF2-40B4-BE49-F238E27FC236}">
                <a16:creationId xmlns:a16="http://schemas.microsoft.com/office/drawing/2014/main" id="{11E343DB-C235-FCF6-9799-1097CAFA8C3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54532" y="2358832"/>
            <a:ext cx="651068" cy="651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2168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68373" y="425027"/>
            <a:ext cx="6055239" cy="3406072"/>
          </a:xfrm>
          <a:prstGeom prst="rect">
            <a:avLst/>
          </a:prstGeom>
        </p:spPr>
      </p:pic>
      <p:pic>
        <p:nvPicPr>
          <p:cNvPr id="3" name="object 3"/>
          <p:cNvPicPr/>
          <p:nvPr/>
        </p:nvPicPr>
        <p:blipFill>
          <a:blip r:embed="rId3" cstate="print"/>
          <a:stretch>
            <a:fillRect/>
          </a:stretch>
        </p:blipFill>
        <p:spPr>
          <a:xfrm>
            <a:off x="10616049" y="5895136"/>
            <a:ext cx="1250407" cy="688728"/>
          </a:xfrm>
          <a:prstGeom prst="rect">
            <a:avLst/>
          </a:prstGeom>
        </p:spPr>
      </p:pic>
      <p:grpSp>
        <p:nvGrpSpPr>
          <p:cNvPr id="4" name="object 4"/>
          <p:cNvGrpSpPr/>
          <p:nvPr/>
        </p:nvGrpSpPr>
        <p:grpSpPr>
          <a:xfrm>
            <a:off x="0" y="122625"/>
            <a:ext cx="12005733" cy="6457527"/>
            <a:chOff x="0" y="91968"/>
            <a:chExt cx="9004300" cy="4843145"/>
          </a:xfrm>
        </p:grpSpPr>
        <p:pic>
          <p:nvPicPr>
            <p:cNvPr id="5" name="object 5"/>
            <p:cNvPicPr/>
            <p:nvPr/>
          </p:nvPicPr>
          <p:blipFill>
            <a:blip r:embed="rId4" cstate="print"/>
            <a:stretch>
              <a:fillRect/>
            </a:stretch>
          </p:blipFill>
          <p:spPr>
            <a:xfrm>
              <a:off x="5956172" y="154199"/>
              <a:ext cx="3047999" cy="4063991"/>
            </a:xfrm>
            <a:prstGeom prst="rect">
              <a:avLst/>
            </a:prstGeom>
          </p:spPr>
        </p:pic>
        <p:pic>
          <p:nvPicPr>
            <p:cNvPr id="6" name="object 6"/>
            <p:cNvPicPr/>
            <p:nvPr/>
          </p:nvPicPr>
          <p:blipFill>
            <a:blip r:embed="rId5" cstate="print"/>
            <a:stretch>
              <a:fillRect/>
            </a:stretch>
          </p:blipFill>
          <p:spPr>
            <a:xfrm>
              <a:off x="2395639" y="2571750"/>
              <a:ext cx="4201229" cy="2363190"/>
            </a:xfrm>
            <a:prstGeom prst="rect">
              <a:avLst/>
            </a:prstGeom>
          </p:spPr>
        </p:pic>
        <p:pic>
          <p:nvPicPr>
            <p:cNvPr id="7" name="object 7"/>
            <p:cNvPicPr/>
            <p:nvPr/>
          </p:nvPicPr>
          <p:blipFill>
            <a:blip r:embed="rId6" cstate="print"/>
            <a:stretch>
              <a:fillRect/>
            </a:stretch>
          </p:blipFill>
          <p:spPr>
            <a:xfrm>
              <a:off x="0" y="91968"/>
              <a:ext cx="2750819" cy="4126229"/>
            </a:xfrm>
            <a:prstGeom prst="rect">
              <a:avLst/>
            </a:prstGeom>
          </p:spPr>
        </p:pic>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808375" y="350267"/>
            <a:ext cx="911549" cy="895932"/>
          </a:xfrm>
          <a:prstGeom prst="rect">
            <a:avLst/>
          </a:prstGeom>
        </p:spPr>
      </p:pic>
      <p:pic>
        <p:nvPicPr>
          <p:cNvPr id="3" name="object 3"/>
          <p:cNvPicPr/>
          <p:nvPr/>
        </p:nvPicPr>
        <p:blipFill>
          <a:blip r:embed="rId3" cstate="print"/>
          <a:stretch>
            <a:fillRect/>
          </a:stretch>
        </p:blipFill>
        <p:spPr>
          <a:xfrm>
            <a:off x="358109" y="2744852"/>
            <a:ext cx="1774265" cy="4088712"/>
          </a:xfrm>
          <a:prstGeom prst="rect">
            <a:avLst/>
          </a:prstGeom>
        </p:spPr>
      </p:pic>
      <p:pic>
        <p:nvPicPr>
          <p:cNvPr id="4" name="object 4"/>
          <p:cNvPicPr/>
          <p:nvPr/>
        </p:nvPicPr>
        <p:blipFill>
          <a:blip r:embed="rId4" cstate="print"/>
          <a:stretch>
            <a:fillRect/>
          </a:stretch>
        </p:blipFill>
        <p:spPr>
          <a:xfrm>
            <a:off x="2278874" y="2744852"/>
            <a:ext cx="1757988" cy="4088712"/>
          </a:xfrm>
          <a:prstGeom prst="rect">
            <a:avLst/>
          </a:prstGeom>
        </p:spPr>
      </p:pic>
      <p:pic>
        <p:nvPicPr>
          <p:cNvPr id="5" name="object 5"/>
          <p:cNvPicPr/>
          <p:nvPr/>
        </p:nvPicPr>
        <p:blipFill>
          <a:blip r:embed="rId5" cstate="print"/>
          <a:stretch>
            <a:fillRect/>
          </a:stretch>
        </p:blipFill>
        <p:spPr>
          <a:xfrm>
            <a:off x="4183362" y="2744852"/>
            <a:ext cx="1774265" cy="4088712"/>
          </a:xfrm>
          <a:prstGeom prst="rect">
            <a:avLst/>
          </a:prstGeom>
        </p:spPr>
      </p:pic>
      <p:pic>
        <p:nvPicPr>
          <p:cNvPr id="6" name="object 6"/>
          <p:cNvPicPr/>
          <p:nvPr/>
        </p:nvPicPr>
        <p:blipFill>
          <a:blip r:embed="rId6" cstate="print"/>
          <a:stretch>
            <a:fillRect/>
          </a:stretch>
        </p:blipFill>
        <p:spPr>
          <a:xfrm>
            <a:off x="6104129" y="2744852"/>
            <a:ext cx="1774265" cy="4088712"/>
          </a:xfrm>
          <a:prstGeom prst="rect">
            <a:avLst/>
          </a:prstGeom>
        </p:spPr>
      </p:pic>
      <p:pic>
        <p:nvPicPr>
          <p:cNvPr id="7" name="object 7"/>
          <p:cNvPicPr/>
          <p:nvPr/>
        </p:nvPicPr>
        <p:blipFill>
          <a:blip r:embed="rId7" cstate="print"/>
          <a:stretch>
            <a:fillRect/>
          </a:stretch>
        </p:blipFill>
        <p:spPr>
          <a:xfrm>
            <a:off x="9929382" y="2748924"/>
            <a:ext cx="1774265" cy="4084640"/>
          </a:xfrm>
          <a:prstGeom prst="rect">
            <a:avLst/>
          </a:prstGeom>
        </p:spPr>
      </p:pic>
      <p:sp>
        <p:nvSpPr>
          <p:cNvPr id="8" name="object 8"/>
          <p:cNvSpPr/>
          <p:nvPr/>
        </p:nvSpPr>
        <p:spPr>
          <a:xfrm>
            <a:off x="3214839" y="382845"/>
            <a:ext cx="0" cy="831427"/>
          </a:xfrm>
          <a:custGeom>
            <a:avLst/>
            <a:gdLst/>
            <a:ahLst/>
            <a:cxnLst/>
            <a:rect l="l" t="t" r="r" b="b"/>
            <a:pathLst>
              <a:path h="623569">
                <a:moveTo>
                  <a:pt x="0" y="623081"/>
                </a:moveTo>
                <a:lnTo>
                  <a:pt x="0" y="0"/>
                </a:lnTo>
              </a:path>
            </a:pathLst>
          </a:custGeom>
          <a:ln w="3175">
            <a:solidFill>
              <a:srgbClr val="000000"/>
            </a:solidFill>
          </a:ln>
        </p:spPr>
        <p:txBody>
          <a:bodyPr wrap="square" lIns="0" tIns="0" rIns="0" bIns="0" rtlCol="0"/>
          <a:lstStyle/>
          <a:p>
            <a:pPr defTabSz="1219170"/>
            <a:endParaRPr sz="2400" kern="0">
              <a:solidFill>
                <a:sysClr val="windowText" lastClr="000000"/>
              </a:solidFill>
            </a:endParaRPr>
          </a:p>
        </p:txBody>
      </p:sp>
      <p:sp>
        <p:nvSpPr>
          <p:cNvPr id="9" name="object 9"/>
          <p:cNvSpPr/>
          <p:nvPr/>
        </p:nvSpPr>
        <p:spPr>
          <a:xfrm>
            <a:off x="390664" y="1168824"/>
            <a:ext cx="2490893" cy="0"/>
          </a:xfrm>
          <a:custGeom>
            <a:avLst/>
            <a:gdLst/>
            <a:ahLst/>
            <a:cxnLst/>
            <a:rect l="l" t="t" r="r" b="b"/>
            <a:pathLst>
              <a:path w="1868170">
                <a:moveTo>
                  <a:pt x="0" y="0"/>
                </a:moveTo>
                <a:lnTo>
                  <a:pt x="1867862" y="0"/>
                </a:lnTo>
              </a:path>
            </a:pathLst>
          </a:custGeom>
          <a:ln w="42760">
            <a:solidFill>
              <a:srgbClr val="000000"/>
            </a:solidFill>
          </a:ln>
        </p:spPr>
        <p:txBody>
          <a:bodyPr wrap="square" lIns="0" tIns="0" rIns="0" bIns="0" rtlCol="0"/>
          <a:lstStyle/>
          <a:p>
            <a:pPr defTabSz="1219170"/>
            <a:endParaRPr sz="2400" kern="0">
              <a:solidFill>
                <a:sysClr val="windowText" lastClr="000000"/>
              </a:solidFill>
            </a:endParaRPr>
          </a:p>
        </p:txBody>
      </p:sp>
      <p:sp>
        <p:nvSpPr>
          <p:cNvPr id="10" name="object 10"/>
          <p:cNvSpPr txBox="1"/>
          <p:nvPr/>
        </p:nvSpPr>
        <p:spPr>
          <a:xfrm>
            <a:off x="376614" y="339321"/>
            <a:ext cx="2407073" cy="762539"/>
          </a:xfrm>
          <a:prstGeom prst="rect">
            <a:avLst/>
          </a:prstGeom>
        </p:spPr>
        <p:txBody>
          <a:bodyPr vert="horz" wrap="square" lIns="0" tIns="44027" rIns="0" bIns="0" rtlCol="0">
            <a:spAutoFit/>
          </a:bodyPr>
          <a:lstStyle/>
          <a:p>
            <a:pPr marL="22013" defTabSz="1219170">
              <a:spcBef>
                <a:spcPts val="347"/>
              </a:spcBef>
            </a:pPr>
            <a:r>
              <a:rPr sz="1533" b="1" kern="0" spc="93" dirty="0">
                <a:solidFill>
                  <a:srgbClr val="010101"/>
                </a:solidFill>
                <a:latin typeface="Courier New"/>
                <a:cs typeface="Courier New"/>
              </a:rPr>
              <a:t>ANCHORAGE</a:t>
            </a:r>
            <a:endParaRPr sz="1533" kern="0">
              <a:solidFill>
                <a:sysClr val="windowText" lastClr="000000"/>
              </a:solidFill>
              <a:latin typeface="Courier New"/>
              <a:cs typeface="Courier New"/>
            </a:endParaRPr>
          </a:p>
          <a:p>
            <a:pPr marL="17780" defTabSz="1219170">
              <a:spcBef>
                <a:spcPts val="187"/>
              </a:spcBef>
            </a:pPr>
            <a:r>
              <a:rPr sz="1333" kern="0" spc="67" dirty="0">
                <a:solidFill>
                  <a:srgbClr val="23211C"/>
                </a:solidFill>
                <a:latin typeface="Arial"/>
                <a:cs typeface="Arial"/>
              </a:rPr>
              <a:t>C</a:t>
            </a:r>
            <a:r>
              <a:rPr sz="1333" kern="0" spc="67" dirty="0">
                <a:solidFill>
                  <a:srgbClr val="010101"/>
                </a:solidFill>
                <a:latin typeface="Arial"/>
                <a:cs typeface="Arial"/>
              </a:rPr>
              <a:t>HILD </a:t>
            </a:r>
            <a:r>
              <a:rPr sz="1333" kern="0" spc="87" dirty="0">
                <a:solidFill>
                  <a:srgbClr val="23211C"/>
                </a:solidFill>
                <a:latin typeface="Arial"/>
                <a:cs typeface="Arial"/>
              </a:rPr>
              <a:t>CAR</a:t>
            </a:r>
            <a:r>
              <a:rPr sz="1333" kern="0" spc="87" dirty="0">
                <a:solidFill>
                  <a:srgbClr val="010101"/>
                </a:solidFill>
                <a:latin typeface="Arial"/>
                <a:cs typeface="Arial"/>
              </a:rPr>
              <a:t>E</a:t>
            </a:r>
            <a:r>
              <a:rPr sz="1333" kern="0" spc="-40" dirty="0">
                <a:solidFill>
                  <a:srgbClr val="010101"/>
                </a:solidFill>
                <a:latin typeface="Arial"/>
                <a:cs typeface="Arial"/>
              </a:rPr>
              <a:t> </a:t>
            </a:r>
            <a:r>
              <a:rPr sz="1333" kern="0" spc="20" dirty="0">
                <a:solidFill>
                  <a:srgbClr val="33312A"/>
                </a:solidFill>
                <a:latin typeface="Arial"/>
                <a:cs typeface="Arial"/>
              </a:rPr>
              <a:t>&amp;</a:t>
            </a:r>
            <a:endParaRPr sz="1333" kern="0">
              <a:solidFill>
                <a:sysClr val="windowText" lastClr="000000"/>
              </a:solidFill>
              <a:latin typeface="Arial"/>
              <a:cs typeface="Arial"/>
            </a:endParaRPr>
          </a:p>
          <a:p>
            <a:pPr marL="16933" defTabSz="1219170">
              <a:spcBef>
                <a:spcPts val="193"/>
              </a:spcBef>
            </a:pPr>
            <a:r>
              <a:rPr sz="1333" kern="0" spc="73" dirty="0">
                <a:solidFill>
                  <a:srgbClr val="010101"/>
                </a:solidFill>
                <a:latin typeface="Arial"/>
                <a:cs typeface="Arial"/>
              </a:rPr>
              <a:t>E</a:t>
            </a:r>
            <a:r>
              <a:rPr sz="1333" kern="0" spc="73" dirty="0">
                <a:solidFill>
                  <a:srgbClr val="23211C"/>
                </a:solidFill>
                <a:latin typeface="Arial"/>
                <a:cs typeface="Arial"/>
              </a:rPr>
              <a:t>AR</a:t>
            </a:r>
            <a:r>
              <a:rPr sz="1333" kern="0" spc="73" dirty="0">
                <a:solidFill>
                  <a:srgbClr val="010101"/>
                </a:solidFill>
                <a:latin typeface="Arial"/>
                <a:cs typeface="Arial"/>
              </a:rPr>
              <a:t>L</a:t>
            </a:r>
            <a:r>
              <a:rPr sz="1333" kern="0" spc="73" dirty="0">
                <a:solidFill>
                  <a:srgbClr val="23211C"/>
                </a:solidFill>
                <a:latin typeface="Arial"/>
                <a:cs typeface="Arial"/>
              </a:rPr>
              <a:t>Y</a:t>
            </a:r>
            <a:r>
              <a:rPr sz="1333" kern="0" spc="167" dirty="0">
                <a:solidFill>
                  <a:srgbClr val="23211C"/>
                </a:solidFill>
                <a:latin typeface="Arial"/>
                <a:cs typeface="Arial"/>
              </a:rPr>
              <a:t> </a:t>
            </a:r>
            <a:r>
              <a:rPr sz="1333" kern="0" spc="80" dirty="0">
                <a:solidFill>
                  <a:srgbClr val="010101"/>
                </a:solidFill>
                <a:latin typeface="Arial"/>
                <a:cs typeface="Arial"/>
              </a:rPr>
              <a:t>EDU</a:t>
            </a:r>
            <a:r>
              <a:rPr sz="1333" kern="0" spc="80" dirty="0">
                <a:solidFill>
                  <a:srgbClr val="23211C"/>
                </a:solidFill>
                <a:latin typeface="Arial"/>
                <a:cs typeface="Arial"/>
              </a:rPr>
              <a:t>CAT</a:t>
            </a:r>
            <a:r>
              <a:rPr sz="1333" kern="0" spc="80" dirty="0">
                <a:solidFill>
                  <a:srgbClr val="010101"/>
                </a:solidFill>
                <a:latin typeface="Arial"/>
                <a:cs typeface="Arial"/>
              </a:rPr>
              <a:t>I</a:t>
            </a:r>
            <a:r>
              <a:rPr sz="1333" kern="0" spc="80" dirty="0">
                <a:solidFill>
                  <a:srgbClr val="23211C"/>
                </a:solidFill>
                <a:latin typeface="Arial"/>
                <a:cs typeface="Arial"/>
              </a:rPr>
              <a:t>ON</a:t>
            </a:r>
            <a:r>
              <a:rPr sz="1333" kern="0" spc="-13" dirty="0">
                <a:solidFill>
                  <a:srgbClr val="23211C"/>
                </a:solidFill>
                <a:latin typeface="Arial"/>
                <a:cs typeface="Arial"/>
              </a:rPr>
              <a:t> </a:t>
            </a:r>
            <a:r>
              <a:rPr sz="1467" b="1" kern="0" spc="-27" dirty="0">
                <a:solidFill>
                  <a:srgbClr val="010101"/>
                </a:solidFill>
                <a:latin typeface="Arial"/>
                <a:cs typeface="Arial"/>
              </a:rPr>
              <a:t>FUND</a:t>
            </a:r>
            <a:endParaRPr sz="1467" kern="0">
              <a:solidFill>
                <a:sysClr val="windowText" lastClr="000000"/>
              </a:solidFill>
              <a:latin typeface="Arial"/>
              <a:cs typeface="Arial"/>
            </a:endParaRPr>
          </a:p>
        </p:txBody>
      </p:sp>
      <p:sp>
        <p:nvSpPr>
          <p:cNvPr id="11" name="object 11" descr="$PPTXTitle"/>
          <p:cNvSpPr txBox="1">
            <a:spLocks noGrp="1"/>
          </p:cNvSpPr>
          <p:nvPr>
            <p:ph type="title"/>
          </p:nvPr>
        </p:nvSpPr>
        <p:spPr>
          <a:xfrm>
            <a:off x="3518839" y="498606"/>
            <a:ext cx="2420619" cy="438518"/>
          </a:xfrm>
          <a:prstGeom prst="rect">
            <a:avLst/>
          </a:prstGeom>
        </p:spPr>
        <p:txBody>
          <a:bodyPr vert="horz" wrap="square" lIns="0" tIns="17780" rIns="0" bIns="0" rtlCol="0">
            <a:spAutoFit/>
          </a:bodyPr>
          <a:lstStyle/>
          <a:p>
            <a:pPr marL="16933">
              <a:spcBef>
                <a:spcPts val="140"/>
              </a:spcBef>
            </a:pPr>
            <a:r>
              <a:rPr sz="2733" i="0" spc="100" dirty="0">
                <a:solidFill>
                  <a:srgbClr val="010101"/>
                </a:solidFill>
              </a:rPr>
              <a:t>2026</a:t>
            </a:r>
            <a:r>
              <a:rPr sz="2733" i="0" spc="93" dirty="0">
                <a:solidFill>
                  <a:srgbClr val="010101"/>
                </a:solidFill>
              </a:rPr>
              <a:t> </a:t>
            </a:r>
            <a:r>
              <a:rPr sz="2733" i="0" spc="-13" dirty="0">
                <a:solidFill>
                  <a:srgbClr val="010101"/>
                </a:solidFill>
              </a:rPr>
              <a:t>BUDGET</a:t>
            </a:r>
            <a:endParaRPr sz="2733"/>
          </a:p>
        </p:txBody>
      </p:sp>
      <p:sp>
        <p:nvSpPr>
          <p:cNvPr id="12" name="object 12"/>
          <p:cNvSpPr txBox="1"/>
          <p:nvPr/>
        </p:nvSpPr>
        <p:spPr>
          <a:xfrm>
            <a:off x="357038" y="1541148"/>
            <a:ext cx="11279293" cy="788272"/>
          </a:xfrm>
          <a:prstGeom prst="rect">
            <a:avLst/>
          </a:prstGeom>
        </p:spPr>
        <p:txBody>
          <a:bodyPr vert="horz" wrap="square" lIns="0" tIns="16933" rIns="0" bIns="0" rtlCol="0">
            <a:spAutoFit/>
          </a:bodyPr>
          <a:lstStyle/>
          <a:p>
            <a:pPr marL="19472" marR="6773" indent="-3387" defTabSz="1219170">
              <a:lnSpc>
                <a:spcPct val="111500"/>
              </a:lnSpc>
              <a:spcBef>
                <a:spcPts val="133"/>
              </a:spcBef>
            </a:pPr>
            <a:r>
              <a:rPr sz="1533" kern="0" dirty="0">
                <a:solidFill>
                  <a:srgbClr val="010101"/>
                </a:solidFill>
                <a:latin typeface="Arial"/>
                <a:cs typeface="Arial"/>
              </a:rPr>
              <a:t>This</a:t>
            </a:r>
            <a:r>
              <a:rPr sz="1533" kern="0" spc="133" dirty="0">
                <a:solidFill>
                  <a:srgbClr val="010101"/>
                </a:solidFill>
                <a:latin typeface="Arial"/>
                <a:cs typeface="Arial"/>
              </a:rPr>
              <a:t> </a:t>
            </a:r>
            <a:r>
              <a:rPr sz="1533" kern="0" spc="93" dirty="0">
                <a:solidFill>
                  <a:srgbClr val="010101"/>
                </a:solidFill>
                <a:latin typeface="Arial"/>
                <a:cs typeface="Arial"/>
              </a:rPr>
              <a:t>funding</a:t>
            </a:r>
            <a:r>
              <a:rPr sz="1533" kern="0" spc="267" dirty="0">
                <a:solidFill>
                  <a:srgbClr val="010101"/>
                </a:solidFill>
                <a:latin typeface="Arial"/>
                <a:cs typeface="Arial"/>
              </a:rPr>
              <a:t> </a:t>
            </a:r>
            <a:r>
              <a:rPr sz="1533" kern="0" dirty="0">
                <a:solidFill>
                  <a:srgbClr val="010101"/>
                </a:solidFill>
                <a:latin typeface="Arial"/>
                <a:cs typeface="Arial"/>
              </a:rPr>
              <a:t>is</a:t>
            </a:r>
            <a:r>
              <a:rPr sz="1533" kern="0" spc="120" dirty="0">
                <a:solidFill>
                  <a:srgbClr val="010101"/>
                </a:solidFill>
                <a:latin typeface="Arial"/>
                <a:cs typeface="Arial"/>
              </a:rPr>
              <a:t> </a:t>
            </a:r>
            <a:r>
              <a:rPr sz="1533" kern="0" spc="100" dirty="0">
                <a:solidFill>
                  <a:srgbClr val="010101"/>
                </a:solidFill>
                <a:latin typeface="Arial"/>
                <a:cs typeface="Arial"/>
              </a:rPr>
              <a:t>intended</a:t>
            </a:r>
            <a:r>
              <a:rPr sz="1533" kern="0" spc="187" dirty="0">
                <a:solidFill>
                  <a:srgbClr val="010101"/>
                </a:solidFill>
                <a:latin typeface="Arial"/>
                <a:cs typeface="Arial"/>
              </a:rPr>
              <a:t> </a:t>
            </a:r>
            <a:r>
              <a:rPr sz="1533" kern="0" spc="80" dirty="0">
                <a:solidFill>
                  <a:srgbClr val="010101"/>
                </a:solidFill>
                <a:latin typeface="Arial"/>
                <a:cs typeface="Arial"/>
              </a:rPr>
              <a:t>to</a:t>
            </a:r>
            <a:r>
              <a:rPr sz="1533" kern="0" spc="280" dirty="0">
                <a:solidFill>
                  <a:srgbClr val="010101"/>
                </a:solidFill>
                <a:latin typeface="Arial"/>
                <a:cs typeface="Arial"/>
              </a:rPr>
              <a:t> </a:t>
            </a:r>
            <a:r>
              <a:rPr sz="1533" kern="0" spc="93" dirty="0">
                <a:solidFill>
                  <a:srgbClr val="010101"/>
                </a:solidFill>
                <a:latin typeface="Arial"/>
                <a:cs typeface="Arial"/>
              </a:rPr>
              <a:t>help</a:t>
            </a:r>
            <a:r>
              <a:rPr sz="1533" kern="0" spc="160" dirty="0">
                <a:solidFill>
                  <a:srgbClr val="010101"/>
                </a:solidFill>
                <a:latin typeface="Arial"/>
                <a:cs typeface="Arial"/>
              </a:rPr>
              <a:t> </a:t>
            </a:r>
            <a:r>
              <a:rPr sz="1533" kern="0" dirty="0">
                <a:solidFill>
                  <a:srgbClr val="010101"/>
                </a:solidFill>
                <a:latin typeface="Arial"/>
                <a:cs typeface="Arial"/>
              </a:rPr>
              <a:t>stabilize</a:t>
            </a:r>
            <a:r>
              <a:rPr sz="1533" kern="0" spc="187" dirty="0">
                <a:solidFill>
                  <a:srgbClr val="010101"/>
                </a:solidFill>
                <a:latin typeface="Arial"/>
                <a:cs typeface="Arial"/>
              </a:rPr>
              <a:t> </a:t>
            </a:r>
            <a:r>
              <a:rPr sz="1533" kern="0" dirty="0">
                <a:solidFill>
                  <a:srgbClr val="010101"/>
                </a:solidFill>
                <a:latin typeface="Arial"/>
                <a:cs typeface="Arial"/>
              </a:rPr>
              <a:t>the</a:t>
            </a:r>
            <a:r>
              <a:rPr sz="1533" kern="0" spc="353" dirty="0">
                <a:solidFill>
                  <a:srgbClr val="010101"/>
                </a:solidFill>
                <a:latin typeface="Arial"/>
                <a:cs typeface="Arial"/>
              </a:rPr>
              <a:t> </a:t>
            </a:r>
            <a:r>
              <a:rPr sz="1533" kern="0" spc="80" dirty="0">
                <a:solidFill>
                  <a:srgbClr val="010101"/>
                </a:solidFill>
                <a:latin typeface="Arial"/>
                <a:cs typeface="Arial"/>
              </a:rPr>
              <a:t>child</a:t>
            </a:r>
            <a:r>
              <a:rPr sz="1533" kern="0" spc="133" dirty="0">
                <a:solidFill>
                  <a:srgbClr val="010101"/>
                </a:solidFill>
                <a:latin typeface="Arial"/>
                <a:cs typeface="Arial"/>
              </a:rPr>
              <a:t> </a:t>
            </a:r>
            <a:r>
              <a:rPr sz="1533" kern="0" dirty="0">
                <a:solidFill>
                  <a:srgbClr val="010101"/>
                </a:solidFill>
                <a:latin typeface="Arial"/>
                <a:cs typeface="Arial"/>
              </a:rPr>
              <a:t>care</a:t>
            </a:r>
            <a:r>
              <a:rPr sz="1533" kern="0" spc="160" dirty="0">
                <a:solidFill>
                  <a:srgbClr val="010101"/>
                </a:solidFill>
                <a:latin typeface="Arial"/>
                <a:cs typeface="Arial"/>
              </a:rPr>
              <a:t> </a:t>
            </a:r>
            <a:r>
              <a:rPr sz="1533" kern="0" dirty="0">
                <a:solidFill>
                  <a:srgbClr val="010101"/>
                </a:solidFill>
                <a:latin typeface="Arial"/>
                <a:cs typeface="Arial"/>
              </a:rPr>
              <a:t>and</a:t>
            </a:r>
            <a:r>
              <a:rPr sz="1533" kern="0" spc="353" dirty="0">
                <a:solidFill>
                  <a:srgbClr val="010101"/>
                </a:solidFill>
                <a:latin typeface="Arial"/>
                <a:cs typeface="Arial"/>
              </a:rPr>
              <a:t> </a:t>
            </a:r>
            <a:r>
              <a:rPr sz="1533" kern="0" dirty="0">
                <a:solidFill>
                  <a:srgbClr val="010101"/>
                </a:solidFill>
                <a:latin typeface="Arial"/>
                <a:cs typeface="Arial"/>
              </a:rPr>
              <a:t>early</a:t>
            </a:r>
            <a:r>
              <a:rPr sz="1533" kern="0" spc="213" dirty="0">
                <a:solidFill>
                  <a:srgbClr val="010101"/>
                </a:solidFill>
                <a:latin typeface="Arial"/>
                <a:cs typeface="Arial"/>
              </a:rPr>
              <a:t> </a:t>
            </a:r>
            <a:r>
              <a:rPr sz="1533" kern="0" spc="80" dirty="0">
                <a:solidFill>
                  <a:srgbClr val="010101"/>
                </a:solidFill>
                <a:latin typeface="Arial"/>
                <a:cs typeface="Arial"/>
              </a:rPr>
              <a:t>education</a:t>
            </a:r>
            <a:r>
              <a:rPr sz="1533" kern="0" spc="280" dirty="0">
                <a:solidFill>
                  <a:srgbClr val="010101"/>
                </a:solidFill>
                <a:latin typeface="Arial"/>
                <a:cs typeface="Arial"/>
              </a:rPr>
              <a:t> </a:t>
            </a:r>
            <a:r>
              <a:rPr sz="1533" kern="0" dirty="0">
                <a:solidFill>
                  <a:srgbClr val="010101"/>
                </a:solidFill>
                <a:latin typeface="Arial"/>
                <a:cs typeface="Arial"/>
              </a:rPr>
              <a:t>sector,</a:t>
            </a:r>
            <a:r>
              <a:rPr sz="1533" kern="0" spc="187" dirty="0">
                <a:solidFill>
                  <a:srgbClr val="010101"/>
                </a:solidFill>
                <a:latin typeface="Arial"/>
                <a:cs typeface="Arial"/>
              </a:rPr>
              <a:t> </a:t>
            </a:r>
            <a:r>
              <a:rPr sz="1533" kern="0" spc="93" dirty="0">
                <a:solidFill>
                  <a:srgbClr val="010101"/>
                </a:solidFill>
                <a:latin typeface="Arial"/>
                <a:cs typeface="Arial"/>
              </a:rPr>
              <a:t>helping</a:t>
            </a:r>
            <a:r>
              <a:rPr sz="1533" kern="0" spc="193" dirty="0">
                <a:solidFill>
                  <a:srgbClr val="010101"/>
                </a:solidFill>
                <a:latin typeface="Arial"/>
                <a:cs typeface="Arial"/>
              </a:rPr>
              <a:t> </a:t>
            </a:r>
            <a:r>
              <a:rPr sz="1533" kern="0" spc="73" dirty="0">
                <a:solidFill>
                  <a:srgbClr val="010101"/>
                </a:solidFill>
                <a:latin typeface="Arial"/>
                <a:cs typeface="Arial"/>
              </a:rPr>
              <a:t>providers</a:t>
            </a:r>
            <a:r>
              <a:rPr sz="1533" kern="0" spc="240" dirty="0">
                <a:solidFill>
                  <a:srgbClr val="010101"/>
                </a:solidFill>
                <a:latin typeface="Arial"/>
                <a:cs typeface="Arial"/>
              </a:rPr>
              <a:t> </a:t>
            </a:r>
            <a:r>
              <a:rPr sz="1533" kern="0" spc="67" dirty="0">
                <a:solidFill>
                  <a:srgbClr val="010101"/>
                </a:solidFill>
                <a:latin typeface="Arial"/>
                <a:cs typeface="Arial"/>
              </a:rPr>
              <a:t>cover</a:t>
            </a:r>
            <a:r>
              <a:rPr sz="1533" kern="0" spc="207" dirty="0">
                <a:solidFill>
                  <a:srgbClr val="010101"/>
                </a:solidFill>
                <a:latin typeface="Arial"/>
                <a:cs typeface="Arial"/>
              </a:rPr>
              <a:t> </a:t>
            </a:r>
            <a:r>
              <a:rPr sz="1533" kern="0" spc="73" dirty="0">
                <a:solidFill>
                  <a:srgbClr val="010101"/>
                </a:solidFill>
                <a:latin typeface="Arial"/>
                <a:cs typeface="Arial"/>
              </a:rPr>
              <a:t>operating </a:t>
            </a:r>
            <a:r>
              <a:rPr sz="1533" kern="0" dirty="0">
                <a:solidFill>
                  <a:srgbClr val="010101"/>
                </a:solidFill>
                <a:latin typeface="Arial"/>
                <a:cs typeface="Arial"/>
              </a:rPr>
              <a:t>costs,</a:t>
            </a:r>
            <a:r>
              <a:rPr sz="1533" kern="0" spc="233" dirty="0">
                <a:solidFill>
                  <a:srgbClr val="010101"/>
                </a:solidFill>
                <a:latin typeface="Arial"/>
                <a:cs typeface="Arial"/>
              </a:rPr>
              <a:t> </a:t>
            </a:r>
            <a:r>
              <a:rPr sz="1533" kern="0" dirty="0">
                <a:solidFill>
                  <a:srgbClr val="010101"/>
                </a:solidFill>
                <a:latin typeface="Arial"/>
                <a:cs typeface="Arial"/>
              </a:rPr>
              <a:t>retain</a:t>
            </a:r>
            <a:r>
              <a:rPr sz="1533" kern="0" spc="253" dirty="0">
                <a:solidFill>
                  <a:srgbClr val="010101"/>
                </a:solidFill>
                <a:latin typeface="Arial"/>
                <a:cs typeface="Arial"/>
              </a:rPr>
              <a:t> </a:t>
            </a:r>
            <a:r>
              <a:rPr sz="1533" kern="0" dirty="0">
                <a:solidFill>
                  <a:srgbClr val="010101"/>
                </a:solidFill>
                <a:latin typeface="Arial"/>
                <a:cs typeface="Arial"/>
              </a:rPr>
              <a:t>staff,</a:t>
            </a:r>
            <a:r>
              <a:rPr sz="1533" kern="0" spc="227" dirty="0">
                <a:solidFill>
                  <a:srgbClr val="010101"/>
                </a:solidFill>
                <a:latin typeface="Arial"/>
                <a:cs typeface="Arial"/>
              </a:rPr>
              <a:t> </a:t>
            </a:r>
            <a:r>
              <a:rPr sz="1533" kern="0" dirty="0">
                <a:solidFill>
                  <a:srgbClr val="010101"/>
                </a:solidFill>
                <a:latin typeface="Arial"/>
                <a:cs typeface="Arial"/>
              </a:rPr>
              <a:t>and</a:t>
            </a:r>
            <a:r>
              <a:rPr sz="1533" kern="0" spc="320" dirty="0">
                <a:solidFill>
                  <a:srgbClr val="010101"/>
                </a:solidFill>
                <a:latin typeface="Arial"/>
                <a:cs typeface="Arial"/>
              </a:rPr>
              <a:t> </a:t>
            </a:r>
            <a:r>
              <a:rPr sz="1533" kern="0" dirty="0">
                <a:solidFill>
                  <a:srgbClr val="010101"/>
                </a:solidFill>
                <a:latin typeface="Arial"/>
                <a:cs typeface="Arial"/>
              </a:rPr>
              <a:t>maintain</a:t>
            </a:r>
            <a:r>
              <a:rPr sz="1533" kern="0" spc="327" dirty="0">
                <a:solidFill>
                  <a:srgbClr val="010101"/>
                </a:solidFill>
                <a:latin typeface="Arial"/>
                <a:cs typeface="Arial"/>
              </a:rPr>
              <a:t> </a:t>
            </a:r>
            <a:r>
              <a:rPr sz="1533" kern="0" spc="73" dirty="0">
                <a:solidFill>
                  <a:srgbClr val="010101"/>
                </a:solidFill>
                <a:latin typeface="Arial"/>
                <a:cs typeface="Arial"/>
              </a:rPr>
              <a:t>quality</a:t>
            </a:r>
            <a:r>
              <a:rPr sz="1533" kern="0" spc="300" dirty="0">
                <a:solidFill>
                  <a:srgbClr val="010101"/>
                </a:solidFill>
                <a:latin typeface="Arial"/>
                <a:cs typeface="Arial"/>
              </a:rPr>
              <a:t> </a:t>
            </a:r>
            <a:r>
              <a:rPr sz="1533" kern="0" dirty="0">
                <a:solidFill>
                  <a:srgbClr val="010101"/>
                </a:solidFill>
                <a:latin typeface="Arial"/>
                <a:cs typeface="Arial"/>
              </a:rPr>
              <a:t>access</a:t>
            </a:r>
            <a:r>
              <a:rPr sz="1533" kern="0" spc="187" dirty="0">
                <a:solidFill>
                  <a:srgbClr val="010101"/>
                </a:solidFill>
                <a:latin typeface="Arial"/>
                <a:cs typeface="Arial"/>
              </a:rPr>
              <a:t> </a:t>
            </a:r>
            <a:r>
              <a:rPr sz="1533" kern="0" dirty="0">
                <a:solidFill>
                  <a:srgbClr val="010101"/>
                </a:solidFill>
                <a:latin typeface="Arial"/>
                <a:cs typeface="Arial"/>
              </a:rPr>
              <a:t>to</a:t>
            </a:r>
            <a:r>
              <a:rPr sz="1533" kern="0" spc="573" dirty="0">
                <a:solidFill>
                  <a:srgbClr val="010101"/>
                </a:solidFill>
                <a:latin typeface="Arial"/>
                <a:cs typeface="Arial"/>
              </a:rPr>
              <a:t> </a:t>
            </a:r>
            <a:r>
              <a:rPr sz="1533" kern="0" dirty="0">
                <a:solidFill>
                  <a:srgbClr val="010101"/>
                </a:solidFill>
                <a:latin typeface="Arial"/>
                <a:cs typeface="Arial"/>
              </a:rPr>
              <a:t>early</a:t>
            </a:r>
            <a:r>
              <a:rPr sz="1533" kern="0" spc="293" dirty="0">
                <a:solidFill>
                  <a:srgbClr val="010101"/>
                </a:solidFill>
                <a:latin typeface="Arial"/>
                <a:cs typeface="Arial"/>
              </a:rPr>
              <a:t> </a:t>
            </a:r>
            <a:r>
              <a:rPr sz="1533" kern="0" spc="67" dirty="0">
                <a:solidFill>
                  <a:srgbClr val="010101"/>
                </a:solidFill>
                <a:latin typeface="Arial"/>
                <a:cs typeface="Arial"/>
              </a:rPr>
              <a:t>learning</a:t>
            </a:r>
            <a:r>
              <a:rPr sz="1533" kern="0" spc="327" dirty="0">
                <a:solidFill>
                  <a:srgbClr val="010101"/>
                </a:solidFill>
                <a:latin typeface="Arial"/>
                <a:cs typeface="Arial"/>
              </a:rPr>
              <a:t> </a:t>
            </a:r>
            <a:r>
              <a:rPr sz="1533" kern="0" spc="93" dirty="0">
                <a:solidFill>
                  <a:srgbClr val="010101"/>
                </a:solidFill>
                <a:latin typeface="Arial"/>
                <a:cs typeface="Arial"/>
              </a:rPr>
              <a:t>opportunities.</a:t>
            </a:r>
            <a:r>
              <a:rPr sz="1533" kern="0" spc="133" dirty="0">
                <a:solidFill>
                  <a:srgbClr val="010101"/>
                </a:solidFill>
                <a:latin typeface="Arial"/>
                <a:cs typeface="Arial"/>
              </a:rPr>
              <a:t> </a:t>
            </a:r>
            <a:r>
              <a:rPr sz="1533" kern="0" spc="160" dirty="0">
                <a:solidFill>
                  <a:srgbClr val="010101"/>
                </a:solidFill>
                <a:latin typeface="Arial"/>
                <a:cs typeface="Arial"/>
              </a:rPr>
              <a:t>A</a:t>
            </a:r>
            <a:r>
              <a:rPr sz="1533" kern="0" spc="167" dirty="0">
                <a:solidFill>
                  <a:srgbClr val="010101"/>
                </a:solidFill>
                <a:latin typeface="Arial"/>
                <a:cs typeface="Arial"/>
              </a:rPr>
              <a:t> </a:t>
            </a:r>
            <a:r>
              <a:rPr sz="1533" kern="0" spc="67" dirty="0">
                <a:solidFill>
                  <a:srgbClr val="010101"/>
                </a:solidFill>
                <a:latin typeface="Arial"/>
                <a:cs typeface="Arial"/>
              </a:rPr>
              <a:t>strong</a:t>
            </a:r>
            <a:r>
              <a:rPr sz="1533" kern="0" spc="260" dirty="0">
                <a:solidFill>
                  <a:srgbClr val="010101"/>
                </a:solidFill>
                <a:latin typeface="Arial"/>
                <a:cs typeface="Arial"/>
              </a:rPr>
              <a:t> </a:t>
            </a:r>
            <a:r>
              <a:rPr sz="1533" kern="0" spc="80" dirty="0">
                <a:solidFill>
                  <a:srgbClr val="010101"/>
                </a:solidFill>
                <a:latin typeface="Arial"/>
                <a:cs typeface="Arial"/>
              </a:rPr>
              <a:t>child</a:t>
            </a:r>
            <a:r>
              <a:rPr sz="1533" kern="0" spc="213" dirty="0">
                <a:solidFill>
                  <a:srgbClr val="010101"/>
                </a:solidFill>
                <a:latin typeface="Arial"/>
                <a:cs typeface="Arial"/>
              </a:rPr>
              <a:t> </a:t>
            </a:r>
            <a:r>
              <a:rPr sz="1533" kern="0" dirty="0">
                <a:solidFill>
                  <a:srgbClr val="010101"/>
                </a:solidFill>
                <a:latin typeface="Arial"/>
                <a:cs typeface="Arial"/>
              </a:rPr>
              <a:t>care</a:t>
            </a:r>
            <a:r>
              <a:rPr sz="1533" kern="0" spc="213" dirty="0">
                <a:solidFill>
                  <a:srgbClr val="010101"/>
                </a:solidFill>
                <a:latin typeface="Arial"/>
                <a:cs typeface="Arial"/>
              </a:rPr>
              <a:t> </a:t>
            </a:r>
            <a:r>
              <a:rPr sz="1533" kern="0" dirty="0">
                <a:solidFill>
                  <a:srgbClr val="010101"/>
                </a:solidFill>
                <a:latin typeface="Arial"/>
                <a:cs typeface="Arial"/>
              </a:rPr>
              <a:t>sector</a:t>
            </a:r>
            <a:r>
              <a:rPr sz="1533" kern="0" spc="260" dirty="0">
                <a:solidFill>
                  <a:srgbClr val="010101"/>
                </a:solidFill>
                <a:latin typeface="Arial"/>
                <a:cs typeface="Arial"/>
              </a:rPr>
              <a:t> </a:t>
            </a:r>
            <a:r>
              <a:rPr sz="1533" kern="0" spc="-13" dirty="0">
                <a:solidFill>
                  <a:srgbClr val="010101"/>
                </a:solidFill>
                <a:latin typeface="Arial"/>
                <a:cs typeface="Arial"/>
              </a:rPr>
              <a:t>strengthens </a:t>
            </a:r>
            <a:r>
              <a:rPr sz="1533" kern="0" dirty="0">
                <a:solidFill>
                  <a:srgbClr val="010101"/>
                </a:solidFill>
                <a:latin typeface="Arial"/>
                <a:cs typeface="Arial"/>
              </a:rPr>
              <a:t>families</a:t>
            </a:r>
            <a:r>
              <a:rPr sz="1533" kern="0" spc="213" dirty="0">
                <a:solidFill>
                  <a:srgbClr val="010101"/>
                </a:solidFill>
                <a:latin typeface="Arial"/>
                <a:cs typeface="Arial"/>
              </a:rPr>
              <a:t> </a:t>
            </a:r>
            <a:r>
              <a:rPr sz="1533" kern="0" spc="80" dirty="0">
                <a:solidFill>
                  <a:srgbClr val="010101"/>
                </a:solidFill>
                <a:latin typeface="Arial"/>
                <a:cs typeface="Arial"/>
              </a:rPr>
              <a:t>and</a:t>
            </a:r>
            <a:r>
              <a:rPr sz="1533" kern="0" spc="160" dirty="0">
                <a:solidFill>
                  <a:srgbClr val="010101"/>
                </a:solidFill>
                <a:latin typeface="Arial"/>
                <a:cs typeface="Arial"/>
              </a:rPr>
              <a:t> </a:t>
            </a:r>
            <a:r>
              <a:rPr sz="1533" kern="0" spc="80" dirty="0">
                <a:solidFill>
                  <a:srgbClr val="010101"/>
                </a:solidFill>
                <a:latin typeface="Arial"/>
                <a:cs typeface="Arial"/>
              </a:rPr>
              <a:t>supports</a:t>
            </a:r>
            <a:r>
              <a:rPr sz="1533" kern="0" spc="180" dirty="0">
                <a:solidFill>
                  <a:srgbClr val="010101"/>
                </a:solidFill>
                <a:latin typeface="Arial"/>
                <a:cs typeface="Arial"/>
              </a:rPr>
              <a:t> </a:t>
            </a:r>
            <a:r>
              <a:rPr sz="1533" kern="0" spc="73" dirty="0">
                <a:solidFill>
                  <a:srgbClr val="010101"/>
                </a:solidFill>
                <a:latin typeface="Arial"/>
                <a:cs typeface="Arial"/>
              </a:rPr>
              <a:t>the</a:t>
            </a:r>
            <a:r>
              <a:rPr sz="1533" kern="0" spc="213" dirty="0">
                <a:solidFill>
                  <a:srgbClr val="010101"/>
                </a:solidFill>
                <a:latin typeface="Arial"/>
                <a:cs typeface="Arial"/>
              </a:rPr>
              <a:t> </a:t>
            </a:r>
            <a:r>
              <a:rPr sz="1533" kern="0" spc="87" dirty="0">
                <a:solidFill>
                  <a:srgbClr val="010101"/>
                </a:solidFill>
                <a:latin typeface="Arial"/>
                <a:cs typeface="Arial"/>
              </a:rPr>
              <a:t>broader</a:t>
            </a:r>
            <a:r>
              <a:rPr sz="1533" kern="0" spc="227" dirty="0">
                <a:solidFill>
                  <a:srgbClr val="010101"/>
                </a:solidFill>
                <a:latin typeface="Arial"/>
                <a:cs typeface="Arial"/>
              </a:rPr>
              <a:t> </a:t>
            </a:r>
            <a:r>
              <a:rPr sz="1533" kern="0" spc="67" dirty="0">
                <a:solidFill>
                  <a:srgbClr val="010101"/>
                </a:solidFill>
                <a:latin typeface="Arial"/>
                <a:cs typeface="Arial"/>
              </a:rPr>
              <a:t>workforce</a:t>
            </a:r>
            <a:r>
              <a:rPr sz="1533" kern="0" spc="260" dirty="0">
                <a:solidFill>
                  <a:srgbClr val="010101"/>
                </a:solidFill>
                <a:latin typeface="Arial"/>
                <a:cs typeface="Arial"/>
              </a:rPr>
              <a:t> </a:t>
            </a:r>
            <a:r>
              <a:rPr sz="1533" kern="0" spc="80" dirty="0">
                <a:solidFill>
                  <a:srgbClr val="010101"/>
                </a:solidFill>
                <a:latin typeface="Arial"/>
                <a:cs typeface="Arial"/>
              </a:rPr>
              <a:t>and</a:t>
            </a:r>
            <a:r>
              <a:rPr sz="1533" kern="0" spc="152" dirty="0">
                <a:solidFill>
                  <a:srgbClr val="010101"/>
                </a:solidFill>
                <a:latin typeface="Arial"/>
                <a:cs typeface="Arial"/>
              </a:rPr>
              <a:t> </a:t>
            </a:r>
            <a:r>
              <a:rPr sz="1533" kern="0" spc="73" dirty="0">
                <a:solidFill>
                  <a:srgbClr val="010101"/>
                </a:solidFill>
                <a:latin typeface="Arial"/>
                <a:cs typeface="Arial"/>
              </a:rPr>
              <a:t>economy</a:t>
            </a:r>
            <a:r>
              <a:rPr sz="1533" kern="0" spc="73" dirty="0">
                <a:solidFill>
                  <a:srgbClr val="23211C"/>
                </a:solidFill>
                <a:latin typeface="Arial"/>
                <a:cs typeface="Arial"/>
              </a:rPr>
              <a:t>.</a:t>
            </a:r>
            <a:endParaRPr sz="1533" kern="0">
              <a:solidFill>
                <a:sysClr val="windowText" lastClr="000000"/>
              </a:solidFill>
              <a:latin typeface="Arial"/>
              <a:cs typeface="Arial"/>
            </a:endParaRPr>
          </a:p>
        </p:txBody>
      </p:sp>
      <p:sp>
        <p:nvSpPr>
          <p:cNvPr id="13" name="object 13"/>
          <p:cNvSpPr txBox="1"/>
          <p:nvPr/>
        </p:nvSpPr>
        <p:spPr>
          <a:xfrm>
            <a:off x="8387460" y="3330091"/>
            <a:ext cx="1030393" cy="424839"/>
          </a:xfrm>
          <a:prstGeom prst="rect">
            <a:avLst/>
          </a:prstGeom>
          <a:solidFill>
            <a:srgbClr val="1F447E"/>
          </a:solidFill>
        </p:spPr>
        <p:txBody>
          <a:bodyPr vert="horz" wrap="square" lIns="0" tIns="4233" rIns="0" bIns="0" rtlCol="0">
            <a:spAutoFit/>
          </a:bodyPr>
          <a:lstStyle/>
          <a:p>
            <a:pPr defTabSz="1219170">
              <a:spcBef>
                <a:spcPts val="33"/>
              </a:spcBef>
            </a:pPr>
            <a:r>
              <a:rPr sz="2733" b="1" kern="0" spc="53" dirty="0">
                <a:solidFill>
                  <a:srgbClr val="FDFDFD"/>
                </a:solidFill>
                <a:latin typeface="Arial"/>
                <a:cs typeface="Arial"/>
              </a:rPr>
              <a:t>$400k</a:t>
            </a:r>
            <a:endParaRPr sz="2733" kern="0">
              <a:solidFill>
                <a:sysClr val="windowText" lastClr="000000"/>
              </a:solidFill>
              <a:latin typeface="Arial"/>
              <a:cs typeface="Arial"/>
            </a:endParaRPr>
          </a:p>
        </p:txBody>
      </p:sp>
      <p:sp>
        <p:nvSpPr>
          <p:cNvPr id="14" name="object 14"/>
          <p:cNvSpPr/>
          <p:nvPr/>
        </p:nvSpPr>
        <p:spPr>
          <a:xfrm>
            <a:off x="8430599" y="3948210"/>
            <a:ext cx="920327" cy="1060873"/>
          </a:xfrm>
          <a:custGeom>
            <a:avLst/>
            <a:gdLst/>
            <a:ahLst/>
            <a:cxnLst/>
            <a:rect l="l" t="t" r="r" b="b"/>
            <a:pathLst>
              <a:path w="690245" h="795654">
                <a:moveTo>
                  <a:pt x="689775" y="387896"/>
                </a:moveTo>
                <a:lnTo>
                  <a:pt x="629031" y="387896"/>
                </a:lnTo>
                <a:lnTo>
                  <a:pt x="629031" y="195478"/>
                </a:lnTo>
                <a:lnTo>
                  <a:pt x="596836" y="195478"/>
                </a:lnTo>
                <a:lnTo>
                  <a:pt x="596836" y="0"/>
                </a:lnTo>
                <a:lnTo>
                  <a:pt x="105448" y="0"/>
                </a:lnTo>
                <a:lnTo>
                  <a:pt x="105448" y="195478"/>
                </a:lnTo>
                <a:lnTo>
                  <a:pt x="79667" y="195478"/>
                </a:lnTo>
                <a:lnTo>
                  <a:pt x="79667" y="387896"/>
                </a:lnTo>
                <a:lnTo>
                  <a:pt x="0" y="387896"/>
                </a:lnTo>
                <a:lnTo>
                  <a:pt x="0" y="599668"/>
                </a:lnTo>
                <a:lnTo>
                  <a:pt x="39674" y="599668"/>
                </a:lnTo>
                <a:lnTo>
                  <a:pt x="39674" y="795147"/>
                </a:lnTo>
                <a:lnTo>
                  <a:pt x="656196" y="795147"/>
                </a:lnTo>
                <a:lnTo>
                  <a:pt x="656196" y="599668"/>
                </a:lnTo>
                <a:lnTo>
                  <a:pt x="689775" y="599668"/>
                </a:lnTo>
                <a:lnTo>
                  <a:pt x="689775" y="387896"/>
                </a:lnTo>
                <a:close/>
              </a:path>
            </a:pathLst>
          </a:custGeom>
          <a:solidFill>
            <a:srgbClr val="1F447E"/>
          </a:solidFill>
        </p:spPr>
        <p:txBody>
          <a:bodyPr wrap="square" lIns="0" tIns="0" rIns="0" bIns="0" rtlCol="0"/>
          <a:lstStyle/>
          <a:p>
            <a:pPr defTabSz="1219170"/>
            <a:endParaRPr sz="2400" kern="0">
              <a:solidFill>
                <a:sysClr val="windowText" lastClr="000000"/>
              </a:solidFill>
            </a:endParaRPr>
          </a:p>
        </p:txBody>
      </p:sp>
      <p:sp>
        <p:nvSpPr>
          <p:cNvPr id="15" name="object 15"/>
          <p:cNvSpPr txBox="1"/>
          <p:nvPr/>
        </p:nvSpPr>
        <p:spPr>
          <a:xfrm>
            <a:off x="8413681" y="3917067"/>
            <a:ext cx="972820" cy="1043299"/>
          </a:xfrm>
          <a:prstGeom prst="rect">
            <a:avLst/>
          </a:prstGeom>
        </p:spPr>
        <p:txBody>
          <a:bodyPr vert="horz" wrap="square" lIns="0" tIns="17780" rIns="0" bIns="0" rtlCol="0">
            <a:spAutoFit/>
          </a:bodyPr>
          <a:lstStyle/>
          <a:p>
            <a:pPr marL="16933" marR="6773" indent="-5927" algn="ctr" defTabSz="1219170">
              <a:lnSpc>
                <a:spcPct val="106300"/>
              </a:lnSpc>
              <a:spcBef>
                <a:spcPts val="140"/>
              </a:spcBef>
            </a:pPr>
            <a:r>
              <a:rPr sz="1600" b="1" kern="0" spc="-13" dirty="0">
                <a:solidFill>
                  <a:srgbClr val="FDFDFD"/>
                </a:solidFill>
                <a:latin typeface="Arial"/>
                <a:cs typeface="Arial"/>
              </a:rPr>
              <a:t>Sector worker retention bonuses</a:t>
            </a:r>
            <a:endParaRPr sz="1600" kern="0">
              <a:solidFill>
                <a:sysClr val="windowText" lastClr="000000"/>
              </a:solidFill>
              <a:latin typeface="Arial"/>
              <a:cs typeface="Arial"/>
            </a:endParaRPr>
          </a:p>
        </p:txBody>
      </p:sp>
      <p:sp>
        <p:nvSpPr>
          <p:cNvPr id="16" name="object 16"/>
          <p:cNvSpPr/>
          <p:nvPr/>
        </p:nvSpPr>
        <p:spPr>
          <a:xfrm>
            <a:off x="8327756" y="5114407"/>
            <a:ext cx="1139613" cy="135467"/>
          </a:xfrm>
          <a:custGeom>
            <a:avLst/>
            <a:gdLst/>
            <a:ahLst/>
            <a:cxnLst/>
            <a:rect l="l" t="t" r="r" b="b"/>
            <a:pathLst>
              <a:path w="854709" h="101600">
                <a:moveTo>
                  <a:pt x="854348" y="101599"/>
                </a:moveTo>
                <a:lnTo>
                  <a:pt x="0" y="101599"/>
                </a:lnTo>
                <a:lnTo>
                  <a:pt x="0" y="0"/>
                </a:lnTo>
                <a:lnTo>
                  <a:pt x="854348" y="0"/>
                </a:lnTo>
                <a:lnTo>
                  <a:pt x="854348" y="101599"/>
                </a:lnTo>
                <a:close/>
              </a:path>
            </a:pathLst>
          </a:custGeom>
          <a:solidFill>
            <a:srgbClr val="1F447E"/>
          </a:solidFill>
        </p:spPr>
        <p:txBody>
          <a:bodyPr wrap="square" lIns="0" tIns="0" rIns="0" bIns="0" rtlCol="0"/>
          <a:lstStyle/>
          <a:p>
            <a:pPr defTabSz="1219170"/>
            <a:endParaRPr sz="2400" kern="0">
              <a:solidFill>
                <a:sysClr val="windowText" lastClr="000000"/>
              </a:solidFill>
            </a:endParaRPr>
          </a:p>
        </p:txBody>
      </p:sp>
      <p:sp>
        <p:nvSpPr>
          <p:cNvPr id="17" name="object 17"/>
          <p:cNvSpPr txBox="1"/>
          <p:nvPr/>
        </p:nvSpPr>
        <p:spPr>
          <a:xfrm>
            <a:off x="8309801" y="5098069"/>
            <a:ext cx="1179407" cy="140209"/>
          </a:xfrm>
          <a:prstGeom prst="rect">
            <a:avLst/>
          </a:prstGeom>
        </p:spPr>
        <p:txBody>
          <a:bodyPr vert="horz" wrap="square" lIns="0" tIns="16933" rIns="0" bIns="0" rtlCol="0">
            <a:spAutoFit/>
          </a:bodyPr>
          <a:lstStyle/>
          <a:p>
            <a:pPr marL="17780" defTabSz="1219170">
              <a:spcBef>
                <a:spcPts val="133"/>
              </a:spcBef>
            </a:pPr>
            <a:r>
              <a:rPr sz="800" kern="0" spc="27" dirty="0">
                <a:solidFill>
                  <a:srgbClr val="DDE4E9"/>
                </a:solidFill>
                <a:latin typeface="Arial"/>
                <a:cs typeface="Arial"/>
              </a:rPr>
              <a:t>This</a:t>
            </a:r>
            <a:r>
              <a:rPr sz="800" kern="0" spc="113" dirty="0">
                <a:solidFill>
                  <a:srgbClr val="DDE4E9"/>
                </a:solidFill>
                <a:latin typeface="Arial"/>
                <a:cs typeface="Arial"/>
              </a:rPr>
              <a:t> </a:t>
            </a:r>
            <a:r>
              <a:rPr sz="800" kern="0" spc="27" dirty="0">
                <a:solidFill>
                  <a:srgbClr val="DDE4E9"/>
                </a:solidFill>
                <a:latin typeface="Arial"/>
                <a:cs typeface="Arial"/>
              </a:rPr>
              <a:t>program</a:t>
            </a:r>
            <a:r>
              <a:rPr sz="800" kern="0" spc="207" dirty="0">
                <a:solidFill>
                  <a:srgbClr val="DDE4E9"/>
                </a:solidFill>
                <a:latin typeface="Arial"/>
                <a:cs typeface="Arial"/>
              </a:rPr>
              <a:t> </a:t>
            </a:r>
            <a:r>
              <a:rPr sz="800" kern="0" spc="-13" dirty="0">
                <a:solidFill>
                  <a:srgbClr val="DDE4E9"/>
                </a:solidFill>
                <a:latin typeface="Arial"/>
                <a:cs typeface="Arial"/>
              </a:rPr>
              <a:t>provides</a:t>
            </a:r>
            <a:endParaRPr sz="800" kern="0">
              <a:solidFill>
                <a:sysClr val="windowText" lastClr="000000"/>
              </a:solidFill>
              <a:latin typeface="Arial"/>
              <a:cs typeface="Arial"/>
            </a:endParaRPr>
          </a:p>
        </p:txBody>
      </p:sp>
      <p:sp>
        <p:nvSpPr>
          <p:cNvPr id="18" name="object 18"/>
          <p:cNvSpPr/>
          <p:nvPr/>
        </p:nvSpPr>
        <p:spPr>
          <a:xfrm>
            <a:off x="8482092" y="5252872"/>
            <a:ext cx="834813" cy="135467"/>
          </a:xfrm>
          <a:custGeom>
            <a:avLst/>
            <a:gdLst/>
            <a:ahLst/>
            <a:cxnLst/>
            <a:rect l="l" t="t" r="r" b="b"/>
            <a:pathLst>
              <a:path w="626109" h="101600">
                <a:moveTo>
                  <a:pt x="283845" y="0"/>
                </a:moveTo>
                <a:lnTo>
                  <a:pt x="0" y="0"/>
                </a:lnTo>
                <a:lnTo>
                  <a:pt x="0" y="101600"/>
                </a:lnTo>
                <a:lnTo>
                  <a:pt x="283845" y="101600"/>
                </a:lnTo>
                <a:lnTo>
                  <a:pt x="283845" y="0"/>
                </a:lnTo>
                <a:close/>
              </a:path>
              <a:path w="626109" h="101600">
                <a:moveTo>
                  <a:pt x="625741" y="0"/>
                </a:moveTo>
                <a:lnTo>
                  <a:pt x="314426" y="0"/>
                </a:lnTo>
                <a:lnTo>
                  <a:pt x="314426" y="101600"/>
                </a:lnTo>
                <a:lnTo>
                  <a:pt x="625741" y="101600"/>
                </a:lnTo>
                <a:lnTo>
                  <a:pt x="625741" y="0"/>
                </a:lnTo>
                <a:close/>
              </a:path>
            </a:pathLst>
          </a:custGeom>
          <a:solidFill>
            <a:srgbClr val="1F447E"/>
          </a:solidFill>
        </p:spPr>
        <p:txBody>
          <a:bodyPr wrap="square" lIns="0" tIns="0" rIns="0" bIns="0" rtlCol="0"/>
          <a:lstStyle/>
          <a:p>
            <a:pPr defTabSz="1219170"/>
            <a:endParaRPr sz="2400" kern="0">
              <a:solidFill>
                <a:sysClr val="windowText" lastClr="000000"/>
              </a:solidFill>
            </a:endParaRPr>
          </a:p>
        </p:txBody>
      </p:sp>
      <p:sp>
        <p:nvSpPr>
          <p:cNvPr id="19" name="object 19"/>
          <p:cNvSpPr txBox="1"/>
          <p:nvPr/>
        </p:nvSpPr>
        <p:spPr>
          <a:xfrm>
            <a:off x="8465169" y="5236532"/>
            <a:ext cx="876300" cy="140209"/>
          </a:xfrm>
          <a:prstGeom prst="rect">
            <a:avLst/>
          </a:prstGeom>
        </p:spPr>
        <p:txBody>
          <a:bodyPr vert="horz" wrap="square" lIns="0" tIns="16933" rIns="0" bIns="0" rtlCol="0">
            <a:spAutoFit/>
          </a:bodyPr>
          <a:lstStyle/>
          <a:p>
            <a:pPr marL="16933" defTabSz="1219170">
              <a:spcBef>
                <a:spcPts val="133"/>
              </a:spcBef>
            </a:pPr>
            <a:r>
              <a:rPr sz="800" kern="0" spc="13" dirty="0">
                <a:solidFill>
                  <a:srgbClr val="DDE4E9"/>
                </a:solidFill>
                <a:latin typeface="Arial"/>
                <a:cs typeface="Arial"/>
              </a:rPr>
              <a:t>modest</a:t>
            </a:r>
            <a:r>
              <a:rPr sz="800" kern="0" spc="313" dirty="0">
                <a:solidFill>
                  <a:srgbClr val="DDE4E9"/>
                </a:solidFill>
                <a:latin typeface="Arial"/>
                <a:cs typeface="Arial"/>
              </a:rPr>
              <a:t> </a:t>
            </a:r>
            <a:r>
              <a:rPr sz="800" kern="0" spc="-13" dirty="0">
                <a:solidFill>
                  <a:srgbClr val="DDE4E9"/>
                </a:solidFill>
                <a:latin typeface="Arial"/>
                <a:cs typeface="Arial"/>
              </a:rPr>
              <a:t>bonuses</a:t>
            </a:r>
            <a:endParaRPr sz="800" kern="0">
              <a:solidFill>
                <a:sysClr val="windowText" lastClr="000000"/>
              </a:solidFill>
              <a:latin typeface="Arial"/>
              <a:cs typeface="Arial"/>
            </a:endParaRPr>
          </a:p>
        </p:txBody>
      </p:sp>
      <p:sp>
        <p:nvSpPr>
          <p:cNvPr id="20" name="object 20"/>
          <p:cNvSpPr/>
          <p:nvPr/>
        </p:nvSpPr>
        <p:spPr>
          <a:xfrm>
            <a:off x="8291845" y="5391331"/>
            <a:ext cx="1218353" cy="135467"/>
          </a:xfrm>
          <a:custGeom>
            <a:avLst/>
            <a:gdLst/>
            <a:ahLst/>
            <a:cxnLst/>
            <a:rect l="l" t="t" r="r" b="b"/>
            <a:pathLst>
              <a:path w="913765" h="101600">
                <a:moveTo>
                  <a:pt x="913596" y="101599"/>
                </a:moveTo>
                <a:lnTo>
                  <a:pt x="0" y="101599"/>
                </a:lnTo>
                <a:lnTo>
                  <a:pt x="0" y="0"/>
                </a:lnTo>
                <a:lnTo>
                  <a:pt x="913596" y="0"/>
                </a:lnTo>
                <a:lnTo>
                  <a:pt x="913596" y="101599"/>
                </a:lnTo>
                <a:close/>
              </a:path>
            </a:pathLst>
          </a:custGeom>
          <a:solidFill>
            <a:srgbClr val="1F447E"/>
          </a:solidFill>
        </p:spPr>
        <p:txBody>
          <a:bodyPr wrap="square" lIns="0" tIns="0" rIns="0" bIns="0" rtlCol="0"/>
          <a:lstStyle/>
          <a:p>
            <a:pPr defTabSz="1219170"/>
            <a:endParaRPr sz="2400" kern="0">
              <a:solidFill>
                <a:sysClr val="windowText" lastClr="000000"/>
              </a:solidFill>
            </a:endParaRPr>
          </a:p>
        </p:txBody>
      </p:sp>
      <p:sp>
        <p:nvSpPr>
          <p:cNvPr id="21" name="object 21"/>
          <p:cNvSpPr txBox="1"/>
          <p:nvPr/>
        </p:nvSpPr>
        <p:spPr>
          <a:xfrm>
            <a:off x="8274913" y="5374994"/>
            <a:ext cx="1258992" cy="140209"/>
          </a:xfrm>
          <a:prstGeom prst="rect">
            <a:avLst/>
          </a:prstGeom>
        </p:spPr>
        <p:txBody>
          <a:bodyPr vert="horz" wrap="square" lIns="0" tIns="16933" rIns="0" bIns="0" rtlCol="0">
            <a:spAutoFit/>
          </a:bodyPr>
          <a:lstStyle/>
          <a:p>
            <a:pPr marL="16933" defTabSz="1219170">
              <a:spcBef>
                <a:spcPts val="133"/>
              </a:spcBef>
            </a:pPr>
            <a:r>
              <a:rPr sz="800" kern="0" spc="13" dirty="0">
                <a:solidFill>
                  <a:srgbClr val="DDE4E9"/>
                </a:solidFill>
                <a:latin typeface="Arial"/>
                <a:cs typeface="Arial"/>
              </a:rPr>
              <a:t>to</a:t>
            </a:r>
            <a:r>
              <a:rPr sz="800" kern="0" spc="260" dirty="0">
                <a:solidFill>
                  <a:srgbClr val="DDE4E9"/>
                </a:solidFill>
                <a:latin typeface="Arial"/>
                <a:cs typeface="Arial"/>
              </a:rPr>
              <a:t> </a:t>
            </a:r>
            <a:r>
              <a:rPr sz="800" kern="0" spc="13" dirty="0">
                <a:solidFill>
                  <a:srgbClr val="DDE4E9"/>
                </a:solidFill>
                <a:latin typeface="Arial"/>
                <a:cs typeface="Arial"/>
              </a:rPr>
              <a:t>experienced</a:t>
            </a:r>
            <a:r>
              <a:rPr sz="800" kern="0" spc="247" dirty="0">
                <a:solidFill>
                  <a:srgbClr val="DDE4E9"/>
                </a:solidFill>
                <a:latin typeface="Arial"/>
                <a:cs typeface="Arial"/>
              </a:rPr>
              <a:t> </a:t>
            </a:r>
            <a:r>
              <a:rPr sz="800" kern="0" spc="-13" dirty="0">
                <a:solidFill>
                  <a:srgbClr val="DDE4E9"/>
                </a:solidFill>
                <a:latin typeface="Arial"/>
                <a:cs typeface="Arial"/>
              </a:rPr>
              <a:t>workers,</a:t>
            </a:r>
            <a:endParaRPr sz="800" kern="0">
              <a:solidFill>
                <a:sysClr val="windowText" lastClr="000000"/>
              </a:solidFill>
              <a:latin typeface="Arial"/>
              <a:cs typeface="Arial"/>
            </a:endParaRPr>
          </a:p>
        </p:txBody>
      </p:sp>
      <p:sp>
        <p:nvSpPr>
          <p:cNvPr id="22" name="object 22"/>
          <p:cNvSpPr/>
          <p:nvPr/>
        </p:nvSpPr>
        <p:spPr>
          <a:xfrm>
            <a:off x="8413919" y="5529799"/>
            <a:ext cx="967740" cy="408940"/>
          </a:xfrm>
          <a:custGeom>
            <a:avLst/>
            <a:gdLst/>
            <a:ahLst/>
            <a:cxnLst/>
            <a:rect l="l" t="t" r="r" b="b"/>
            <a:pathLst>
              <a:path w="725804" h="306704">
                <a:moveTo>
                  <a:pt x="694347" y="204635"/>
                </a:moveTo>
                <a:lnTo>
                  <a:pt x="35102" y="204635"/>
                </a:lnTo>
                <a:lnTo>
                  <a:pt x="35102" y="306235"/>
                </a:lnTo>
                <a:lnTo>
                  <a:pt x="694347" y="306235"/>
                </a:lnTo>
                <a:lnTo>
                  <a:pt x="694347" y="204635"/>
                </a:lnTo>
                <a:close/>
              </a:path>
              <a:path w="725804" h="306704">
                <a:moveTo>
                  <a:pt x="725246" y="0"/>
                </a:moveTo>
                <a:lnTo>
                  <a:pt x="319316" y="0"/>
                </a:lnTo>
                <a:lnTo>
                  <a:pt x="319316" y="100799"/>
                </a:lnTo>
                <a:lnTo>
                  <a:pt x="289941" y="100799"/>
                </a:lnTo>
                <a:lnTo>
                  <a:pt x="289941" y="0"/>
                </a:lnTo>
                <a:lnTo>
                  <a:pt x="0" y="0"/>
                </a:lnTo>
                <a:lnTo>
                  <a:pt x="0" y="101600"/>
                </a:lnTo>
                <a:lnTo>
                  <a:pt x="66001" y="101600"/>
                </a:lnTo>
                <a:lnTo>
                  <a:pt x="66001" y="202399"/>
                </a:lnTo>
                <a:lnTo>
                  <a:pt x="658558" y="202399"/>
                </a:lnTo>
                <a:lnTo>
                  <a:pt x="658558" y="101600"/>
                </a:lnTo>
                <a:lnTo>
                  <a:pt x="725246" y="101600"/>
                </a:lnTo>
                <a:lnTo>
                  <a:pt x="725246" y="0"/>
                </a:lnTo>
                <a:close/>
              </a:path>
            </a:pathLst>
          </a:custGeom>
          <a:solidFill>
            <a:srgbClr val="1F447E"/>
          </a:solidFill>
        </p:spPr>
        <p:txBody>
          <a:bodyPr wrap="square" lIns="0" tIns="0" rIns="0" bIns="0" rtlCol="0"/>
          <a:lstStyle/>
          <a:p>
            <a:pPr defTabSz="1219170"/>
            <a:endParaRPr sz="2400" kern="0">
              <a:solidFill>
                <a:sysClr val="windowText" lastClr="000000"/>
              </a:solidFill>
            </a:endParaRPr>
          </a:p>
        </p:txBody>
      </p:sp>
      <p:sp>
        <p:nvSpPr>
          <p:cNvPr id="23" name="object 23"/>
          <p:cNvSpPr txBox="1"/>
          <p:nvPr/>
        </p:nvSpPr>
        <p:spPr>
          <a:xfrm>
            <a:off x="8396995" y="5501239"/>
            <a:ext cx="1005840" cy="417016"/>
          </a:xfrm>
          <a:prstGeom prst="rect">
            <a:avLst/>
          </a:prstGeom>
        </p:spPr>
        <p:txBody>
          <a:bodyPr vert="horz" wrap="square" lIns="0" tIns="14393" rIns="0" bIns="0" rtlCol="0">
            <a:spAutoFit/>
          </a:bodyPr>
          <a:lstStyle/>
          <a:p>
            <a:pPr marL="16086" marR="6773" algn="ctr" defTabSz="1219170">
              <a:lnSpc>
                <a:spcPct val="111900"/>
              </a:lnSpc>
              <a:spcBef>
                <a:spcPts val="113"/>
              </a:spcBef>
            </a:pPr>
            <a:r>
              <a:rPr sz="800" kern="0" spc="13" dirty="0">
                <a:solidFill>
                  <a:srgbClr val="DDE4E9"/>
                </a:solidFill>
                <a:latin typeface="Arial"/>
                <a:cs typeface="Arial"/>
              </a:rPr>
              <a:t>thereby</a:t>
            </a:r>
            <a:r>
              <a:rPr sz="800" kern="0" spc="333" dirty="0">
                <a:solidFill>
                  <a:srgbClr val="DDE4E9"/>
                </a:solidFill>
                <a:latin typeface="Arial"/>
                <a:cs typeface="Arial"/>
              </a:rPr>
              <a:t> </a:t>
            </a:r>
            <a:r>
              <a:rPr sz="800" kern="0" spc="-13" dirty="0">
                <a:solidFill>
                  <a:srgbClr val="DDE4E9"/>
                </a:solidFill>
                <a:latin typeface="Arial"/>
                <a:cs typeface="Arial"/>
              </a:rPr>
              <a:t>supporting</a:t>
            </a:r>
            <a:r>
              <a:rPr sz="800" kern="0" spc="667" dirty="0">
                <a:solidFill>
                  <a:srgbClr val="DDE4E9"/>
                </a:solidFill>
                <a:latin typeface="Arial"/>
                <a:cs typeface="Arial"/>
              </a:rPr>
              <a:t> </a:t>
            </a:r>
            <a:r>
              <a:rPr sz="800" kern="0" dirty="0">
                <a:solidFill>
                  <a:srgbClr val="DDE4E9"/>
                </a:solidFill>
                <a:latin typeface="Arial"/>
                <a:cs typeface="Arial"/>
              </a:rPr>
              <a:t>sector</a:t>
            </a:r>
            <a:r>
              <a:rPr sz="800" kern="0" spc="267" dirty="0">
                <a:solidFill>
                  <a:srgbClr val="DDE4E9"/>
                </a:solidFill>
                <a:latin typeface="Arial"/>
                <a:cs typeface="Arial"/>
              </a:rPr>
              <a:t> </a:t>
            </a:r>
            <a:r>
              <a:rPr sz="800" kern="0" spc="-13" dirty="0">
                <a:solidFill>
                  <a:srgbClr val="DDE4E9"/>
                </a:solidFill>
                <a:latin typeface="Arial"/>
                <a:cs typeface="Arial"/>
              </a:rPr>
              <a:t>retention</a:t>
            </a:r>
            <a:r>
              <a:rPr sz="800" kern="0" spc="667" dirty="0">
                <a:solidFill>
                  <a:srgbClr val="DDE4E9"/>
                </a:solidFill>
                <a:latin typeface="Arial"/>
                <a:cs typeface="Arial"/>
              </a:rPr>
              <a:t> </a:t>
            </a:r>
            <a:r>
              <a:rPr sz="800" kern="0" spc="13" dirty="0">
                <a:solidFill>
                  <a:srgbClr val="DDE4E9"/>
                </a:solidFill>
                <a:latin typeface="Arial"/>
                <a:cs typeface="Arial"/>
              </a:rPr>
              <a:t>and</a:t>
            </a:r>
            <a:r>
              <a:rPr sz="800" kern="0" spc="113" dirty="0">
                <a:solidFill>
                  <a:srgbClr val="DDE4E9"/>
                </a:solidFill>
                <a:latin typeface="Arial"/>
                <a:cs typeface="Arial"/>
              </a:rPr>
              <a:t> </a:t>
            </a:r>
            <a:r>
              <a:rPr sz="800" kern="0" spc="13" dirty="0">
                <a:solidFill>
                  <a:srgbClr val="DDE4E9"/>
                </a:solidFill>
                <a:latin typeface="Arial"/>
                <a:cs typeface="Arial"/>
              </a:rPr>
              <a:t>family</a:t>
            </a:r>
            <a:r>
              <a:rPr sz="800" kern="0" spc="213" dirty="0">
                <a:solidFill>
                  <a:srgbClr val="DDE4E9"/>
                </a:solidFill>
                <a:latin typeface="Arial"/>
                <a:cs typeface="Arial"/>
              </a:rPr>
              <a:t> </a:t>
            </a:r>
            <a:r>
              <a:rPr sz="800" kern="0" spc="-13" dirty="0">
                <a:solidFill>
                  <a:srgbClr val="DDE4E9"/>
                </a:solidFill>
                <a:latin typeface="Arial"/>
                <a:cs typeface="Arial"/>
              </a:rPr>
              <a:t>access</a:t>
            </a:r>
            <a:endParaRPr sz="800" kern="0">
              <a:solidFill>
                <a:sysClr val="windowText" lastClr="000000"/>
              </a:solidFill>
              <a:latin typeface="Arial"/>
              <a:cs typeface="Arial"/>
            </a:endParaRPr>
          </a:p>
        </p:txBody>
      </p:sp>
      <p:sp>
        <p:nvSpPr>
          <p:cNvPr id="24" name="object 24"/>
          <p:cNvSpPr txBox="1"/>
          <p:nvPr/>
        </p:nvSpPr>
        <p:spPr>
          <a:xfrm>
            <a:off x="8710995" y="5938112"/>
            <a:ext cx="406400" cy="126531"/>
          </a:xfrm>
          <a:prstGeom prst="rect">
            <a:avLst/>
          </a:prstGeom>
          <a:solidFill>
            <a:srgbClr val="1F447E"/>
          </a:solidFill>
        </p:spPr>
        <p:txBody>
          <a:bodyPr vert="horz" wrap="square" lIns="0" tIns="3387" rIns="0" bIns="0" rtlCol="0">
            <a:spAutoFit/>
          </a:bodyPr>
          <a:lstStyle/>
          <a:p>
            <a:pPr defTabSz="1219170">
              <a:spcBef>
                <a:spcPts val="27"/>
              </a:spcBef>
            </a:pPr>
            <a:r>
              <a:rPr sz="800" kern="0" dirty="0">
                <a:solidFill>
                  <a:srgbClr val="DDE4E9"/>
                </a:solidFill>
                <a:latin typeface="Arial"/>
                <a:cs typeface="Arial"/>
              </a:rPr>
              <a:t>to</a:t>
            </a:r>
            <a:r>
              <a:rPr sz="800" kern="0" spc="193" dirty="0">
                <a:solidFill>
                  <a:srgbClr val="DDE4E9"/>
                </a:solidFill>
                <a:latin typeface="Arial"/>
                <a:cs typeface="Arial"/>
              </a:rPr>
              <a:t> </a:t>
            </a:r>
            <a:r>
              <a:rPr sz="800" kern="0" spc="-13" dirty="0">
                <a:solidFill>
                  <a:srgbClr val="DDE4E9"/>
                </a:solidFill>
                <a:latin typeface="Arial"/>
                <a:cs typeface="Arial"/>
              </a:rPr>
              <a:t>care.</a:t>
            </a:r>
            <a:endParaRPr sz="800" kern="0">
              <a:solidFill>
                <a:sysClr val="windowText" lastClr="000000"/>
              </a:solidFill>
              <a:latin typeface="Arial"/>
              <a:cs typeface="Arial"/>
            </a:endParaRPr>
          </a:p>
        </p:txBody>
      </p:sp>
      <p:sp>
        <p:nvSpPr>
          <p:cNvPr id="25" name="object 25"/>
          <p:cNvSpPr txBox="1"/>
          <p:nvPr/>
        </p:nvSpPr>
        <p:spPr>
          <a:xfrm>
            <a:off x="10205895" y="5118479"/>
            <a:ext cx="1219200" cy="123966"/>
          </a:xfrm>
          <a:prstGeom prst="rect">
            <a:avLst/>
          </a:prstGeom>
          <a:solidFill>
            <a:srgbClr val="568E91"/>
          </a:solidFill>
        </p:spPr>
        <p:txBody>
          <a:bodyPr vert="horz" wrap="square" lIns="0" tIns="847" rIns="0" bIns="0" rtlCol="0">
            <a:spAutoFit/>
          </a:bodyPr>
          <a:lstStyle/>
          <a:p>
            <a:pPr defTabSz="1219170">
              <a:spcBef>
                <a:spcPts val="7"/>
              </a:spcBef>
            </a:pPr>
            <a:r>
              <a:rPr sz="800" kern="0" dirty="0">
                <a:solidFill>
                  <a:srgbClr val="FDFDFD"/>
                </a:solidFill>
                <a:latin typeface="Arial"/>
                <a:cs typeface="Arial"/>
              </a:rPr>
              <a:t>F</a:t>
            </a:r>
            <a:r>
              <a:rPr sz="800" kern="0" dirty="0">
                <a:solidFill>
                  <a:srgbClr val="DDE4E9"/>
                </a:solidFill>
                <a:latin typeface="Arial"/>
                <a:cs typeface="Arial"/>
              </a:rPr>
              <a:t>unding</a:t>
            </a:r>
            <a:r>
              <a:rPr sz="800" kern="0" spc="213" dirty="0">
                <a:solidFill>
                  <a:srgbClr val="DDE4E9"/>
                </a:solidFill>
                <a:latin typeface="Arial"/>
                <a:cs typeface="Arial"/>
              </a:rPr>
              <a:t> </a:t>
            </a:r>
            <a:r>
              <a:rPr sz="800" kern="0" dirty="0">
                <a:solidFill>
                  <a:srgbClr val="DDE4E9"/>
                </a:solidFill>
                <a:latin typeface="Arial"/>
                <a:cs typeface="Arial"/>
              </a:rPr>
              <a:t>to</a:t>
            </a:r>
            <a:r>
              <a:rPr sz="800" kern="0" spc="207" dirty="0">
                <a:solidFill>
                  <a:srgbClr val="DDE4E9"/>
                </a:solidFill>
                <a:latin typeface="Arial"/>
                <a:cs typeface="Arial"/>
              </a:rPr>
              <a:t> </a:t>
            </a:r>
            <a:r>
              <a:rPr sz="800" kern="0" spc="-53" dirty="0">
                <a:solidFill>
                  <a:srgbClr val="DDE4E9"/>
                </a:solidFill>
                <a:latin typeface="Arial"/>
                <a:cs typeface="Arial"/>
              </a:rPr>
              <a:t>SUPP.Ort</a:t>
            </a:r>
            <a:r>
              <a:rPr sz="800" kern="0" spc="173" dirty="0">
                <a:solidFill>
                  <a:srgbClr val="DDE4E9"/>
                </a:solidFill>
                <a:latin typeface="Arial"/>
                <a:cs typeface="Arial"/>
              </a:rPr>
              <a:t> </a:t>
            </a:r>
            <a:r>
              <a:rPr sz="800" kern="0" spc="-33" dirty="0">
                <a:solidFill>
                  <a:srgbClr val="DDE4E9"/>
                </a:solidFill>
                <a:latin typeface="Arial"/>
                <a:cs typeface="Arial"/>
              </a:rPr>
              <a:t>new</a:t>
            </a:r>
            <a:endParaRPr sz="800" kern="0">
              <a:solidFill>
                <a:sysClr val="windowText" lastClr="000000"/>
              </a:solidFill>
              <a:latin typeface="Arial"/>
              <a:cs typeface="Arial"/>
            </a:endParaRPr>
          </a:p>
        </p:txBody>
      </p:sp>
      <p:sp>
        <p:nvSpPr>
          <p:cNvPr id="26" name="object 26"/>
          <p:cNvSpPr txBox="1"/>
          <p:nvPr/>
        </p:nvSpPr>
        <p:spPr>
          <a:xfrm>
            <a:off x="10243333" y="5263108"/>
            <a:ext cx="1146387" cy="251351"/>
          </a:xfrm>
          <a:prstGeom prst="rect">
            <a:avLst/>
          </a:prstGeom>
          <a:solidFill>
            <a:srgbClr val="568E91"/>
          </a:solidFill>
        </p:spPr>
        <p:txBody>
          <a:bodyPr vert="horz" wrap="square" lIns="0" tIns="0" rIns="0" bIns="0" rtlCol="0">
            <a:spAutoFit/>
          </a:bodyPr>
          <a:lstStyle/>
          <a:p>
            <a:pPr marL="37252" defTabSz="1219170">
              <a:lnSpc>
                <a:spcPts val="887"/>
              </a:lnSpc>
            </a:pPr>
            <a:r>
              <a:rPr sz="800" kern="0" dirty="0">
                <a:solidFill>
                  <a:srgbClr val="DDE4E9"/>
                </a:solidFill>
                <a:latin typeface="Arial"/>
                <a:cs typeface="Arial"/>
              </a:rPr>
              <a:t>in-home</a:t>
            </a:r>
            <a:r>
              <a:rPr sz="800" kern="0" spc="280" dirty="0">
                <a:solidFill>
                  <a:srgbClr val="DDE4E9"/>
                </a:solidFill>
                <a:latin typeface="Arial"/>
                <a:cs typeface="Arial"/>
              </a:rPr>
              <a:t> </a:t>
            </a:r>
            <a:r>
              <a:rPr sz="800" kern="0" dirty="0">
                <a:solidFill>
                  <a:srgbClr val="DDE4E9"/>
                </a:solidFill>
                <a:latin typeface="Arial"/>
                <a:cs typeface="Arial"/>
              </a:rPr>
              <a:t>care</a:t>
            </a:r>
            <a:r>
              <a:rPr sz="800" kern="0" spc="220" dirty="0">
                <a:solidFill>
                  <a:srgbClr val="DDE4E9"/>
                </a:solidFill>
                <a:latin typeface="Arial"/>
                <a:cs typeface="Arial"/>
              </a:rPr>
              <a:t> </a:t>
            </a:r>
            <a:r>
              <a:rPr sz="800" kern="0" spc="-13" dirty="0">
                <a:solidFill>
                  <a:srgbClr val="DDE4E9"/>
                </a:solidFill>
                <a:latin typeface="Arial"/>
                <a:cs typeface="Arial"/>
              </a:rPr>
              <a:t>options</a:t>
            </a:r>
            <a:endParaRPr sz="800" kern="0">
              <a:solidFill>
                <a:sysClr val="windowText" lastClr="000000"/>
              </a:solidFill>
              <a:latin typeface="Arial"/>
              <a:cs typeface="Arial"/>
            </a:endParaRPr>
          </a:p>
          <a:p>
            <a:pPr defTabSz="1219170">
              <a:spcBef>
                <a:spcPts val="127"/>
              </a:spcBef>
            </a:pPr>
            <a:r>
              <a:rPr sz="800" kern="0" spc="13" dirty="0">
                <a:solidFill>
                  <a:srgbClr val="DDE4E9"/>
                </a:solidFill>
                <a:latin typeface="Arial"/>
                <a:cs typeface="Arial"/>
              </a:rPr>
              <a:t>for</a:t>
            </a:r>
            <a:r>
              <a:rPr sz="800" kern="0" spc="207" dirty="0">
                <a:solidFill>
                  <a:srgbClr val="DDE4E9"/>
                </a:solidFill>
                <a:latin typeface="Arial"/>
                <a:cs typeface="Arial"/>
              </a:rPr>
              <a:t> </a:t>
            </a:r>
            <a:r>
              <a:rPr sz="800" kern="0" spc="13" dirty="0">
                <a:solidFill>
                  <a:srgbClr val="DDE4E9"/>
                </a:solidFill>
                <a:latin typeface="Arial"/>
                <a:cs typeface="Arial"/>
              </a:rPr>
              <a:t>Anchorage</a:t>
            </a:r>
            <a:r>
              <a:rPr sz="800" kern="0" spc="305" dirty="0">
                <a:solidFill>
                  <a:srgbClr val="DDE4E9"/>
                </a:solidFill>
                <a:latin typeface="Arial"/>
                <a:cs typeface="Arial"/>
              </a:rPr>
              <a:t> </a:t>
            </a:r>
            <a:r>
              <a:rPr sz="800" kern="0" spc="-27" dirty="0">
                <a:solidFill>
                  <a:srgbClr val="DDE4E9"/>
                </a:solidFill>
                <a:latin typeface="Arial"/>
                <a:cs typeface="Arial"/>
              </a:rPr>
              <a:t>fam</a:t>
            </a:r>
            <a:r>
              <a:rPr sz="800" kern="0" spc="-27" dirty="0">
                <a:solidFill>
                  <a:srgbClr val="FDFDFD"/>
                </a:solidFill>
                <a:latin typeface="Arial"/>
                <a:cs typeface="Arial"/>
              </a:rPr>
              <a:t>1</a:t>
            </a:r>
            <a:r>
              <a:rPr sz="800" kern="0" spc="-27" dirty="0">
                <a:solidFill>
                  <a:srgbClr val="DDE4E9"/>
                </a:solidFill>
                <a:latin typeface="Arial"/>
                <a:cs typeface="Arial"/>
              </a:rPr>
              <a:t>l1es</a:t>
            </a:r>
            <a:endParaRPr sz="800" kern="0">
              <a:solidFill>
                <a:sysClr val="windowText" lastClr="000000"/>
              </a:solidFill>
              <a:latin typeface="Arial"/>
              <a:cs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140434" y="616058"/>
            <a:ext cx="6844453" cy="1330113"/>
            <a:chOff x="3855325" y="462043"/>
            <a:chExt cx="5133340" cy="997585"/>
          </a:xfrm>
        </p:grpSpPr>
        <p:sp>
          <p:nvSpPr>
            <p:cNvPr id="3" name="object 3"/>
            <p:cNvSpPr/>
            <p:nvPr/>
          </p:nvSpPr>
          <p:spPr>
            <a:xfrm>
              <a:off x="3868025" y="474743"/>
              <a:ext cx="5107940" cy="972185"/>
            </a:xfrm>
            <a:custGeom>
              <a:avLst/>
              <a:gdLst/>
              <a:ahLst/>
              <a:cxnLst/>
              <a:rect l="l" t="t" r="r" b="b"/>
              <a:pathLst>
                <a:path w="5107940" h="972185">
                  <a:moveTo>
                    <a:pt x="4945443" y="0"/>
                  </a:moveTo>
                  <a:lnTo>
                    <a:pt x="161950" y="0"/>
                  </a:lnTo>
                  <a:lnTo>
                    <a:pt x="118896" y="5784"/>
                  </a:lnTo>
                  <a:lnTo>
                    <a:pt x="80209" y="22110"/>
                  </a:lnTo>
                  <a:lnTo>
                    <a:pt x="47432" y="47432"/>
                  </a:lnTo>
                  <a:lnTo>
                    <a:pt x="22110" y="80209"/>
                  </a:lnTo>
                  <a:lnTo>
                    <a:pt x="5784" y="118896"/>
                  </a:lnTo>
                  <a:lnTo>
                    <a:pt x="0" y="161950"/>
                  </a:lnTo>
                  <a:lnTo>
                    <a:pt x="0" y="809752"/>
                  </a:lnTo>
                  <a:lnTo>
                    <a:pt x="5784" y="852805"/>
                  </a:lnTo>
                  <a:lnTo>
                    <a:pt x="22110" y="891492"/>
                  </a:lnTo>
                  <a:lnTo>
                    <a:pt x="47432" y="924269"/>
                  </a:lnTo>
                  <a:lnTo>
                    <a:pt x="80209" y="949592"/>
                  </a:lnTo>
                  <a:lnTo>
                    <a:pt x="118896" y="965917"/>
                  </a:lnTo>
                  <a:lnTo>
                    <a:pt x="161950" y="971702"/>
                  </a:lnTo>
                  <a:lnTo>
                    <a:pt x="4945443" y="971702"/>
                  </a:lnTo>
                  <a:lnTo>
                    <a:pt x="4988498" y="965917"/>
                  </a:lnTo>
                  <a:lnTo>
                    <a:pt x="5027187" y="949592"/>
                  </a:lnTo>
                  <a:lnTo>
                    <a:pt x="5059967" y="924269"/>
                  </a:lnTo>
                  <a:lnTo>
                    <a:pt x="5085293" y="891492"/>
                  </a:lnTo>
                  <a:lnTo>
                    <a:pt x="5101620" y="852805"/>
                  </a:lnTo>
                  <a:lnTo>
                    <a:pt x="5107406" y="809752"/>
                  </a:lnTo>
                  <a:lnTo>
                    <a:pt x="5107406" y="161950"/>
                  </a:lnTo>
                  <a:lnTo>
                    <a:pt x="5101620" y="118896"/>
                  </a:lnTo>
                  <a:lnTo>
                    <a:pt x="5085293" y="80209"/>
                  </a:lnTo>
                  <a:lnTo>
                    <a:pt x="5059967" y="47432"/>
                  </a:lnTo>
                  <a:lnTo>
                    <a:pt x="5027187" y="22110"/>
                  </a:lnTo>
                  <a:lnTo>
                    <a:pt x="4988498" y="5784"/>
                  </a:lnTo>
                  <a:lnTo>
                    <a:pt x="4945443" y="0"/>
                  </a:lnTo>
                  <a:close/>
                </a:path>
              </a:pathLst>
            </a:custGeom>
            <a:solidFill>
              <a:srgbClr val="189293"/>
            </a:solidFill>
          </p:spPr>
          <p:txBody>
            <a:bodyPr wrap="square" lIns="0" tIns="0" rIns="0" bIns="0" rtlCol="0"/>
            <a:lstStyle/>
            <a:p>
              <a:pPr defTabSz="1219170"/>
              <a:endParaRPr sz="2400" kern="0">
                <a:solidFill>
                  <a:sysClr val="windowText" lastClr="000000"/>
                </a:solidFill>
              </a:endParaRPr>
            </a:p>
          </p:txBody>
        </p:sp>
        <p:sp>
          <p:nvSpPr>
            <p:cNvPr id="4" name="object 4"/>
            <p:cNvSpPr/>
            <p:nvPr/>
          </p:nvSpPr>
          <p:spPr>
            <a:xfrm>
              <a:off x="3868025" y="474743"/>
              <a:ext cx="5107940" cy="972185"/>
            </a:xfrm>
            <a:custGeom>
              <a:avLst/>
              <a:gdLst/>
              <a:ahLst/>
              <a:cxnLst/>
              <a:rect l="l" t="t" r="r" b="b"/>
              <a:pathLst>
                <a:path w="5107940" h="972185">
                  <a:moveTo>
                    <a:pt x="0" y="161950"/>
                  </a:moveTo>
                  <a:lnTo>
                    <a:pt x="5784" y="118896"/>
                  </a:lnTo>
                  <a:lnTo>
                    <a:pt x="22110" y="80209"/>
                  </a:lnTo>
                  <a:lnTo>
                    <a:pt x="47432" y="47432"/>
                  </a:lnTo>
                  <a:lnTo>
                    <a:pt x="80209" y="22110"/>
                  </a:lnTo>
                  <a:lnTo>
                    <a:pt x="118896" y="5784"/>
                  </a:lnTo>
                  <a:lnTo>
                    <a:pt x="161950" y="0"/>
                  </a:lnTo>
                  <a:lnTo>
                    <a:pt x="4945443" y="0"/>
                  </a:lnTo>
                  <a:lnTo>
                    <a:pt x="4988498" y="5784"/>
                  </a:lnTo>
                  <a:lnTo>
                    <a:pt x="5027187" y="22110"/>
                  </a:lnTo>
                  <a:lnTo>
                    <a:pt x="5059967" y="47432"/>
                  </a:lnTo>
                  <a:lnTo>
                    <a:pt x="5085293" y="80209"/>
                  </a:lnTo>
                  <a:lnTo>
                    <a:pt x="5101620" y="118896"/>
                  </a:lnTo>
                  <a:lnTo>
                    <a:pt x="5107406" y="161950"/>
                  </a:lnTo>
                  <a:lnTo>
                    <a:pt x="5107406" y="809752"/>
                  </a:lnTo>
                  <a:lnTo>
                    <a:pt x="5101620" y="852805"/>
                  </a:lnTo>
                  <a:lnTo>
                    <a:pt x="5085293" y="891492"/>
                  </a:lnTo>
                  <a:lnTo>
                    <a:pt x="5059967" y="924269"/>
                  </a:lnTo>
                  <a:lnTo>
                    <a:pt x="5027187" y="949592"/>
                  </a:lnTo>
                  <a:lnTo>
                    <a:pt x="4988498" y="965917"/>
                  </a:lnTo>
                  <a:lnTo>
                    <a:pt x="4945443" y="971702"/>
                  </a:lnTo>
                  <a:lnTo>
                    <a:pt x="161950" y="971702"/>
                  </a:lnTo>
                  <a:lnTo>
                    <a:pt x="118896" y="965917"/>
                  </a:lnTo>
                  <a:lnTo>
                    <a:pt x="80209" y="949592"/>
                  </a:lnTo>
                  <a:lnTo>
                    <a:pt x="47432" y="924269"/>
                  </a:lnTo>
                  <a:lnTo>
                    <a:pt x="22110" y="891492"/>
                  </a:lnTo>
                  <a:lnTo>
                    <a:pt x="5784" y="852805"/>
                  </a:lnTo>
                  <a:lnTo>
                    <a:pt x="0" y="809752"/>
                  </a:lnTo>
                  <a:lnTo>
                    <a:pt x="0" y="161950"/>
                  </a:lnTo>
                  <a:close/>
                </a:path>
              </a:pathLst>
            </a:custGeom>
            <a:ln w="25400">
              <a:solidFill>
                <a:srgbClr val="104784"/>
              </a:solidFill>
            </a:ln>
          </p:spPr>
          <p:txBody>
            <a:bodyPr wrap="square" lIns="0" tIns="0" rIns="0" bIns="0" rtlCol="0"/>
            <a:lstStyle/>
            <a:p>
              <a:pPr defTabSz="1219170"/>
              <a:endParaRPr sz="2400" kern="0">
                <a:solidFill>
                  <a:sysClr val="windowText" lastClr="000000"/>
                </a:solidFill>
              </a:endParaRPr>
            </a:p>
          </p:txBody>
        </p:sp>
      </p:grpSp>
      <p:sp>
        <p:nvSpPr>
          <p:cNvPr id="5" name="object 5" descr="$PPTXTitle"/>
          <p:cNvSpPr txBox="1">
            <a:spLocks noGrp="1"/>
          </p:cNvSpPr>
          <p:nvPr>
            <p:ph type="title"/>
          </p:nvPr>
        </p:nvSpPr>
        <p:spPr>
          <a:xfrm>
            <a:off x="2411133" y="665657"/>
            <a:ext cx="11668860" cy="1044529"/>
          </a:xfrm>
          <a:prstGeom prst="rect">
            <a:avLst/>
          </a:prstGeom>
        </p:spPr>
        <p:txBody>
          <a:bodyPr vert="horz" wrap="square" lIns="0" tIns="506043" rIns="0" bIns="0" rtlCol="0">
            <a:spAutoFit/>
          </a:bodyPr>
          <a:lstStyle/>
          <a:p>
            <a:pPr marL="5537908">
              <a:spcBef>
                <a:spcPts val="140"/>
              </a:spcBef>
            </a:pPr>
            <a:r>
              <a:rPr spc="-13" dirty="0"/>
              <a:t>Questions?</a:t>
            </a:r>
          </a:p>
        </p:txBody>
      </p:sp>
      <p:pic>
        <p:nvPicPr>
          <p:cNvPr id="6" name="object 6"/>
          <p:cNvPicPr/>
          <p:nvPr/>
        </p:nvPicPr>
        <p:blipFill>
          <a:blip r:embed="rId2" cstate="print"/>
          <a:stretch>
            <a:fillRect/>
          </a:stretch>
        </p:blipFill>
        <p:spPr>
          <a:xfrm>
            <a:off x="8694882" y="3133343"/>
            <a:ext cx="2986575" cy="1645032"/>
          </a:xfrm>
          <a:prstGeom prst="rect">
            <a:avLst/>
          </a:prstGeom>
        </p:spPr>
      </p:pic>
      <p:pic>
        <p:nvPicPr>
          <p:cNvPr id="7" name="object 7"/>
          <p:cNvPicPr/>
          <p:nvPr/>
        </p:nvPicPr>
        <p:blipFill>
          <a:blip r:embed="rId3" cstate="print"/>
          <a:stretch>
            <a:fillRect/>
          </a:stretch>
        </p:blipFill>
        <p:spPr>
          <a:xfrm>
            <a:off x="5287487" y="2485772"/>
            <a:ext cx="3039579" cy="3044505"/>
          </a:xfrm>
          <a:prstGeom prst="rect">
            <a:avLst/>
          </a:prstGeom>
        </p:spPr>
      </p:pic>
      <p:sp>
        <p:nvSpPr>
          <p:cNvPr id="8" name="object 8"/>
          <p:cNvSpPr txBox="1"/>
          <p:nvPr/>
        </p:nvSpPr>
        <p:spPr>
          <a:xfrm>
            <a:off x="550256" y="3006641"/>
            <a:ext cx="3854873" cy="1651905"/>
          </a:xfrm>
          <a:prstGeom prst="rect">
            <a:avLst/>
          </a:prstGeom>
        </p:spPr>
        <p:txBody>
          <a:bodyPr vert="horz" wrap="square" lIns="0" tIns="16933" rIns="0" bIns="0" rtlCol="0">
            <a:spAutoFit/>
          </a:bodyPr>
          <a:lstStyle/>
          <a:p>
            <a:pPr marL="16933" defTabSz="1219170">
              <a:spcBef>
                <a:spcPts val="133"/>
              </a:spcBef>
            </a:pPr>
            <a:r>
              <a:rPr sz="1867" kern="0" dirty="0">
                <a:solidFill>
                  <a:sysClr val="windowText" lastClr="000000"/>
                </a:solidFill>
                <a:latin typeface="Arial"/>
                <a:cs typeface="Arial"/>
              </a:rPr>
              <a:t>Christina</a:t>
            </a:r>
            <a:r>
              <a:rPr sz="1867" kern="0" spc="-67" dirty="0">
                <a:solidFill>
                  <a:sysClr val="windowText" lastClr="000000"/>
                </a:solidFill>
                <a:latin typeface="Arial"/>
                <a:cs typeface="Arial"/>
              </a:rPr>
              <a:t> </a:t>
            </a:r>
            <a:r>
              <a:rPr sz="1867" kern="0" spc="-13" dirty="0">
                <a:solidFill>
                  <a:sysClr val="windowText" lastClr="000000"/>
                </a:solidFill>
                <a:latin typeface="Arial"/>
                <a:cs typeface="Arial"/>
              </a:rPr>
              <a:t>Hulquist</a:t>
            </a:r>
            <a:endParaRPr sz="1867" kern="0">
              <a:solidFill>
                <a:sysClr val="windowText" lastClr="000000"/>
              </a:solidFill>
              <a:latin typeface="Arial"/>
              <a:cs typeface="Arial"/>
            </a:endParaRPr>
          </a:p>
          <a:p>
            <a:pPr marL="16933" defTabSz="1219170">
              <a:spcBef>
                <a:spcPts val="7"/>
              </a:spcBef>
            </a:pPr>
            <a:r>
              <a:rPr sz="1867" kern="0" dirty="0">
                <a:solidFill>
                  <a:sysClr val="windowText" lastClr="000000"/>
                </a:solidFill>
                <a:latin typeface="Arial"/>
                <a:cs typeface="Arial"/>
              </a:rPr>
              <a:t>ACCEE</a:t>
            </a:r>
            <a:r>
              <a:rPr sz="1867" kern="0" spc="-60" dirty="0">
                <a:solidFill>
                  <a:sysClr val="windowText" lastClr="000000"/>
                </a:solidFill>
                <a:latin typeface="Arial"/>
                <a:cs typeface="Arial"/>
              </a:rPr>
              <a:t> </a:t>
            </a:r>
            <a:r>
              <a:rPr sz="1867" kern="0" dirty="0">
                <a:solidFill>
                  <a:sysClr val="windowText" lastClr="000000"/>
                </a:solidFill>
                <a:latin typeface="Arial"/>
                <a:cs typeface="Arial"/>
              </a:rPr>
              <a:t>Fund</a:t>
            </a:r>
            <a:r>
              <a:rPr sz="1867" kern="0" spc="-80" dirty="0">
                <a:solidFill>
                  <a:sysClr val="windowText" lastClr="000000"/>
                </a:solidFill>
                <a:latin typeface="Arial"/>
                <a:cs typeface="Arial"/>
              </a:rPr>
              <a:t> </a:t>
            </a:r>
            <a:r>
              <a:rPr sz="1867" kern="0" dirty="0">
                <a:solidFill>
                  <a:sysClr val="windowText" lastClr="000000"/>
                </a:solidFill>
                <a:latin typeface="Arial"/>
                <a:cs typeface="Arial"/>
              </a:rPr>
              <a:t>Executive</a:t>
            </a:r>
            <a:r>
              <a:rPr sz="1867" kern="0" spc="-60" dirty="0">
                <a:solidFill>
                  <a:sysClr val="windowText" lastClr="000000"/>
                </a:solidFill>
                <a:latin typeface="Arial"/>
                <a:cs typeface="Arial"/>
              </a:rPr>
              <a:t> </a:t>
            </a:r>
            <a:r>
              <a:rPr sz="1867" kern="0" spc="-13" dirty="0">
                <a:solidFill>
                  <a:sysClr val="windowText" lastClr="000000"/>
                </a:solidFill>
                <a:latin typeface="Arial"/>
                <a:cs typeface="Arial"/>
              </a:rPr>
              <a:t>Director</a:t>
            </a:r>
            <a:endParaRPr sz="1867" kern="0">
              <a:solidFill>
                <a:sysClr val="windowText" lastClr="000000"/>
              </a:solidFill>
              <a:latin typeface="Arial"/>
              <a:cs typeface="Arial"/>
            </a:endParaRPr>
          </a:p>
          <a:p>
            <a:pPr marL="16933" marR="6773" defTabSz="1219170">
              <a:lnSpc>
                <a:spcPct val="200000"/>
              </a:lnSpc>
            </a:pPr>
            <a:r>
              <a:rPr sz="1867" u="sng" kern="0" spc="-13" dirty="0">
                <a:solidFill>
                  <a:srgbClr val="0096A7"/>
                </a:solidFill>
                <a:uFill>
                  <a:solidFill>
                    <a:srgbClr val="0096A7"/>
                  </a:solidFill>
                </a:uFill>
                <a:latin typeface="Arial"/>
                <a:cs typeface="Arial"/>
                <a:hlinkClick r:id="rId4"/>
              </a:rPr>
              <a:t>christina.hulquist@anchorageak.gov</a:t>
            </a:r>
            <a:r>
              <a:rPr sz="1867" kern="0" spc="-13" dirty="0">
                <a:solidFill>
                  <a:srgbClr val="0096A7"/>
                </a:solidFill>
                <a:latin typeface="Arial"/>
                <a:cs typeface="Arial"/>
              </a:rPr>
              <a:t> </a:t>
            </a:r>
            <a:r>
              <a:rPr sz="1867" kern="0" dirty="0">
                <a:solidFill>
                  <a:sysClr val="windowText" lastClr="000000"/>
                </a:solidFill>
                <a:latin typeface="Arial"/>
                <a:cs typeface="Arial"/>
              </a:rPr>
              <a:t>(907)</a:t>
            </a:r>
            <a:r>
              <a:rPr sz="1867" kern="0" spc="-20" dirty="0">
                <a:solidFill>
                  <a:sysClr val="windowText" lastClr="000000"/>
                </a:solidFill>
                <a:latin typeface="Arial"/>
                <a:cs typeface="Arial"/>
              </a:rPr>
              <a:t> </a:t>
            </a:r>
            <a:r>
              <a:rPr sz="1867" kern="0" spc="-13" dirty="0">
                <a:solidFill>
                  <a:sysClr val="windowText" lastClr="000000"/>
                </a:solidFill>
                <a:latin typeface="Arial"/>
                <a:cs typeface="Arial"/>
              </a:rPr>
              <a:t>343-</a:t>
            </a:r>
            <a:r>
              <a:rPr sz="1867" kern="0" spc="-27" dirty="0">
                <a:solidFill>
                  <a:sysClr val="windowText" lastClr="000000"/>
                </a:solidFill>
                <a:latin typeface="Arial"/>
                <a:cs typeface="Arial"/>
              </a:rPr>
              <a:t>6509</a:t>
            </a:r>
            <a:endParaRPr sz="1867" kern="0">
              <a:solidFill>
                <a:sysClr val="windowText" lastClr="000000"/>
              </a:solidFill>
              <a:latin typeface="Arial"/>
              <a:cs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0FDE596-E4DE-8C33-7268-11559A0066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16A38E-37D9-255A-C117-022BF7CF566B}"/>
              </a:ext>
            </a:extLst>
          </p:cNvPr>
          <p:cNvSpPr>
            <a:spLocks noGrp="1"/>
          </p:cNvSpPr>
          <p:nvPr>
            <p:ph type="title"/>
          </p:nvPr>
        </p:nvSpPr>
        <p:spPr>
          <a:xfrm>
            <a:off x="425561" y="1341113"/>
            <a:ext cx="11340875" cy="3609474"/>
          </a:xfrm>
        </p:spPr>
        <p:txBody>
          <a:bodyPr>
            <a:normAutofit fontScale="90000"/>
          </a:bodyPr>
          <a:lstStyle/>
          <a:p>
            <a:pPr algn="ctr"/>
            <a:r>
              <a:rPr lang="en-US" sz="6000" b="1" dirty="0">
                <a:solidFill>
                  <a:srgbClr val="02698C"/>
                </a:solidFill>
                <a:latin typeface="Source Sans Pro SemiBold" panose="020B0503030403020204" pitchFamily="34" charset="0"/>
                <a:ea typeface="Source Sans Pro SemiBold" panose="020B0503030403020204" pitchFamily="34" charset="0"/>
              </a:rPr>
              <a:t>Carmen Wenger</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4000" b="1" dirty="0">
                <a:solidFill>
                  <a:srgbClr val="02698C"/>
                </a:solidFill>
                <a:latin typeface="Source Sans Pro SemiBold" panose="020B0503030403020204" pitchFamily="34" charset="0"/>
                <a:ea typeface="Source Sans Pro SemiBold" panose="020B0503030403020204" pitchFamily="34" charset="0"/>
              </a:rPr>
              <a:t>A2P2 Director of Programs</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6000" b="1" dirty="0">
                <a:solidFill>
                  <a:srgbClr val="02698C"/>
                </a:solidFill>
                <a:latin typeface="Source Sans Pro SemiBold" panose="020B0503030403020204" pitchFamily="34" charset="0"/>
                <a:ea typeface="Source Sans Pro SemiBold" panose="020B0503030403020204" pitchFamily="34" charset="0"/>
              </a:rPr>
              <a:t> &amp; </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6000" b="1" dirty="0">
                <a:solidFill>
                  <a:srgbClr val="02698C"/>
                </a:solidFill>
                <a:latin typeface="Source Sans Pro SemiBold" panose="020B0503030403020204" pitchFamily="34" charset="0"/>
                <a:ea typeface="Source Sans Pro SemiBold" panose="020B0503030403020204" pitchFamily="34" charset="0"/>
              </a:rPr>
              <a:t>Toni Rae Osiecki, </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4000" b="1" dirty="0">
                <a:solidFill>
                  <a:srgbClr val="02698C"/>
                </a:solidFill>
                <a:latin typeface="Source Sans Pro SemiBold" panose="020B0503030403020204" pitchFamily="34" charset="0"/>
                <a:ea typeface="Source Sans Pro SemiBold" panose="020B0503030403020204" pitchFamily="34" charset="0"/>
              </a:rPr>
              <a:t>SLP, A-Z Speech Therapy Inc.</a:t>
            </a:r>
            <a:endParaRPr lang="en-US" sz="6000" b="1" dirty="0">
              <a:solidFill>
                <a:srgbClr val="02698C"/>
              </a:solidFill>
              <a:latin typeface="Source Sans Pro SemiBold" panose="020B0503030403020204" pitchFamily="34" charset="0"/>
              <a:ea typeface="Source Sans Pro SemiBold" panose="020B0503030403020204" pitchFamily="34" charset="0"/>
            </a:endParaRPr>
          </a:p>
        </p:txBody>
      </p:sp>
      <p:sp>
        <p:nvSpPr>
          <p:cNvPr id="3" name="Content Placeholder 2">
            <a:extLst>
              <a:ext uri="{FF2B5EF4-FFF2-40B4-BE49-F238E27FC236}">
                <a16:creationId xmlns:a16="http://schemas.microsoft.com/office/drawing/2014/main" id="{670E6C5C-90A8-5A4E-7A03-CCBD74A6D47E}"/>
              </a:ext>
            </a:extLst>
          </p:cNvPr>
          <p:cNvSpPr>
            <a:spLocks noGrp="1"/>
          </p:cNvSpPr>
          <p:nvPr>
            <p:ph idx="1"/>
          </p:nvPr>
        </p:nvSpPr>
        <p:spPr>
          <a:xfrm>
            <a:off x="1845563" y="4981370"/>
            <a:ext cx="8500872" cy="535517"/>
          </a:xfrm>
        </p:spPr>
        <p:txBody>
          <a:bodyPr/>
          <a:lstStyle/>
          <a:p>
            <a:pPr marL="0" indent="0" algn="ctr">
              <a:buNone/>
            </a:pPr>
            <a:r>
              <a:rPr lang="en-US" dirty="0">
                <a:solidFill>
                  <a:srgbClr val="02698C"/>
                </a:solidFill>
                <a:latin typeface="Source Sans Pro" panose="020B0503030403020204" pitchFamily="34" charset="0"/>
                <a:ea typeface="Source Sans Pro" panose="020B0503030403020204" pitchFamily="34" charset="0"/>
              </a:rPr>
              <a:t>Growing Minds </a:t>
            </a:r>
          </a:p>
        </p:txBody>
      </p:sp>
    </p:spTree>
    <p:extLst>
      <p:ext uri="{BB962C8B-B14F-4D97-AF65-F5344CB8AC3E}">
        <p14:creationId xmlns:p14="http://schemas.microsoft.com/office/powerpoint/2010/main" val="30313851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37C8304-C767-D2C1-6C01-DCE9FC91FA8F}"/>
              </a:ext>
            </a:extLst>
          </p:cNvPr>
          <p:cNvSpPr>
            <a:spLocks noGrp="1"/>
          </p:cNvSpPr>
          <p:nvPr>
            <p:ph type="subTitle" idx="1"/>
          </p:nvPr>
        </p:nvSpPr>
        <p:spPr>
          <a:xfrm>
            <a:off x="651094" y="3812475"/>
            <a:ext cx="3705750" cy="826434"/>
          </a:xfrm>
        </p:spPr>
        <p:txBody>
          <a:bodyPr/>
          <a:lstStyle/>
          <a:p>
            <a:pPr algn="ctr"/>
            <a:r>
              <a:rPr lang="en-US" dirty="0"/>
              <a:t>Carmen Wenger &amp; Toni Rae Osiecki</a:t>
            </a:r>
          </a:p>
        </p:txBody>
      </p:sp>
      <p:grpSp>
        <p:nvGrpSpPr>
          <p:cNvPr id="7" name="Group 6">
            <a:extLst>
              <a:ext uri="{FF2B5EF4-FFF2-40B4-BE49-F238E27FC236}">
                <a16:creationId xmlns:a16="http://schemas.microsoft.com/office/drawing/2014/main" id="{FE86397C-DACB-03F3-76E1-64F54E89A911}"/>
              </a:ext>
            </a:extLst>
          </p:cNvPr>
          <p:cNvGrpSpPr/>
          <p:nvPr/>
        </p:nvGrpSpPr>
        <p:grpSpPr>
          <a:xfrm>
            <a:off x="390785" y="1139246"/>
            <a:ext cx="4449392" cy="1704315"/>
            <a:chOff x="111457" y="1217305"/>
            <a:chExt cx="6400800" cy="2540000"/>
          </a:xfrm>
        </p:grpSpPr>
        <p:pic>
          <p:nvPicPr>
            <p:cNvPr id="5" name="Picture 4">
              <a:extLst>
                <a:ext uri="{FF2B5EF4-FFF2-40B4-BE49-F238E27FC236}">
                  <a16:creationId xmlns:a16="http://schemas.microsoft.com/office/drawing/2014/main" id="{34D34369-15A2-27DF-E1CE-1E5FB8D6798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1457" y="1217305"/>
              <a:ext cx="6400800" cy="2540000"/>
            </a:xfrm>
            <a:prstGeom prst="rect">
              <a:avLst/>
            </a:prstGeom>
          </p:spPr>
        </p:pic>
        <p:pic>
          <p:nvPicPr>
            <p:cNvPr id="6" name="Picture 5">
              <a:extLst>
                <a:ext uri="{FF2B5EF4-FFF2-40B4-BE49-F238E27FC236}">
                  <a16:creationId xmlns:a16="http://schemas.microsoft.com/office/drawing/2014/main" id="{18FA37CE-341E-F2D2-587F-9CBEDA96400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2219529" y="1217305"/>
              <a:ext cx="4292728" cy="2540000"/>
            </a:xfrm>
            <a:prstGeom prst="rect">
              <a:avLst/>
            </a:prstGeom>
          </p:spPr>
        </p:pic>
      </p:grpSp>
    </p:spTree>
    <p:extLst>
      <p:ext uri="{BB962C8B-B14F-4D97-AF65-F5344CB8AC3E}">
        <p14:creationId xmlns:p14="http://schemas.microsoft.com/office/powerpoint/2010/main" val="29342797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9B7405CE-70B0-ADB4-2946-8724039D91F9}"/>
              </a:ext>
            </a:extLst>
          </p:cNvPr>
          <p:cNvPicPr>
            <a:picLocks noChangeAspect="1"/>
          </p:cNvPicPr>
          <p:nvPr/>
        </p:nvPicPr>
        <p:blipFill>
          <a:blip r:embed="rId3"/>
          <a:stretch>
            <a:fillRect/>
          </a:stretch>
        </p:blipFill>
        <p:spPr>
          <a:xfrm>
            <a:off x="691438" y="662516"/>
            <a:ext cx="10813925" cy="5726392"/>
          </a:xfrm>
          <a:prstGeom prst="rect">
            <a:avLst/>
          </a:prstGeom>
        </p:spPr>
      </p:pic>
    </p:spTree>
    <p:extLst>
      <p:ext uri="{BB962C8B-B14F-4D97-AF65-F5344CB8AC3E}">
        <p14:creationId xmlns:p14="http://schemas.microsoft.com/office/powerpoint/2010/main" val="11812852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FA5439-F752-50C2-8548-FD08A2D9B162}"/>
              </a:ext>
            </a:extLst>
          </p:cNvPr>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28084477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AF9EA-7988-BB52-F45A-B32312183B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64AACA-662A-9408-A586-40D8991DC2B1}"/>
              </a:ext>
            </a:extLst>
          </p:cNvPr>
          <p:cNvSpPr>
            <a:spLocks noGrp="1"/>
          </p:cNvSpPr>
          <p:nvPr>
            <p:ph type="ctrTitle"/>
          </p:nvPr>
        </p:nvSpPr>
        <p:spPr>
          <a:xfrm>
            <a:off x="838199" y="450376"/>
            <a:ext cx="10515585" cy="1567995"/>
          </a:xfrm>
        </p:spPr>
        <p:txBody>
          <a:bodyPr>
            <a:normAutofit/>
          </a:bodyPr>
          <a:lstStyle/>
          <a:p>
            <a:pPr algn="r"/>
            <a:r>
              <a:rPr lang="en-US" sz="3600" b="1" dirty="0"/>
              <a:t>SCHOOL-BASED </a:t>
            </a:r>
            <a:br>
              <a:rPr lang="en-US" sz="3600" b="1" dirty="0"/>
            </a:br>
            <a:r>
              <a:rPr lang="en-US" sz="3600" b="1" dirty="0"/>
              <a:t>PROFESSIONAL DEVELOPMENT</a:t>
            </a:r>
            <a:endParaRPr lang="en-US" dirty="0"/>
          </a:p>
        </p:txBody>
      </p:sp>
      <p:sp>
        <p:nvSpPr>
          <p:cNvPr id="3" name="Content Placeholder 2">
            <a:extLst>
              <a:ext uri="{FF2B5EF4-FFF2-40B4-BE49-F238E27FC236}">
                <a16:creationId xmlns:a16="http://schemas.microsoft.com/office/drawing/2014/main" id="{AD8590E1-F2B4-F5DB-15D6-FABEBBE0B9CF}"/>
              </a:ext>
            </a:extLst>
          </p:cNvPr>
          <p:cNvSpPr>
            <a:spLocks noGrp="1"/>
          </p:cNvSpPr>
          <p:nvPr>
            <p:ph type="subTitle" idx="1"/>
          </p:nvPr>
        </p:nvSpPr>
        <p:spPr>
          <a:xfrm>
            <a:off x="1013252" y="2308302"/>
            <a:ext cx="10340548" cy="3200818"/>
          </a:xfrm>
        </p:spPr>
        <p:txBody>
          <a:bodyPr>
            <a:normAutofit/>
          </a:bodyPr>
          <a:lstStyle/>
          <a:p>
            <a:pPr marL="457200" indent="-457200">
              <a:buFont typeface="Arial" panose="020B0604020202020204" pitchFamily="34" charset="0"/>
              <a:buChar char="•"/>
            </a:pPr>
            <a:r>
              <a:rPr lang="en-US" sz="3200" dirty="0"/>
              <a:t>Supplemental Funding to Expand Services. </a:t>
            </a:r>
          </a:p>
          <a:p>
            <a:pPr marL="457200" indent="-457200">
              <a:buFont typeface="Arial" panose="020B0604020202020204" pitchFamily="34" charset="0"/>
              <a:buChar char="•"/>
            </a:pPr>
            <a:r>
              <a:rPr lang="en-US" sz="3200" dirty="0"/>
              <a:t>Rural &amp; Itinerant School Counselors and School Nurses.</a:t>
            </a:r>
          </a:p>
          <a:p>
            <a:pPr marL="457200" indent="-457200">
              <a:buFont typeface="Arial" panose="020B0604020202020204" pitchFamily="34" charset="0"/>
              <a:buChar char="•"/>
            </a:pPr>
            <a:r>
              <a:rPr lang="en-US" sz="3200" dirty="0"/>
              <a:t>Monthly Webinars Offered During School Year. </a:t>
            </a:r>
          </a:p>
          <a:p>
            <a:pPr marL="457200" indent="-457200">
              <a:buFont typeface="Arial" panose="020B0604020202020204" pitchFamily="34" charset="0"/>
              <a:buChar char="•"/>
            </a:pPr>
            <a:r>
              <a:rPr lang="en-US" sz="3200" dirty="0"/>
              <a:t>Variety of Mental and Behavioral Health Topics.</a:t>
            </a:r>
          </a:p>
          <a:p>
            <a:pPr marL="457200" indent="-457200">
              <a:buFont typeface="Arial" panose="020B0604020202020204" pitchFamily="34" charset="0"/>
              <a:buChar char="•"/>
            </a:pPr>
            <a:r>
              <a:rPr lang="en-US" sz="3200" dirty="0"/>
              <a:t>FY 25 Opened to Rural and Urban Providers.  </a:t>
            </a:r>
          </a:p>
          <a:p>
            <a:pPr marL="0" indent="0">
              <a:buNone/>
            </a:pPr>
            <a:endParaRPr lang="en-US" dirty="0"/>
          </a:p>
        </p:txBody>
      </p:sp>
    </p:spTree>
    <p:extLst>
      <p:ext uri="{BB962C8B-B14F-4D97-AF65-F5344CB8AC3E}">
        <p14:creationId xmlns:p14="http://schemas.microsoft.com/office/powerpoint/2010/main" val="32155310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AA337-CBFF-3A69-B9A0-456DFEA619D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CC5C684-D73E-5E70-3C83-4614FAB89EA5}"/>
              </a:ext>
            </a:extLst>
          </p:cNvPr>
          <p:cNvSpPr/>
          <p:nvPr/>
        </p:nvSpPr>
        <p:spPr>
          <a:xfrm>
            <a:off x="-55033" y="6574625"/>
            <a:ext cx="12375865" cy="349363"/>
          </a:xfrm>
          <a:prstGeom prst="rect">
            <a:avLst/>
          </a:prstGeom>
          <a:solidFill>
            <a:srgbClr val="253F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E8E9"/>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81B16F6E-5E3A-3E1F-172D-EA33D2702FC3}"/>
              </a:ext>
            </a:extLst>
          </p:cNvPr>
          <p:cNvSpPr txBox="1"/>
          <p:nvPr/>
        </p:nvSpPr>
        <p:spPr>
          <a:xfrm>
            <a:off x="712518" y="2902082"/>
            <a:ext cx="10937175"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A305D"/>
                </a:solidFill>
                <a:effectLst/>
                <a:uLnTx/>
                <a:uFillTx/>
                <a:latin typeface="Aptos" panose="02110004020202020204"/>
                <a:ea typeface="+mn-ea"/>
                <a:cs typeface="+mn-cs"/>
              </a:rPr>
              <a:t>Are you a professional working with young children not currently able to access Infant and Early Childhood Mental Health (IECMH) Consultation, including Family, Friend and Neighbor care, home visiting, early intervention, medical or social service providers?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A305D"/>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A305D"/>
                </a:solidFill>
                <a:effectLst/>
                <a:uLnTx/>
                <a:uFillTx/>
                <a:latin typeface="Aptos" panose="02110004020202020204"/>
                <a:ea typeface="+mn-ea"/>
                <a:cs typeface="+mn-cs"/>
              </a:rPr>
              <a:t>Growing Minds offers support for providers in nurturing young children’s social and emotional development and to enhance the quality of care for children from birth through five years old across settings. This is a non-emergency service for providers to receive guidance on their practice or to ask questions about a specific concern in their professional setting.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A305D"/>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A305D"/>
                </a:solidFill>
                <a:effectLst/>
                <a:uLnTx/>
                <a:uFillTx/>
                <a:latin typeface="Aptos" panose="02110004020202020204"/>
                <a:ea typeface="+mn-ea"/>
                <a:cs typeface="+mn-cs"/>
              </a:rPr>
              <a:t>Call 1-833-HMG-ALASKA (1-833-464-2527) today and ask to be connected with Growing Minds!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A305D"/>
                </a:solidFill>
                <a:effectLst/>
                <a:uLnTx/>
                <a:uFillTx/>
                <a:latin typeface="Aptos" panose="02110004020202020204"/>
                <a:ea typeface="+mn-ea"/>
                <a:cs typeface="+mn-cs"/>
              </a:rPr>
              <a:t> or visit </a:t>
            </a:r>
            <a:r>
              <a:rPr kumimoji="0" lang="en-US" sz="1600" b="0" i="0" u="sng" strike="noStrike" kern="1200" cap="none" spc="0" normalizeH="0" baseline="0" noProof="0" dirty="0" err="1">
                <a:ln>
                  <a:noFill/>
                </a:ln>
                <a:solidFill>
                  <a:srgbClr val="0A305D"/>
                </a:solidFill>
                <a:effectLst/>
                <a:uLnTx/>
                <a:uFillTx/>
                <a:latin typeface="Aptos" panose="02110004020202020204"/>
                <a:ea typeface="+mn-ea"/>
                <a:cs typeface="+mn-cs"/>
              </a:rPr>
              <a:t>helpmegrowak.org</a:t>
            </a:r>
            <a:r>
              <a:rPr kumimoji="0" lang="en-US" sz="1600" b="0" i="0" u="sng" strike="noStrike" kern="1200" cap="none" spc="0" normalizeH="0" baseline="0" noProof="0" dirty="0">
                <a:ln>
                  <a:noFill/>
                </a:ln>
                <a:solidFill>
                  <a:srgbClr val="0A305D"/>
                </a:solidFill>
                <a:effectLst/>
                <a:uLnTx/>
                <a:uFillTx/>
                <a:latin typeface="Aptos" panose="02110004020202020204"/>
                <a:ea typeface="+mn-ea"/>
                <a:cs typeface="+mn-cs"/>
              </a:rPr>
              <a:t>/growing-minds</a:t>
            </a:r>
          </a:p>
        </p:txBody>
      </p:sp>
      <p:pic>
        <p:nvPicPr>
          <p:cNvPr id="4" name="Picture 3" descr="Logo&#10;&#10;Description automatically generated">
            <a:extLst>
              <a:ext uri="{FF2B5EF4-FFF2-40B4-BE49-F238E27FC236}">
                <a16:creationId xmlns:a16="http://schemas.microsoft.com/office/drawing/2014/main" id="{181D8920-E8B5-E34E-A974-6EF848E04E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83086" y="6051218"/>
            <a:ext cx="1607439" cy="443431"/>
          </a:xfrm>
          <a:prstGeom prst="rect">
            <a:avLst/>
          </a:prstGeom>
        </p:spPr>
      </p:pic>
      <p:sp>
        <p:nvSpPr>
          <p:cNvPr id="8" name="TextBox 7">
            <a:extLst>
              <a:ext uri="{FF2B5EF4-FFF2-40B4-BE49-F238E27FC236}">
                <a16:creationId xmlns:a16="http://schemas.microsoft.com/office/drawing/2014/main" id="{526DDB07-DCF8-9639-AE70-362BAD99B258}"/>
              </a:ext>
            </a:extLst>
          </p:cNvPr>
          <p:cNvSpPr txBox="1"/>
          <p:nvPr/>
        </p:nvSpPr>
        <p:spPr>
          <a:xfrm>
            <a:off x="2600741" y="5641634"/>
            <a:ext cx="699051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A305D"/>
                </a:solidFill>
                <a:effectLst/>
                <a:uLnTx/>
                <a:uFillTx/>
                <a:latin typeface="Aptos" panose="02110004020202020204"/>
                <a:ea typeface="+mn-ea"/>
                <a:cs typeface="+mn-cs"/>
              </a:rPr>
              <a:t>The Health Resources and Services Administration (HRSA), Department of Health and Human Services (HHS) provided financial support for this publication. The award totaled $3,057,637.00 and contents may not reflect the policies of HRSA, HHS, or the U.S. Government.</a:t>
            </a:r>
            <a:endParaRPr kumimoji="0" lang="en-US" sz="900" b="0" i="1" u="sng" strike="noStrike" kern="1200" cap="none" spc="0" normalizeH="0" baseline="0" noProof="0" dirty="0">
              <a:ln>
                <a:noFill/>
              </a:ln>
              <a:solidFill>
                <a:srgbClr val="0A305D"/>
              </a:solidFill>
              <a:effectLst/>
              <a:uLnTx/>
              <a:uFillTx/>
              <a:latin typeface="Aptos" panose="02110004020202020204"/>
              <a:ea typeface="+mn-ea"/>
              <a:cs typeface="+mn-cs"/>
            </a:endParaRPr>
          </a:p>
        </p:txBody>
      </p:sp>
      <p:pic>
        <p:nvPicPr>
          <p:cNvPr id="10" name="Picture 9" descr="A logo of a dog and a star&#10;&#10;AI-generated content may be incorrect.">
            <a:extLst>
              <a:ext uri="{FF2B5EF4-FFF2-40B4-BE49-F238E27FC236}">
                <a16:creationId xmlns:a16="http://schemas.microsoft.com/office/drawing/2014/main" id="{A755F93C-1D76-E27D-F8FA-EEFA804C5B31}"/>
              </a:ext>
            </a:extLst>
          </p:cNvPr>
          <p:cNvPicPr>
            <a:picLocks noChangeAspect="1"/>
          </p:cNvPicPr>
          <p:nvPr/>
        </p:nvPicPr>
        <p:blipFill>
          <a:blip r:embed="rId3"/>
          <a:stretch>
            <a:fillRect/>
          </a:stretch>
        </p:blipFill>
        <p:spPr>
          <a:xfrm>
            <a:off x="5638800" y="6074419"/>
            <a:ext cx="859000" cy="398085"/>
          </a:xfrm>
          <a:prstGeom prst="rect">
            <a:avLst/>
          </a:prstGeom>
        </p:spPr>
      </p:pic>
      <p:pic>
        <p:nvPicPr>
          <p:cNvPr id="12" name="Picture 11" descr="A blue and white logo&#10;&#10;AI-generated content may be incorrect.">
            <a:extLst>
              <a:ext uri="{FF2B5EF4-FFF2-40B4-BE49-F238E27FC236}">
                <a16:creationId xmlns:a16="http://schemas.microsoft.com/office/drawing/2014/main" id="{E71E09A8-99FE-A403-8900-9AF236AE8F8C}"/>
              </a:ext>
            </a:extLst>
          </p:cNvPr>
          <p:cNvPicPr>
            <a:picLocks noChangeAspect="1"/>
          </p:cNvPicPr>
          <p:nvPr/>
        </p:nvPicPr>
        <p:blipFill>
          <a:blip r:embed="rId4"/>
          <a:stretch>
            <a:fillRect/>
          </a:stretch>
        </p:blipFill>
        <p:spPr>
          <a:xfrm>
            <a:off x="3781613" y="6074419"/>
            <a:ext cx="1143482" cy="420230"/>
          </a:xfrm>
          <a:prstGeom prst="rect">
            <a:avLst/>
          </a:prstGeom>
        </p:spPr>
      </p:pic>
      <p:pic>
        <p:nvPicPr>
          <p:cNvPr id="14" name="Picture 13">
            <a:extLst>
              <a:ext uri="{FF2B5EF4-FFF2-40B4-BE49-F238E27FC236}">
                <a16:creationId xmlns:a16="http://schemas.microsoft.com/office/drawing/2014/main" id="{9D2EFA3E-2694-E52A-A5BA-C84517B272A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78737" y="362219"/>
            <a:ext cx="5425759" cy="2078307"/>
          </a:xfrm>
          <a:prstGeom prst="rect">
            <a:avLst/>
          </a:prstGeom>
        </p:spPr>
      </p:pic>
    </p:spTree>
    <p:extLst>
      <p:ext uri="{BB962C8B-B14F-4D97-AF65-F5344CB8AC3E}">
        <p14:creationId xmlns:p14="http://schemas.microsoft.com/office/powerpoint/2010/main" val="3305082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415A83D3-148E-EFB0-96D8-F518F4D6795F}"/>
              </a:ext>
            </a:extLst>
          </p:cNvPr>
          <p:cNvSpPr txBox="1">
            <a:spLocks/>
          </p:cNvSpPr>
          <p:nvPr/>
        </p:nvSpPr>
        <p:spPr>
          <a:xfrm>
            <a:off x="857734" y="318653"/>
            <a:ext cx="10177466" cy="174942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Cambria" panose="02040503050406030204"/>
                <a:ea typeface="+mj-ea"/>
                <a:cs typeface="+mj-cs"/>
              </a:rPr>
              <a:t>Connection Process</a:t>
            </a:r>
            <a:endParaRPr kumimoji="0" lang="en-US" sz="4000" b="0" i="0" u="none" strike="noStrike" kern="1200" cap="none" spc="0" normalizeH="0" baseline="0" noProof="0" dirty="0">
              <a:ln>
                <a:noFill/>
              </a:ln>
              <a:solidFill>
                <a:srgbClr val="7030A0"/>
              </a:solidFill>
              <a:effectLst/>
              <a:uLnTx/>
              <a:uFillTx/>
              <a:latin typeface="Cambria" panose="02040503050406030204"/>
              <a:ea typeface="+mj-ea"/>
              <a:cs typeface="+mj-cs"/>
            </a:endParaRPr>
          </a:p>
        </p:txBody>
      </p:sp>
      <p:graphicFrame>
        <p:nvGraphicFramePr>
          <p:cNvPr id="5" name="Content Placeholder 2">
            <a:extLst>
              <a:ext uri="{FF2B5EF4-FFF2-40B4-BE49-F238E27FC236}">
                <a16:creationId xmlns:a16="http://schemas.microsoft.com/office/drawing/2014/main" id="{FF93289E-13B9-D0F8-6A1D-DC7972625DD7}"/>
              </a:ext>
            </a:extLst>
          </p:cNvPr>
          <p:cNvGraphicFramePr>
            <a:graphicFrameLocks/>
          </p:cNvGraphicFramePr>
          <p:nvPr/>
        </p:nvGraphicFramePr>
        <p:xfrm>
          <a:off x="1263403" y="1953062"/>
          <a:ext cx="9771797" cy="25597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1582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06C86E7-365F-70F5-A804-843D5D3D901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2EB77D-AB42-0DEC-4501-A1A19969DA2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9B3939F-2E00-0461-A7EE-54E49EABE218}"/>
              </a:ext>
            </a:extLst>
          </p:cNvPr>
          <p:cNvPicPr>
            <a:picLocks noChangeAspect="1"/>
          </p:cNvPicPr>
          <p:nvPr/>
        </p:nvPicPr>
        <p:blipFill>
          <a:blip r:embed="rId3"/>
          <a:stretch>
            <a:fillRect/>
          </a:stretch>
        </p:blipFill>
        <p:spPr>
          <a:xfrm>
            <a:off x="2005568" y="0"/>
            <a:ext cx="8180864" cy="6858000"/>
          </a:xfrm>
          <a:prstGeom prst="rect">
            <a:avLst/>
          </a:prstGeom>
        </p:spPr>
      </p:pic>
    </p:spTree>
    <p:extLst>
      <p:ext uri="{BB962C8B-B14F-4D97-AF65-F5344CB8AC3E}">
        <p14:creationId xmlns:p14="http://schemas.microsoft.com/office/powerpoint/2010/main" val="296036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42C43DC-2308-4245-BCC3-DFC4E1E373D9}"/>
              </a:ext>
            </a:extLst>
          </p:cNvPr>
          <p:cNvSpPr/>
          <p:nvPr/>
        </p:nvSpPr>
        <p:spPr>
          <a:xfrm>
            <a:off x="571500" y="4295955"/>
            <a:ext cx="4552591" cy="18633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3B53143-A95C-FE49-A5D5-FF65AE18924B}"/>
              </a:ext>
            </a:extLst>
          </p:cNvPr>
          <p:cNvSpPr txBox="1"/>
          <p:nvPr/>
        </p:nvSpPr>
        <p:spPr>
          <a:xfrm>
            <a:off x="391425" y="349449"/>
            <a:ext cx="11384263"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A6B34"/>
                </a:solidFill>
                <a:effectLst/>
                <a:uLnTx/>
                <a:uFillTx/>
                <a:latin typeface="Cambria" panose="02040503050406030204"/>
                <a:ea typeface="+mn-ea"/>
                <a:cs typeface="+mn-cs"/>
              </a:rPr>
              <a:t>Intake</a:t>
            </a:r>
          </a:p>
        </p:txBody>
      </p:sp>
      <p:sp>
        <p:nvSpPr>
          <p:cNvPr id="7" name="TextBox 6">
            <a:extLst>
              <a:ext uri="{FF2B5EF4-FFF2-40B4-BE49-F238E27FC236}">
                <a16:creationId xmlns:a16="http://schemas.microsoft.com/office/drawing/2014/main" id="{C18BA240-1D18-174B-BF48-4299C2F1328F}"/>
              </a:ext>
            </a:extLst>
          </p:cNvPr>
          <p:cNvSpPr txBox="1"/>
          <p:nvPr/>
        </p:nvSpPr>
        <p:spPr>
          <a:xfrm>
            <a:off x="391425" y="1057335"/>
            <a:ext cx="5946116" cy="4154984"/>
          </a:xfrm>
          <a:prstGeom prst="rect">
            <a:avLst/>
          </a:prstGeom>
          <a:noFill/>
        </p:spPr>
        <p:txBody>
          <a:bodyPr wrap="square" rtlCol="0">
            <a:spAutoFit/>
          </a:bodyPr>
          <a:lstStyle/>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mbria" panose="02040503050406030204"/>
                <a:ea typeface="+mn-ea"/>
                <a:cs typeface="+mn-cs"/>
              </a:rPr>
              <a:t>Receive phone call, schedule intake</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mbria" panose="02040503050406030204"/>
                <a:ea typeface="+mn-ea"/>
                <a:cs typeface="+mn-cs"/>
              </a:rPr>
              <a:t>Intake: approximately 30 minutes</a:t>
            </a:r>
          </a:p>
          <a:p>
            <a:pPr marL="800100" marR="0" lvl="1" indent="-342900" algn="l" defTabSz="4572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000000"/>
                </a:solidFill>
                <a:effectLst/>
                <a:uLnTx/>
                <a:uFillTx/>
                <a:latin typeface="Cambria" panose="02040503050406030204"/>
                <a:ea typeface="+mn-ea"/>
                <a:cs typeface="+mn-cs"/>
              </a:rPr>
              <a:t>Discuss concerns</a:t>
            </a:r>
          </a:p>
          <a:p>
            <a:pPr marL="800100" marR="0" lvl="1" indent="-342900" algn="l" defTabSz="4572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000000"/>
                </a:solidFill>
                <a:effectLst/>
                <a:uLnTx/>
                <a:uFillTx/>
                <a:latin typeface="Cambria" panose="02040503050406030204"/>
                <a:ea typeface="+mn-ea"/>
                <a:cs typeface="+mn-cs"/>
              </a:rPr>
              <a:t>Learn about provider's story</a:t>
            </a:r>
          </a:p>
          <a:p>
            <a:pPr marL="800100" marR="0" lvl="1" indent="-342900" algn="l" defTabSz="4572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000000"/>
                </a:solidFill>
                <a:effectLst/>
                <a:uLnTx/>
                <a:uFillTx/>
                <a:latin typeface="Cambria" panose="02040503050406030204"/>
                <a:ea typeface="+mn-ea"/>
                <a:cs typeface="+mn-cs"/>
              </a:rPr>
              <a:t>Learn about child's story</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mbria" panose="02040503050406030204"/>
                <a:ea typeface="+mn-ea"/>
                <a:cs typeface="+mn-cs"/>
              </a:rPr>
              <a:t>Schedule next appointment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mbria" panose="02040503050406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mbria" panose="02040503050406030204"/>
              <a:ea typeface="+mn-ea"/>
              <a:cs typeface="+mn-cs"/>
            </a:endParaRPr>
          </a:p>
        </p:txBody>
      </p:sp>
      <p:pic>
        <p:nvPicPr>
          <p:cNvPr id="3" name="Picture 2">
            <a:extLst>
              <a:ext uri="{FF2B5EF4-FFF2-40B4-BE49-F238E27FC236}">
                <a16:creationId xmlns:a16="http://schemas.microsoft.com/office/drawing/2014/main" id="{42718323-269C-DC62-7786-D947A676F49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4326542" y="4419944"/>
            <a:ext cx="2008909" cy="2038993"/>
          </a:xfrm>
          <a:prstGeom prst="rect">
            <a:avLst/>
          </a:prstGeom>
        </p:spPr>
      </p:pic>
      <p:sp>
        <p:nvSpPr>
          <p:cNvPr id="4" name="Right Arrow Callout 3">
            <a:extLst>
              <a:ext uri="{FF2B5EF4-FFF2-40B4-BE49-F238E27FC236}">
                <a16:creationId xmlns:a16="http://schemas.microsoft.com/office/drawing/2014/main" id="{BD954D15-785E-CECD-414C-AE83B849E497}"/>
              </a:ext>
            </a:extLst>
          </p:cNvPr>
          <p:cNvSpPr/>
          <p:nvPr/>
        </p:nvSpPr>
        <p:spPr>
          <a:xfrm>
            <a:off x="2680334" y="5209486"/>
            <a:ext cx="1368298" cy="584775"/>
          </a:xfrm>
          <a:prstGeom prst="rightArrowCallout">
            <a:avLst/>
          </a:prstGeom>
          <a:noFill/>
          <a:ln w="76200">
            <a:solidFill>
              <a:schemeClr val="accent4"/>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Also</a:t>
            </a:r>
          </a:p>
        </p:txBody>
      </p:sp>
    </p:spTree>
    <p:extLst>
      <p:ext uri="{BB962C8B-B14F-4D97-AF65-F5344CB8AC3E}">
        <p14:creationId xmlns:p14="http://schemas.microsoft.com/office/powerpoint/2010/main" val="20203033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EGO, toy&#10;&#10;Description automatically generated">
            <a:extLst>
              <a:ext uri="{FF2B5EF4-FFF2-40B4-BE49-F238E27FC236}">
                <a16:creationId xmlns:a16="http://schemas.microsoft.com/office/drawing/2014/main" id="{52008EDF-5CA2-CC41-69F7-2C6B4FAEEB1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109857" y="3432099"/>
            <a:ext cx="3895259" cy="3107247"/>
          </a:xfrm>
          <a:prstGeom prst="rect">
            <a:avLst/>
          </a:prstGeom>
        </p:spPr>
      </p:pic>
      <p:sp>
        <p:nvSpPr>
          <p:cNvPr id="5" name="Rectangle 4">
            <a:extLst>
              <a:ext uri="{FF2B5EF4-FFF2-40B4-BE49-F238E27FC236}">
                <a16:creationId xmlns:a16="http://schemas.microsoft.com/office/drawing/2014/main" id="{F44A4658-BD3D-D5A8-DED4-13F1D282EBDA}"/>
              </a:ext>
            </a:extLst>
          </p:cNvPr>
          <p:cNvSpPr/>
          <p:nvPr/>
        </p:nvSpPr>
        <p:spPr>
          <a:xfrm>
            <a:off x="543791" y="4583650"/>
            <a:ext cx="4552591" cy="18633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B80501C-DF7A-87EF-236E-98766A204BA9}"/>
              </a:ext>
            </a:extLst>
          </p:cNvPr>
          <p:cNvSpPr txBox="1"/>
          <p:nvPr/>
        </p:nvSpPr>
        <p:spPr>
          <a:xfrm>
            <a:off x="416312" y="1714654"/>
            <a:ext cx="7367120" cy="4708981"/>
          </a:xfrm>
          <a:prstGeom prst="rect">
            <a:avLst/>
          </a:prstGeom>
          <a:noFill/>
        </p:spPr>
        <p:txBody>
          <a:bodyPr wrap="square" rtlCol="0">
            <a:spAutoFit/>
          </a:bodyPr>
          <a:lstStyle/>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mbria" panose="02040503050406030204"/>
                <a:ea typeface="+mn-ea"/>
                <a:cs typeface="+mn-cs"/>
              </a:rPr>
              <a:t>Plan 45-60 minutes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mbria" panose="02040503050406030204"/>
                <a:ea typeface="+mn-ea"/>
                <a:cs typeface="+mn-cs"/>
              </a:rPr>
              <a:t>Grounding moment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mbria" panose="02040503050406030204"/>
                <a:ea typeface="+mn-ea"/>
                <a:cs typeface="+mn-cs"/>
              </a:rPr>
              <a:t>Updates on child, review recent challenges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mbria" panose="02040503050406030204"/>
                <a:ea typeface="+mn-ea"/>
                <a:cs typeface="+mn-cs"/>
              </a:rPr>
              <a:t>Reflective practice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mbria" panose="02040503050406030204"/>
                <a:ea typeface="+mn-ea"/>
                <a:cs typeface="+mn-cs"/>
              </a:rPr>
              <a:t>Care consultation: joint planning responsive care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mbria" panose="02040503050406030204"/>
                <a:ea typeface="+mn-ea"/>
                <a:cs typeface="+mn-cs"/>
              </a:rPr>
              <a:t>Relationship based skill building</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mbria" panose="02040503050406030204"/>
                <a:ea typeface="+mn-ea"/>
                <a:cs typeface="+mn-cs"/>
              </a:rPr>
              <a:t>Social emotional strategy development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mbria" panose="02040503050406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mbria" panose="02040503050406030204"/>
              <a:ea typeface="+mn-ea"/>
              <a:cs typeface="+mn-cs"/>
            </a:endParaRPr>
          </a:p>
        </p:txBody>
      </p:sp>
      <p:pic>
        <p:nvPicPr>
          <p:cNvPr id="7" name="Picture 6">
            <a:extLst>
              <a:ext uri="{FF2B5EF4-FFF2-40B4-BE49-F238E27FC236}">
                <a16:creationId xmlns:a16="http://schemas.microsoft.com/office/drawing/2014/main" id="{25F4CB4A-3BD6-A250-56F0-A11264953B9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9478155" y="1386908"/>
            <a:ext cx="1917941" cy="2038993"/>
          </a:xfrm>
          <a:prstGeom prst="rect">
            <a:avLst/>
          </a:prstGeom>
        </p:spPr>
      </p:pic>
      <p:sp>
        <p:nvSpPr>
          <p:cNvPr id="8" name="Right Arrow Callout 7">
            <a:extLst>
              <a:ext uri="{FF2B5EF4-FFF2-40B4-BE49-F238E27FC236}">
                <a16:creationId xmlns:a16="http://schemas.microsoft.com/office/drawing/2014/main" id="{76903B2F-D5B7-886B-0A9B-F30994383B0E}"/>
              </a:ext>
            </a:extLst>
          </p:cNvPr>
          <p:cNvSpPr/>
          <p:nvPr/>
        </p:nvSpPr>
        <p:spPr>
          <a:xfrm>
            <a:off x="7783432" y="1952329"/>
            <a:ext cx="1368298" cy="584775"/>
          </a:xfrm>
          <a:prstGeom prst="rightArrowCallout">
            <a:avLst/>
          </a:prstGeom>
          <a:noFill/>
          <a:ln w="76200">
            <a:solidFill>
              <a:schemeClr val="accent4"/>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Also</a:t>
            </a:r>
          </a:p>
        </p:txBody>
      </p:sp>
      <p:sp>
        <p:nvSpPr>
          <p:cNvPr id="9" name="TextBox 8">
            <a:extLst>
              <a:ext uri="{FF2B5EF4-FFF2-40B4-BE49-F238E27FC236}">
                <a16:creationId xmlns:a16="http://schemas.microsoft.com/office/drawing/2014/main" id="{9F06F66A-E508-7EDA-06C1-9A7458455411}"/>
              </a:ext>
            </a:extLst>
          </p:cNvPr>
          <p:cNvSpPr txBox="1"/>
          <p:nvPr/>
        </p:nvSpPr>
        <p:spPr>
          <a:xfrm>
            <a:off x="391425" y="349449"/>
            <a:ext cx="11384263"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A6B34"/>
                </a:solidFill>
                <a:effectLst/>
                <a:uLnTx/>
                <a:uFillTx/>
                <a:latin typeface="Cambria" panose="02040503050406030204"/>
                <a:ea typeface="+mn-ea"/>
                <a:cs typeface="+mn-cs"/>
              </a:rPr>
              <a:t>Follow up consultation: What to Expect</a:t>
            </a:r>
          </a:p>
        </p:txBody>
      </p:sp>
    </p:spTree>
    <p:extLst>
      <p:ext uri="{BB962C8B-B14F-4D97-AF65-F5344CB8AC3E}">
        <p14:creationId xmlns:p14="http://schemas.microsoft.com/office/powerpoint/2010/main" val="41399410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1A2D3-F1EF-1305-E723-52F4A9636287}"/>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92AEC181-2187-BF02-3A51-DB0D0395184E}"/>
              </a:ext>
            </a:extLst>
          </p:cNvPr>
          <p:cNvSpPr>
            <a:spLocks noGrp="1"/>
          </p:cNvSpPr>
          <p:nvPr>
            <p:ph type="ctrTitle"/>
          </p:nvPr>
        </p:nvSpPr>
        <p:spPr>
          <a:xfrm>
            <a:off x="1553687" y="385931"/>
            <a:ext cx="9084623" cy="900799"/>
          </a:xfrm>
        </p:spPr>
        <p:txBody>
          <a:bodyPr vert="horz" lIns="91440" tIns="45720" rIns="91440" bIns="45720" rtlCol="0" anchor="t" anchorCtr="0">
            <a:normAutofit/>
          </a:bodyPr>
          <a:lstStyle/>
          <a:p>
            <a:pPr marL="0" marR="0">
              <a:spcAft>
                <a:spcPts val="0"/>
              </a:spcAft>
            </a:pPr>
            <a:r>
              <a:rPr lang="en-US" sz="4400" b="1" kern="1200">
                <a:solidFill>
                  <a:schemeClr val="accent3"/>
                </a:solidFill>
                <a:effectLst/>
                <a:latin typeface="+mj-lt"/>
                <a:ea typeface="+mj-ea"/>
                <a:cs typeface="+mj-cs"/>
              </a:rPr>
              <a:t>Help Me Grow Alaska Information</a:t>
            </a:r>
            <a:endParaRPr lang="en-US" sz="4400" kern="1200">
              <a:solidFill>
                <a:schemeClr val="accent3"/>
              </a:solidFill>
              <a:latin typeface="+mj-lt"/>
              <a:ea typeface="+mj-ea"/>
              <a:cs typeface="+mj-cs"/>
            </a:endParaRPr>
          </a:p>
        </p:txBody>
      </p:sp>
      <p:sp>
        <p:nvSpPr>
          <p:cNvPr id="3" name="TextBox 2">
            <a:extLst>
              <a:ext uri="{FF2B5EF4-FFF2-40B4-BE49-F238E27FC236}">
                <a16:creationId xmlns:a16="http://schemas.microsoft.com/office/drawing/2014/main" id="{E473246D-E56F-DE19-2D41-CD2E84134DA8}"/>
              </a:ext>
            </a:extLst>
          </p:cNvPr>
          <p:cNvSpPr txBox="1"/>
          <p:nvPr/>
        </p:nvSpPr>
        <p:spPr>
          <a:xfrm>
            <a:off x="2882096" y="1286730"/>
            <a:ext cx="6238755" cy="518533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2000"/>
              </a:lnSpc>
              <a:spcBef>
                <a:spcPts val="1000"/>
              </a:spcBef>
              <a:spcAft>
                <a:spcPts val="600"/>
              </a:spcAft>
              <a:buClrTx/>
              <a:buSzTx/>
              <a:buFontTx/>
              <a:buNone/>
              <a:tabLst/>
              <a:defRPr/>
            </a:pPr>
            <a:r>
              <a:rPr kumimoji="0" lang="en-US" sz="3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For more information on Help Me Grow Alaska</a:t>
            </a:r>
          </a:p>
          <a:p>
            <a:pPr marL="0" marR="0" lvl="0" indent="0" algn="ctr" defTabSz="914400" rtl="0" eaLnBrk="1" fontAlgn="auto" latinLnBrk="0" hangingPunct="1">
              <a:lnSpc>
                <a:spcPct val="102000"/>
              </a:lnSpc>
              <a:spcBef>
                <a:spcPts val="1000"/>
              </a:spcBef>
              <a:spcAft>
                <a:spcPts val="60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2000"/>
              </a:lnSpc>
              <a:spcBef>
                <a:spcPts val="100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Visit: </a:t>
            </a:r>
            <a:r>
              <a:rPr kumimoji="0" lang="en-US" sz="2400" b="0" i="0" u="none" strike="noStrike" kern="1200" cap="none" spc="0" normalizeH="0" baseline="0" noProof="0" err="1">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www</a:t>
            </a:r>
            <a:r>
              <a:rPr kumimoji="0" lang="en-US" sz="2400" b="1" i="0" u="none" strike="noStrike" kern="1200" cap="none" spc="0" normalizeH="0" baseline="0" noProof="0" err="1">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US" sz="2400" b="0" i="0" u="none" strike="noStrike" kern="1200" cap="none" spc="0" normalizeH="0" baseline="0" noProof="0" err="1">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HelpMeGrowAK.org</a:t>
            </a:r>
            <a:r>
              <a:rPr kumimoji="0" lang="en-US" sz="24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ctr" defTabSz="914400" rtl="0" eaLnBrk="1" fontAlgn="auto" latinLnBrk="0" hangingPunct="1">
              <a:lnSpc>
                <a:spcPct val="102000"/>
              </a:lnSpc>
              <a:spcBef>
                <a:spcPts val="100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Call:</a:t>
            </a:r>
            <a:r>
              <a:rPr kumimoji="0" lang="en-US" sz="24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1-833-HMG-ALASKA</a:t>
            </a:r>
            <a:br>
              <a:rPr kumimoji="0" lang="en-US" sz="24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24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1-833-464-2527</a:t>
            </a:r>
          </a:p>
          <a:p>
            <a:pPr marL="0" marR="0" lvl="0" indent="0" algn="ctr" defTabSz="914400" rtl="0" eaLnBrk="1" fontAlgn="auto" latinLnBrk="0" hangingPunct="1">
              <a:lnSpc>
                <a:spcPct val="102000"/>
              </a:lnSpc>
              <a:spcBef>
                <a:spcPts val="100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Fax:</a:t>
            </a:r>
            <a:r>
              <a:rPr kumimoji="0" lang="en-US" sz="24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1-833-464-2527</a:t>
            </a:r>
          </a:p>
          <a:p>
            <a:pPr marL="0" marR="0" lvl="0" indent="0" algn="ctr" defTabSz="914400" rtl="0" eaLnBrk="1" fontAlgn="auto" latinLnBrk="0" hangingPunct="1">
              <a:lnSpc>
                <a:spcPct val="102000"/>
              </a:lnSpc>
              <a:spcBef>
                <a:spcPts val="1000"/>
              </a:spcBef>
              <a:spcAft>
                <a:spcPts val="60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Cambria" panose="02040503050406030204"/>
              <a:ea typeface="Verdana" panose="020B0604030504040204" pitchFamily="34" charset="0"/>
              <a:cs typeface="+mn-cs"/>
            </a:endParaRPr>
          </a:p>
          <a:p>
            <a:pPr marL="0" marR="0" lvl="0" indent="0" algn="l" defTabSz="914400" rtl="0" eaLnBrk="1" fontAlgn="auto" latinLnBrk="0" hangingPunct="1">
              <a:lnSpc>
                <a:spcPct val="102000"/>
              </a:lnSpc>
              <a:spcBef>
                <a:spcPts val="1000"/>
              </a:spcBef>
              <a:spcAft>
                <a:spcPts val="6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mbria" panose="02040503050406030204"/>
                <a:ea typeface="Verdana" panose="020B0604030504040204" pitchFamily="34" charset="0"/>
                <a:cs typeface="+mn-cs"/>
              </a:rPr>
              <a:t>	</a:t>
            </a:r>
          </a:p>
        </p:txBody>
      </p:sp>
      <p:pic>
        <p:nvPicPr>
          <p:cNvPr id="5" name="Picture 4">
            <a:extLst>
              <a:ext uri="{FF2B5EF4-FFF2-40B4-BE49-F238E27FC236}">
                <a16:creationId xmlns:a16="http://schemas.microsoft.com/office/drawing/2014/main" id="{17FF3180-C3A3-952B-91CF-D75082A8671D}"/>
              </a:ext>
            </a:extLst>
          </p:cNvPr>
          <p:cNvPicPr>
            <a:picLocks noChangeAspect="1"/>
          </p:cNvPicPr>
          <p:nvPr/>
        </p:nvPicPr>
        <p:blipFill>
          <a:blip r:embed="rId2"/>
          <a:stretch>
            <a:fillRect/>
          </a:stretch>
        </p:blipFill>
        <p:spPr>
          <a:xfrm>
            <a:off x="9879580" y="4440548"/>
            <a:ext cx="1517459" cy="1517459"/>
          </a:xfrm>
          <a:prstGeom prst="rect">
            <a:avLst/>
          </a:prstGeom>
        </p:spPr>
      </p:pic>
    </p:spTree>
    <p:extLst>
      <p:ext uri="{BB962C8B-B14F-4D97-AF65-F5344CB8AC3E}">
        <p14:creationId xmlns:p14="http://schemas.microsoft.com/office/powerpoint/2010/main" val="28828043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5153B2-C7BB-E24C-8A30-7BCCEFA5597E}"/>
              </a:ext>
            </a:extLst>
          </p:cNvPr>
          <p:cNvSpPr>
            <a:spLocks noGrp="1"/>
          </p:cNvSpPr>
          <p:nvPr>
            <p:ph type="ctrTitle"/>
          </p:nvPr>
        </p:nvSpPr>
        <p:spPr>
          <a:xfrm>
            <a:off x="4822668" y="1190005"/>
            <a:ext cx="6260308" cy="1749426"/>
          </a:xfrm>
        </p:spPr>
        <p:txBody>
          <a:bodyPr>
            <a:normAutofit/>
          </a:bodyPr>
          <a:lstStyle/>
          <a:p>
            <a:pPr algn="ctr"/>
            <a:r>
              <a:rPr lang="en-US" sz="6000" dirty="0">
                <a:solidFill>
                  <a:schemeClr val="tx2">
                    <a:lumMod val="75000"/>
                  </a:schemeClr>
                </a:solidFill>
              </a:rPr>
              <a:t>Questions?</a:t>
            </a:r>
          </a:p>
        </p:txBody>
      </p:sp>
      <p:sp>
        <p:nvSpPr>
          <p:cNvPr id="6" name="TextBox 5">
            <a:extLst>
              <a:ext uri="{FF2B5EF4-FFF2-40B4-BE49-F238E27FC236}">
                <a16:creationId xmlns:a16="http://schemas.microsoft.com/office/drawing/2014/main" id="{E13113F8-521A-CD40-ACBD-6EC4CDAB9D94}"/>
              </a:ext>
            </a:extLst>
          </p:cNvPr>
          <p:cNvSpPr txBox="1"/>
          <p:nvPr/>
        </p:nvSpPr>
        <p:spPr>
          <a:xfrm>
            <a:off x="4933194" y="3426241"/>
            <a:ext cx="7258806" cy="233910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A305D"/>
                </a:solidFill>
                <a:effectLst/>
                <a:uLnTx/>
                <a:uFillTx/>
                <a:latin typeface="Aptos" panose="02110004020202020204"/>
                <a:ea typeface="+mn-ea"/>
                <a:cs typeface="+mn-cs"/>
              </a:rPr>
              <a:t>Carmen Wenger</a:t>
            </a:r>
            <a:endParaRPr kumimoji="0" lang="en-US" sz="2800" b="0" i="0" u="none" strike="noStrike" kern="1200" cap="none" spc="0" normalizeH="0" baseline="0" noProof="0" dirty="0">
              <a:ln>
                <a:noFill/>
              </a:ln>
              <a:solidFill>
                <a:srgbClr val="0A305D"/>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A305D"/>
                </a:solidFill>
                <a:effectLst/>
                <a:uLnTx/>
                <a:uFillTx/>
                <a:latin typeface="Aptos" panose="02110004020202020204"/>
                <a:ea typeface="+mn-ea"/>
                <a:cs typeface="+mn-cs"/>
              </a:rPr>
              <a:t>Director of Programs, All Alaska Pediatric Partnership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A305D"/>
                </a:solidFill>
                <a:effectLst/>
                <a:uLnTx/>
                <a:uFillTx/>
                <a:latin typeface="Aptos" panose="02110004020202020204"/>
                <a:ea typeface="+mn-ea"/>
                <a:cs typeface="+mn-cs"/>
                <a:hlinkClick r:id="rId3"/>
              </a:rPr>
              <a:t>carmen@a2p2.com</a:t>
            </a:r>
            <a:endParaRPr kumimoji="0" lang="en-US" sz="1800" b="0" i="0" u="none" strike="noStrike" kern="1200" cap="none" spc="0" normalizeH="0" baseline="0" noProof="0" dirty="0">
              <a:ln>
                <a:noFill/>
              </a:ln>
              <a:solidFill>
                <a:srgbClr val="0A305D"/>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305D"/>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A305D"/>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305D"/>
              </a:solidFill>
              <a:effectLst/>
              <a:uLnTx/>
              <a:uFillTx/>
              <a:latin typeface="Aptos" panose="02110004020202020204"/>
              <a:ea typeface="Lato"/>
              <a:cs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305D"/>
              </a:solidFill>
              <a:effectLst/>
              <a:uLnTx/>
              <a:uFillTx/>
              <a:latin typeface="Aptos" panose="02110004020202020204"/>
              <a:ea typeface="+mn-ea"/>
              <a:cs typeface="+mn-cs"/>
            </a:endParaRPr>
          </a:p>
        </p:txBody>
      </p:sp>
      <p:pic>
        <p:nvPicPr>
          <p:cNvPr id="4" name="Picture 3" descr="Logo&#10;&#10;Description automatically generated">
            <a:extLst>
              <a:ext uri="{FF2B5EF4-FFF2-40B4-BE49-F238E27FC236}">
                <a16:creationId xmlns:a16="http://schemas.microsoft.com/office/drawing/2014/main" id="{97D81954-B15C-E741-881F-88D8CF6069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4035" y="6065206"/>
            <a:ext cx="1607439" cy="443431"/>
          </a:xfrm>
          <a:prstGeom prst="rect">
            <a:avLst/>
          </a:prstGeom>
        </p:spPr>
      </p:pic>
      <p:pic>
        <p:nvPicPr>
          <p:cNvPr id="5" name="Picture 4" descr="A picture containing toy, vector graphics&#10;&#10;Description automatically generated">
            <a:extLst>
              <a:ext uri="{FF2B5EF4-FFF2-40B4-BE49-F238E27FC236}">
                <a16:creationId xmlns:a16="http://schemas.microsoft.com/office/drawing/2014/main" id="{293D001A-E338-944B-9F26-5AAC33A9256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343844"/>
            <a:ext cx="4636168" cy="6164794"/>
          </a:xfrm>
          <a:prstGeom prst="rect">
            <a:avLst/>
          </a:prstGeom>
        </p:spPr>
      </p:pic>
    </p:spTree>
    <p:extLst>
      <p:ext uri="{BB962C8B-B14F-4D97-AF65-F5344CB8AC3E}">
        <p14:creationId xmlns:p14="http://schemas.microsoft.com/office/powerpoint/2010/main" val="42329100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343D58A-81A3-942F-F844-BA9E393065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205503-6160-3BE1-6C7D-5E21692AE052}"/>
              </a:ext>
            </a:extLst>
          </p:cNvPr>
          <p:cNvSpPr>
            <a:spLocks noGrp="1"/>
          </p:cNvSpPr>
          <p:nvPr>
            <p:ph type="title"/>
          </p:nvPr>
        </p:nvSpPr>
        <p:spPr>
          <a:xfrm>
            <a:off x="964975" y="1994945"/>
            <a:ext cx="10515600" cy="1325563"/>
          </a:xfrm>
        </p:spPr>
        <p:txBody>
          <a:bodyPr>
            <a:normAutofit fontScale="90000"/>
          </a:bodyPr>
          <a:lstStyle/>
          <a:p>
            <a:pPr algn="ctr"/>
            <a:r>
              <a:rPr lang="en-US" sz="6000" b="1" dirty="0">
                <a:solidFill>
                  <a:srgbClr val="02698C"/>
                </a:solidFill>
                <a:latin typeface="Source Sans Pro SemiBold" panose="020B0503030403020204" pitchFamily="34" charset="0"/>
                <a:ea typeface="Source Sans Pro SemiBold" panose="020B0503030403020204" pitchFamily="34" charset="0"/>
              </a:rPr>
              <a:t>Heidi Huppert</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4000" b="1" dirty="0">
                <a:solidFill>
                  <a:srgbClr val="02698C"/>
                </a:solidFill>
                <a:latin typeface="Source Sans Pro SemiBold" panose="020B0503030403020204" pitchFamily="34" charset="0"/>
                <a:ea typeface="Source Sans Pro SemiBold" panose="020B0503030403020204" pitchFamily="34" charset="0"/>
              </a:rPr>
              <a:t>Chief Program Officer</a:t>
            </a:r>
            <a:endParaRPr lang="en-US" sz="6000" b="1" dirty="0">
              <a:solidFill>
                <a:srgbClr val="02698C"/>
              </a:solidFill>
              <a:latin typeface="Source Sans Pro SemiBold" panose="020B0503030403020204" pitchFamily="34" charset="0"/>
              <a:ea typeface="Source Sans Pro SemiBold" panose="020B0503030403020204" pitchFamily="34" charset="0"/>
            </a:endParaRPr>
          </a:p>
        </p:txBody>
      </p:sp>
      <p:sp>
        <p:nvSpPr>
          <p:cNvPr id="3" name="Content Placeholder 2">
            <a:extLst>
              <a:ext uri="{FF2B5EF4-FFF2-40B4-BE49-F238E27FC236}">
                <a16:creationId xmlns:a16="http://schemas.microsoft.com/office/drawing/2014/main" id="{06DE6ACA-B5DC-DA80-6C04-7BDCBC19C687}"/>
              </a:ext>
            </a:extLst>
          </p:cNvPr>
          <p:cNvSpPr>
            <a:spLocks noGrp="1"/>
          </p:cNvSpPr>
          <p:nvPr>
            <p:ph idx="1"/>
          </p:nvPr>
        </p:nvSpPr>
        <p:spPr>
          <a:xfrm>
            <a:off x="1123950" y="4522833"/>
            <a:ext cx="9944100" cy="697535"/>
          </a:xfrm>
        </p:spPr>
        <p:txBody>
          <a:bodyPr>
            <a:normAutofit/>
          </a:bodyPr>
          <a:lstStyle/>
          <a:p>
            <a:pPr marL="0" indent="0" algn="ctr">
              <a:buNone/>
            </a:pPr>
            <a:r>
              <a:rPr lang="en-US" dirty="0">
                <a:solidFill>
                  <a:srgbClr val="02698C"/>
                </a:solidFill>
                <a:latin typeface="Source Sans Pro" panose="020B0503030403020204" pitchFamily="34" charset="0"/>
                <a:ea typeface="Source Sans Pro" panose="020B0503030403020204" pitchFamily="34" charset="0"/>
              </a:rPr>
              <a:t>Covenant House Alaska</a:t>
            </a:r>
          </a:p>
        </p:txBody>
      </p:sp>
    </p:spTree>
    <p:extLst>
      <p:ext uri="{BB962C8B-B14F-4D97-AF65-F5344CB8AC3E}">
        <p14:creationId xmlns:p14="http://schemas.microsoft.com/office/powerpoint/2010/main" val="6011139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CA645-E2B7-51FA-FF3F-F79D3DE1EA81}"/>
              </a:ext>
            </a:extLst>
          </p:cNvPr>
          <p:cNvSpPr>
            <a:spLocks noGrp="1"/>
          </p:cNvSpPr>
          <p:nvPr>
            <p:ph type="title"/>
          </p:nvPr>
        </p:nvSpPr>
        <p:spPr/>
        <p:txBody>
          <a:bodyPr/>
          <a:lstStyle/>
          <a:p>
            <a:endParaRPr lang="en-US"/>
          </a:p>
        </p:txBody>
      </p:sp>
      <p:pic>
        <p:nvPicPr>
          <p:cNvPr id="1026" name="Picture 2" descr="No photo description available.">
            <a:extLst>
              <a:ext uri="{FF2B5EF4-FFF2-40B4-BE49-F238E27FC236}">
                <a16:creationId xmlns:a16="http://schemas.microsoft.com/office/drawing/2014/main" id="{081E93DB-2F9C-FEB6-9CA3-9D3A28780F1E}"/>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9341417" y="313417"/>
            <a:ext cx="2304483" cy="23044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B3DC389-137F-3AC9-0A1B-AE0A72EE2A72}"/>
              </a:ext>
            </a:extLst>
          </p:cNvPr>
          <p:cNvPicPr>
            <a:picLocks noChangeAspect="1"/>
          </p:cNvPicPr>
          <p:nvPr/>
        </p:nvPicPr>
        <p:blipFill>
          <a:blip r:embed="rId4"/>
          <a:stretch>
            <a:fillRect/>
          </a:stretch>
        </p:blipFill>
        <p:spPr>
          <a:xfrm>
            <a:off x="421455" y="357188"/>
            <a:ext cx="2832100" cy="2667000"/>
          </a:xfrm>
          <a:prstGeom prst="rect">
            <a:avLst/>
          </a:prstGeom>
        </p:spPr>
      </p:pic>
      <p:pic>
        <p:nvPicPr>
          <p:cNvPr id="5" name="Picture 4">
            <a:extLst>
              <a:ext uri="{FF2B5EF4-FFF2-40B4-BE49-F238E27FC236}">
                <a16:creationId xmlns:a16="http://schemas.microsoft.com/office/drawing/2014/main" id="{CCC75DDA-44BD-8EEC-6DBD-1D83A74C63A8}"/>
              </a:ext>
            </a:extLst>
          </p:cNvPr>
          <p:cNvPicPr>
            <a:picLocks noChangeAspect="1"/>
          </p:cNvPicPr>
          <p:nvPr/>
        </p:nvPicPr>
        <p:blipFill>
          <a:blip r:embed="rId5"/>
          <a:stretch>
            <a:fillRect/>
          </a:stretch>
        </p:blipFill>
        <p:spPr>
          <a:xfrm>
            <a:off x="3524250" y="1081088"/>
            <a:ext cx="5143500" cy="1219200"/>
          </a:xfrm>
          <a:prstGeom prst="rect">
            <a:avLst/>
          </a:prstGeom>
        </p:spPr>
      </p:pic>
      <p:pic>
        <p:nvPicPr>
          <p:cNvPr id="6" name="Picture 5">
            <a:extLst>
              <a:ext uri="{FF2B5EF4-FFF2-40B4-BE49-F238E27FC236}">
                <a16:creationId xmlns:a16="http://schemas.microsoft.com/office/drawing/2014/main" id="{196EA1EF-66B2-38CB-AF21-3823E7A9AD7D}"/>
              </a:ext>
            </a:extLst>
          </p:cNvPr>
          <p:cNvPicPr>
            <a:picLocks noChangeAspect="1"/>
          </p:cNvPicPr>
          <p:nvPr/>
        </p:nvPicPr>
        <p:blipFill>
          <a:blip r:embed="rId6"/>
          <a:stretch>
            <a:fillRect/>
          </a:stretch>
        </p:blipFill>
        <p:spPr>
          <a:xfrm>
            <a:off x="7918634" y="3860940"/>
            <a:ext cx="3982540" cy="2901497"/>
          </a:xfrm>
          <a:prstGeom prst="rect">
            <a:avLst/>
          </a:prstGeom>
        </p:spPr>
      </p:pic>
      <p:pic>
        <p:nvPicPr>
          <p:cNvPr id="7" name="Picture 6">
            <a:extLst>
              <a:ext uri="{FF2B5EF4-FFF2-40B4-BE49-F238E27FC236}">
                <a16:creationId xmlns:a16="http://schemas.microsoft.com/office/drawing/2014/main" id="{8022C1FA-15BC-B8BA-5407-2082D2842315}"/>
              </a:ext>
            </a:extLst>
          </p:cNvPr>
          <p:cNvPicPr>
            <a:picLocks noChangeAspect="1"/>
          </p:cNvPicPr>
          <p:nvPr/>
        </p:nvPicPr>
        <p:blipFill>
          <a:blip r:embed="rId7"/>
          <a:stretch>
            <a:fillRect/>
          </a:stretch>
        </p:blipFill>
        <p:spPr>
          <a:xfrm>
            <a:off x="290826" y="3860939"/>
            <a:ext cx="4555254" cy="2901499"/>
          </a:xfrm>
          <a:prstGeom prst="rect">
            <a:avLst/>
          </a:prstGeom>
        </p:spPr>
      </p:pic>
      <p:pic>
        <p:nvPicPr>
          <p:cNvPr id="8" name="Picture 7">
            <a:extLst>
              <a:ext uri="{FF2B5EF4-FFF2-40B4-BE49-F238E27FC236}">
                <a16:creationId xmlns:a16="http://schemas.microsoft.com/office/drawing/2014/main" id="{7F8985FE-CEC0-04A2-9396-B5785D82B561}"/>
              </a:ext>
            </a:extLst>
          </p:cNvPr>
          <p:cNvPicPr>
            <a:picLocks noChangeAspect="1"/>
          </p:cNvPicPr>
          <p:nvPr/>
        </p:nvPicPr>
        <p:blipFill>
          <a:blip r:embed="rId8"/>
          <a:stretch>
            <a:fillRect/>
          </a:stretch>
        </p:blipFill>
        <p:spPr>
          <a:xfrm>
            <a:off x="5327951" y="3860938"/>
            <a:ext cx="1837841" cy="2901499"/>
          </a:xfrm>
          <a:prstGeom prst="rect">
            <a:avLst/>
          </a:prstGeom>
        </p:spPr>
      </p:pic>
    </p:spTree>
    <p:extLst>
      <p:ext uri="{BB962C8B-B14F-4D97-AF65-F5344CB8AC3E}">
        <p14:creationId xmlns:p14="http://schemas.microsoft.com/office/powerpoint/2010/main" val="12087479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4FA6656-368E-731D-6D9D-3FF2FB21ED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B201CB-3E76-BC51-804A-4F50F460942E}"/>
              </a:ext>
            </a:extLst>
          </p:cNvPr>
          <p:cNvSpPr>
            <a:spLocks noGrp="1"/>
          </p:cNvSpPr>
          <p:nvPr>
            <p:ph type="title"/>
          </p:nvPr>
        </p:nvSpPr>
        <p:spPr>
          <a:xfrm>
            <a:off x="180474" y="1057590"/>
            <a:ext cx="11646568" cy="3634726"/>
          </a:xfrm>
        </p:spPr>
        <p:txBody>
          <a:bodyPr>
            <a:normAutofit fontScale="90000"/>
          </a:bodyPr>
          <a:lstStyle/>
          <a:p>
            <a:pPr algn="ctr"/>
            <a:r>
              <a:rPr lang="en-US" sz="6000" b="1" dirty="0">
                <a:solidFill>
                  <a:srgbClr val="02698C"/>
                </a:solidFill>
                <a:latin typeface="Source Sans Pro SemiBold" panose="020B0503030403020204" pitchFamily="34" charset="0"/>
                <a:ea typeface="Source Sans Pro SemiBold" panose="020B0503030403020204" pitchFamily="34" charset="0"/>
              </a:rPr>
              <a:t>Amie Collins</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4000" b="1" dirty="0">
                <a:solidFill>
                  <a:srgbClr val="02698C"/>
                </a:solidFill>
                <a:latin typeface="Source Sans Pro SemiBold" panose="020B0503030403020204" pitchFamily="34" charset="0"/>
                <a:ea typeface="Source Sans Pro SemiBold" panose="020B0503030403020204" pitchFamily="34" charset="0"/>
              </a:rPr>
              <a:t>Executive Director, Best Beginnings</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6000" b="1" dirty="0">
                <a:solidFill>
                  <a:srgbClr val="02698C"/>
                </a:solidFill>
                <a:latin typeface="Source Sans Pro SemiBold" panose="020B0503030403020204" pitchFamily="34" charset="0"/>
                <a:ea typeface="Source Sans Pro SemiBold" panose="020B0503030403020204" pitchFamily="34" charset="0"/>
              </a:rPr>
              <a:t> &amp; </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6000" b="1" dirty="0">
                <a:solidFill>
                  <a:srgbClr val="02698C"/>
                </a:solidFill>
                <a:latin typeface="Source Sans Pro SemiBold" panose="020B0503030403020204" pitchFamily="34" charset="0"/>
                <a:ea typeface="Source Sans Pro SemiBold" panose="020B0503030403020204" pitchFamily="34" charset="0"/>
              </a:rPr>
              <a:t>Amy Simpson</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4000" b="1" dirty="0">
                <a:solidFill>
                  <a:srgbClr val="02698C"/>
                </a:solidFill>
                <a:latin typeface="Source Sans Pro SemiBold" panose="020B0503030403020204" pitchFamily="34" charset="0"/>
                <a:ea typeface="Source Sans Pro SemiBold" panose="020B0503030403020204" pitchFamily="34" charset="0"/>
              </a:rPr>
              <a:t>Executive Director, Programs for Infants &amp; Children</a:t>
            </a:r>
            <a:endParaRPr lang="en-US" sz="6000" b="1" dirty="0">
              <a:solidFill>
                <a:srgbClr val="02698C"/>
              </a:solidFill>
              <a:latin typeface="Source Sans Pro SemiBold" panose="020B0503030403020204" pitchFamily="34" charset="0"/>
              <a:ea typeface="Source Sans Pro SemiBold" panose="020B0503030403020204" pitchFamily="34" charset="0"/>
            </a:endParaRPr>
          </a:p>
        </p:txBody>
      </p:sp>
      <p:sp>
        <p:nvSpPr>
          <p:cNvPr id="3" name="Content Placeholder 2">
            <a:extLst>
              <a:ext uri="{FF2B5EF4-FFF2-40B4-BE49-F238E27FC236}">
                <a16:creationId xmlns:a16="http://schemas.microsoft.com/office/drawing/2014/main" id="{92636C57-10D2-2F19-FEAD-E6EB0980B302}"/>
              </a:ext>
            </a:extLst>
          </p:cNvPr>
          <p:cNvSpPr>
            <a:spLocks noGrp="1"/>
          </p:cNvSpPr>
          <p:nvPr>
            <p:ph idx="1"/>
          </p:nvPr>
        </p:nvSpPr>
        <p:spPr>
          <a:xfrm>
            <a:off x="1123950" y="4835654"/>
            <a:ext cx="9944100" cy="578557"/>
          </a:xfrm>
        </p:spPr>
        <p:txBody>
          <a:bodyPr>
            <a:normAutofit/>
          </a:bodyPr>
          <a:lstStyle/>
          <a:p>
            <a:pPr marL="0" indent="0" algn="ctr">
              <a:buNone/>
            </a:pPr>
            <a:r>
              <a:rPr lang="en-US" dirty="0">
                <a:solidFill>
                  <a:srgbClr val="02698C"/>
                </a:solidFill>
                <a:latin typeface="Source Sans Pro" panose="020B0503030403020204" pitchFamily="34" charset="0"/>
                <a:ea typeface="Source Sans Pro" panose="020B0503030403020204" pitchFamily="34" charset="0"/>
              </a:rPr>
              <a:t>Anchorage Early Childhood Coalition</a:t>
            </a:r>
          </a:p>
        </p:txBody>
      </p:sp>
    </p:spTree>
    <p:extLst>
      <p:ext uri="{BB962C8B-B14F-4D97-AF65-F5344CB8AC3E}">
        <p14:creationId xmlns:p14="http://schemas.microsoft.com/office/powerpoint/2010/main" val="153093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27194" y="0"/>
            <a:ext cx="141393" cy="3429000"/>
            <a:chOff x="0" y="0"/>
            <a:chExt cx="55859" cy="1354667"/>
          </a:xfrm>
        </p:grpSpPr>
        <p:sp>
          <p:nvSpPr>
            <p:cNvPr id="3" name="Freeform 3"/>
            <p:cNvSpPr/>
            <p:nvPr/>
          </p:nvSpPr>
          <p:spPr>
            <a:xfrm>
              <a:off x="0" y="0"/>
              <a:ext cx="55859" cy="1354667"/>
            </a:xfrm>
            <a:custGeom>
              <a:avLst/>
              <a:gdLst/>
              <a:ahLst/>
              <a:cxnLst/>
              <a:rect l="l" t="t" r="r" b="b"/>
              <a:pathLst>
                <a:path w="55859" h="1354667">
                  <a:moveTo>
                    <a:pt x="0" y="0"/>
                  </a:moveTo>
                  <a:lnTo>
                    <a:pt x="55859" y="0"/>
                  </a:lnTo>
                  <a:lnTo>
                    <a:pt x="55859" y="1354667"/>
                  </a:lnTo>
                  <a:lnTo>
                    <a:pt x="0" y="1354667"/>
                  </a:lnTo>
                  <a:close/>
                </a:path>
              </a:pathLst>
            </a:custGeom>
            <a:solidFill>
              <a:srgbClr val="FEDD59"/>
            </a:solidFill>
          </p:spPr>
          <p:txBody>
            <a:bodyPr/>
            <a:lstStyle/>
            <a:p>
              <a:pPr defTabSz="609630"/>
              <a:endParaRPr lang="en-US" sz="1200">
                <a:solidFill>
                  <a:prstClr val="black"/>
                </a:solidFill>
                <a:latin typeface="Calibri"/>
              </a:endParaRPr>
            </a:p>
          </p:txBody>
        </p:sp>
        <p:sp>
          <p:nvSpPr>
            <p:cNvPr id="4" name="TextBox 4"/>
            <p:cNvSpPr txBox="1"/>
            <p:nvPr/>
          </p:nvSpPr>
          <p:spPr>
            <a:xfrm>
              <a:off x="0" y="-38100"/>
              <a:ext cx="55859" cy="13927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 name="TextBox 5"/>
          <p:cNvSpPr txBox="1"/>
          <p:nvPr/>
        </p:nvSpPr>
        <p:spPr>
          <a:xfrm>
            <a:off x="9998297" y="5764217"/>
            <a:ext cx="1507903" cy="309187"/>
          </a:xfrm>
          <a:prstGeom prst="rect">
            <a:avLst/>
          </a:prstGeom>
        </p:spPr>
        <p:txBody>
          <a:bodyPr lIns="0" tIns="0" rIns="0" bIns="0" rtlCol="0" anchor="t">
            <a:spAutoFit/>
          </a:bodyPr>
          <a:lstStyle/>
          <a:p>
            <a:pPr algn="r" defTabSz="609630">
              <a:lnSpc>
                <a:spcPts val="2613"/>
              </a:lnSpc>
            </a:pPr>
            <a:r>
              <a:rPr lang="en-US" sz="1867" b="1">
                <a:solidFill>
                  <a:srgbClr val="101010"/>
                </a:solidFill>
                <a:latin typeface="Montserrat Medium"/>
                <a:ea typeface="Montserrat Medium"/>
                <a:cs typeface="Montserrat Medium"/>
                <a:sym typeface="Montserrat Medium"/>
              </a:rPr>
              <a:t>Start Slide</a:t>
            </a:r>
          </a:p>
        </p:txBody>
      </p:sp>
      <p:grpSp>
        <p:nvGrpSpPr>
          <p:cNvPr id="6" name="Group 6"/>
          <p:cNvGrpSpPr/>
          <p:nvPr/>
        </p:nvGrpSpPr>
        <p:grpSpPr>
          <a:xfrm>
            <a:off x="9667304" y="1168110"/>
            <a:ext cx="1838897" cy="163914"/>
            <a:chOff x="0" y="0"/>
            <a:chExt cx="726478" cy="64756"/>
          </a:xfrm>
        </p:grpSpPr>
        <p:sp>
          <p:nvSpPr>
            <p:cNvPr id="7" name="Freeform 7"/>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FEDD59"/>
            </a:solidFill>
          </p:spPr>
          <p:txBody>
            <a:bodyPr/>
            <a:lstStyle/>
            <a:p>
              <a:pPr defTabSz="609630"/>
              <a:endParaRPr lang="en-US" sz="1200">
                <a:solidFill>
                  <a:prstClr val="black"/>
                </a:solidFill>
                <a:latin typeface="Calibri"/>
              </a:endParaRPr>
            </a:p>
          </p:txBody>
        </p:sp>
        <p:sp>
          <p:nvSpPr>
            <p:cNvPr id="8" name="TextBox 8"/>
            <p:cNvSpPr txBox="1"/>
            <p:nvPr/>
          </p:nvSpPr>
          <p:spPr>
            <a:xfrm>
              <a:off x="0" y="-38100"/>
              <a:ext cx="726478" cy="102856"/>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9" name="Freeform 9"/>
          <p:cNvSpPr/>
          <p:nvPr/>
        </p:nvSpPr>
        <p:spPr>
          <a:xfrm>
            <a:off x="10065745" y="5848422"/>
            <a:ext cx="118511" cy="177877"/>
          </a:xfrm>
          <a:custGeom>
            <a:avLst/>
            <a:gdLst/>
            <a:ahLst/>
            <a:cxnLst/>
            <a:rect l="l" t="t" r="r" b="b"/>
            <a:pathLst>
              <a:path w="177766" h="266816">
                <a:moveTo>
                  <a:pt x="0" y="0"/>
                </a:moveTo>
                <a:lnTo>
                  <a:pt x="177766" y="0"/>
                </a:lnTo>
                <a:lnTo>
                  <a:pt x="177766" y="266816"/>
                </a:lnTo>
                <a:lnTo>
                  <a:pt x="0" y="266816"/>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1413031" y="2343231"/>
            <a:ext cx="4277268" cy="4277268"/>
          </a:xfrm>
          <a:custGeom>
            <a:avLst/>
            <a:gdLst/>
            <a:ahLst/>
            <a:cxnLst/>
            <a:rect l="l" t="t" r="r" b="b"/>
            <a:pathLst>
              <a:path w="6415902" h="6415902">
                <a:moveTo>
                  <a:pt x="0" y="0"/>
                </a:moveTo>
                <a:lnTo>
                  <a:pt x="6415903" y="0"/>
                </a:lnTo>
                <a:lnTo>
                  <a:pt x="6415903" y="6415902"/>
                </a:lnTo>
                <a:lnTo>
                  <a:pt x="0" y="641590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rot="-5400000">
            <a:off x="-1137535" y="4364180"/>
            <a:ext cx="3994650" cy="248466"/>
          </a:xfrm>
          <a:prstGeom prst="rect">
            <a:avLst/>
          </a:prstGeom>
        </p:spPr>
        <p:txBody>
          <a:bodyPr lIns="0" tIns="0" rIns="0" bIns="0" rtlCol="0" anchor="t">
            <a:spAutoFit/>
          </a:bodyPr>
          <a:lstStyle/>
          <a:p>
            <a:pPr defTabSz="609630">
              <a:lnSpc>
                <a:spcPts val="2053"/>
              </a:lnSpc>
            </a:pPr>
            <a:r>
              <a:rPr lang="en-US" sz="1467" b="1">
                <a:solidFill>
                  <a:srgbClr val="02306D"/>
                </a:solidFill>
                <a:latin typeface="Montserrat Medium"/>
                <a:ea typeface="Montserrat Medium"/>
                <a:cs typeface="Montserrat Medium"/>
                <a:sym typeface="Montserrat Medium"/>
                <a:hlinkClick r:id="rId4" tooltip="https://www.ancearlychildhoodcoalition.org"/>
              </a:rPr>
              <a:t>ancearlychildhoodcoalition.org</a:t>
            </a:r>
          </a:p>
        </p:txBody>
      </p:sp>
      <p:sp>
        <p:nvSpPr>
          <p:cNvPr id="12" name="TextBox 12"/>
          <p:cNvSpPr txBox="1"/>
          <p:nvPr/>
        </p:nvSpPr>
        <p:spPr>
          <a:xfrm>
            <a:off x="7529432" y="364714"/>
            <a:ext cx="3976769" cy="712311"/>
          </a:xfrm>
          <a:prstGeom prst="rect">
            <a:avLst/>
          </a:prstGeom>
        </p:spPr>
        <p:txBody>
          <a:bodyPr lIns="0" tIns="0" rIns="0" bIns="0" rtlCol="0" anchor="t">
            <a:spAutoFit/>
          </a:bodyPr>
          <a:lstStyle/>
          <a:p>
            <a:pPr algn="r" defTabSz="609630">
              <a:lnSpc>
                <a:spcPts val="1867"/>
              </a:lnSpc>
            </a:pPr>
            <a:r>
              <a:rPr lang="en-US" sz="1333" b="1">
                <a:solidFill>
                  <a:srgbClr val="101010"/>
                </a:solidFill>
                <a:latin typeface="Montserrat Medium"/>
                <a:ea typeface="Montserrat Medium"/>
                <a:cs typeface="Montserrat Medium"/>
                <a:sym typeface="Montserrat Medium"/>
              </a:rPr>
              <a:t>ECN Reps: </a:t>
            </a:r>
          </a:p>
          <a:p>
            <a:pPr algn="r" defTabSz="609630">
              <a:lnSpc>
                <a:spcPts val="1867"/>
              </a:lnSpc>
            </a:pPr>
            <a:r>
              <a:rPr lang="en-US" sz="1333" b="1">
                <a:solidFill>
                  <a:srgbClr val="101010"/>
                </a:solidFill>
                <a:latin typeface="Montserrat Medium"/>
                <a:ea typeface="Montserrat Medium"/>
                <a:cs typeface="Montserrat Medium"/>
                <a:sym typeface="Montserrat Medium"/>
              </a:rPr>
              <a:t>Amie Collins, Best Beginnings </a:t>
            </a:r>
          </a:p>
          <a:p>
            <a:pPr algn="r" defTabSz="609630">
              <a:lnSpc>
                <a:spcPts val="1867"/>
              </a:lnSpc>
            </a:pPr>
            <a:r>
              <a:rPr lang="en-US" sz="1333" b="1">
                <a:solidFill>
                  <a:srgbClr val="101010"/>
                </a:solidFill>
                <a:latin typeface="Montserrat Medium"/>
                <a:ea typeface="Montserrat Medium"/>
                <a:cs typeface="Montserrat Medium"/>
                <a:sym typeface="Montserrat Medium"/>
              </a:rPr>
              <a:t>Amy Simpson, Program for Infants &amp; Children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73513" y="6192045"/>
            <a:ext cx="1838897" cy="163914"/>
            <a:chOff x="0" y="0"/>
            <a:chExt cx="726478" cy="64756"/>
          </a:xfrm>
        </p:grpSpPr>
        <p:sp>
          <p:nvSpPr>
            <p:cNvPr id="3" name="Freeform 3"/>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FEDD59"/>
            </a:solidFill>
          </p:spPr>
          <p:txBody>
            <a:bodyPr/>
            <a:lstStyle/>
            <a:p>
              <a:pPr defTabSz="609630"/>
              <a:endParaRPr lang="en-US" sz="1200">
                <a:solidFill>
                  <a:prstClr val="black"/>
                </a:solidFill>
                <a:latin typeface="Calibri"/>
              </a:endParaRPr>
            </a:p>
          </p:txBody>
        </p:sp>
        <p:sp>
          <p:nvSpPr>
            <p:cNvPr id="4" name="TextBox 4"/>
            <p:cNvSpPr txBox="1"/>
            <p:nvPr/>
          </p:nvSpPr>
          <p:spPr>
            <a:xfrm>
              <a:off x="0" y="-38100"/>
              <a:ext cx="726478" cy="102856"/>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 name="Group 5"/>
          <p:cNvGrpSpPr/>
          <p:nvPr/>
        </p:nvGrpSpPr>
        <p:grpSpPr>
          <a:xfrm>
            <a:off x="685801" y="1049898"/>
            <a:ext cx="1237763" cy="45381"/>
            <a:chOff x="0" y="0"/>
            <a:chExt cx="488993" cy="17928"/>
          </a:xfrm>
        </p:grpSpPr>
        <p:sp>
          <p:nvSpPr>
            <p:cNvPr id="6" name="Freeform 6"/>
            <p:cNvSpPr/>
            <p:nvPr/>
          </p:nvSpPr>
          <p:spPr>
            <a:xfrm>
              <a:off x="0" y="0"/>
              <a:ext cx="488993" cy="17928"/>
            </a:xfrm>
            <a:custGeom>
              <a:avLst/>
              <a:gdLst/>
              <a:ahLst/>
              <a:cxnLst/>
              <a:rect l="l" t="t" r="r" b="b"/>
              <a:pathLst>
                <a:path w="488993" h="17928">
                  <a:moveTo>
                    <a:pt x="0" y="0"/>
                  </a:moveTo>
                  <a:lnTo>
                    <a:pt x="488993" y="0"/>
                  </a:lnTo>
                  <a:lnTo>
                    <a:pt x="488993" y="17928"/>
                  </a:lnTo>
                  <a:lnTo>
                    <a:pt x="0" y="17928"/>
                  </a:lnTo>
                  <a:close/>
                </a:path>
              </a:pathLst>
            </a:custGeom>
            <a:solidFill>
              <a:srgbClr val="FEDD59"/>
            </a:solidFill>
          </p:spPr>
          <p:txBody>
            <a:bodyPr/>
            <a:lstStyle/>
            <a:p>
              <a:pPr defTabSz="609630"/>
              <a:endParaRPr lang="en-US" sz="1200">
                <a:solidFill>
                  <a:prstClr val="black"/>
                </a:solidFill>
                <a:latin typeface="Calibri"/>
              </a:endParaRPr>
            </a:p>
          </p:txBody>
        </p:sp>
        <p:sp>
          <p:nvSpPr>
            <p:cNvPr id="7" name="TextBox 7"/>
            <p:cNvSpPr txBox="1"/>
            <p:nvPr/>
          </p:nvSpPr>
          <p:spPr>
            <a:xfrm>
              <a:off x="0" y="-38100"/>
              <a:ext cx="488993" cy="5602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8" name="Group 8"/>
          <p:cNvGrpSpPr/>
          <p:nvPr/>
        </p:nvGrpSpPr>
        <p:grpSpPr>
          <a:xfrm>
            <a:off x="6179524" y="-116058"/>
            <a:ext cx="6012476" cy="6206301"/>
            <a:chOff x="0" y="0"/>
            <a:chExt cx="645130" cy="665927"/>
          </a:xfrm>
        </p:grpSpPr>
        <p:sp>
          <p:nvSpPr>
            <p:cNvPr id="9" name="Freeform 9"/>
            <p:cNvSpPr/>
            <p:nvPr/>
          </p:nvSpPr>
          <p:spPr>
            <a:xfrm>
              <a:off x="0" y="0"/>
              <a:ext cx="645130" cy="658042"/>
            </a:xfrm>
            <a:custGeom>
              <a:avLst/>
              <a:gdLst/>
              <a:ahLst/>
              <a:cxnLst/>
              <a:rect l="l" t="t" r="r" b="b"/>
              <a:pathLst>
                <a:path w="645130" h="658042">
                  <a:moveTo>
                    <a:pt x="628699" y="0"/>
                  </a:moveTo>
                  <a:lnTo>
                    <a:pt x="16431" y="0"/>
                  </a:lnTo>
                  <a:cubicBezTo>
                    <a:pt x="7356" y="0"/>
                    <a:pt x="0" y="7356"/>
                    <a:pt x="0" y="16431"/>
                  </a:cubicBezTo>
                  <a:lnTo>
                    <a:pt x="0" y="597377"/>
                  </a:lnTo>
                  <a:cubicBezTo>
                    <a:pt x="34315" y="649106"/>
                    <a:pt x="144125" y="703041"/>
                    <a:pt x="308838" y="597377"/>
                  </a:cubicBezTo>
                  <a:cubicBezTo>
                    <a:pt x="473553" y="473223"/>
                    <a:pt x="601664" y="545646"/>
                    <a:pt x="645130" y="597377"/>
                  </a:cubicBezTo>
                  <a:lnTo>
                    <a:pt x="645130" y="16431"/>
                  </a:lnTo>
                  <a:cubicBezTo>
                    <a:pt x="645130" y="7356"/>
                    <a:pt x="637774" y="0"/>
                    <a:pt x="628699" y="0"/>
                  </a:cubicBezTo>
                  <a:close/>
                </a:path>
              </a:pathLst>
            </a:custGeom>
            <a:solidFill>
              <a:srgbClr val="02306D"/>
            </a:solidFill>
          </p:spPr>
          <p:txBody>
            <a:bodyPr/>
            <a:lstStyle/>
            <a:p>
              <a:pPr defTabSz="609630"/>
              <a:endParaRPr lang="en-US" sz="1200">
                <a:solidFill>
                  <a:prstClr val="black"/>
                </a:solidFill>
                <a:latin typeface="Calibri"/>
              </a:endParaRPr>
            </a:p>
          </p:txBody>
        </p:sp>
        <p:sp>
          <p:nvSpPr>
            <p:cNvPr id="10" name="TextBox 10"/>
            <p:cNvSpPr txBox="1"/>
            <p:nvPr/>
          </p:nvSpPr>
          <p:spPr>
            <a:xfrm>
              <a:off x="0" y="-38100"/>
              <a:ext cx="645130" cy="56132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1" name="TextBox 11"/>
          <p:cNvSpPr txBox="1"/>
          <p:nvPr/>
        </p:nvSpPr>
        <p:spPr>
          <a:xfrm>
            <a:off x="9185763" y="5224305"/>
            <a:ext cx="2326647" cy="839076"/>
          </a:xfrm>
          <a:prstGeom prst="rect">
            <a:avLst/>
          </a:prstGeom>
        </p:spPr>
        <p:txBody>
          <a:bodyPr lIns="0" tIns="0" rIns="0" bIns="0" rtlCol="0" anchor="t">
            <a:spAutoFit/>
          </a:bodyPr>
          <a:lstStyle/>
          <a:p>
            <a:pPr algn="r" defTabSz="609630">
              <a:lnSpc>
                <a:spcPts val="3360"/>
              </a:lnSpc>
            </a:pPr>
            <a:r>
              <a:rPr lang="en-US" sz="2400" b="1">
                <a:solidFill>
                  <a:srgbClr val="101010"/>
                </a:solidFill>
                <a:latin typeface="Montserrat Medium"/>
                <a:ea typeface="Montserrat Medium"/>
                <a:cs typeface="Montserrat Medium"/>
                <a:sym typeface="Montserrat Medium"/>
              </a:rPr>
              <a:t>Members &amp; Mission</a:t>
            </a:r>
          </a:p>
        </p:txBody>
      </p:sp>
      <p:sp>
        <p:nvSpPr>
          <p:cNvPr id="12" name="TextBox 12"/>
          <p:cNvSpPr txBox="1"/>
          <p:nvPr/>
        </p:nvSpPr>
        <p:spPr>
          <a:xfrm>
            <a:off x="6515691" y="650704"/>
            <a:ext cx="2670071" cy="5280356"/>
          </a:xfrm>
          <a:prstGeom prst="rect">
            <a:avLst/>
          </a:prstGeom>
        </p:spPr>
        <p:txBody>
          <a:bodyPr lIns="0" tIns="0" rIns="0" bIns="0" rtlCol="0" anchor="t">
            <a:spAutoFit/>
          </a:bodyPr>
          <a:lstStyle/>
          <a:p>
            <a:pPr algn="ctr" defTabSz="609630">
              <a:lnSpc>
                <a:spcPts val="2419"/>
              </a:lnSpc>
            </a:pPr>
            <a:r>
              <a:rPr lang="en-US" sz="1115" b="1">
                <a:solidFill>
                  <a:srgbClr val="FFFFFF"/>
                </a:solidFill>
                <a:latin typeface="Montserrat Medium"/>
                <a:ea typeface="Montserrat Medium"/>
                <a:cs typeface="Montserrat Medium"/>
                <a:sym typeface="Montserrat Medium"/>
              </a:rPr>
              <a:t>Alaska Black Caucus </a:t>
            </a:r>
          </a:p>
          <a:p>
            <a:pPr algn="ctr" defTabSz="609630">
              <a:lnSpc>
                <a:spcPts val="2419"/>
              </a:lnSpc>
            </a:pPr>
            <a:r>
              <a:rPr lang="en-US" sz="1115" b="1">
                <a:solidFill>
                  <a:srgbClr val="FFFFFF"/>
                </a:solidFill>
                <a:latin typeface="Montserrat Medium"/>
                <a:ea typeface="Montserrat Medium"/>
                <a:cs typeface="Montserrat Medium"/>
                <a:sym typeface="Montserrat Medium"/>
              </a:rPr>
              <a:t>Alaska Children’s Trust </a:t>
            </a:r>
          </a:p>
          <a:p>
            <a:pPr algn="ctr" defTabSz="609630">
              <a:lnSpc>
                <a:spcPts val="2419"/>
              </a:lnSpc>
            </a:pPr>
            <a:r>
              <a:rPr lang="en-US" sz="1115" b="1">
                <a:solidFill>
                  <a:srgbClr val="FFFFFF"/>
                </a:solidFill>
                <a:latin typeface="Montserrat Medium"/>
                <a:ea typeface="Montserrat Medium"/>
                <a:cs typeface="Montserrat Medium"/>
                <a:sym typeface="Montserrat Medium"/>
              </a:rPr>
              <a:t>Alaska Coalition of BIPOC Educators </a:t>
            </a:r>
          </a:p>
          <a:p>
            <a:pPr algn="ctr" defTabSz="609630">
              <a:lnSpc>
                <a:spcPts val="2419"/>
              </a:lnSpc>
            </a:pPr>
            <a:r>
              <a:rPr lang="en-US" sz="1115" b="1">
                <a:solidFill>
                  <a:srgbClr val="FFFFFF"/>
                </a:solidFill>
                <a:latin typeface="Montserrat Medium"/>
                <a:ea typeface="Montserrat Medium"/>
                <a:cs typeface="Montserrat Medium"/>
                <a:sym typeface="Montserrat Medium"/>
              </a:rPr>
              <a:t>Alaska Literacy Program</a:t>
            </a:r>
          </a:p>
          <a:p>
            <a:pPr algn="ctr" defTabSz="609630">
              <a:lnSpc>
                <a:spcPts val="683"/>
              </a:lnSpc>
            </a:pPr>
            <a:r>
              <a:rPr lang="en-US" sz="315" b="1">
                <a:solidFill>
                  <a:srgbClr val="FFFFFF"/>
                </a:solidFill>
                <a:latin typeface="Montserrat Medium"/>
                <a:ea typeface="Montserrat Medium"/>
                <a:cs typeface="Montserrat Medium"/>
                <a:sym typeface="Montserrat Medium"/>
              </a:rPr>
              <a:t> </a:t>
            </a:r>
          </a:p>
          <a:p>
            <a:pPr algn="ctr" defTabSz="609630">
              <a:lnSpc>
                <a:spcPts val="1260"/>
              </a:lnSpc>
            </a:pPr>
            <a:r>
              <a:rPr lang="en-US" sz="1115" b="1">
                <a:solidFill>
                  <a:srgbClr val="FFFFFF"/>
                </a:solidFill>
                <a:latin typeface="Montserrat Medium"/>
                <a:ea typeface="Montserrat Medium"/>
                <a:cs typeface="Montserrat Medium"/>
                <a:sym typeface="Montserrat Medium"/>
              </a:rPr>
              <a:t>Alaska Native Tribal Health Consortium Child Development Center with Kindercare </a:t>
            </a:r>
          </a:p>
          <a:p>
            <a:pPr algn="ctr" defTabSz="609630">
              <a:lnSpc>
                <a:spcPts val="883"/>
              </a:lnSpc>
            </a:pPr>
            <a:endParaRPr lang="en-US" sz="1115" b="1">
              <a:solidFill>
                <a:srgbClr val="FFFFFF"/>
              </a:solidFill>
              <a:latin typeface="Montserrat Medium"/>
              <a:ea typeface="Montserrat Medium"/>
              <a:cs typeface="Montserrat Medium"/>
              <a:sym typeface="Montserrat Medium"/>
            </a:endParaRPr>
          </a:p>
          <a:p>
            <a:pPr algn="ctr" defTabSz="609630">
              <a:lnSpc>
                <a:spcPts val="2419"/>
              </a:lnSpc>
            </a:pPr>
            <a:r>
              <a:rPr lang="en-US" sz="1115" b="1">
                <a:solidFill>
                  <a:srgbClr val="FFFFFF"/>
                </a:solidFill>
                <a:latin typeface="Montserrat Medium"/>
                <a:ea typeface="Montserrat Medium"/>
                <a:cs typeface="Montserrat Medium"/>
                <a:sym typeface="Montserrat Medium"/>
              </a:rPr>
              <a:t>Anchorage Public Library </a:t>
            </a:r>
          </a:p>
          <a:p>
            <a:pPr algn="ctr" defTabSz="609630">
              <a:lnSpc>
                <a:spcPts val="2419"/>
              </a:lnSpc>
            </a:pPr>
            <a:r>
              <a:rPr lang="en-US" sz="1115" b="1">
                <a:solidFill>
                  <a:srgbClr val="FFFFFF"/>
                </a:solidFill>
                <a:latin typeface="Montserrat Medium"/>
                <a:ea typeface="Montserrat Medium"/>
                <a:cs typeface="Montserrat Medium"/>
                <a:sym typeface="Montserrat Medium"/>
              </a:rPr>
              <a:t>Anchorage School District</a:t>
            </a:r>
          </a:p>
          <a:p>
            <a:pPr algn="ctr" defTabSz="609630">
              <a:lnSpc>
                <a:spcPts val="2419"/>
              </a:lnSpc>
            </a:pPr>
            <a:r>
              <a:rPr lang="en-US" sz="1115" b="1">
                <a:solidFill>
                  <a:srgbClr val="FFFFFF"/>
                </a:solidFill>
                <a:latin typeface="Montserrat Medium"/>
                <a:ea typeface="Montserrat Medium"/>
                <a:cs typeface="Montserrat Medium"/>
                <a:sym typeface="Montserrat Medium"/>
              </a:rPr>
              <a:t>Anchorage WIC Program </a:t>
            </a:r>
          </a:p>
          <a:p>
            <a:pPr algn="ctr" defTabSz="609630">
              <a:lnSpc>
                <a:spcPts val="2419"/>
              </a:lnSpc>
            </a:pPr>
            <a:r>
              <a:rPr lang="en-US" sz="1115" b="1">
                <a:solidFill>
                  <a:srgbClr val="FFFFFF"/>
                </a:solidFill>
                <a:latin typeface="Montserrat Medium"/>
                <a:ea typeface="Montserrat Medium"/>
                <a:cs typeface="Montserrat Medium"/>
                <a:sym typeface="Montserrat Medium"/>
              </a:rPr>
              <a:t>Best Beginnings </a:t>
            </a:r>
          </a:p>
          <a:p>
            <a:pPr algn="ctr" defTabSz="609630">
              <a:lnSpc>
                <a:spcPts val="2419"/>
              </a:lnSpc>
            </a:pPr>
            <a:r>
              <a:rPr lang="en-US" sz="1115" b="1">
                <a:solidFill>
                  <a:srgbClr val="FFFFFF"/>
                </a:solidFill>
                <a:latin typeface="Montserrat Medium"/>
                <a:ea typeface="Montserrat Medium"/>
                <a:cs typeface="Montserrat Medium"/>
                <a:sym typeface="Montserrat Medium"/>
              </a:rPr>
              <a:t>Boys &amp; Girls Clubs-Alaska </a:t>
            </a:r>
          </a:p>
          <a:p>
            <a:pPr algn="ctr" defTabSz="609630">
              <a:lnSpc>
                <a:spcPts val="2419"/>
              </a:lnSpc>
            </a:pPr>
            <a:r>
              <a:rPr lang="en-US" sz="1115" b="1">
                <a:solidFill>
                  <a:srgbClr val="FFFFFF"/>
                </a:solidFill>
                <a:latin typeface="Montserrat Medium"/>
                <a:ea typeface="Montserrat Medium"/>
                <a:cs typeface="Montserrat Medium"/>
                <a:sym typeface="Montserrat Medium"/>
              </a:rPr>
              <a:t>Campbell Creek Science Center</a:t>
            </a:r>
          </a:p>
          <a:p>
            <a:pPr algn="ctr" defTabSz="609630">
              <a:lnSpc>
                <a:spcPts val="683"/>
              </a:lnSpc>
            </a:pPr>
            <a:endParaRPr lang="en-US" sz="1115" b="1">
              <a:solidFill>
                <a:srgbClr val="FFFFFF"/>
              </a:solidFill>
              <a:latin typeface="Montserrat Medium"/>
              <a:ea typeface="Montserrat Medium"/>
              <a:cs typeface="Montserrat Medium"/>
              <a:sym typeface="Montserrat Medium"/>
            </a:endParaRPr>
          </a:p>
          <a:p>
            <a:pPr algn="ctr" defTabSz="609630">
              <a:lnSpc>
                <a:spcPts val="1115"/>
              </a:lnSpc>
            </a:pPr>
            <a:r>
              <a:rPr lang="en-US" sz="1115" b="1">
                <a:solidFill>
                  <a:srgbClr val="FFFFFF"/>
                </a:solidFill>
                <a:latin typeface="Montserrat Medium"/>
                <a:ea typeface="Montserrat Medium"/>
                <a:cs typeface="Montserrat Medium"/>
                <a:sym typeface="Montserrat Medium"/>
              </a:rPr>
              <a:t>CITC Ch’anik’en Home Visiting Program</a:t>
            </a:r>
          </a:p>
          <a:p>
            <a:pPr algn="ctr" defTabSz="609630">
              <a:lnSpc>
                <a:spcPts val="1115"/>
              </a:lnSpc>
            </a:pPr>
            <a:endParaRPr lang="en-US" sz="1115" b="1">
              <a:solidFill>
                <a:srgbClr val="FFFFFF"/>
              </a:solidFill>
              <a:latin typeface="Montserrat Medium"/>
              <a:ea typeface="Montserrat Medium"/>
              <a:cs typeface="Montserrat Medium"/>
              <a:sym typeface="Montserrat Medium"/>
            </a:endParaRPr>
          </a:p>
          <a:p>
            <a:pPr algn="ctr" defTabSz="609630">
              <a:lnSpc>
                <a:spcPts val="1115"/>
              </a:lnSpc>
            </a:pPr>
            <a:r>
              <a:rPr lang="en-US" sz="1115" b="1">
                <a:solidFill>
                  <a:srgbClr val="FFFFFF"/>
                </a:solidFill>
                <a:latin typeface="Montserrat Medium"/>
                <a:ea typeface="Montserrat Medium"/>
                <a:cs typeface="Montserrat Medium"/>
                <a:sym typeface="Montserrat Medium"/>
              </a:rPr>
              <a:t>Clare Swan Early Learning </a:t>
            </a:r>
          </a:p>
          <a:p>
            <a:pPr algn="ctr" defTabSz="609630">
              <a:lnSpc>
                <a:spcPts val="1115"/>
              </a:lnSpc>
            </a:pPr>
            <a:r>
              <a:rPr lang="en-US" sz="1115" b="1">
                <a:solidFill>
                  <a:srgbClr val="FFFFFF"/>
                </a:solidFill>
                <a:latin typeface="Montserrat Medium"/>
                <a:ea typeface="Montserrat Medium"/>
                <a:cs typeface="Montserrat Medium"/>
                <a:sym typeface="Montserrat Medium"/>
              </a:rPr>
              <a:t>Center </a:t>
            </a:r>
          </a:p>
          <a:p>
            <a:pPr algn="ctr" defTabSz="609630">
              <a:lnSpc>
                <a:spcPts val="981"/>
              </a:lnSpc>
            </a:pPr>
            <a:endParaRPr lang="en-US" sz="1115" b="1">
              <a:solidFill>
                <a:srgbClr val="FFFFFF"/>
              </a:solidFill>
              <a:latin typeface="Montserrat Medium"/>
              <a:ea typeface="Montserrat Medium"/>
              <a:cs typeface="Montserrat Medium"/>
              <a:sym typeface="Montserrat Medium"/>
            </a:endParaRPr>
          </a:p>
          <a:p>
            <a:pPr algn="ctr" defTabSz="609630">
              <a:lnSpc>
                <a:spcPts val="2419"/>
              </a:lnSpc>
            </a:pPr>
            <a:endParaRPr lang="en-US" sz="1115" b="1">
              <a:solidFill>
                <a:srgbClr val="FFFFFF"/>
              </a:solidFill>
              <a:latin typeface="Montserrat Medium"/>
              <a:ea typeface="Montserrat Medium"/>
              <a:cs typeface="Montserrat Medium"/>
              <a:sym typeface="Montserrat Medium"/>
            </a:endParaRPr>
          </a:p>
          <a:p>
            <a:pPr algn="ctr" defTabSz="609630">
              <a:lnSpc>
                <a:spcPts val="2419"/>
              </a:lnSpc>
            </a:pPr>
            <a:endParaRPr lang="en-US" sz="1115" b="1">
              <a:solidFill>
                <a:srgbClr val="FFFFFF"/>
              </a:solidFill>
              <a:latin typeface="Montserrat Medium"/>
              <a:ea typeface="Montserrat Medium"/>
              <a:cs typeface="Montserrat Medium"/>
              <a:sym typeface="Montserrat Medium"/>
            </a:endParaRPr>
          </a:p>
        </p:txBody>
      </p:sp>
      <p:grpSp>
        <p:nvGrpSpPr>
          <p:cNvPr id="13" name="Group 13"/>
          <p:cNvGrpSpPr/>
          <p:nvPr/>
        </p:nvGrpSpPr>
        <p:grpSpPr>
          <a:xfrm>
            <a:off x="5451615" y="4727703"/>
            <a:ext cx="1369702" cy="136970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p:spPr>
          <p:txBody>
            <a:bodyPr/>
            <a:lstStyle/>
            <a:p>
              <a:pPr defTabSz="609630"/>
              <a:endParaRPr lang="en-US" sz="1200">
                <a:solidFill>
                  <a:prstClr val="black"/>
                </a:solidFill>
                <a:latin typeface="Calibri"/>
              </a:endParaRPr>
            </a:p>
          </p:txBody>
        </p:sp>
        <p:sp>
          <p:nvSpPr>
            <p:cNvPr id="15" name="TextBox 15"/>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6"/>
          <p:cNvSpPr/>
          <p:nvPr/>
        </p:nvSpPr>
        <p:spPr>
          <a:xfrm>
            <a:off x="5492080" y="4768168"/>
            <a:ext cx="1288771" cy="1288771"/>
          </a:xfrm>
          <a:custGeom>
            <a:avLst/>
            <a:gdLst/>
            <a:ahLst/>
            <a:cxnLst/>
            <a:rect l="l" t="t" r="r" b="b"/>
            <a:pathLst>
              <a:path w="1933156" h="1933156">
                <a:moveTo>
                  <a:pt x="0" y="0"/>
                </a:moveTo>
                <a:lnTo>
                  <a:pt x="1933157" y="0"/>
                </a:lnTo>
                <a:lnTo>
                  <a:pt x="1933157" y="1933156"/>
                </a:lnTo>
                <a:lnTo>
                  <a:pt x="0" y="193315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7" name="TextBox 17"/>
          <p:cNvSpPr txBox="1"/>
          <p:nvPr/>
        </p:nvSpPr>
        <p:spPr>
          <a:xfrm>
            <a:off x="685800" y="660400"/>
            <a:ext cx="3881386" cy="262251"/>
          </a:xfrm>
          <a:prstGeom prst="rect">
            <a:avLst/>
          </a:prstGeom>
        </p:spPr>
        <p:txBody>
          <a:bodyPr lIns="0" tIns="0" rIns="0" bIns="0" rtlCol="0" anchor="t">
            <a:spAutoFit/>
          </a:bodyPr>
          <a:lstStyle/>
          <a:p>
            <a:pPr defTabSz="609630">
              <a:lnSpc>
                <a:spcPts val="2239"/>
              </a:lnSpc>
            </a:pPr>
            <a:r>
              <a:rPr lang="en-US" sz="1600" b="1">
                <a:solidFill>
                  <a:srgbClr val="101010"/>
                </a:solidFill>
                <a:latin typeface="Montserrat Medium"/>
                <a:ea typeface="Montserrat Medium"/>
                <a:cs typeface="Montserrat Medium"/>
                <a:sym typeface="Montserrat Medium"/>
              </a:rPr>
              <a:t>Anchorage Early Childhood Coalition</a:t>
            </a:r>
          </a:p>
        </p:txBody>
      </p:sp>
      <p:sp>
        <p:nvSpPr>
          <p:cNvPr id="18" name="TextBox 18"/>
          <p:cNvSpPr txBox="1"/>
          <p:nvPr/>
        </p:nvSpPr>
        <p:spPr>
          <a:xfrm>
            <a:off x="685800" y="2391327"/>
            <a:ext cx="4299300" cy="4018729"/>
          </a:xfrm>
          <a:prstGeom prst="rect">
            <a:avLst/>
          </a:prstGeom>
        </p:spPr>
        <p:txBody>
          <a:bodyPr lIns="0" tIns="0" rIns="0" bIns="0" rtlCol="0" anchor="t">
            <a:spAutoFit/>
          </a:bodyPr>
          <a:lstStyle/>
          <a:p>
            <a:pPr defTabSz="609630">
              <a:lnSpc>
                <a:spcPts val="2053"/>
              </a:lnSpc>
            </a:pPr>
            <a:r>
              <a:rPr lang="en-US" sz="1467">
                <a:solidFill>
                  <a:srgbClr val="2D262A"/>
                </a:solidFill>
                <a:latin typeface="Montserrat"/>
                <a:ea typeface="Montserrat"/>
                <a:cs typeface="Montserrat"/>
                <a:sym typeface="Montserrat"/>
              </a:rPr>
              <a:t>We are a collaborative group of community stakeholders working to</a:t>
            </a:r>
            <a:r>
              <a:rPr lang="en-US" sz="1467" b="1">
                <a:solidFill>
                  <a:srgbClr val="2D262A"/>
                </a:solidFill>
                <a:latin typeface="Montserrat Bold"/>
                <a:ea typeface="Montserrat Bold"/>
                <a:cs typeface="Montserrat Bold"/>
                <a:sym typeface="Montserrat Bold"/>
              </a:rPr>
              <a:t> improve equity and quality</a:t>
            </a:r>
            <a:r>
              <a:rPr lang="en-US" sz="1467">
                <a:solidFill>
                  <a:srgbClr val="2D262A"/>
                </a:solidFill>
                <a:latin typeface="Montserrat"/>
                <a:ea typeface="Montserrat"/>
                <a:cs typeface="Montserrat"/>
                <a:sym typeface="Montserrat"/>
              </a:rPr>
              <a:t> in the </a:t>
            </a:r>
            <a:r>
              <a:rPr lang="en-US" sz="1467" b="1">
                <a:solidFill>
                  <a:srgbClr val="2D262A"/>
                </a:solidFill>
                <a:latin typeface="Montserrat Bold"/>
                <a:ea typeface="Montserrat Bold"/>
                <a:cs typeface="Montserrat Bold"/>
                <a:sym typeface="Montserrat Bold"/>
              </a:rPr>
              <a:t>early learning</a:t>
            </a:r>
            <a:r>
              <a:rPr lang="en-US" sz="1467">
                <a:solidFill>
                  <a:srgbClr val="2D262A"/>
                </a:solidFill>
                <a:latin typeface="Montserrat"/>
                <a:ea typeface="Montserrat"/>
                <a:cs typeface="Montserrat"/>
                <a:sym typeface="Montserrat"/>
              </a:rPr>
              <a:t>, </a:t>
            </a:r>
            <a:r>
              <a:rPr lang="en-US" sz="1467" b="1">
                <a:solidFill>
                  <a:srgbClr val="2D262A"/>
                </a:solidFill>
                <a:latin typeface="Montserrat Bold"/>
                <a:ea typeface="Montserrat Bold"/>
                <a:cs typeface="Montserrat Bold"/>
                <a:sym typeface="Montserrat Bold"/>
              </a:rPr>
              <a:t>health</a:t>
            </a:r>
            <a:r>
              <a:rPr lang="en-US" sz="1467">
                <a:solidFill>
                  <a:srgbClr val="2D262A"/>
                </a:solidFill>
                <a:latin typeface="Montserrat"/>
                <a:ea typeface="Montserrat"/>
                <a:cs typeface="Montserrat"/>
                <a:sym typeface="Montserrat"/>
              </a:rPr>
              <a:t>, and </a:t>
            </a:r>
            <a:r>
              <a:rPr lang="en-US" sz="1467" b="1">
                <a:solidFill>
                  <a:srgbClr val="2D262A"/>
                </a:solidFill>
                <a:latin typeface="Montserrat Bold"/>
                <a:ea typeface="Montserrat Bold"/>
                <a:cs typeface="Montserrat Bold"/>
                <a:sym typeface="Montserrat Bold"/>
              </a:rPr>
              <a:t>welfare</a:t>
            </a:r>
            <a:r>
              <a:rPr lang="en-US" sz="1467">
                <a:solidFill>
                  <a:srgbClr val="2D262A"/>
                </a:solidFill>
                <a:latin typeface="Montserrat"/>
                <a:ea typeface="Montserrat"/>
                <a:cs typeface="Montserrat"/>
                <a:sym typeface="Montserrat"/>
              </a:rPr>
              <a:t> of all Anchorage’s</a:t>
            </a:r>
            <a:r>
              <a:rPr lang="en-US" sz="1467" b="1">
                <a:solidFill>
                  <a:srgbClr val="2D262A"/>
                </a:solidFill>
                <a:latin typeface="Montserrat Bold"/>
                <a:ea typeface="Montserrat Bold"/>
                <a:cs typeface="Montserrat Bold"/>
                <a:sym typeface="Montserrat Bold"/>
              </a:rPr>
              <a:t> young children</a:t>
            </a:r>
            <a:r>
              <a:rPr lang="en-US" sz="1467">
                <a:solidFill>
                  <a:srgbClr val="2D262A"/>
                </a:solidFill>
                <a:latin typeface="Montserrat"/>
                <a:ea typeface="Montserrat"/>
                <a:cs typeface="Montserrat"/>
                <a:sym typeface="Montserrat"/>
              </a:rPr>
              <a:t>. </a:t>
            </a:r>
          </a:p>
          <a:p>
            <a:pPr defTabSz="609630">
              <a:lnSpc>
                <a:spcPts val="2053"/>
              </a:lnSpc>
            </a:pPr>
            <a:endParaRPr lang="en-US" sz="1467">
              <a:solidFill>
                <a:srgbClr val="2D262A"/>
              </a:solidFill>
              <a:latin typeface="Montserrat"/>
              <a:ea typeface="Montserrat"/>
              <a:cs typeface="Montserrat"/>
              <a:sym typeface="Montserrat"/>
            </a:endParaRPr>
          </a:p>
          <a:p>
            <a:pPr defTabSz="609630">
              <a:lnSpc>
                <a:spcPts val="2053"/>
              </a:lnSpc>
            </a:pPr>
            <a:endParaRPr lang="en-US" sz="1467">
              <a:solidFill>
                <a:srgbClr val="2D262A"/>
              </a:solidFill>
              <a:latin typeface="Montserrat"/>
              <a:ea typeface="Montserrat"/>
              <a:cs typeface="Montserrat"/>
              <a:sym typeface="Montserrat"/>
            </a:endParaRPr>
          </a:p>
          <a:p>
            <a:pPr defTabSz="609630">
              <a:lnSpc>
                <a:spcPts val="2053"/>
              </a:lnSpc>
            </a:pPr>
            <a:r>
              <a:rPr lang="en-US" sz="1467">
                <a:solidFill>
                  <a:srgbClr val="2D262A"/>
                </a:solidFill>
                <a:latin typeface="Montserrat"/>
                <a:ea typeface="Montserrat"/>
                <a:cs typeface="Montserrat"/>
                <a:sym typeface="Montserrat"/>
              </a:rPr>
              <a:t>Our coalition meets 6-8 times a year to coalesce around current community issues and projects.</a:t>
            </a:r>
          </a:p>
          <a:p>
            <a:pPr defTabSz="609630">
              <a:lnSpc>
                <a:spcPts val="2053"/>
              </a:lnSpc>
            </a:pPr>
            <a:endParaRPr lang="en-US" sz="1467">
              <a:solidFill>
                <a:srgbClr val="2D262A"/>
              </a:solidFill>
              <a:latin typeface="Montserrat"/>
              <a:ea typeface="Montserrat"/>
              <a:cs typeface="Montserrat"/>
              <a:sym typeface="Montserrat"/>
            </a:endParaRPr>
          </a:p>
          <a:p>
            <a:pPr defTabSz="609630">
              <a:lnSpc>
                <a:spcPts val="2053"/>
              </a:lnSpc>
            </a:pPr>
            <a:endParaRPr lang="en-US" sz="1467">
              <a:solidFill>
                <a:srgbClr val="2D262A"/>
              </a:solidFill>
              <a:latin typeface="Montserrat"/>
              <a:ea typeface="Montserrat"/>
              <a:cs typeface="Montserrat"/>
              <a:sym typeface="Montserrat"/>
            </a:endParaRPr>
          </a:p>
          <a:p>
            <a:pPr defTabSz="609630">
              <a:lnSpc>
                <a:spcPts val="2053"/>
              </a:lnSpc>
            </a:pPr>
            <a:r>
              <a:rPr lang="en-US" sz="1467">
                <a:solidFill>
                  <a:srgbClr val="2D262A"/>
                </a:solidFill>
                <a:latin typeface="Montserrat"/>
                <a:ea typeface="Montserrat"/>
                <a:cs typeface="Montserrat"/>
                <a:sym typeface="Montserrat"/>
              </a:rPr>
              <a:t>We welcome all members and organizations who work with or on issues impacting young children. There is no fee for membership. </a:t>
            </a:r>
          </a:p>
          <a:p>
            <a:pPr defTabSz="609630">
              <a:lnSpc>
                <a:spcPts val="2053"/>
              </a:lnSpc>
            </a:pPr>
            <a:endParaRPr lang="en-US" sz="1467">
              <a:solidFill>
                <a:srgbClr val="2D262A"/>
              </a:solidFill>
              <a:latin typeface="Montserrat"/>
              <a:ea typeface="Montserrat"/>
              <a:cs typeface="Montserrat"/>
              <a:sym typeface="Montserrat"/>
            </a:endParaRPr>
          </a:p>
        </p:txBody>
      </p:sp>
      <p:sp>
        <p:nvSpPr>
          <p:cNvPr id="19" name="TextBox 19"/>
          <p:cNvSpPr txBox="1"/>
          <p:nvPr/>
        </p:nvSpPr>
        <p:spPr>
          <a:xfrm>
            <a:off x="685800" y="1429868"/>
            <a:ext cx="4299300" cy="344838"/>
          </a:xfrm>
          <a:prstGeom prst="rect">
            <a:avLst/>
          </a:prstGeom>
        </p:spPr>
        <p:txBody>
          <a:bodyPr lIns="0" tIns="0" rIns="0" bIns="0" rtlCol="0" anchor="t">
            <a:spAutoFit/>
          </a:bodyPr>
          <a:lstStyle/>
          <a:p>
            <a:pPr defTabSz="609630">
              <a:lnSpc>
                <a:spcPts val="2631"/>
              </a:lnSpc>
            </a:pPr>
            <a:r>
              <a:rPr lang="en-US" sz="2800" b="1">
                <a:solidFill>
                  <a:srgbClr val="02306D"/>
                </a:solidFill>
                <a:latin typeface="Montserrat Ultra-Bold"/>
                <a:ea typeface="Montserrat Ultra-Bold"/>
                <a:cs typeface="Montserrat Ultra-Bold"/>
                <a:sym typeface="Montserrat Ultra-Bold"/>
              </a:rPr>
              <a:t>About</a:t>
            </a:r>
          </a:p>
        </p:txBody>
      </p:sp>
      <p:sp>
        <p:nvSpPr>
          <p:cNvPr id="20" name="TextBox 20"/>
          <p:cNvSpPr txBox="1"/>
          <p:nvPr/>
        </p:nvSpPr>
        <p:spPr>
          <a:xfrm>
            <a:off x="685800" y="1881138"/>
            <a:ext cx="4299300" cy="344838"/>
          </a:xfrm>
          <a:prstGeom prst="rect">
            <a:avLst/>
          </a:prstGeom>
        </p:spPr>
        <p:txBody>
          <a:bodyPr lIns="0" tIns="0" rIns="0" bIns="0" rtlCol="0" anchor="t">
            <a:spAutoFit/>
          </a:bodyPr>
          <a:lstStyle/>
          <a:p>
            <a:pPr defTabSz="609630">
              <a:lnSpc>
                <a:spcPts val="2631"/>
              </a:lnSpc>
            </a:pPr>
            <a:r>
              <a:rPr lang="en-US" sz="2800" b="1">
                <a:solidFill>
                  <a:srgbClr val="FEDD59"/>
                </a:solidFill>
                <a:latin typeface="Montserrat Ultra-Bold"/>
                <a:ea typeface="Montserrat Ultra-Bold"/>
                <a:cs typeface="Montserrat Ultra-Bold"/>
                <a:sym typeface="Montserrat Ultra-Bold"/>
              </a:rPr>
              <a:t>Us</a:t>
            </a:r>
          </a:p>
        </p:txBody>
      </p:sp>
      <p:sp>
        <p:nvSpPr>
          <p:cNvPr id="21" name="TextBox 21"/>
          <p:cNvSpPr txBox="1"/>
          <p:nvPr/>
        </p:nvSpPr>
        <p:spPr>
          <a:xfrm>
            <a:off x="9261899" y="-101600"/>
            <a:ext cx="2826633" cy="4754571"/>
          </a:xfrm>
          <a:prstGeom prst="rect">
            <a:avLst/>
          </a:prstGeom>
        </p:spPr>
        <p:txBody>
          <a:bodyPr lIns="0" tIns="0" rIns="0" bIns="0" rtlCol="0" anchor="t">
            <a:spAutoFit/>
          </a:bodyPr>
          <a:lstStyle/>
          <a:p>
            <a:pPr algn="ctr" defTabSz="609630">
              <a:lnSpc>
                <a:spcPts val="2419"/>
              </a:lnSpc>
            </a:pPr>
            <a:r>
              <a:rPr lang="en-US" sz="1115" b="1">
                <a:solidFill>
                  <a:srgbClr val="FFFFFF"/>
                </a:solidFill>
                <a:latin typeface="Montserrat Medium"/>
                <a:ea typeface="Montserrat Medium"/>
                <a:cs typeface="Montserrat Medium"/>
                <a:sym typeface="Montserrat Medium"/>
              </a:rPr>
              <a:t> </a:t>
            </a:r>
          </a:p>
          <a:p>
            <a:pPr algn="ctr" defTabSz="609630">
              <a:lnSpc>
                <a:spcPts val="2419"/>
              </a:lnSpc>
            </a:pPr>
            <a:r>
              <a:rPr lang="en-US" sz="1115" b="1">
                <a:solidFill>
                  <a:srgbClr val="FFFFFF"/>
                </a:solidFill>
                <a:latin typeface="Montserrat Medium"/>
                <a:ea typeface="Montserrat Medium"/>
                <a:cs typeface="Montserrat Medium"/>
                <a:sym typeface="Montserrat Medium"/>
              </a:rPr>
              <a:t>Early Parent Support Anchorage </a:t>
            </a:r>
          </a:p>
          <a:p>
            <a:pPr algn="ctr" defTabSz="609630">
              <a:lnSpc>
                <a:spcPts val="2419"/>
              </a:lnSpc>
            </a:pPr>
            <a:r>
              <a:rPr lang="en-US" sz="1115" b="1">
                <a:solidFill>
                  <a:srgbClr val="FFFFFF"/>
                </a:solidFill>
                <a:latin typeface="Montserrat Medium"/>
                <a:ea typeface="Montserrat Medium"/>
                <a:cs typeface="Montserrat Medium"/>
                <a:sym typeface="Montserrat Medium"/>
              </a:rPr>
              <a:t>Kids’ Corps, Inc.</a:t>
            </a:r>
          </a:p>
          <a:p>
            <a:pPr algn="ctr" defTabSz="609630">
              <a:lnSpc>
                <a:spcPts val="2419"/>
              </a:lnSpc>
            </a:pPr>
            <a:r>
              <a:rPr lang="en-US" sz="1115" b="1">
                <a:solidFill>
                  <a:srgbClr val="FFFFFF"/>
                </a:solidFill>
                <a:latin typeface="Montserrat Medium"/>
                <a:ea typeface="Montserrat Medium"/>
                <a:cs typeface="Montserrat Medium"/>
                <a:sym typeface="Montserrat Medium"/>
              </a:rPr>
              <a:t> Programs for Infants and Children </a:t>
            </a:r>
          </a:p>
          <a:p>
            <a:pPr algn="ctr" defTabSz="609630">
              <a:lnSpc>
                <a:spcPts val="2419"/>
              </a:lnSpc>
            </a:pPr>
            <a:r>
              <a:rPr lang="en-US" sz="1115" b="1">
                <a:solidFill>
                  <a:srgbClr val="FFFFFF"/>
                </a:solidFill>
                <a:latin typeface="Montserrat Medium"/>
                <a:ea typeface="Montserrat Medium"/>
                <a:cs typeface="Montserrat Medium"/>
                <a:sym typeface="Montserrat Medium"/>
              </a:rPr>
              <a:t>Providence Nurse-Family Partnership</a:t>
            </a:r>
          </a:p>
          <a:p>
            <a:pPr algn="ctr" defTabSz="609630">
              <a:lnSpc>
                <a:spcPts val="683"/>
              </a:lnSpc>
            </a:pPr>
            <a:endParaRPr lang="en-US" sz="1115" b="1">
              <a:solidFill>
                <a:srgbClr val="FFFFFF"/>
              </a:solidFill>
              <a:latin typeface="Montserrat Medium"/>
              <a:ea typeface="Montserrat Medium"/>
              <a:cs typeface="Montserrat Medium"/>
              <a:sym typeface="Montserrat Medium"/>
            </a:endParaRPr>
          </a:p>
          <a:p>
            <a:pPr algn="ctr" defTabSz="609630">
              <a:lnSpc>
                <a:spcPts val="1115"/>
              </a:lnSpc>
            </a:pPr>
            <a:r>
              <a:rPr lang="en-US" sz="1115" b="1">
                <a:solidFill>
                  <a:srgbClr val="FFFFFF"/>
                </a:solidFill>
                <a:latin typeface="Montserrat Medium"/>
                <a:ea typeface="Montserrat Medium"/>
                <a:cs typeface="Montserrat Medium"/>
                <a:sym typeface="Montserrat Medium"/>
              </a:rPr>
              <a:t>Rural Alaska Community Action </a:t>
            </a:r>
          </a:p>
          <a:p>
            <a:pPr algn="ctr" defTabSz="609630">
              <a:lnSpc>
                <a:spcPts val="1115"/>
              </a:lnSpc>
            </a:pPr>
            <a:r>
              <a:rPr lang="en-US" sz="1115" b="1">
                <a:solidFill>
                  <a:srgbClr val="FFFFFF"/>
                </a:solidFill>
                <a:latin typeface="Montserrat Medium"/>
                <a:ea typeface="Montserrat Medium"/>
                <a:cs typeface="Montserrat Medium"/>
                <a:sym typeface="Montserrat Medium"/>
              </a:rPr>
              <a:t>Program Inc.</a:t>
            </a:r>
          </a:p>
          <a:p>
            <a:pPr algn="ctr" defTabSz="609630">
              <a:lnSpc>
                <a:spcPts val="1115"/>
              </a:lnSpc>
            </a:pPr>
            <a:endParaRPr lang="en-US" sz="1115" b="1">
              <a:solidFill>
                <a:srgbClr val="FFFFFF"/>
              </a:solidFill>
              <a:latin typeface="Montserrat Medium"/>
              <a:ea typeface="Montserrat Medium"/>
              <a:cs typeface="Montserrat Medium"/>
              <a:sym typeface="Montserrat Medium"/>
            </a:endParaRPr>
          </a:p>
          <a:p>
            <a:pPr algn="ctr" defTabSz="609630">
              <a:lnSpc>
                <a:spcPts val="1115"/>
              </a:lnSpc>
            </a:pPr>
            <a:r>
              <a:rPr lang="en-US" sz="1115" b="1">
                <a:solidFill>
                  <a:srgbClr val="FFFFFF"/>
                </a:solidFill>
                <a:latin typeface="Montserrat Medium"/>
                <a:ea typeface="Montserrat Medium"/>
                <a:cs typeface="Montserrat Medium"/>
                <a:sym typeface="Montserrat Medium"/>
              </a:rPr>
              <a:t>Section of Women’s, Children’s &amp; </a:t>
            </a:r>
          </a:p>
          <a:p>
            <a:pPr algn="ctr" defTabSz="609630">
              <a:lnSpc>
                <a:spcPts val="1115"/>
              </a:lnSpc>
            </a:pPr>
            <a:r>
              <a:rPr lang="en-US" sz="1115" b="1">
                <a:solidFill>
                  <a:srgbClr val="FFFFFF"/>
                </a:solidFill>
                <a:latin typeface="Montserrat Medium"/>
                <a:ea typeface="Montserrat Medium"/>
                <a:cs typeface="Montserrat Medium"/>
                <a:sym typeface="Montserrat Medium"/>
              </a:rPr>
              <a:t>Family Health (Alaska </a:t>
            </a:r>
          </a:p>
          <a:p>
            <a:pPr algn="ctr" defTabSz="609630">
              <a:lnSpc>
                <a:spcPts val="1115"/>
              </a:lnSpc>
            </a:pPr>
            <a:r>
              <a:rPr lang="en-US" sz="1115" b="1">
                <a:solidFill>
                  <a:srgbClr val="FFFFFF"/>
                </a:solidFill>
                <a:latin typeface="Montserrat Medium"/>
                <a:ea typeface="Montserrat Medium"/>
                <a:cs typeface="Montserrat Medium"/>
                <a:sym typeface="Montserrat Medium"/>
              </a:rPr>
              <a:t>Department of Health)</a:t>
            </a:r>
          </a:p>
          <a:p>
            <a:pPr algn="ctr" defTabSz="609630">
              <a:lnSpc>
                <a:spcPts val="1115"/>
              </a:lnSpc>
            </a:pPr>
            <a:endParaRPr lang="en-US" sz="1115" b="1">
              <a:solidFill>
                <a:srgbClr val="FFFFFF"/>
              </a:solidFill>
              <a:latin typeface="Montserrat Medium"/>
              <a:ea typeface="Montserrat Medium"/>
              <a:cs typeface="Montserrat Medium"/>
              <a:sym typeface="Montserrat Medium"/>
            </a:endParaRPr>
          </a:p>
          <a:p>
            <a:pPr algn="ctr" defTabSz="609630">
              <a:lnSpc>
                <a:spcPts val="1115"/>
              </a:lnSpc>
            </a:pPr>
            <a:r>
              <a:rPr lang="en-US" sz="1115" b="1">
                <a:solidFill>
                  <a:srgbClr val="FFFFFF"/>
                </a:solidFill>
                <a:latin typeface="Montserrat Medium"/>
                <a:ea typeface="Montserrat Medium"/>
                <a:cs typeface="Montserrat Medium"/>
                <a:sym typeface="Montserrat Medium"/>
              </a:rPr>
              <a:t>Stone Soup Group</a:t>
            </a:r>
          </a:p>
          <a:p>
            <a:pPr algn="ctr" defTabSz="609630">
              <a:lnSpc>
                <a:spcPts val="1115"/>
              </a:lnSpc>
            </a:pPr>
            <a:endParaRPr lang="en-US" sz="1115" b="1">
              <a:solidFill>
                <a:srgbClr val="FFFFFF"/>
              </a:solidFill>
              <a:latin typeface="Montserrat Medium"/>
              <a:ea typeface="Montserrat Medium"/>
              <a:cs typeface="Montserrat Medium"/>
              <a:sym typeface="Montserrat Medium"/>
            </a:endParaRPr>
          </a:p>
          <a:p>
            <a:pPr algn="ctr" defTabSz="609630">
              <a:lnSpc>
                <a:spcPts val="1115"/>
              </a:lnSpc>
            </a:pPr>
            <a:r>
              <a:rPr lang="en-US" sz="1115" b="1">
                <a:solidFill>
                  <a:srgbClr val="FFFFFF"/>
                </a:solidFill>
                <a:latin typeface="Montserrat Medium"/>
                <a:ea typeface="Montserrat Medium"/>
                <a:cs typeface="Montserrat Medium"/>
                <a:sym typeface="Montserrat Medium"/>
              </a:rPr>
              <a:t>Southcentral Assocatiion for the Education of Young Children</a:t>
            </a:r>
          </a:p>
          <a:p>
            <a:pPr algn="ctr" defTabSz="609630">
              <a:lnSpc>
                <a:spcPts val="648"/>
              </a:lnSpc>
            </a:pPr>
            <a:endParaRPr lang="en-US" sz="1115" b="1">
              <a:solidFill>
                <a:srgbClr val="FFFFFF"/>
              </a:solidFill>
              <a:latin typeface="Montserrat Medium"/>
              <a:ea typeface="Montserrat Medium"/>
              <a:cs typeface="Montserrat Medium"/>
              <a:sym typeface="Montserrat Medium"/>
            </a:endParaRPr>
          </a:p>
          <a:p>
            <a:pPr algn="ctr" defTabSz="609630">
              <a:lnSpc>
                <a:spcPts val="2419"/>
              </a:lnSpc>
            </a:pPr>
            <a:r>
              <a:rPr lang="en-US" sz="1115" b="1">
                <a:solidFill>
                  <a:srgbClr val="FFFFFF"/>
                </a:solidFill>
                <a:latin typeface="Montserrat Medium"/>
                <a:ea typeface="Montserrat Medium"/>
                <a:cs typeface="Montserrat Medium"/>
                <a:sym typeface="Montserrat Medium"/>
              </a:rPr>
              <a:t> Southcentral Foundation</a:t>
            </a:r>
          </a:p>
          <a:p>
            <a:pPr algn="ctr" defTabSz="609630">
              <a:lnSpc>
                <a:spcPts val="2419"/>
              </a:lnSpc>
            </a:pPr>
            <a:r>
              <a:rPr lang="en-US" sz="1115" b="1">
                <a:solidFill>
                  <a:srgbClr val="FFFFFF"/>
                </a:solidFill>
                <a:latin typeface="Montserrat Medium"/>
                <a:ea typeface="Montserrat Medium"/>
                <a:cs typeface="Montserrat Medium"/>
                <a:sym typeface="Montserrat Medium"/>
              </a:rPr>
              <a:t> State of Alaska Child Care </a:t>
            </a:r>
          </a:p>
          <a:p>
            <a:pPr algn="ctr" defTabSz="609630">
              <a:lnSpc>
                <a:spcPts val="2419"/>
              </a:lnSpc>
            </a:pPr>
            <a:r>
              <a:rPr lang="en-US" sz="1115" b="1">
                <a:solidFill>
                  <a:srgbClr val="FFFFFF"/>
                </a:solidFill>
                <a:latin typeface="Montserrat Medium"/>
                <a:ea typeface="Montserrat Medium"/>
                <a:cs typeface="Montserrat Medium"/>
                <a:sym typeface="Montserrat Medium"/>
              </a:rPr>
              <a:t>thread</a:t>
            </a:r>
          </a:p>
          <a:p>
            <a:pPr algn="ctr" defTabSz="609630">
              <a:lnSpc>
                <a:spcPts val="2419"/>
              </a:lnSpc>
            </a:pPr>
            <a:r>
              <a:rPr lang="en-US" sz="1115" b="1">
                <a:solidFill>
                  <a:srgbClr val="FFFFFF"/>
                </a:solidFill>
                <a:latin typeface="Montserrat Medium"/>
                <a:ea typeface="Montserrat Medium"/>
                <a:cs typeface="Montserrat Medium"/>
                <a:sym typeface="Montserrat Medium"/>
              </a:rPr>
              <a:t>Program Office</a:t>
            </a:r>
          </a:p>
          <a:p>
            <a:pPr algn="ctr" defTabSz="609630">
              <a:lnSpc>
                <a:spcPts val="2419"/>
              </a:lnSpc>
            </a:pPr>
            <a:r>
              <a:rPr lang="en-US" sz="1115" b="1">
                <a:solidFill>
                  <a:srgbClr val="FFFFFF"/>
                </a:solidFill>
                <a:latin typeface="Montserrat Medium"/>
                <a:ea typeface="Montserrat Medium"/>
                <a:cs typeface="Montserrat Medium"/>
                <a:sym typeface="Montserrat Medium"/>
              </a:rPr>
              <a:t> United Way of Anchorage </a:t>
            </a:r>
          </a:p>
        </p:txBody>
      </p:sp>
      <p:sp>
        <p:nvSpPr>
          <p:cNvPr id="22" name="TextBox 22"/>
          <p:cNvSpPr txBox="1"/>
          <p:nvPr/>
        </p:nvSpPr>
        <p:spPr>
          <a:xfrm>
            <a:off x="6588073" y="335534"/>
            <a:ext cx="4299300" cy="224420"/>
          </a:xfrm>
          <a:prstGeom prst="rect">
            <a:avLst/>
          </a:prstGeom>
        </p:spPr>
        <p:txBody>
          <a:bodyPr lIns="0" tIns="0" rIns="0" bIns="0" rtlCol="0" anchor="t">
            <a:spAutoFit/>
          </a:bodyPr>
          <a:lstStyle/>
          <a:p>
            <a:pPr defTabSz="609630">
              <a:lnSpc>
                <a:spcPts val="1692"/>
              </a:lnSpc>
            </a:pPr>
            <a:r>
              <a:rPr lang="en-US" b="1">
                <a:solidFill>
                  <a:srgbClr val="FEDD59"/>
                </a:solidFill>
                <a:latin typeface="Montserrat Ultra-Bold"/>
                <a:ea typeface="Montserrat Ultra-Bold"/>
                <a:cs typeface="Montserrat Ultra-Bold"/>
                <a:sym typeface="Montserrat Ultra-Bold"/>
              </a:rPr>
              <a:t>Coalition Partners: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80549" y="0"/>
            <a:ext cx="4711451" cy="3572029"/>
            <a:chOff x="0" y="0"/>
            <a:chExt cx="9422903" cy="7144058"/>
          </a:xfrm>
        </p:grpSpPr>
        <p:pic>
          <p:nvPicPr>
            <p:cNvPr id="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0"/>
              <a:ext cx="9422903" cy="7144058"/>
            </a:xfrm>
            <a:prstGeom prst="rect">
              <a:avLst/>
            </a:prstGeom>
          </p:spPr>
        </p:pic>
      </p:grpSp>
      <p:grpSp>
        <p:nvGrpSpPr>
          <p:cNvPr id="4" name="Group 4"/>
          <p:cNvGrpSpPr/>
          <p:nvPr/>
        </p:nvGrpSpPr>
        <p:grpSpPr>
          <a:xfrm>
            <a:off x="685801" y="1049898"/>
            <a:ext cx="1237763" cy="45381"/>
            <a:chOff x="0" y="0"/>
            <a:chExt cx="488993" cy="17928"/>
          </a:xfrm>
        </p:grpSpPr>
        <p:sp>
          <p:nvSpPr>
            <p:cNvPr id="5" name="Freeform 5"/>
            <p:cNvSpPr/>
            <p:nvPr/>
          </p:nvSpPr>
          <p:spPr>
            <a:xfrm>
              <a:off x="0" y="0"/>
              <a:ext cx="488993" cy="17928"/>
            </a:xfrm>
            <a:custGeom>
              <a:avLst/>
              <a:gdLst/>
              <a:ahLst/>
              <a:cxnLst/>
              <a:rect l="l" t="t" r="r" b="b"/>
              <a:pathLst>
                <a:path w="488993" h="17928">
                  <a:moveTo>
                    <a:pt x="0" y="0"/>
                  </a:moveTo>
                  <a:lnTo>
                    <a:pt x="488993" y="0"/>
                  </a:lnTo>
                  <a:lnTo>
                    <a:pt x="488993" y="17928"/>
                  </a:lnTo>
                  <a:lnTo>
                    <a:pt x="0" y="17928"/>
                  </a:lnTo>
                  <a:close/>
                </a:path>
              </a:pathLst>
            </a:custGeom>
            <a:solidFill>
              <a:srgbClr val="FEDD59"/>
            </a:solidFill>
          </p:spPr>
          <p:txBody>
            <a:bodyPr/>
            <a:lstStyle/>
            <a:p>
              <a:pPr defTabSz="609630"/>
              <a:endParaRPr lang="en-US" sz="1200">
                <a:solidFill>
                  <a:prstClr val="black"/>
                </a:solidFill>
                <a:latin typeface="Calibri"/>
              </a:endParaRPr>
            </a:p>
          </p:txBody>
        </p:sp>
        <p:sp>
          <p:nvSpPr>
            <p:cNvPr id="6" name="TextBox 6"/>
            <p:cNvSpPr txBox="1"/>
            <p:nvPr/>
          </p:nvSpPr>
          <p:spPr>
            <a:xfrm>
              <a:off x="0" y="-38100"/>
              <a:ext cx="488993" cy="5602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7" name="Group 7"/>
          <p:cNvGrpSpPr/>
          <p:nvPr/>
        </p:nvGrpSpPr>
        <p:grpSpPr>
          <a:xfrm>
            <a:off x="685800" y="4193059"/>
            <a:ext cx="2059325" cy="945449"/>
            <a:chOff x="0" y="0"/>
            <a:chExt cx="1624330" cy="745740"/>
          </a:xfrm>
        </p:grpSpPr>
        <p:sp>
          <p:nvSpPr>
            <p:cNvPr id="8" name="Freeform 8"/>
            <p:cNvSpPr/>
            <p:nvPr/>
          </p:nvSpPr>
          <p:spPr>
            <a:xfrm>
              <a:off x="41910" y="43180"/>
              <a:ext cx="1576070" cy="697480"/>
            </a:xfrm>
            <a:custGeom>
              <a:avLst/>
              <a:gdLst/>
              <a:ahLst/>
              <a:cxnLst/>
              <a:rect l="l" t="t" r="r" b="b"/>
              <a:pathLst>
                <a:path w="1576070" h="697480">
                  <a:moveTo>
                    <a:pt x="0" y="0"/>
                  </a:moveTo>
                  <a:lnTo>
                    <a:pt x="1576070" y="0"/>
                  </a:lnTo>
                  <a:lnTo>
                    <a:pt x="1576070" y="697480"/>
                  </a:lnTo>
                  <a:lnTo>
                    <a:pt x="0" y="697480"/>
                  </a:lnTo>
                  <a:close/>
                </a:path>
              </a:pathLst>
            </a:custGeom>
            <a:solidFill>
              <a:srgbClr val="77838D"/>
            </a:solidFill>
          </p:spPr>
          <p:txBody>
            <a:bodyPr/>
            <a:lstStyle/>
            <a:p>
              <a:pPr defTabSz="609630"/>
              <a:endParaRPr lang="en-US" sz="1200">
                <a:solidFill>
                  <a:prstClr val="black"/>
                </a:solidFill>
                <a:latin typeface="Calibri"/>
              </a:endParaRPr>
            </a:p>
          </p:txBody>
        </p:sp>
        <p:sp>
          <p:nvSpPr>
            <p:cNvPr id="9" name="Freeform 9"/>
            <p:cNvSpPr/>
            <p:nvPr/>
          </p:nvSpPr>
          <p:spPr>
            <a:xfrm>
              <a:off x="35560" y="35560"/>
              <a:ext cx="1588770" cy="710180"/>
            </a:xfrm>
            <a:custGeom>
              <a:avLst/>
              <a:gdLst/>
              <a:ahLst/>
              <a:cxnLst/>
              <a:rect l="l" t="t" r="r" b="b"/>
              <a:pathLst>
                <a:path w="1588770" h="710180">
                  <a:moveTo>
                    <a:pt x="1588770" y="710180"/>
                  </a:moveTo>
                  <a:lnTo>
                    <a:pt x="0" y="710180"/>
                  </a:lnTo>
                  <a:lnTo>
                    <a:pt x="0" y="0"/>
                  </a:lnTo>
                  <a:lnTo>
                    <a:pt x="1588770" y="0"/>
                  </a:lnTo>
                  <a:lnTo>
                    <a:pt x="1588770" y="710180"/>
                  </a:lnTo>
                  <a:close/>
                  <a:moveTo>
                    <a:pt x="12700" y="697480"/>
                  </a:moveTo>
                  <a:lnTo>
                    <a:pt x="1576070" y="697480"/>
                  </a:lnTo>
                  <a:lnTo>
                    <a:pt x="1576070" y="12700"/>
                  </a:lnTo>
                  <a:lnTo>
                    <a:pt x="12700" y="12700"/>
                  </a:lnTo>
                  <a:lnTo>
                    <a:pt x="12700" y="697480"/>
                  </a:lnTo>
                  <a:close/>
                </a:path>
              </a:pathLst>
            </a:custGeom>
            <a:solidFill>
              <a:srgbClr val="FFFFFF"/>
            </a:solidFill>
          </p:spPr>
          <p:txBody>
            <a:bodyPr/>
            <a:lstStyle/>
            <a:p>
              <a:pPr defTabSz="609630"/>
              <a:endParaRPr lang="en-US" sz="1200">
                <a:solidFill>
                  <a:prstClr val="black"/>
                </a:solidFill>
                <a:latin typeface="Calibri"/>
              </a:endParaRPr>
            </a:p>
          </p:txBody>
        </p:sp>
        <p:sp>
          <p:nvSpPr>
            <p:cNvPr id="10" name="Freeform 10"/>
            <p:cNvSpPr/>
            <p:nvPr/>
          </p:nvSpPr>
          <p:spPr>
            <a:xfrm>
              <a:off x="0" y="0"/>
              <a:ext cx="1576070" cy="697480"/>
            </a:xfrm>
            <a:custGeom>
              <a:avLst/>
              <a:gdLst/>
              <a:ahLst/>
              <a:cxnLst/>
              <a:rect l="l" t="t" r="r" b="b"/>
              <a:pathLst>
                <a:path w="1576070" h="697480">
                  <a:moveTo>
                    <a:pt x="0" y="0"/>
                  </a:moveTo>
                  <a:lnTo>
                    <a:pt x="1576070" y="0"/>
                  </a:lnTo>
                  <a:lnTo>
                    <a:pt x="1576070" y="697480"/>
                  </a:lnTo>
                  <a:lnTo>
                    <a:pt x="0" y="697480"/>
                  </a:lnTo>
                  <a:close/>
                </a:path>
              </a:pathLst>
            </a:custGeom>
            <a:solidFill>
              <a:srgbClr val="FDFDFD"/>
            </a:solidFill>
          </p:spPr>
          <p:txBody>
            <a:bodyPr/>
            <a:lstStyle/>
            <a:p>
              <a:pPr defTabSz="609630"/>
              <a:endParaRPr lang="en-US" sz="1200">
                <a:solidFill>
                  <a:prstClr val="black"/>
                </a:solidFill>
                <a:latin typeface="Calibri"/>
              </a:endParaRPr>
            </a:p>
          </p:txBody>
        </p:sp>
      </p:grpSp>
      <p:sp>
        <p:nvSpPr>
          <p:cNvPr id="11" name="TextBox 11"/>
          <p:cNvSpPr txBox="1"/>
          <p:nvPr/>
        </p:nvSpPr>
        <p:spPr>
          <a:xfrm>
            <a:off x="762664" y="3185753"/>
            <a:ext cx="4299300" cy="344838"/>
          </a:xfrm>
          <a:prstGeom prst="rect">
            <a:avLst/>
          </a:prstGeom>
        </p:spPr>
        <p:txBody>
          <a:bodyPr lIns="0" tIns="0" rIns="0" bIns="0" rtlCol="0" anchor="t">
            <a:spAutoFit/>
          </a:bodyPr>
          <a:lstStyle/>
          <a:p>
            <a:pPr defTabSz="609630">
              <a:lnSpc>
                <a:spcPts val="2631"/>
              </a:lnSpc>
            </a:pPr>
            <a:r>
              <a:rPr lang="en-US" sz="2800" b="1">
                <a:solidFill>
                  <a:srgbClr val="02306D"/>
                </a:solidFill>
                <a:latin typeface="Montserrat Ultra-Bold"/>
                <a:ea typeface="Montserrat Ultra-Bold"/>
                <a:cs typeface="Montserrat Ultra-Bold"/>
                <a:sym typeface="Montserrat Ultra-Bold"/>
              </a:rPr>
              <a:t>2026</a:t>
            </a:r>
          </a:p>
        </p:txBody>
      </p:sp>
      <p:sp>
        <p:nvSpPr>
          <p:cNvPr id="12" name="TextBox 12"/>
          <p:cNvSpPr txBox="1"/>
          <p:nvPr/>
        </p:nvSpPr>
        <p:spPr>
          <a:xfrm>
            <a:off x="762664" y="3675349"/>
            <a:ext cx="4299300" cy="344838"/>
          </a:xfrm>
          <a:prstGeom prst="rect">
            <a:avLst/>
          </a:prstGeom>
        </p:spPr>
        <p:txBody>
          <a:bodyPr lIns="0" tIns="0" rIns="0" bIns="0" rtlCol="0" anchor="t">
            <a:spAutoFit/>
          </a:bodyPr>
          <a:lstStyle/>
          <a:p>
            <a:pPr defTabSz="609630">
              <a:lnSpc>
                <a:spcPts val="2631"/>
              </a:lnSpc>
            </a:pPr>
            <a:r>
              <a:rPr lang="en-US" sz="2800" b="1">
                <a:solidFill>
                  <a:srgbClr val="FEDD59"/>
                </a:solidFill>
                <a:latin typeface="Montserrat Ultra-Bold"/>
                <a:ea typeface="Montserrat Ultra-Bold"/>
                <a:cs typeface="Montserrat Ultra-Bold"/>
                <a:sym typeface="Montserrat Ultra-Bold"/>
              </a:rPr>
              <a:t>Projects</a:t>
            </a:r>
          </a:p>
        </p:txBody>
      </p:sp>
      <p:sp>
        <p:nvSpPr>
          <p:cNvPr id="13" name="TextBox 13"/>
          <p:cNvSpPr txBox="1"/>
          <p:nvPr/>
        </p:nvSpPr>
        <p:spPr>
          <a:xfrm>
            <a:off x="685800" y="1361835"/>
            <a:ext cx="5960533" cy="826508"/>
          </a:xfrm>
          <a:prstGeom prst="rect">
            <a:avLst/>
          </a:prstGeom>
        </p:spPr>
        <p:txBody>
          <a:bodyPr lIns="0" tIns="0" rIns="0" bIns="0" rtlCol="0" anchor="t">
            <a:spAutoFit/>
          </a:bodyPr>
          <a:lstStyle/>
          <a:p>
            <a:pPr defTabSz="609630">
              <a:lnSpc>
                <a:spcPts val="2239"/>
              </a:lnSpc>
            </a:pPr>
            <a:r>
              <a:rPr lang="en-US" sz="1600" b="1">
                <a:solidFill>
                  <a:srgbClr val="2D262A"/>
                </a:solidFill>
                <a:latin typeface="Montserrat Medium"/>
                <a:ea typeface="Montserrat Medium"/>
                <a:cs typeface="Montserrat Medium"/>
                <a:sym typeface="Montserrat Medium"/>
              </a:rPr>
              <a:t>Presentations are typically introduction, or speech meant to inform, persuade, inspire, motivate, or present a new idea/product.</a:t>
            </a:r>
          </a:p>
        </p:txBody>
      </p:sp>
      <p:sp>
        <p:nvSpPr>
          <p:cNvPr id="14" name="TextBox 14"/>
          <p:cNvSpPr txBox="1"/>
          <p:nvPr/>
        </p:nvSpPr>
        <p:spPr>
          <a:xfrm>
            <a:off x="762664" y="4375360"/>
            <a:ext cx="1905597" cy="333040"/>
          </a:xfrm>
          <a:prstGeom prst="rect">
            <a:avLst/>
          </a:prstGeom>
        </p:spPr>
        <p:txBody>
          <a:bodyPr lIns="0" tIns="0" rIns="0" bIns="0" rtlCol="0" anchor="t">
            <a:spAutoFit/>
          </a:bodyPr>
          <a:lstStyle/>
          <a:p>
            <a:pPr defTabSz="609630">
              <a:lnSpc>
                <a:spcPts val="2817"/>
              </a:lnSpc>
            </a:pPr>
            <a:r>
              <a:rPr lang="en-US" sz="2012" u="sng">
                <a:solidFill>
                  <a:srgbClr val="2D262A"/>
                </a:solidFill>
                <a:latin typeface="Montserrat"/>
                <a:ea typeface="Montserrat"/>
                <a:cs typeface="Montserrat"/>
                <a:sym typeface="Montserrat"/>
                <a:hlinkClick r:id="rId3" tooltip="http://www.ancearlychildhoodcoalition.org"/>
              </a:rPr>
              <a:t>New Website</a:t>
            </a:r>
          </a:p>
        </p:txBody>
      </p:sp>
      <p:grpSp>
        <p:nvGrpSpPr>
          <p:cNvPr id="15" name="Group 15"/>
          <p:cNvGrpSpPr/>
          <p:nvPr/>
        </p:nvGrpSpPr>
        <p:grpSpPr>
          <a:xfrm>
            <a:off x="2925775" y="4193059"/>
            <a:ext cx="2059325" cy="945449"/>
            <a:chOff x="0" y="0"/>
            <a:chExt cx="1624330" cy="745740"/>
          </a:xfrm>
        </p:grpSpPr>
        <p:sp>
          <p:nvSpPr>
            <p:cNvPr id="16" name="Freeform 16"/>
            <p:cNvSpPr/>
            <p:nvPr/>
          </p:nvSpPr>
          <p:spPr>
            <a:xfrm>
              <a:off x="41910" y="43180"/>
              <a:ext cx="1576070" cy="697480"/>
            </a:xfrm>
            <a:custGeom>
              <a:avLst/>
              <a:gdLst/>
              <a:ahLst/>
              <a:cxnLst/>
              <a:rect l="l" t="t" r="r" b="b"/>
              <a:pathLst>
                <a:path w="1576070" h="697480">
                  <a:moveTo>
                    <a:pt x="0" y="0"/>
                  </a:moveTo>
                  <a:lnTo>
                    <a:pt x="1576070" y="0"/>
                  </a:lnTo>
                  <a:lnTo>
                    <a:pt x="1576070" y="697480"/>
                  </a:lnTo>
                  <a:lnTo>
                    <a:pt x="0" y="697480"/>
                  </a:lnTo>
                  <a:close/>
                </a:path>
              </a:pathLst>
            </a:custGeom>
            <a:solidFill>
              <a:srgbClr val="77838D"/>
            </a:solidFill>
          </p:spPr>
          <p:txBody>
            <a:bodyPr/>
            <a:lstStyle/>
            <a:p>
              <a:pPr defTabSz="609630"/>
              <a:endParaRPr lang="en-US" sz="1200">
                <a:solidFill>
                  <a:prstClr val="black"/>
                </a:solidFill>
                <a:latin typeface="Calibri"/>
              </a:endParaRPr>
            </a:p>
          </p:txBody>
        </p:sp>
        <p:sp>
          <p:nvSpPr>
            <p:cNvPr id="17" name="Freeform 17"/>
            <p:cNvSpPr/>
            <p:nvPr/>
          </p:nvSpPr>
          <p:spPr>
            <a:xfrm>
              <a:off x="35560" y="35560"/>
              <a:ext cx="1588770" cy="710180"/>
            </a:xfrm>
            <a:custGeom>
              <a:avLst/>
              <a:gdLst/>
              <a:ahLst/>
              <a:cxnLst/>
              <a:rect l="l" t="t" r="r" b="b"/>
              <a:pathLst>
                <a:path w="1588770" h="710180">
                  <a:moveTo>
                    <a:pt x="1588770" y="710180"/>
                  </a:moveTo>
                  <a:lnTo>
                    <a:pt x="0" y="710180"/>
                  </a:lnTo>
                  <a:lnTo>
                    <a:pt x="0" y="0"/>
                  </a:lnTo>
                  <a:lnTo>
                    <a:pt x="1588770" y="0"/>
                  </a:lnTo>
                  <a:lnTo>
                    <a:pt x="1588770" y="710180"/>
                  </a:lnTo>
                  <a:close/>
                  <a:moveTo>
                    <a:pt x="12700" y="697480"/>
                  </a:moveTo>
                  <a:lnTo>
                    <a:pt x="1576070" y="697480"/>
                  </a:lnTo>
                  <a:lnTo>
                    <a:pt x="1576070" y="12700"/>
                  </a:lnTo>
                  <a:lnTo>
                    <a:pt x="12700" y="12700"/>
                  </a:lnTo>
                  <a:lnTo>
                    <a:pt x="12700" y="697480"/>
                  </a:lnTo>
                  <a:close/>
                </a:path>
              </a:pathLst>
            </a:custGeom>
            <a:solidFill>
              <a:srgbClr val="FFFFFF"/>
            </a:solidFill>
          </p:spPr>
          <p:txBody>
            <a:bodyPr/>
            <a:lstStyle/>
            <a:p>
              <a:pPr defTabSz="609630"/>
              <a:endParaRPr lang="en-US" sz="1200">
                <a:solidFill>
                  <a:prstClr val="black"/>
                </a:solidFill>
                <a:latin typeface="Calibri"/>
              </a:endParaRPr>
            </a:p>
          </p:txBody>
        </p:sp>
        <p:sp>
          <p:nvSpPr>
            <p:cNvPr id="18" name="Freeform 18"/>
            <p:cNvSpPr/>
            <p:nvPr/>
          </p:nvSpPr>
          <p:spPr>
            <a:xfrm>
              <a:off x="0" y="0"/>
              <a:ext cx="1576070" cy="697480"/>
            </a:xfrm>
            <a:custGeom>
              <a:avLst/>
              <a:gdLst/>
              <a:ahLst/>
              <a:cxnLst/>
              <a:rect l="l" t="t" r="r" b="b"/>
              <a:pathLst>
                <a:path w="1576070" h="697480">
                  <a:moveTo>
                    <a:pt x="0" y="0"/>
                  </a:moveTo>
                  <a:lnTo>
                    <a:pt x="1576070" y="0"/>
                  </a:lnTo>
                  <a:lnTo>
                    <a:pt x="1576070" y="697480"/>
                  </a:lnTo>
                  <a:lnTo>
                    <a:pt x="0" y="697480"/>
                  </a:lnTo>
                  <a:close/>
                </a:path>
              </a:pathLst>
            </a:custGeom>
            <a:solidFill>
              <a:srgbClr val="FDFDFD"/>
            </a:solidFill>
          </p:spPr>
          <p:txBody>
            <a:bodyPr/>
            <a:lstStyle/>
            <a:p>
              <a:pPr defTabSz="609630"/>
              <a:endParaRPr lang="en-US" sz="1200">
                <a:solidFill>
                  <a:prstClr val="black"/>
                </a:solidFill>
                <a:latin typeface="Calibri"/>
              </a:endParaRPr>
            </a:p>
          </p:txBody>
        </p:sp>
      </p:grpSp>
      <p:sp>
        <p:nvSpPr>
          <p:cNvPr id="19" name="TextBox 19"/>
          <p:cNvSpPr txBox="1"/>
          <p:nvPr/>
        </p:nvSpPr>
        <p:spPr>
          <a:xfrm>
            <a:off x="3002639" y="4306174"/>
            <a:ext cx="1905597" cy="643061"/>
          </a:xfrm>
          <a:prstGeom prst="rect">
            <a:avLst/>
          </a:prstGeom>
        </p:spPr>
        <p:txBody>
          <a:bodyPr lIns="0" tIns="0" rIns="0" bIns="0" rtlCol="0" anchor="t">
            <a:spAutoFit/>
          </a:bodyPr>
          <a:lstStyle/>
          <a:p>
            <a:pPr defTabSz="609630">
              <a:lnSpc>
                <a:spcPts val="2632"/>
              </a:lnSpc>
            </a:pPr>
            <a:r>
              <a:rPr lang="en-US" sz="1880" u="sng">
                <a:solidFill>
                  <a:srgbClr val="2D262A"/>
                </a:solidFill>
                <a:latin typeface="Montserrat"/>
                <a:ea typeface="Montserrat"/>
                <a:cs typeface="Montserrat"/>
                <a:sym typeface="Montserrat"/>
                <a:hlinkClick r:id="rId4" tooltip="https://www.flipsnack.com/95B86FD6AED/sw-no-video/full-view.html"/>
              </a:rPr>
              <a:t>Local Resource Guide</a:t>
            </a:r>
          </a:p>
        </p:txBody>
      </p:sp>
      <p:sp>
        <p:nvSpPr>
          <p:cNvPr id="20" name="TextBox 20"/>
          <p:cNvSpPr txBox="1"/>
          <p:nvPr/>
        </p:nvSpPr>
        <p:spPr>
          <a:xfrm>
            <a:off x="685800" y="660400"/>
            <a:ext cx="3881386" cy="262251"/>
          </a:xfrm>
          <a:prstGeom prst="rect">
            <a:avLst/>
          </a:prstGeom>
        </p:spPr>
        <p:txBody>
          <a:bodyPr lIns="0" tIns="0" rIns="0" bIns="0" rtlCol="0" anchor="t">
            <a:spAutoFit/>
          </a:bodyPr>
          <a:lstStyle/>
          <a:p>
            <a:pPr defTabSz="609630">
              <a:lnSpc>
                <a:spcPts val="2239"/>
              </a:lnSpc>
            </a:pPr>
            <a:r>
              <a:rPr lang="en-US" sz="1600" b="1">
                <a:solidFill>
                  <a:srgbClr val="101010"/>
                </a:solidFill>
                <a:latin typeface="Montserrat Medium"/>
                <a:ea typeface="Montserrat Medium"/>
                <a:cs typeface="Montserrat Medium"/>
                <a:sym typeface="Montserrat Medium"/>
              </a:rPr>
              <a:t>Anchorage Early Childhood Coalition</a:t>
            </a:r>
          </a:p>
        </p:txBody>
      </p:sp>
      <p:grpSp>
        <p:nvGrpSpPr>
          <p:cNvPr id="21" name="Group 21"/>
          <p:cNvGrpSpPr/>
          <p:nvPr/>
        </p:nvGrpSpPr>
        <p:grpSpPr>
          <a:xfrm>
            <a:off x="685800" y="5402212"/>
            <a:ext cx="2059325" cy="945449"/>
            <a:chOff x="0" y="0"/>
            <a:chExt cx="1624330" cy="745740"/>
          </a:xfrm>
        </p:grpSpPr>
        <p:sp>
          <p:nvSpPr>
            <p:cNvPr id="22" name="Freeform 22"/>
            <p:cNvSpPr/>
            <p:nvPr/>
          </p:nvSpPr>
          <p:spPr>
            <a:xfrm>
              <a:off x="41910" y="43180"/>
              <a:ext cx="1576070" cy="697480"/>
            </a:xfrm>
            <a:custGeom>
              <a:avLst/>
              <a:gdLst/>
              <a:ahLst/>
              <a:cxnLst/>
              <a:rect l="l" t="t" r="r" b="b"/>
              <a:pathLst>
                <a:path w="1576070" h="697480">
                  <a:moveTo>
                    <a:pt x="0" y="0"/>
                  </a:moveTo>
                  <a:lnTo>
                    <a:pt x="1576070" y="0"/>
                  </a:lnTo>
                  <a:lnTo>
                    <a:pt x="1576070" y="697480"/>
                  </a:lnTo>
                  <a:lnTo>
                    <a:pt x="0" y="697480"/>
                  </a:lnTo>
                  <a:close/>
                </a:path>
              </a:pathLst>
            </a:custGeom>
            <a:solidFill>
              <a:srgbClr val="77838D"/>
            </a:solidFill>
          </p:spPr>
          <p:txBody>
            <a:bodyPr/>
            <a:lstStyle/>
            <a:p>
              <a:pPr defTabSz="609630"/>
              <a:endParaRPr lang="en-US" sz="1200">
                <a:solidFill>
                  <a:prstClr val="black"/>
                </a:solidFill>
                <a:latin typeface="Calibri"/>
              </a:endParaRPr>
            </a:p>
          </p:txBody>
        </p:sp>
        <p:sp>
          <p:nvSpPr>
            <p:cNvPr id="23" name="Freeform 23"/>
            <p:cNvSpPr/>
            <p:nvPr/>
          </p:nvSpPr>
          <p:spPr>
            <a:xfrm>
              <a:off x="35560" y="35560"/>
              <a:ext cx="1588770" cy="710180"/>
            </a:xfrm>
            <a:custGeom>
              <a:avLst/>
              <a:gdLst/>
              <a:ahLst/>
              <a:cxnLst/>
              <a:rect l="l" t="t" r="r" b="b"/>
              <a:pathLst>
                <a:path w="1588770" h="710180">
                  <a:moveTo>
                    <a:pt x="1588770" y="710180"/>
                  </a:moveTo>
                  <a:lnTo>
                    <a:pt x="0" y="710180"/>
                  </a:lnTo>
                  <a:lnTo>
                    <a:pt x="0" y="0"/>
                  </a:lnTo>
                  <a:lnTo>
                    <a:pt x="1588770" y="0"/>
                  </a:lnTo>
                  <a:lnTo>
                    <a:pt x="1588770" y="710180"/>
                  </a:lnTo>
                  <a:close/>
                  <a:moveTo>
                    <a:pt x="12700" y="697480"/>
                  </a:moveTo>
                  <a:lnTo>
                    <a:pt x="1576070" y="697480"/>
                  </a:lnTo>
                  <a:lnTo>
                    <a:pt x="1576070" y="12700"/>
                  </a:lnTo>
                  <a:lnTo>
                    <a:pt x="12700" y="12700"/>
                  </a:lnTo>
                  <a:lnTo>
                    <a:pt x="12700" y="697480"/>
                  </a:lnTo>
                  <a:close/>
                </a:path>
              </a:pathLst>
            </a:custGeom>
            <a:solidFill>
              <a:srgbClr val="FFFFFF"/>
            </a:solidFill>
          </p:spPr>
          <p:txBody>
            <a:bodyPr/>
            <a:lstStyle/>
            <a:p>
              <a:pPr defTabSz="609630"/>
              <a:endParaRPr lang="en-US" sz="1200">
                <a:solidFill>
                  <a:prstClr val="black"/>
                </a:solidFill>
                <a:latin typeface="Calibri"/>
              </a:endParaRPr>
            </a:p>
          </p:txBody>
        </p:sp>
        <p:sp>
          <p:nvSpPr>
            <p:cNvPr id="24" name="Freeform 24"/>
            <p:cNvSpPr/>
            <p:nvPr/>
          </p:nvSpPr>
          <p:spPr>
            <a:xfrm>
              <a:off x="0" y="0"/>
              <a:ext cx="1576070" cy="697480"/>
            </a:xfrm>
            <a:custGeom>
              <a:avLst/>
              <a:gdLst/>
              <a:ahLst/>
              <a:cxnLst/>
              <a:rect l="l" t="t" r="r" b="b"/>
              <a:pathLst>
                <a:path w="1576070" h="697480">
                  <a:moveTo>
                    <a:pt x="0" y="0"/>
                  </a:moveTo>
                  <a:lnTo>
                    <a:pt x="1576070" y="0"/>
                  </a:lnTo>
                  <a:lnTo>
                    <a:pt x="1576070" y="697480"/>
                  </a:lnTo>
                  <a:lnTo>
                    <a:pt x="0" y="697480"/>
                  </a:lnTo>
                  <a:close/>
                </a:path>
              </a:pathLst>
            </a:custGeom>
            <a:solidFill>
              <a:srgbClr val="FDFDFD"/>
            </a:solidFill>
          </p:spPr>
          <p:txBody>
            <a:bodyPr/>
            <a:lstStyle/>
            <a:p>
              <a:pPr defTabSz="609630"/>
              <a:endParaRPr lang="en-US" sz="1200">
                <a:solidFill>
                  <a:prstClr val="black"/>
                </a:solidFill>
                <a:latin typeface="Calibri"/>
              </a:endParaRPr>
            </a:p>
          </p:txBody>
        </p:sp>
      </p:grpSp>
      <p:sp>
        <p:nvSpPr>
          <p:cNvPr id="25" name="TextBox 25"/>
          <p:cNvSpPr txBox="1"/>
          <p:nvPr/>
        </p:nvSpPr>
        <p:spPr>
          <a:xfrm>
            <a:off x="762664" y="5590863"/>
            <a:ext cx="1905597" cy="518155"/>
          </a:xfrm>
          <a:prstGeom prst="rect">
            <a:avLst/>
          </a:prstGeom>
        </p:spPr>
        <p:txBody>
          <a:bodyPr lIns="0" tIns="0" rIns="0" bIns="0" rtlCol="0" anchor="t">
            <a:spAutoFit/>
          </a:bodyPr>
          <a:lstStyle/>
          <a:p>
            <a:pPr defTabSz="609630">
              <a:lnSpc>
                <a:spcPts val="2072"/>
              </a:lnSpc>
            </a:pPr>
            <a:r>
              <a:rPr lang="en-US" sz="1480" b="1" u="sng">
                <a:solidFill>
                  <a:srgbClr val="2D262A"/>
                </a:solidFill>
                <a:latin typeface="Montserrat Medium"/>
                <a:ea typeface="Montserrat Medium"/>
                <a:cs typeface="Montserrat Medium"/>
                <a:sym typeface="Montserrat Medium"/>
                <a:hlinkClick r:id="rId5" tooltip="https://www.ancearlychildhoodcoalition.org/community-calendar"/>
              </a:rPr>
              <a:t>Shared Community </a:t>
            </a:r>
          </a:p>
          <a:p>
            <a:pPr defTabSz="609630">
              <a:lnSpc>
                <a:spcPts val="2072"/>
              </a:lnSpc>
            </a:pPr>
            <a:r>
              <a:rPr lang="en-US" sz="1480" b="1" u="sng">
                <a:solidFill>
                  <a:srgbClr val="2D262A"/>
                </a:solidFill>
                <a:latin typeface="Montserrat Medium"/>
                <a:ea typeface="Montserrat Medium"/>
                <a:cs typeface="Montserrat Medium"/>
                <a:sym typeface="Montserrat Medium"/>
                <a:hlinkClick r:id="rId5" tooltip="https://www.ancearlychildhoodcoalition.org/community-calendar"/>
              </a:rPr>
              <a:t>Calendar</a:t>
            </a:r>
          </a:p>
        </p:txBody>
      </p:sp>
      <p:grpSp>
        <p:nvGrpSpPr>
          <p:cNvPr id="26" name="Group 26"/>
          <p:cNvGrpSpPr/>
          <p:nvPr/>
        </p:nvGrpSpPr>
        <p:grpSpPr>
          <a:xfrm>
            <a:off x="2925775" y="5402212"/>
            <a:ext cx="2059325" cy="945449"/>
            <a:chOff x="0" y="0"/>
            <a:chExt cx="1624330" cy="745740"/>
          </a:xfrm>
        </p:grpSpPr>
        <p:sp>
          <p:nvSpPr>
            <p:cNvPr id="27" name="Freeform 27"/>
            <p:cNvSpPr/>
            <p:nvPr/>
          </p:nvSpPr>
          <p:spPr>
            <a:xfrm>
              <a:off x="41910" y="43180"/>
              <a:ext cx="1576070" cy="697480"/>
            </a:xfrm>
            <a:custGeom>
              <a:avLst/>
              <a:gdLst/>
              <a:ahLst/>
              <a:cxnLst/>
              <a:rect l="l" t="t" r="r" b="b"/>
              <a:pathLst>
                <a:path w="1576070" h="697480">
                  <a:moveTo>
                    <a:pt x="0" y="0"/>
                  </a:moveTo>
                  <a:lnTo>
                    <a:pt x="1576070" y="0"/>
                  </a:lnTo>
                  <a:lnTo>
                    <a:pt x="1576070" y="697480"/>
                  </a:lnTo>
                  <a:lnTo>
                    <a:pt x="0" y="697480"/>
                  </a:lnTo>
                  <a:close/>
                </a:path>
              </a:pathLst>
            </a:custGeom>
            <a:solidFill>
              <a:srgbClr val="77838D"/>
            </a:solidFill>
          </p:spPr>
          <p:txBody>
            <a:bodyPr/>
            <a:lstStyle/>
            <a:p>
              <a:pPr defTabSz="609630"/>
              <a:endParaRPr lang="en-US" sz="1200">
                <a:solidFill>
                  <a:prstClr val="black"/>
                </a:solidFill>
                <a:latin typeface="Calibri"/>
              </a:endParaRPr>
            </a:p>
          </p:txBody>
        </p:sp>
        <p:sp>
          <p:nvSpPr>
            <p:cNvPr id="28" name="Freeform 28"/>
            <p:cNvSpPr/>
            <p:nvPr/>
          </p:nvSpPr>
          <p:spPr>
            <a:xfrm>
              <a:off x="35560" y="35560"/>
              <a:ext cx="1588770" cy="710180"/>
            </a:xfrm>
            <a:custGeom>
              <a:avLst/>
              <a:gdLst/>
              <a:ahLst/>
              <a:cxnLst/>
              <a:rect l="l" t="t" r="r" b="b"/>
              <a:pathLst>
                <a:path w="1588770" h="710180">
                  <a:moveTo>
                    <a:pt x="1588770" y="710180"/>
                  </a:moveTo>
                  <a:lnTo>
                    <a:pt x="0" y="710180"/>
                  </a:lnTo>
                  <a:lnTo>
                    <a:pt x="0" y="0"/>
                  </a:lnTo>
                  <a:lnTo>
                    <a:pt x="1588770" y="0"/>
                  </a:lnTo>
                  <a:lnTo>
                    <a:pt x="1588770" y="710180"/>
                  </a:lnTo>
                  <a:close/>
                  <a:moveTo>
                    <a:pt x="12700" y="697480"/>
                  </a:moveTo>
                  <a:lnTo>
                    <a:pt x="1576070" y="697480"/>
                  </a:lnTo>
                  <a:lnTo>
                    <a:pt x="1576070" y="12700"/>
                  </a:lnTo>
                  <a:lnTo>
                    <a:pt x="12700" y="12700"/>
                  </a:lnTo>
                  <a:lnTo>
                    <a:pt x="12700" y="697480"/>
                  </a:lnTo>
                  <a:close/>
                </a:path>
              </a:pathLst>
            </a:custGeom>
            <a:solidFill>
              <a:srgbClr val="FFFFFF"/>
            </a:solidFill>
          </p:spPr>
          <p:txBody>
            <a:bodyPr/>
            <a:lstStyle/>
            <a:p>
              <a:pPr defTabSz="609630"/>
              <a:endParaRPr lang="en-US" sz="1200">
                <a:solidFill>
                  <a:prstClr val="black"/>
                </a:solidFill>
                <a:latin typeface="Calibri"/>
              </a:endParaRPr>
            </a:p>
          </p:txBody>
        </p:sp>
        <p:sp>
          <p:nvSpPr>
            <p:cNvPr id="29" name="Freeform 29"/>
            <p:cNvSpPr/>
            <p:nvPr/>
          </p:nvSpPr>
          <p:spPr>
            <a:xfrm>
              <a:off x="0" y="0"/>
              <a:ext cx="1576070" cy="697480"/>
            </a:xfrm>
            <a:custGeom>
              <a:avLst/>
              <a:gdLst/>
              <a:ahLst/>
              <a:cxnLst/>
              <a:rect l="l" t="t" r="r" b="b"/>
              <a:pathLst>
                <a:path w="1576070" h="697480">
                  <a:moveTo>
                    <a:pt x="0" y="0"/>
                  </a:moveTo>
                  <a:lnTo>
                    <a:pt x="1576070" y="0"/>
                  </a:lnTo>
                  <a:lnTo>
                    <a:pt x="1576070" y="697480"/>
                  </a:lnTo>
                  <a:lnTo>
                    <a:pt x="0" y="697480"/>
                  </a:lnTo>
                  <a:close/>
                </a:path>
              </a:pathLst>
            </a:custGeom>
            <a:solidFill>
              <a:srgbClr val="FDFDFD"/>
            </a:solidFill>
          </p:spPr>
          <p:txBody>
            <a:bodyPr/>
            <a:lstStyle/>
            <a:p>
              <a:pPr defTabSz="609630"/>
              <a:endParaRPr lang="en-US" sz="1200">
                <a:solidFill>
                  <a:prstClr val="black"/>
                </a:solidFill>
                <a:latin typeface="Calibri"/>
              </a:endParaRPr>
            </a:p>
          </p:txBody>
        </p:sp>
      </p:grpSp>
      <p:sp>
        <p:nvSpPr>
          <p:cNvPr id="30" name="TextBox 30"/>
          <p:cNvSpPr txBox="1"/>
          <p:nvPr/>
        </p:nvSpPr>
        <p:spPr>
          <a:xfrm>
            <a:off x="3002639" y="5597213"/>
            <a:ext cx="1905597" cy="567271"/>
          </a:xfrm>
          <a:prstGeom prst="rect">
            <a:avLst/>
          </a:prstGeom>
        </p:spPr>
        <p:txBody>
          <a:bodyPr lIns="0" tIns="0" rIns="0" bIns="0" rtlCol="0" anchor="t">
            <a:spAutoFit/>
          </a:bodyPr>
          <a:lstStyle/>
          <a:p>
            <a:pPr defTabSz="609630">
              <a:lnSpc>
                <a:spcPts val="2258"/>
              </a:lnSpc>
            </a:pPr>
            <a:r>
              <a:rPr lang="en-US" sz="1613" b="1" u="sng">
                <a:solidFill>
                  <a:srgbClr val="2D262A"/>
                </a:solidFill>
                <a:latin typeface="Montserrat Medium"/>
                <a:ea typeface="Montserrat Medium"/>
                <a:cs typeface="Montserrat Medium"/>
                <a:sym typeface="Montserrat Medium"/>
                <a:hlinkClick r:id="rId6" action="ppaction://hlinksldjump"/>
              </a:rPr>
              <a:t>Community Baby Shower</a:t>
            </a:r>
          </a:p>
        </p:txBody>
      </p:sp>
      <p:grpSp>
        <p:nvGrpSpPr>
          <p:cNvPr id="31" name="Group 31"/>
          <p:cNvGrpSpPr/>
          <p:nvPr/>
        </p:nvGrpSpPr>
        <p:grpSpPr>
          <a:xfrm>
            <a:off x="5321650" y="4193059"/>
            <a:ext cx="2059325" cy="945449"/>
            <a:chOff x="0" y="0"/>
            <a:chExt cx="1624330" cy="745740"/>
          </a:xfrm>
        </p:grpSpPr>
        <p:sp>
          <p:nvSpPr>
            <p:cNvPr id="32" name="Freeform 32"/>
            <p:cNvSpPr/>
            <p:nvPr/>
          </p:nvSpPr>
          <p:spPr>
            <a:xfrm>
              <a:off x="41910" y="43180"/>
              <a:ext cx="1576070" cy="697480"/>
            </a:xfrm>
            <a:custGeom>
              <a:avLst/>
              <a:gdLst/>
              <a:ahLst/>
              <a:cxnLst/>
              <a:rect l="l" t="t" r="r" b="b"/>
              <a:pathLst>
                <a:path w="1576070" h="697480">
                  <a:moveTo>
                    <a:pt x="0" y="0"/>
                  </a:moveTo>
                  <a:lnTo>
                    <a:pt x="1576070" y="0"/>
                  </a:lnTo>
                  <a:lnTo>
                    <a:pt x="1576070" y="697480"/>
                  </a:lnTo>
                  <a:lnTo>
                    <a:pt x="0" y="697480"/>
                  </a:lnTo>
                  <a:close/>
                </a:path>
              </a:pathLst>
            </a:custGeom>
            <a:solidFill>
              <a:srgbClr val="77838D"/>
            </a:solidFill>
          </p:spPr>
          <p:txBody>
            <a:bodyPr/>
            <a:lstStyle/>
            <a:p>
              <a:pPr defTabSz="609630"/>
              <a:endParaRPr lang="en-US" sz="1200">
                <a:solidFill>
                  <a:prstClr val="black"/>
                </a:solidFill>
                <a:latin typeface="Calibri"/>
              </a:endParaRPr>
            </a:p>
          </p:txBody>
        </p:sp>
        <p:sp>
          <p:nvSpPr>
            <p:cNvPr id="33" name="Freeform 33"/>
            <p:cNvSpPr/>
            <p:nvPr/>
          </p:nvSpPr>
          <p:spPr>
            <a:xfrm>
              <a:off x="35560" y="35560"/>
              <a:ext cx="1588770" cy="710180"/>
            </a:xfrm>
            <a:custGeom>
              <a:avLst/>
              <a:gdLst/>
              <a:ahLst/>
              <a:cxnLst/>
              <a:rect l="l" t="t" r="r" b="b"/>
              <a:pathLst>
                <a:path w="1588770" h="710180">
                  <a:moveTo>
                    <a:pt x="1588770" y="710180"/>
                  </a:moveTo>
                  <a:lnTo>
                    <a:pt x="0" y="710180"/>
                  </a:lnTo>
                  <a:lnTo>
                    <a:pt x="0" y="0"/>
                  </a:lnTo>
                  <a:lnTo>
                    <a:pt x="1588770" y="0"/>
                  </a:lnTo>
                  <a:lnTo>
                    <a:pt x="1588770" y="710180"/>
                  </a:lnTo>
                  <a:close/>
                  <a:moveTo>
                    <a:pt x="12700" y="697480"/>
                  </a:moveTo>
                  <a:lnTo>
                    <a:pt x="1576070" y="697480"/>
                  </a:lnTo>
                  <a:lnTo>
                    <a:pt x="1576070" y="12700"/>
                  </a:lnTo>
                  <a:lnTo>
                    <a:pt x="12700" y="12700"/>
                  </a:lnTo>
                  <a:lnTo>
                    <a:pt x="12700" y="697480"/>
                  </a:lnTo>
                  <a:close/>
                </a:path>
              </a:pathLst>
            </a:custGeom>
            <a:solidFill>
              <a:srgbClr val="FFFFFF"/>
            </a:solidFill>
          </p:spPr>
          <p:txBody>
            <a:bodyPr/>
            <a:lstStyle/>
            <a:p>
              <a:pPr defTabSz="609630"/>
              <a:endParaRPr lang="en-US" sz="1200">
                <a:solidFill>
                  <a:prstClr val="black"/>
                </a:solidFill>
                <a:latin typeface="Calibri"/>
              </a:endParaRPr>
            </a:p>
          </p:txBody>
        </p:sp>
        <p:sp>
          <p:nvSpPr>
            <p:cNvPr id="34" name="Freeform 34"/>
            <p:cNvSpPr/>
            <p:nvPr/>
          </p:nvSpPr>
          <p:spPr>
            <a:xfrm>
              <a:off x="0" y="0"/>
              <a:ext cx="1576070" cy="697480"/>
            </a:xfrm>
            <a:custGeom>
              <a:avLst/>
              <a:gdLst/>
              <a:ahLst/>
              <a:cxnLst/>
              <a:rect l="l" t="t" r="r" b="b"/>
              <a:pathLst>
                <a:path w="1576070" h="697480">
                  <a:moveTo>
                    <a:pt x="0" y="0"/>
                  </a:moveTo>
                  <a:lnTo>
                    <a:pt x="1576070" y="0"/>
                  </a:lnTo>
                  <a:lnTo>
                    <a:pt x="1576070" y="697480"/>
                  </a:lnTo>
                  <a:lnTo>
                    <a:pt x="0" y="697480"/>
                  </a:lnTo>
                  <a:close/>
                </a:path>
              </a:pathLst>
            </a:custGeom>
            <a:solidFill>
              <a:srgbClr val="FDFDFD"/>
            </a:solidFill>
          </p:spPr>
          <p:txBody>
            <a:bodyPr/>
            <a:lstStyle/>
            <a:p>
              <a:pPr defTabSz="609630"/>
              <a:endParaRPr lang="en-US" sz="1200">
                <a:solidFill>
                  <a:prstClr val="black"/>
                </a:solidFill>
                <a:latin typeface="Calibri"/>
              </a:endParaRPr>
            </a:p>
          </p:txBody>
        </p:sp>
      </p:grpSp>
      <p:sp>
        <p:nvSpPr>
          <p:cNvPr id="35" name="TextBox 35"/>
          <p:cNvSpPr txBox="1"/>
          <p:nvPr/>
        </p:nvSpPr>
        <p:spPr>
          <a:xfrm>
            <a:off x="5398514" y="4306174"/>
            <a:ext cx="1905597" cy="643061"/>
          </a:xfrm>
          <a:prstGeom prst="rect">
            <a:avLst/>
          </a:prstGeom>
        </p:spPr>
        <p:txBody>
          <a:bodyPr lIns="0" tIns="0" rIns="0" bIns="0" rtlCol="0" anchor="t">
            <a:spAutoFit/>
          </a:bodyPr>
          <a:lstStyle/>
          <a:p>
            <a:pPr defTabSz="609630">
              <a:lnSpc>
                <a:spcPts val="2632"/>
              </a:lnSpc>
            </a:pPr>
            <a:r>
              <a:rPr lang="en-US" sz="1880" u="sng">
                <a:solidFill>
                  <a:srgbClr val="2D262A"/>
                </a:solidFill>
                <a:latin typeface="Montserrat"/>
                <a:ea typeface="Montserrat"/>
                <a:cs typeface="Montserrat"/>
                <a:sym typeface="Montserrat"/>
                <a:hlinkClick r:id="rId7" action="ppaction://hlinksldjump"/>
              </a:rPr>
              <a:t>SwaddleMe Bags</a:t>
            </a:r>
          </a:p>
        </p:txBody>
      </p:sp>
      <p:sp>
        <p:nvSpPr>
          <p:cNvPr id="36" name="TextBox 36"/>
          <p:cNvSpPr txBox="1"/>
          <p:nvPr/>
        </p:nvSpPr>
        <p:spPr>
          <a:xfrm rot="773363">
            <a:off x="9275576" y="2917106"/>
            <a:ext cx="1948985" cy="384721"/>
          </a:xfrm>
          <a:prstGeom prst="rect">
            <a:avLst/>
          </a:prstGeom>
        </p:spPr>
        <p:txBody>
          <a:bodyPr lIns="0" tIns="0" rIns="0" bIns="0" rtlCol="0" anchor="t">
            <a:spAutoFit/>
          </a:bodyPr>
          <a:lstStyle/>
          <a:p>
            <a:pPr algn="ctr" defTabSz="609630">
              <a:lnSpc>
                <a:spcPts val="1481"/>
              </a:lnSpc>
            </a:pPr>
            <a:r>
              <a:rPr lang="en-US" sz="1266">
                <a:solidFill>
                  <a:srgbClr val="02306D"/>
                </a:solidFill>
                <a:latin typeface="Roca One"/>
                <a:ea typeface="Roca One"/>
                <a:cs typeface="Roca One"/>
                <a:sym typeface="Roca One"/>
              </a:rPr>
              <a:t>Foster collaboration in the early childhood sector</a:t>
            </a:r>
          </a:p>
        </p:txBody>
      </p:sp>
      <p:sp>
        <p:nvSpPr>
          <p:cNvPr id="37" name="TextBox 37"/>
          <p:cNvSpPr txBox="1"/>
          <p:nvPr/>
        </p:nvSpPr>
        <p:spPr>
          <a:xfrm rot="749804">
            <a:off x="9493095" y="2261960"/>
            <a:ext cx="1837357" cy="384721"/>
          </a:xfrm>
          <a:prstGeom prst="rect">
            <a:avLst/>
          </a:prstGeom>
        </p:spPr>
        <p:txBody>
          <a:bodyPr lIns="0" tIns="0" rIns="0" bIns="0" rtlCol="0" anchor="t">
            <a:spAutoFit/>
          </a:bodyPr>
          <a:lstStyle/>
          <a:p>
            <a:pPr algn="ctr" defTabSz="609630">
              <a:lnSpc>
                <a:spcPts val="1481"/>
              </a:lnSpc>
            </a:pPr>
            <a:r>
              <a:rPr lang="en-US" sz="1266">
                <a:solidFill>
                  <a:srgbClr val="02306D"/>
                </a:solidFill>
                <a:latin typeface="Roca One"/>
                <a:ea typeface="Roca One"/>
                <a:cs typeface="Roca One"/>
                <a:sym typeface="Roca One"/>
              </a:rPr>
              <a:t>Improve community kindergarten readiness</a:t>
            </a:r>
          </a:p>
        </p:txBody>
      </p:sp>
      <p:sp>
        <p:nvSpPr>
          <p:cNvPr id="38" name="TextBox 38"/>
          <p:cNvSpPr txBox="1"/>
          <p:nvPr/>
        </p:nvSpPr>
        <p:spPr>
          <a:xfrm rot="693465">
            <a:off x="9650092" y="1625591"/>
            <a:ext cx="1837357" cy="384721"/>
          </a:xfrm>
          <a:prstGeom prst="rect">
            <a:avLst/>
          </a:prstGeom>
        </p:spPr>
        <p:txBody>
          <a:bodyPr lIns="0" tIns="0" rIns="0" bIns="0" rtlCol="0" anchor="t">
            <a:spAutoFit/>
          </a:bodyPr>
          <a:lstStyle/>
          <a:p>
            <a:pPr algn="ctr" defTabSz="609630">
              <a:lnSpc>
                <a:spcPts val="1481"/>
              </a:lnSpc>
            </a:pPr>
            <a:r>
              <a:rPr lang="en-US" sz="1266">
                <a:solidFill>
                  <a:srgbClr val="02306D"/>
                </a:solidFill>
                <a:latin typeface="Roca One"/>
                <a:ea typeface="Roca One"/>
                <a:cs typeface="Roca One"/>
                <a:sym typeface="Roca One"/>
              </a:rPr>
              <a:t>Advance mixed delivery early education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71ECCCE-3DE5-D938-0847-56F6A784F0A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E6D712-E8F3-5C03-EA3C-8F658978EF8A}"/>
              </a:ext>
            </a:extLst>
          </p:cNvPr>
          <p:cNvSpPr>
            <a:spLocks noGrp="1"/>
          </p:cNvSpPr>
          <p:nvPr>
            <p:ph idx="1"/>
          </p:nvPr>
        </p:nvSpPr>
        <p:spPr/>
        <p:txBody>
          <a:bodyPr/>
          <a:lstStyle/>
          <a:p>
            <a:endParaRPr lang="en-US"/>
          </a:p>
        </p:txBody>
      </p:sp>
      <p:pic>
        <p:nvPicPr>
          <p:cNvPr id="2" name="Picture 1">
            <a:extLst>
              <a:ext uri="{FF2B5EF4-FFF2-40B4-BE49-F238E27FC236}">
                <a16:creationId xmlns:a16="http://schemas.microsoft.com/office/drawing/2014/main" id="{8133A644-987A-8280-315E-A97462B17B5C}"/>
              </a:ext>
            </a:extLst>
          </p:cNvPr>
          <p:cNvPicPr>
            <a:picLocks noChangeAspect="1"/>
          </p:cNvPicPr>
          <p:nvPr/>
        </p:nvPicPr>
        <p:blipFill>
          <a:blip r:embed="rId4"/>
          <a:stretch>
            <a:fillRect/>
          </a:stretch>
        </p:blipFill>
        <p:spPr>
          <a:xfrm>
            <a:off x="3352800" y="0"/>
            <a:ext cx="5486400" cy="6858000"/>
          </a:xfrm>
          <a:prstGeom prst="rect">
            <a:avLst/>
          </a:prstGeom>
        </p:spPr>
      </p:pic>
    </p:spTree>
    <p:extLst>
      <p:ext uri="{BB962C8B-B14F-4D97-AF65-F5344CB8AC3E}">
        <p14:creationId xmlns:p14="http://schemas.microsoft.com/office/powerpoint/2010/main" val="39564492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1" y="1049898"/>
            <a:ext cx="1237763" cy="45381"/>
            <a:chOff x="0" y="0"/>
            <a:chExt cx="488993" cy="17928"/>
          </a:xfrm>
        </p:grpSpPr>
        <p:sp>
          <p:nvSpPr>
            <p:cNvPr id="3" name="Freeform 3"/>
            <p:cNvSpPr/>
            <p:nvPr/>
          </p:nvSpPr>
          <p:spPr>
            <a:xfrm>
              <a:off x="0" y="0"/>
              <a:ext cx="488993" cy="17928"/>
            </a:xfrm>
            <a:custGeom>
              <a:avLst/>
              <a:gdLst/>
              <a:ahLst/>
              <a:cxnLst/>
              <a:rect l="l" t="t" r="r" b="b"/>
              <a:pathLst>
                <a:path w="488993" h="17928">
                  <a:moveTo>
                    <a:pt x="0" y="0"/>
                  </a:moveTo>
                  <a:lnTo>
                    <a:pt x="488993" y="0"/>
                  </a:lnTo>
                  <a:lnTo>
                    <a:pt x="488993" y="17928"/>
                  </a:lnTo>
                  <a:lnTo>
                    <a:pt x="0" y="17928"/>
                  </a:lnTo>
                  <a:close/>
                </a:path>
              </a:pathLst>
            </a:custGeom>
            <a:solidFill>
              <a:srgbClr val="FEDD59"/>
            </a:solidFill>
          </p:spPr>
          <p:txBody>
            <a:bodyPr/>
            <a:lstStyle/>
            <a:p>
              <a:pPr defTabSz="609630"/>
              <a:endParaRPr lang="en-US" sz="1200">
                <a:solidFill>
                  <a:prstClr val="black"/>
                </a:solidFill>
                <a:latin typeface="Calibri"/>
              </a:endParaRPr>
            </a:p>
          </p:txBody>
        </p:sp>
        <p:sp>
          <p:nvSpPr>
            <p:cNvPr id="4" name="TextBox 4"/>
            <p:cNvSpPr txBox="1"/>
            <p:nvPr/>
          </p:nvSpPr>
          <p:spPr>
            <a:xfrm>
              <a:off x="0" y="-38100"/>
              <a:ext cx="488993" cy="5602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 name="Group 5"/>
          <p:cNvGrpSpPr/>
          <p:nvPr/>
        </p:nvGrpSpPr>
        <p:grpSpPr>
          <a:xfrm>
            <a:off x="9667304" y="2115801"/>
            <a:ext cx="1838897" cy="163914"/>
            <a:chOff x="0" y="0"/>
            <a:chExt cx="726478" cy="64756"/>
          </a:xfrm>
        </p:grpSpPr>
        <p:sp>
          <p:nvSpPr>
            <p:cNvPr id="6" name="Freeform 6"/>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FEDD59"/>
            </a:solidFill>
          </p:spPr>
          <p:txBody>
            <a:bodyPr/>
            <a:lstStyle/>
            <a:p>
              <a:pPr defTabSz="609630"/>
              <a:endParaRPr lang="en-US" sz="1200">
                <a:solidFill>
                  <a:prstClr val="black"/>
                </a:solidFill>
                <a:latin typeface="Calibri"/>
              </a:endParaRPr>
            </a:p>
          </p:txBody>
        </p:sp>
        <p:sp>
          <p:nvSpPr>
            <p:cNvPr id="7" name="TextBox 7"/>
            <p:cNvSpPr txBox="1"/>
            <p:nvPr/>
          </p:nvSpPr>
          <p:spPr>
            <a:xfrm>
              <a:off x="0" y="-38100"/>
              <a:ext cx="726478" cy="102856"/>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8" name="Group 8"/>
          <p:cNvGrpSpPr/>
          <p:nvPr/>
        </p:nvGrpSpPr>
        <p:grpSpPr>
          <a:xfrm>
            <a:off x="6912746" y="2324165"/>
            <a:ext cx="4318338" cy="4289605"/>
            <a:chOff x="0" y="0"/>
            <a:chExt cx="8636677" cy="8579209"/>
          </a:xfrm>
        </p:grpSpPr>
        <p:pic>
          <p:nvPicPr>
            <p:cNvPr id="9" name="Picture 9"/>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0"/>
              <a:ext cx="8636677" cy="8579209"/>
            </a:xfrm>
            <a:prstGeom prst="rect">
              <a:avLst/>
            </a:prstGeom>
          </p:spPr>
        </p:pic>
      </p:grpSp>
      <p:sp>
        <p:nvSpPr>
          <p:cNvPr id="10" name="Freeform 10"/>
          <p:cNvSpPr/>
          <p:nvPr/>
        </p:nvSpPr>
        <p:spPr>
          <a:xfrm>
            <a:off x="9181543" y="108557"/>
            <a:ext cx="1928064" cy="1928064"/>
          </a:xfrm>
          <a:custGeom>
            <a:avLst/>
            <a:gdLst/>
            <a:ahLst/>
            <a:cxnLst/>
            <a:rect l="l" t="t" r="r" b="b"/>
            <a:pathLst>
              <a:path w="2892096" h="2892096">
                <a:moveTo>
                  <a:pt x="0" y="0"/>
                </a:moveTo>
                <a:lnTo>
                  <a:pt x="2892095" y="0"/>
                </a:lnTo>
                <a:lnTo>
                  <a:pt x="2892095" y="2892096"/>
                </a:lnTo>
                <a:lnTo>
                  <a:pt x="0" y="289209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6571974" y="589101"/>
            <a:ext cx="2273354" cy="966976"/>
          </a:xfrm>
          <a:custGeom>
            <a:avLst/>
            <a:gdLst/>
            <a:ahLst/>
            <a:cxnLst/>
            <a:rect l="l" t="t" r="r" b="b"/>
            <a:pathLst>
              <a:path w="3410031" h="1450464">
                <a:moveTo>
                  <a:pt x="0" y="0"/>
                </a:moveTo>
                <a:lnTo>
                  <a:pt x="3410031" y="0"/>
                </a:lnTo>
                <a:lnTo>
                  <a:pt x="3410031" y="1450464"/>
                </a:lnTo>
                <a:lnTo>
                  <a:pt x="0" y="145046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2" name="TextBox 12"/>
          <p:cNvSpPr txBox="1"/>
          <p:nvPr/>
        </p:nvSpPr>
        <p:spPr>
          <a:xfrm>
            <a:off x="704180" y="1356806"/>
            <a:ext cx="3948177" cy="344838"/>
          </a:xfrm>
          <a:prstGeom prst="rect">
            <a:avLst/>
          </a:prstGeom>
        </p:spPr>
        <p:txBody>
          <a:bodyPr lIns="0" tIns="0" rIns="0" bIns="0" rtlCol="0" anchor="t">
            <a:spAutoFit/>
          </a:bodyPr>
          <a:lstStyle/>
          <a:p>
            <a:pPr defTabSz="609630">
              <a:lnSpc>
                <a:spcPts val="2631"/>
              </a:lnSpc>
            </a:pPr>
            <a:r>
              <a:rPr lang="en-US" sz="2800" b="1">
                <a:solidFill>
                  <a:srgbClr val="02306D"/>
                </a:solidFill>
                <a:latin typeface="Montserrat Ultra-Bold"/>
                <a:ea typeface="Montserrat Ultra-Bold"/>
                <a:cs typeface="Montserrat Ultra-Bold"/>
                <a:sym typeface="Montserrat Ultra-Bold"/>
              </a:rPr>
              <a:t>Swaddle Me!</a:t>
            </a:r>
          </a:p>
        </p:txBody>
      </p:sp>
      <p:sp>
        <p:nvSpPr>
          <p:cNvPr id="13" name="TextBox 13"/>
          <p:cNvSpPr txBox="1"/>
          <p:nvPr/>
        </p:nvSpPr>
        <p:spPr>
          <a:xfrm>
            <a:off x="704180" y="1815746"/>
            <a:ext cx="3948177" cy="344838"/>
          </a:xfrm>
          <a:prstGeom prst="rect">
            <a:avLst/>
          </a:prstGeom>
        </p:spPr>
        <p:txBody>
          <a:bodyPr lIns="0" tIns="0" rIns="0" bIns="0" rtlCol="0" anchor="t">
            <a:spAutoFit/>
          </a:bodyPr>
          <a:lstStyle/>
          <a:p>
            <a:pPr defTabSz="609630">
              <a:lnSpc>
                <a:spcPts val="2631"/>
              </a:lnSpc>
            </a:pPr>
            <a:r>
              <a:rPr lang="en-US" sz="2800" b="1">
                <a:solidFill>
                  <a:srgbClr val="FEDD59"/>
                </a:solidFill>
                <a:latin typeface="Montserrat Ultra-Bold"/>
                <a:ea typeface="Montserrat Ultra-Bold"/>
                <a:cs typeface="Montserrat Ultra-Bold"/>
                <a:sym typeface="Montserrat Ultra-Bold"/>
              </a:rPr>
              <a:t>Project</a:t>
            </a:r>
          </a:p>
        </p:txBody>
      </p:sp>
      <p:sp>
        <p:nvSpPr>
          <p:cNvPr id="14" name="TextBox 14"/>
          <p:cNvSpPr txBox="1"/>
          <p:nvPr/>
        </p:nvSpPr>
        <p:spPr>
          <a:xfrm>
            <a:off x="593745" y="2178708"/>
            <a:ext cx="5835575" cy="1154868"/>
          </a:xfrm>
          <a:prstGeom prst="rect">
            <a:avLst/>
          </a:prstGeom>
        </p:spPr>
        <p:txBody>
          <a:bodyPr lIns="0" tIns="0" rIns="0" bIns="0" rtlCol="0" anchor="t">
            <a:spAutoFit/>
          </a:bodyPr>
          <a:lstStyle/>
          <a:p>
            <a:pPr defTabSz="609630">
              <a:lnSpc>
                <a:spcPts val="1307"/>
              </a:lnSpc>
            </a:pPr>
            <a:r>
              <a:rPr lang="en-US" sz="933" b="1">
                <a:solidFill>
                  <a:srgbClr val="2D262A"/>
                </a:solidFill>
                <a:latin typeface="Montserrat Medium"/>
                <a:ea typeface="Montserrat Medium"/>
                <a:cs typeface="Montserrat Medium"/>
                <a:sym typeface="Montserrat Medium"/>
              </a:rPr>
              <a:t>Swaddle Me gives every new parent in Anchorage and welcome their new baby to our community. </a:t>
            </a:r>
          </a:p>
          <a:p>
            <a:pPr defTabSz="609630">
              <a:lnSpc>
                <a:spcPts val="1307"/>
              </a:lnSpc>
            </a:pPr>
            <a:endParaRPr lang="en-US" sz="933" b="1">
              <a:solidFill>
                <a:srgbClr val="2D262A"/>
              </a:solidFill>
              <a:latin typeface="Montserrat Medium"/>
              <a:ea typeface="Montserrat Medium"/>
              <a:cs typeface="Montserrat Medium"/>
              <a:sym typeface="Montserrat Medium"/>
            </a:endParaRPr>
          </a:p>
          <a:p>
            <a:pPr defTabSz="609630">
              <a:lnSpc>
                <a:spcPts val="1307"/>
              </a:lnSpc>
            </a:pPr>
            <a:r>
              <a:rPr lang="en-US" sz="933" b="1">
                <a:solidFill>
                  <a:srgbClr val="2D262A"/>
                </a:solidFill>
                <a:latin typeface="Montserrat Medium"/>
                <a:ea typeface="Montserrat Medium"/>
                <a:cs typeface="Montserrat Medium"/>
                <a:sym typeface="Montserrat Medium"/>
              </a:rPr>
              <a:t>Vision: All new parents have information on developmental milestones, resources in our community, and information to help them with their new baby. </a:t>
            </a:r>
          </a:p>
          <a:p>
            <a:pPr defTabSz="609630">
              <a:lnSpc>
                <a:spcPts val="1307"/>
              </a:lnSpc>
            </a:pPr>
            <a:r>
              <a:rPr lang="en-US" sz="933" b="1">
                <a:solidFill>
                  <a:srgbClr val="2D262A"/>
                </a:solidFill>
                <a:latin typeface="Montserrat Medium"/>
                <a:ea typeface="Montserrat Medium"/>
                <a:cs typeface="Montserrat Medium"/>
                <a:sym typeface="Montserrat Medium"/>
              </a:rPr>
              <a:t>How does it work?</a:t>
            </a:r>
          </a:p>
          <a:p>
            <a:pPr defTabSz="609630">
              <a:lnSpc>
                <a:spcPts val="1307"/>
              </a:lnSpc>
            </a:pPr>
            <a:endParaRPr lang="en-US" sz="933" b="1">
              <a:solidFill>
                <a:srgbClr val="2D262A"/>
              </a:solidFill>
              <a:latin typeface="Montserrat Medium"/>
              <a:ea typeface="Montserrat Medium"/>
              <a:cs typeface="Montserrat Medium"/>
              <a:sym typeface="Montserrat Medium"/>
            </a:endParaRPr>
          </a:p>
        </p:txBody>
      </p:sp>
      <p:sp>
        <p:nvSpPr>
          <p:cNvPr id="15" name="TextBox 15"/>
          <p:cNvSpPr txBox="1"/>
          <p:nvPr/>
        </p:nvSpPr>
        <p:spPr>
          <a:xfrm>
            <a:off x="1846469" y="3969692"/>
            <a:ext cx="4140200" cy="262251"/>
          </a:xfrm>
          <a:prstGeom prst="rect">
            <a:avLst/>
          </a:prstGeom>
        </p:spPr>
        <p:txBody>
          <a:bodyPr lIns="0" tIns="0" rIns="0" bIns="0" rtlCol="0" anchor="t">
            <a:spAutoFit/>
          </a:bodyPr>
          <a:lstStyle/>
          <a:p>
            <a:pPr defTabSz="609630">
              <a:lnSpc>
                <a:spcPts val="2239"/>
              </a:lnSpc>
            </a:pPr>
            <a:r>
              <a:rPr lang="en-US" sz="1600" b="1">
                <a:solidFill>
                  <a:srgbClr val="02306D"/>
                </a:solidFill>
                <a:latin typeface="Montserrat Medium"/>
                <a:ea typeface="Montserrat Medium"/>
                <a:cs typeface="Montserrat Medium"/>
                <a:sym typeface="Montserrat Medium"/>
              </a:rPr>
              <a:t>Swaddle Me gift bag contains:</a:t>
            </a:r>
          </a:p>
        </p:txBody>
      </p:sp>
      <p:sp>
        <p:nvSpPr>
          <p:cNvPr id="16" name="TextBox 16"/>
          <p:cNvSpPr txBox="1"/>
          <p:nvPr/>
        </p:nvSpPr>
        <p:spPr>
          <a:xfrm>
            <a:off x="685800" y="660400"/>
            <a:ext cx="3881386" cy="262251"/>
          </a:xfrm>
          <a:prstGeom prst="rect">
            <a:avLst/>
          </a:prstGeom>
        </p:spPr>
        <p:txBody>
          <a:bodyPr lIns="0" tIns="0" rIns="0" bIns="0" rtlCol="0" anchor="t">
            <a:spAutoFit/>
          </a:bodyPr>
          <a:lstStyle/>
          <a:p>
            <a:pPr defTabSz="609630">
              <a:lnSpc>
                <a:spcPts val="2239"/>
              </a:lnSpc>
            </a:pPr>
            <a:r>
              <a:rPr lang="en-US" sz="1600" b="1">
                <a:solidFill>
                  <a:srgbClr val="101010"/>
                </a:solidFill>
                <a:latin typeface="Montserrat Medium"/>
                <a:ea typeface="Montserrat Medium"/>
                <a:cs typeface="Montserrat Medium"/>
                <a:sym typeface="Montserrat Medium"/>
              </a:rPr>
              <a:t>Anchorage Early Childhood Coalition</a:t>
            </a:r>
          </a:p>
        </p:txBody>
      </p:sp>
      <p:sp>
        <p:nvSpPr>
          <p:cNvPr id="17" name="TextBox 17"/>
          <p:cNvSpPr txBox="1"/>
          <p:nvPr/>
        </p:nvSpPr>
        <p:spPr>
          <a:xfrm>
            <a:off x="1252737" y="4341801"/>
            <a:ext cx="4517592" cy="2447017"/>
          </a:xfrm>
          <a:prstGeom prst="rect">
            <a:avLst/>
          </a:prstGeom>
        </p:spPr>
        <p:txBody>
          <a:bodyPr lIns="0" tIns="0" rIns="0" bIns="0" rtlCol="0" anchor="t">
            <a:spAutoFit/>
          </a:bodyPr>
          <a:lstStyle/>
          <a:p>
            <a:pPr marL="246104" lvl="1" indent="-123052" defTabSz="609630">
              <a:lnSpc>
                <a:spcPts val="1595"/>
              </a:lnSpc>
              <a:buFont typeface="Arial"/>
              <a:buChar char="•"/>
            </a:pPr>
            <a:r>
              <a:rPr lang="en-US" sz="1139" b="1">
                <a:solidFill>
                  <a:srgbClr val="000000"/>
                </a:solidFill>
                <a:latin typeface="Montserrat Medium"/>
                <a:ea typeface="Montserrat Medium"/>
                <a:cs typeface="Montserrat Medium"/>
                <a:sym typeface="Montserrat Medium"/>
              </a:rPr>
              <a:t>Milestone Moments booklets-developmental milestones from birth to five years</a:t>
            </a:r>
          </a:p>
          <a:p>
            <a:pPr marL="246104" lvl="1" indent="-123052" defTabSz="609630">
              <a:lnSpc>
                <a:spcPts val="1595"/>
              </a:lnSpc>
              <a:buFont typeface="Arial"/>
              <a:buChar char="•"/>
            </a:pPr>
            <a:r>
              <a:rPr lang="en-US" sz="1139" b="1">
                <a:solidFill>
                  <a:srgbClr val="000000"/>
                </a:solidFill>
                <a:latin typeface="Montserrat Medium"/>
                <a:ea typeface="Montserrat Medium"/>
                <a:cs typeface="Montserrat Medium"/>
                <a:sym typeface="Montserrat Medium"/>
              </a:rPr>
              <a:t>Baby’s Busy Day</a:t>
            </a:r>
          </a:p>
          <a:p>
            <a:pPr marL="246104" lvl="1" indent="-123052" defTabSz="609630">
              <a:lnSpc>
                <a:spcPts val="1595"/>
              </a:lnSpc>
              <a:buFont typeface="Arial"/>
              <a:buChar char="•"/>
            </a:pPr>
            <a:r>
              <a:rPr lang="en-US" sz="1139" b="1">
                <a:solidFill>
                  <a:srgbClr val="000000"/>
                </a:solidFill>
                <a:latin typeface="Montserrat Medium"/>
                <a:ea typeface="Montserrat Medium"/>
                <a:cs typeface="Montserrat Medium"/>
                <a:sym typeface="Montserrat Medium"/>
              </a:rPr>
              <a:t>Swaddle Blanket</a:t>
            </a:r>
          </a:p>
          <a:p>
            <a:pPr marL="246104" lvl="1" indent="-123052" defTabSz="609630">
              <a:lnSpc>
                <a:spcPts val="1595"/>
              </a:lnSpc>
              <a:buFont typeface="Arial"/>
              <a:buChar char="•"/>
            </a:pPr>
            <a:r>
              <a:rPr lang="en-US" sz="1139" b="1">
                <a:solidFill>
                  <a:srgbClr val="000000"/>
                </a:solidFill>
                <a:latin typeface="Montserrat Medium"/>
                <a:ea typeface="Montserrat Medium"/>
                <a:cs typeface="Montserrat Medium"/>
                <a:sym typeface="Montserrat Medium"/>
              </a:rPr>
              <a:t>Electrical outlet covers</a:t>
            </a:r>
          </a:p>
          <a:p>
            <a:pPr marL="246104" lvl="1" indent="-123052" defTabSz="609630">
              <a:lnSpc>
                <a:spcPts val="1595"/>
              </a:lnSpc>
              <a:buFont typeface="Arial"/>
              <a:buChar char="•"/>
            </a:pPr>
            <a:r>
              <a:rPr lang="en-US" sz="1139" b="1">
                <a:solidFill>
                  <a:srgbClr val="000000"/>
                </a:solidFill>
                <a:latin typeface="Montserrat Medium"/>
                <a:ea typeface="Montserrat Medium"/>
                <a:cs typeface="Montserrat Medium"/>
                <a:sym typeface="Montserrat Medium"/>
              </a:rPr>
              <a:t>Digital Resource booklet available in 6 languages</a:t>
            </a:r>
          </a:p>
          <a:p>
            <a:pPr marL="492208" lvl="2" indent="-164070" defTabSz="609630">
              <a:lnSpc>
                <a:spcPts val="1595"/>
              </a:lnSpc>
              <a:buFont typeface="Arial"/>
              <a:buChar char="⚬"/>
            </a:pPr>
            <a:r>
              <a:rPr lang="en-US" sz="1139" b="1">
                <a:solidFill>
                  <a:srgbClr val="000000"/>
                </a:solidFill>
                <a:latin typeface="Montserrat Medium"/>
                <a:ea typeface="Montserrat Medium"/>
                <a:cs typeface="Montserrat Medium"/>
                <a:sym typeface="Montserrat Medium"/>
              </a:rPr>
              <a:t>English</a:t>
            </a:r>
          </a:p>
          <a:p>
            <a:pPr marL="492208" lvl="2" indent="-164070" defTabSz="609630">
              <a:lnSpc>
                <a:spcPts val="1595"/>
              </a:lnSpc>
              <a:buFont typeface="Arial"/>
              <a:buChar char="⚬"/>
            </a:pPr>
            <a:r>
              <a:rPr lang="en-US" sz="1139" b="1">
                <a:solidFill>
                  <a:srgbClr val="000000"/>
                </a:solidFill>
                <a:latin typeface="Montserrat Medium"/>
                <a:ea typeface="Montserrat Medium"/>
                <a:cs typeface="Montserrat Medium"/>
                <a:sym typeface="Montserrat Medium"/>
              </a:rPr>
              <a:t>Spanish</a:t>
            </a:r>
          </a:p>
          <a:p>
            <a:pPr marL="492208" lvl="2" indent="-164070" defTabSz="609630">
              <a:lnSpc>
                <a:spcPts val="1595"/>
              </a:lnSpc>
              <a:buFont typeface="Arial"/>
              <a:buChar char="⚬"/>
            </a:pPr>
            <a:r>
              <a:rPr lang="en-US" sz="1139" b="1">
                <a:solidFill>
                  <a:srgbClr val="000000"/>
                </a:solidFill>
                <a:latin typeface="Montserrat Medium"/>
                <a:ea typeface="Montserrat Medium"/>
                <a:cs typeface="Montserrat Medium"/>
                <a:sym typeface="Montserrat Medium"/>
              </a:rPr>
              <a:t>Russian</a:t>
            </a:r>
          </a:p>
          <a:p>
            <a:pPr marL="492208" lvl="2" indent="-164070" defTabSz="609630">
              <a:lnSpc>
                <a:spcPts val="1595"/>
              </a:lnSpc>
              <a:buFont typeface="Arial"/>
              <a:buChar char="⚬"/>
            </a:pPr>
            <a:r>
              <a:rPr lang="en-US" sz="1139" b="1">
                <a:solidFill>
                  <a:srgbClr val="000000"/>
                </a:solidFill>
                <a:latin typeface="Montserrat Medium"/>
                <a:ea typeface="Montserrat Medium"/>
                <a:cs typeface="Montserrat Medium"/>
                <a:sym typeface="Montserrat Medium"/>
              </a:rPr>
              <a:t>Thai</a:t>
            </a:r>
          </a:p>
          <a:p>
            <a:pPr marL="492208" lvl="2" indent="-164070" defTabSz="609630">
              <a:lnSpc>
                <a:spcPts val="1595"/>
              </a:lnSpc>
              <a:buFont typeface="Arial"/>
              <a:buChar char="⚬"/>
            </a:pPr>
            <a:r>
              <a:rPr lang="en-US" sz="1139" b="1">
                <a:solidFill>
                  <a:srgbClr val="000000"/>
                </a:solidFill>
                <a:latin typeface="Montserrat Medium"/>
                <a:ea typeface="Montserrat Medium"/>
                <a:cs typeface="Montserrat Medium"/>
                <a:sym typeface="Montserrat Medium"/>
              </a:rPr>
              <a:t>Chinese</a:t>
            </a:r>
          </a:p>
          <a:p>
            <a:pPr marL="492208" lvl="2" indent="-164070" defTabSz="609630">
              <a:lnSpc>
                <a:spcPts val="1595"/>
              </a:lnSpc>
              <a:buFont typeface="Arial"/>
              <a:buChar char="⚬"/>
            </a:pPr>
            <a:r>
              <a:rPr lang="en-US" sz="1139" b="1">
                <a:solidFill>
                  <a:srgbClr val="000000"/>
                </a:solidFill>
                <a:latin typeface="Montserrat Medium"/>
                <a:ea typeface="Montserrat Medium"/>
                <a:cs typeface="Montserrat Medium"/>
                <a:sym typeface="Montserrat Medium"/>
              </a:rPr>
              <a:t>Korean</a:t>
            </a:r>
          </a:p>
        </p:txBody>
      </p:sp>
      <p:sp>
        <p:nvSpPr>
          <p:cNvPr id="18" name="TextBox 18"/>
          <p:cNvSpPr txBox="1"/>
          <p:nvPr/>
        </p:nvSpPr>
        <p:spPr>
          <a:xfrm>
            <a:off x="862031" y="3368539"/>
            <a:ext cx="5124639" cy="563488"/>
          </a:xfrm>
          <a:prstGeom prst="rect">
            <a:avLst/>
          </a:prstGeom>
        </p:spPr>
        <p:txBody>
          <a:bodyPr lIns="0" tIns="0" rIns="0" bIns="0" rtlCol="0" anchor="t">
            <a:spAutoFit/>
          </a:bodyPr>
          <a:lstStyle/>
          <a:p>
            <a:pPr defTabSz="609630">
              <a:lnSpc>
                <a:spcPts val="1523"/>
              </a:lnSpc>
              <a:spcBef>
                <a:spcPct val="0"/>
              </a:spcBef>
            </a:pPr>
            <a:r>
              <a:rPr lang="en-US" sz="1087" b="1">
                <a:solidFill>
                  <a:srgbClr val="000000"/>
                </a:solidFill>
                <a:latin typeface="Montserrat Medium"/>
                <a:ea typeface="Montserrat Medium"/>
                <a:cs typeface="Montserrat Medium"/>
                <a:sym typeface="Montserrat Medium"/>
              </a:rPr>
              <a:t>PIC is facilitating Swaddle Me with other partners. The gifts will be distributed through local hospitals and birthing centers, so every parent receives the gift.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1" y="1049898"/>
            <a:ext cx="1237763" cy="45381"/>
            <a:chOff x="0" y="0"/>
            <a:chExt cx="488993" cy="17928"/>
          </a:xfrm>
        </p:grpSpPr>
        <p:sp>
          <p:nvSpPr>
            <p:cNvPr id="3" name="Freeform 3"/>
            <p:cNvSpPr/>
            <p:nvPr/>
          </p:nvSpPr>
          <p:spPr>
            <a:xfrm>
              <a:off x="0" y="0"/>
              <a:ext cx="488993" cy="17928"/>
            </a:xfrm>
            <a:custGeom>
              <a:avLst/>
              <a:gdLst/>
              <a:ahLst/>
              <a:cxnLst/>
              <a:rect l="l" t="t" r="r" b="b"/>
              <a:pathLst>
                <a:path w="488993" h="17928">
                  <a:moveTo>
                    <a:pt x="0" y="0"/>
                  </a:moveTo>
                  <a:lnTo>
                    <a:pt x="488993" y="0"/>
                  </a:lnTo>
                  <a:lnTo>
                    <a:pt x="488993" y="17928"/>
                  </a:lnTo>
                  <a:lnTo>
                    <a:pt x="0" y="17928"/>
                  </a:lnTo>
                  <a:close/>
                </a:path>
              </a:pathLst>
            </a:custGeom>
            <a:solidFill>
              <a:srgbClr val="FEDD59"/>
            </a:solidFill>
          </p:spPr>
          <p:txBody>
            <a:bodyPr/>
            <a:lstStyle/>
            <a:p>
              <a:pPr defTabSz="609630"/>
              <a:endParaRPr lang="en-US" sz="1200">
                <a:solidFill>
                  <a:prstClr val="black"/>
                </a:solidFill>
                <a:latin typeface="Calibri"/>
              </a:endParaRPr>
            </a:p>
          </p:txBody>
        </p:sp>
        <p:sp>
          <p:nvSpPr>
            <p:cNvPr id="4" name="TextBox 4"/>
            <p:cNvSpPr txBox="1"/>
            <p:nvPr/>
          </p:nvSpPr>
          <p:spPr>
            <a:xfrm>
              <a:off x="0" y="-38100"/>
              <a:ext cx="488993" cy="5602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 name="Freeform 5"/>
          <p:cNvSpPr/>
          <p:nvPr/>
        </p:nvSpPr>
        <p:spPr>
          <a:xfrm>
            <a:off x="6888979" y="0"/>
            <a:ext cx="5303021" cy="6875958"/>
          </a:xfrm>
          <a:custGeom>
            <a:avLst/>
            <a:gdLst/>
            <a:ahLst/>
            <a:cxnLst/>
            <a:rect l="l" t="t" r="r" b="b"/>
            <a:pathLst>
              <a:path w="7954532" h="10313937">
                <a:moveTo>
                  <a:pt x="0" y="0"/>
                </a:moveTo>
                <a:lnTo>
                  <a:pt x="7954532" y="0"/>
                </a:lnTo>
                <a:lnTo>
                  <a:pt x="7954532" y="10313937"/>
                </a:lnTo>
                <a:lnTo>
                  <a:pt x="0" y="10313937"/>
                </a:lnTo>
                <a:lnTo>
                  <a:pt x="0" y="0"/>
                </a:lnTo>
                <a:close/>
              </a:path>
            </a:pathLst>
          </a:custGeom>
          <a:blipFill>
            <a:blip r:embed="rId2">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32770" y="4106316"/>
            <a:ext cx="716650" cy="822554"/>
          </a:xfrm>
          <a:custGeom>
            <a:avLst/>
            <a:gdLst/>
            <a:ahLst/>
            <a:cxnLst/>
            <a:rect l="l" t="t" r="r" b="b"/>
            <a:pathLst>
              <a:path w="1074975" h="1233831">
                <a:moveTo>
                  <a:pt x="0" y="0"/>
                </a:moveTo>
                <a:lnTo>
                  <a:pt x="1074975" y="0"/>
                </a:lnTo>
                <a:lnTo>
                  <a:pt x="1074975" y="1233831"/>
                </a:lnTo>
                <a:lnTo>
                  <a:pt x="0" y="123383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461525" y="5854200"/>
            <a:ext cx="687894" cy="604487"/>
          </a:xfrm>
          <a:custGeom>
            <a:avLst/>
            <a:gdLst/>
            <a:ahLst/>
            <a:cxnLst/>
            <a:rect l="l" t="t" r="r" b="b"/>
            <a:pathLst>
              <a:path w="1031841" h="906730">
                <a:moveTo>
                  <a:pt x="0" y="0"/>
                </a:moveTo>
                <a:lnTo>
                  <a:pt x="1031842" y="0"/>
                </a:lnTo>
                <a:lnTo>
                  <a:pt x="1031842" y="906730"/>
                </a:lnTo>
                <a:lnTo>
                  <a:pt x="0" y="90673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468199" y="5081270"/>
            <a:ext cx="681221" cy="620530"/>
          </a:xfrm>
          <a:custGeom>
            <a:avLst/>
            <a:gdLst/>
            <a:ahLst/>
            <a:cxnLst/>
            <a:rect l="l" t="t" r="r" b="b"/>
            <a:pathLst>
              <a:path w="1021831" h="930795">
                <a:moveTo>
                  <a:pt x="0" y="0"/>
                </a:moveTo>
                <a:lnTo>
                  <a:pt x="1021831" y="0"/>
                </a:lnTo>
                <a:lnTo>
                  <a:pt x="1021831" y="930795"/>
                </a:lnTo>
                <a:lnTo>
                  <a:pt x="0" y="93079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685800" y="1460970"/>
            <a:ext cx="4299300" cy="344838"/>
          </a:xfrm>
          <a:prstGeom prst="rect">
            <a:avLst/>
          </a:prstGeom>
        </p:spPr>
        <p:txBody>
          <a:bodyPr lIns="0" tIns="0" rIns="0" bIns="0" rtlCol="0" anchor="t">
            <a:spAutoFit/>
          </a:bodyPr>
          <a:lstStyle/>
          <a:p>
            <a:pPr defTabSz="609630">
              <a:lnSpc>
                <a:spcPts val="2631"/>
              </a:lnSpc>
            </a:pPr>
            <a:r>
              <a:rPr lang="en-US" sz="2800" b="1">
                <a:solidFill>
                  <a:srgbClr val="02306D"/>
                </a:solidFill>
                <a:latin typeface="Montserrat Ultra-Bold"/>
                <a:ea typeface="Montserrat Ultra-Bold"/>
                <a:cs typeface="Montserrat Ultra-Bold"/>
                <a:sym typeface="Montserrat Ultra-Bold"/>
              </a:rPr>
              <a:t>Community</a:t>
            </a:r>
          </a:p>
        </p:txBody>
      </p:sp>
      <p:sp>
        <p:nvSpPr>
          <p:cNvPr id="10" name="TextBox 10"/>
          <p:cNvSpPr txBox="1"/>
          <p:nvPr/>
        </p:nvSpPr>
        <p:spPr>
          <a:xfrm>
            <a:off x="685800" y="1950566"/>
            <a:ext cx="4299300" cy="344838"/>
          </a:xfrm>
          <a:prstGeom prst="rect">
            <a:avLst/>
          </a:prstGeom>
        </p:spPr>
        <p:txBody>
          <a:bodyPr lIns="0" tIns="0" rIns="0" bIns="0" rtlCol="0" anchor="t">
            <a:spAutoFit/>
          </a:bodyPr>
          <a:lstStyle/>
          <a:p>
            <a:pPr defTabSz="609630">
              <a:lnSpc>
                <a:spcPts val="2631"/>
              </a:lnSpc>
            </a:pPr>
            <a:r>
              <a:rPr lang="en-US" sz="2800" b="1">
                <a:solidFill>
                  <a:srgbClr val="FEDD59"/>
                </a:solidFill>
                <a:latin typeface="Montserrat Ultra-Bold"/>
                <a:ea typeface="Montserrat Ultra-Bold"/>
                <a:cs typeface="Montserrat Ultra-Bold"/>
                <a:sym typeface="Montserrat Ultra-Bold"/>
              </a:rPr>
              <a:t>Baby Shower</a:t>
            </a:r>
          </a:p>
        </p:txBody>
      </p:sp>
      <p:sp>
        <p:nvSpPr>
          <p:cNvPr id="11" name="TextBox 11"/>
          <p:cNvSpPr txBox="1"/>
          <p:nvPr/>
        </p:nvSpPr>
        <p:spPr>
          <a:xfrm>
            <a:off x="702826" y="2502306"/>
            <a:ext cx="5217220" cy="1390765"/>
          </a:xfrm>
          <a:prstGeom prst="rect">
            <a:avLst/>
          </a:prstGeom>
        </p:spPr>
        <p:txBody>
          <a:bodyPr lIns="0" tIns="0" rIns="0" bIns="0" rtlCol="0" anchor="t">
            <a:spAutoFit/>
          </a:bodyPr>
          <a:lstStyle/>
          <a:p>
            <a:pPr defTabSz="609630">
              <a:lnSpc>
                <a:spcPts val="2239"/>
              </a:lnSpc>
            </a:pPr>
            <a:r>
              <a:rPr lang="en-US" sz="1600" b="1">
                <a:solidFill>
                  <a:srgbClr val="2D262A"/>
                </a:solidFill>
                <a:latin typeface="Montserrat Medium"/>
                <a:ea typeface="Montserrat Medium"/>
                <a:cs typeface="Montserrat Medium"/>
                <a:sym typeface="Montserrat Medium"/>
              </a:rPr>
              <a:t>An event to celebrate our newest residents, provide a space for parents to connect, learn about how to support their child’s development, and gain material resources to support their growing family.</a:t>
            </a:r>
          </a:p>
        </p:txBody>
      </p:sp>
      <p:sp>
        <p:nvSpPr>
          <p:cNvPr id="12" name="TextBox 12"/>
          <p:cNvSpPr txBox="1"/>
          <p:nvPr/>
        </p:nvSpPr>
        <p:spPr>
          <a:xfrm>
            <a:off x="2356920" y="4205070"/>
            <a:ext cx="1545189" cy="621196"/>
          </a:xfrm>
          <a:prstGeom prst="rect">
            <a:avLst/>
          </a:prstGeom>
        </p:spPr>
        <p:txBody>
          <a:bodyPr lIns="0" tIns="0" rIns="0" bIns="0" rtlCol="0" anchor="t">
            <a:spAutoFit/>
          </a:bodyPr>
          <a:lstStyle/>
          <a:p>
            <a:pPr defTabSz="609630">
              <a:lnSpc>
                <a:spcPts val="2487"/>
              </a:lnSpc>
            </a:pPr>
            <a:r>
              <a:rPr lang="en-US" sz="1777" b="1" dirty="0">
                <a:solidFill>
                  <a:srgbClr val="02306D"/>
                </a:solidFill>
                <a:latin typeface="Montserrat Medium"/>
                <a:ea typeface="Montserrat Medium"/>
                <a:cs typeface="Montserrat Medium"/>
                <a:sym typeface="Montserrat Medium"/>
              </a:rPr>
              <a:t>Goals: </a:t>
            </a:r>
          </a:p>
          <a:p>
            <a:pPr defTabSz="609630">
              <a:lnSpc>
                <a:spcPts val="2487"/>
              </a:lnSpc>
            </a:pPr>
            <a:r>
              <a:rPr lang="en-US" sz="1777" b="1" dirty="0">
                <a:solidFill>
                  <a:srgbClr val="02306D"/>
                </a:solidFill>
                <a:latin typeface="Montserrat Bold"/>
                <a:ea typeface="Montserrat Bold"/>
                <a:cs typeface="Montserrat Bold"/>
                <a:sym typeface="Montserrat Bold"/>
              </a:rPr>
              <a:t>300 Families</a:t>
            </a:r>
          </a:p>
        </p:txBody>
      </p:sp>
      <p:sp>
        <p:nvSpPr>
          <p:cNvPr id="13" name="TextBox 13"/>
          <p:cNvSpPr txBox="1"/>
          <p:nvPr/>
        </p:nvSpPr>
        <p:spPr>
          <a:xfrm>
            <a:off x="685800" y="660400"/>
            <a:ext cx="3881386" cy="262251"/>
          </a:xfrm>
          <a:prstGeom prst="rect">
            <a:avLst/>
          </a:prstGeom>
        </p:spPr>
        <p:txBody>
          <a:bodyPr lIns="0" tIns="0" rIns="0" bIns="0" rtlCol="0" anchor="t">
            <a:spAutoFit/>
          </a:bodyPr>
          <a:lstStyle/>
          <a:p>
            <a:pPr defTabSz="609630">
              <a:lnSpc>
                <a:spcPts val="2239"/>
              </a:lnSpc>
            </a:pPr>
            <a:r>
              <a:rPr lang="en-US" sz="1600" b="1">
                <a:solidFill>
                  <a:srgbClr val="101010"/>
                </a:solidFill>
                <a:latin typeface="Montserrat Medium"/>
                <a:ea typeface="Montserrat Medium"/>
                <a:cs typeface="Montserrat Medium"/>
                <a:sym typeface="Montserrat Medium"/>
              </a:rPr>
              <a:t>Anchorage Early Childhood Coalition</a:t>
            </a:r>
          </a:p>
        </p:txBody>
      </p:sp>
      <p:sp>
        <p:nvSpPr>
          <p:cNvPr id="14" name="TextBox 14"/>
          <p:cNvSpPr txBox="1"/>
          <p:nvPr/>
        </p:nvSpPr>
        <p:spPr>
          <a:xfrm>
            <a:off x="2356920" y="5043170"/>
            <a:ext cx="2117491" cy="617348"/>
          </a:xfrm>
          <a:prstGeom prst="rect">
            <a:avLst/>
          </a:prstGeom>
        </p:spPr>
        <p:txBody>
          <a:bodyPr lIns="0" tIns="0" rIns="0" bIns="0" rtlCol="0" anchor="t">
            <a:spAutoFit/>
          </a:bodyPr>
          <a:lstStyle/>
          <a:p>
            <a:pPr defTabSz="609630">
              <a:lnSpc>
                <a:spcPts val="2487"/>
              </a:lnSpc>
            </a:pPr>
            <a:r>
              <a:rPr lang="en-US" sz="1777" b="1" dirty="0">
                <a:solidFill>
                  <a:srgbClr val="02306D"/>
                </a:solidFill>
                <a:latin typeface="Montserrat Bold"/>
                <a:ea typeface="Montserrat Bold"/>
                <a:cs typeface="Montserrat Bold"/>
                <a:sym typeface="Montserrat Bold"/>
              </a:rPr>
              <a:t>NEW</a:t>
            </a:r>
            <a:r>
              <a:rPr lang="en-US" sz="1777" dirty="0">
                <a:solidFill>
                  <a:srgbClr val="02306D"/>
                </a:solidFill>
                <a:latin typeface="Montserrat"/>
                <a:ea typeface="Montserrat"/>
                <a:cs typeface="Montserrat"/>
                <a:sym typeface="Montserrat"/>
              </a:rPr>
              <a:t> </a:t>
            </a:r>
            <a:r>
              <a:rPr lang="en-US" sz="1777" b="1" dirty="0">
                <a:solidFill>
                  <a:srgbClr val="02306D"/>
                </a:solidFill>
                <a:latin typeface="Montserrat"/>
                <a:ea typeface="Montserrat"/>
                <a:cs typeface="Montserrat"/>
                <a:sym typeface="Montserrat"/>
              </a:rPr>
              <a:t>Community</a:t>
            </a:r>
          </a:p>
          <a:p>
            <a:pPr defTabSz="609630">
              <a:lnSpc>
                <a:spcPts val="2487"/>
              </a:lnSpc>
            </a:pPr>
            <a:r>
              <a:rPr lang="en-US" sz="1777" b="1" dirty="0">
                <a:solidFill>
                  <a:srgbClr val="02306D"/>
                </a:solidFill>
                <a:latin typeface="Montserrat Medium"/>
                <a:ea typeface="Montserrat Medium"/>
                <a:cs typeface="Montserrat Medium"/>
                <a:sym typeface="Montserrat Medium"/>
              </a:rPr>
              <a:t>Resource Guide</a:t>
            </a:r>
          </a:p>
        </p:txBody>
      </p:sp>
      <p:sp>
        <p:nvSpPr>
          <p:cNvPr id="15" name="TextBox 15"/>
          <p:cNvSpPr txBox="1"/>
          <p:nvPr/>
        </p:nvSpPr>
        <p:spPr>
          <a:xfrm>
            <a:off x="2356920" y="5813764"/>
            <a:ext cx="2968584" cy="617348"/>
          </a:xfrm>
          <a:prstGeom prst="rect">
            <a:avLst/>
          </a:prstGeom>
        </p:spPr>
        <p:txBody>
          <a:bodyPr lIns="0" tIns="0" rIns="0" bIns="0" rtlCol="0" anchor="t">
            <a:spAutoFit/>
          </a:bodyPr>
          <a:lstStyle/>
          <a:p>
            <a:pPr defTabSz="609630">
              <a:lnSpc>
                <a:spcPts val="2487"/>
              </a:lnSpc>
            </a:pPr>
            <a:r>
              <a:rPr lang="en-US" sz="1777" b="1">
                <a:solidFill>
                  <a:srgbClr val="02306D"/>
                </a:solidFill>
                <a:latin typeface="Montserrat Bold"/>
                <a:ea typeface="Montserrat Bold"/>
                <a:cs typeface="Montserrat Bold"/>
                <a:sym typeface="Montserrat Bold"/>
              </a:rPr>
              <a:t>20 </a:t>
            </a:r>
            <a:r>
              <a:rPr lang="en-US" sz="1777" b="1">
                <a:solidFill>
                  <a:srgbClr val="02306D"/>
                </a:solidFill>
                <a:latin typeface="Montserrat Medium"/>
                <a:ea typeface="Montserrat Medium"/>
                <a:cs typeface="Montserrat Medium"/>
                <a:sym typeface="Montserrat Medium"/>
              </a:rPr>
              <a:t>Partner-Hosted</a:t>
            </a:r>
          </a:p>
          <a:p>
            <a:pPr defTabSz="609630">
              <a:lnSpc>
                <a:spcPts val="2487"/>
              </a:lnSpc>
            </a:pPr>
            <a:r>
              <a:rPr lang="en-US" sz="1777" b="1">
                <a:solidFill>
                  <a:srgbClr val="02306D"/>
                </a:solidFill>
                <a:latin typeface="Montserrat Medium"/>
                <a:ea typeface="Montserrat Medium"/>
                <a:cs typeface="Montserrat Medium"/>
                <a:sym typeface="Montserrat Medium"/>
              </a:rPr>
              <a:t>Activities &amp; Presentations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1" y="1049898"/>
            <a:ext cx="1237763" cy="45381"/>
            <a:chOff x="0" y="0"/>
            <a:chExt cx="488993" cy="17928"/>
          </a:xfrm>
        </p:grpSpPr>
        <p:sp>
          <p:nvSpPr>
            <p:cNvPr id="3" name="Freeform 3"/>
            <p:cNvSpPr/>
            <p:nvPr/>
          </p:nvSpPr>
          <p:spPr>
            <a:xfrm>
              <a:off x="0" y="0"/>
              <a:ext cx="488993" cy="17928"/>
            </a:xfrm>
            <a:custGeom>
              <a:avLst/>
              <a:gdLst/>
              <a:ahLst/>
              <a:cxnLst/>
              <a:rect l="l" t="t" r="r" b="b"/>
              <a:pathLst>
                <a:path w="488993" h="17928">
                  <a:moveTo>
                    <a:pt x="0" y="0"/>
                  </a:moveTo>
                  <a:lnTo>
                    <a:pt x="488993" y="0"/>
                  </a:lnTo>
                  <a:lnTo>
                    <a:pt x="488993" y="17928"/>
                  </a:lnTo>
                  <a:lnTo>
                    <a:pt x="0" y="17928"/>
                  </a:lnTo>
                  <a:close/>
                </a:path>
              </a:pathLst>
            </a:custGeom>
            <a:solidFill>
              <a:srgbClr val="FEDD59"/>
            </a:solidFill>
          </p:spPr>
          <p:txBody>
            <a:bodyPr/>
            <a:lstStyle/>
            <a:p>
              <a:pPr defTabSz="609630"/>
              <a:endParaRPr lang="en-US" sz="1200">
                <a:solidFill>
                  <a:prstClr val="black"/>
                </a:solidFill>
                <a:latin typeface="Calibri"/>
              </a:endParaRPr>
            </a:p>
          </p:txBody>
        </p:sp>
        <p:sp>
          <p:nvSpPr>
            <p:cNvPr id="4" name="TextBox 4"/>
            <p:cNvSpPr txBox="1"/>
            <p:nvPr/>
          </p:nvSpPr>
          <p:spPr>
            <a:xfrm>
              <a:off x="0" y="-38100"/>
              <a:ext cx="488993" cy="5602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 name="Freeform 5"/>
          <p:cNvSpPr/>
          <p:nvPr/>
        </p:nvSpPr>
        <p:spPr>
          <a:xfrm>
            <a:off x="8355792" y="2206463"/>
            <a:ext cx="3303856" cy="4237972"/>
          </a:xfrm>
          <a:custGeom>
            <a:avLst/>
            <a:gdLst/>
            <a:ahLst/>
            <a:cxnLst/>
            <a:rect l="l" t="t" r="r" b="b"/>
            <a:pathLst>
              <a:path w="4955784" h="6356958">
                <a:moveTo>
                  <a:pt x="0" y="0"/>
                </a:moveTo>
                <a:lnTo>
                  <a:pt x="4955784" y="0"/>
                </a:lnTo>
                <a:lnTo>
                  <a:pt x="4955784" y="6356958"/>
                </a:lnTo>
                <a:lnTo>
                  <a:pt x="0" y="6356958"/>
                </a:lnTo>
                <a:lnTo>
                  <a:pt x="0" y="0"/>
                </a:lnTo>
                <a:close/>
              </a:path>
            </a:pathLst>
          </a:custGeom>
          <a:blipFill>
            <a:blip r:embed="rId2">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498429" y="3946006"/>
            <a:ext cx="3331239" cy="2498429"/>
          </a:xfrm>
          <a:custGeom>
            <a:avLst/>
            <a:gdLst/>
            <a:ahLst/>
            <a:cxnLst/>
            <a:rect l="l" t="t" r="r" b="b"/>
            <a:pathLst>
              <a:path w="4996859" h="3747644">
                <a:moveTo>
                  <a:pt x="0" y="0"/>
                </a:moveTo>
                <a:lnTo>
                  <a:pt x="4996859" y="0"/>
                </a:lnTo>
                <a:lnTo>
                  <a:pt x="4996859" y="3747644"/>
                </a:lnTo>
                <a:lnTo>
                  <a:pt x="0" y="374764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4095485" y="1359651"/>
            <a:ext cx="3813589" cy="5084785"/>
          </a:xfrm>
          <a:custGeom>
            <a:avLst/>
            <a:gdLst/>
            <a:ahLst/>
            <a:cxnLst/>
            <a:rect l="l" t="t" r="r" b="b"/>
            <a:pathLst>
              <a:path w="5720383" h="7627178">
                <a:moveTo>
                  <a:pt x="0" y="0"/>
                </a:moveTo>
                <a:lnTo>
                  <a:pt x="5720383" y="0"/>
                </a:lnTo>
                <a:lnTo>
                  <a:pt x="5720383" y="7627177"/>
                </a:lnTo>
                <a:lnTo>
                  <a:pt x="0" y="7627177"/>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8355792" y="206554"/>
            <a:ext cx="3303856" cy="1777451"/>
          </a:xfrm>
          <a:custGeom>
            <a:avLst/>
            <a:gdLst/>
            <a:ahLst/>
            <a:cxnLst/>
            <a:rect l="l" t="t" r="r" b="b"/>
            <a:pathLst>
              <a:path w="4955784" h="2666177">
                <a:moveTo>
                  <a:pt x="0" y="0"/>
                </a:moveTo>
                <a:lnTo>
                  <a:pt x="4955784" y="0"/>
                </a:lnTo>
                <a:lnTo>
                  <a:pt x="4955784" y="2666177"/>
                </a:lnTo>
                <a:lnTo>
                  <a:pt x="0" y="2666177"/>
                </a:lnTo>
                <a:lnTo>
                  <a:pt x="0" y="0"/>
                </a:lnTo>
                <a:close/>
              </a:path>
            </a:pathLst>
          </a:custGeom>
          <a:blipFill>
            <a:blip r:embed="rId5">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685800" y="1460970"/>
            <a:ext cx="4299300" cy="344838"/>
          </a:xfrm>
          <a:prstGeom prst="rect">
            <a:avLst/>
          </a:prstGeom>
        </p:spPr>
        <p:txBody>
          <a:bodyPr lIns="0" tIns="0" rIns="0" bIns="0" rtlCol="0" anchor="t">
            <a:spAutoFit/>
          </a:bodyPr>
          <a:lstStyle/>
          <a:p>
            <a:pPr defTabSz="609630">
              <a:lnSpc>
                <a:spcPts val="2631"/>
              </a:lnSpc>
            </a:pPr>
            <a:r>
              <a:rPr lang="en-US" sz="2800" b="1">
                <a:solidFill>
                  <a:srgbClr val="02306D"/>
                </a:solidFill>
                <a:latin typeface="Montserrat Ultra-Bold"/>
                <a:ea typeface="Montserrat Ultra-Bold"/>
                <a:cs typeface="Montserrat Ultra-Bold"/>
                <a:sym typeface="Montserrat Ultra-Bold"/>
              </a:rPr>
              <a:t>Community</a:t>
            </a:r>
          </a:p>
        </p:txBody>
      </p:sp>
      <p:sp>
        <p:nvSpPr>
          <p:cNvPr id="10" name="TextBox 10"/>
          <p:cNvSpPr txBox="1"/>
          <p:nvPr/>
        </p:nvSpPr>
        <p:spPr>
          <a:xfrm>
            <a:off x="685800" y="1950566"/>
            <a:ext cx="4299300" cy="344838"/>
          </a:xfrm>
          <a:prstGeom prst="rect">
            <a:avLst/>
          </a:prstGeom>
        </p:spPr>
        <p:txBody>
          <a:bodyPr lIns="0" tIns="0" rIns="0" bIns="0" rtlCol="0" anchor="t">
            <a:spAutoFit/>
          </a:bodyPr>
          <a:lstStyle/>
          <a:p>
            <a:pPr defTabSz="609630">
              <a:lnSpc>
                <a:spcPts val="2631"/>
              </a:lnSpc>
            </a:pPr>
            <a:r>
              <a:rPr lang="en-US" sz="2800" b="1">
                <a:solidFill>
                  <a:srgbClr val="FEDD59"/>
                </a:solidFill>
                <a:latin typeface="Montserrat Ultra-Bold"/>
                <a:ea typeface="Montserrat Ultra-Bold"/>
                <a:cs typeface="Montserrat Ultra-Bold"/>
                <a:sym typeface="Montserrat Ultra-Bold"/>
              </a:rPr>
              <a:t>Baby Shower</a:t>
            </a:r>
          </a:p>
        </p:txBody>
      </p:sp>
      <p:sp>
        <p:nvSpPr>
          <p:cNvPr id="11" name="TextBox 11"/>
          <p:cNvSpPr txBox="1"/>
          <p:nvPr/>
        </p:nvSpPr>
        <p:spPr>
          <a:xfrm>
            <a:off x="685800" y="660400"/>
            <a:ext cx="3881386" cy="262251"/>
          </a:xfrm>
          <a:prstGeom prst="rect">
            <a:avLst/>
          </a:prstGeom>
        </p:spPr>
        <p:txBody>
          <a:bodyPr lIns="0" tIns="0" rIns="0" bIns="0" rtlCol="0" anchor="t">
            <a:spAutoFit/>
          </a:bodyPr>
          <a:lstStyle/>
          <a:p>
            <a:pPr defTabSz="609630">
              <a:lnSpc>
                <a:spcPts val="2239"/>
              </a:lnSpc>
            </a:pPr>
            <a:r>
              <a:rPr lang="en-US" sz="1600" b="1">
                <a:solidFill>
                  <a:srgbClr val="101010"/>
                </a:solidFill>
                <a:latin typeface="Montserrat Medium"/>
                <a:ea typeface="Montserrat Medium"/>
                <a:cs typeface="Montserrat Medium"/>
                <a:sym typeface="Montserrat Medium"/>
              </a:rPr>
              <a:t>Anchorage Early Childhood Coalition</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67304" y="2185196"/>
            <a:ext cx="1838897" cy="163914"/>
            <a:chOff x="0" y="0"/>
            <a:chExt cx="726478" cy="64756"/>
          </a:xfrm>
        </p:grpSpPr>
        <p:sp>
          <p:nvSpPr>
            <p:cNvPr id="3" name="Freeform 3"/>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FEDD59"/>
            </a:solidFill>
          </p:spPr>
          <p:txBody>
            <a:bodyPr/>
            <a:lstStyle/>
            <a:p>
              <a:pPr defTabSz="609630"/>
              <a:endParaRPr lang="en-US" sz="1200">
                <a:solidFill>
                  <a:prstClr val="black"/>
                </a:solidFill>
                <a:latin typeface="Calibri"/>
              </a:endParaRPr>
            </a:p>
          </p:txBody>
        </p:sp>
        <p:sp>
          <p:nvSpPr>
            <p:cNvPr id="4" name="TextBox 4"/>
            <p:cNvSpPr txBox="1"/>
            <p:nvPr/>
          </p:nvSpPr>
          <p:spPr>
            <a:xfrm>
              <a:off x="0" y="-38100"/>
              <a:ext cx="726478" cy="102856"/>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 name="Freeform 5"/>
          <p:cNvSpPr/>
          <p:nvPr/>
        </p:nvSpPr>
        <p:spPr>
          <a:xfrm>
            <a:off x="10149250" y="5848422"/>
            <a:ext cx="118511" cy="177877"/>
          </a:xfrm>
          <a:custGeom>
            <a:avLst/>
            <a:gdLst/>
            <a:ahLst/>
            <a:cxnLst/>
            <a:rect l="l" t="t" r="r" b="b"/>
            <a:pathLst>
              <a:path w="177766" h="266816">
                <a:moveTo>
                  <a:pt x="0" y="0"/>
                </a:moveTo>
                <a:lnTo>
                  <a:pt x="177766" y="0"/>
                </a:lnTo>
                <a:lnTo>
                  <a:pt x="177766" y="266816"/>
                </a:lnTo>
                <a:lnTo>
                  <a:pt x="0" y="266816"/>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1862098" y="2892941"/>
            <a:ext cx="6192395" cy="897682"/>
          </a:xfrm>
          <a:prstGeom prst="rect">
            <a:avLst/>
          </a:prstGeom>
        </p:spPr>
        <p:txBody>
          <a:bodyPr lIns="0" tIns="0" rIns="0" bIns="0" rtlCol="0" anchor="t">
            <a:spAutoFit/>
          </a:bodyPr>
          <a:lstStyle/>
          <a:p>
            <a:pPr defTabSz="609630">
              <a:lnSpc>
                <a:spcPts val="7040"/>
              </a:lnSpc>
            </a:pPr>
            <a:r>
              <a:rPr lang="en-US" sz="6400" b="1">
                <a:solidFill>
                  <a:srgbClr val="02306D"/>
                </a:solidFill>
                <a:latin typeface="Montserrat Ultra-Bold"/>
                <a:ea typeface="Montserrat Ultra-Bold"/>
                <a:cs typeface="Montserrat Ultra-Bold"/>
                <a:sym typeface="Montserrat Ultra-Bold"/>
              </a:rPr>
              <a:t>THANK YOU</a:t>
            </a:r>
          </a:p>
        </p:txBody>
      </p:sp>
      <p:sp>
        <p:nvSpPr>
          <p:cNvPr id="7" name="TextBox 7"/>
          <p:cNvSpPr txBox="1"/>
          <p:nvPr/>
        </p:nvSpPr>
        <p:spPr>
          <a:xfrm>
            <a:off x="9998297" y="5764217"/>
            <a:ext cx="1507903" cy="309187"/>
          </a:xfrm>
          <a:prstGeom prst="rect">
            <a:avLst/>
          </a:prstGeom>
        </p:spPr>
        <p:txBody>
          <a:bodyPr lIns="0" tIns="0" rIns="0" bIns="0" rtlCol="0" anchor="t">
            <a:spAutoFit/>
          </a:bodyPr>
          <a:lstStyle/>
          <a:p>
            <a:pPr algn="r" defTabSz="609630">
              <a:lnSpc>
                <a:spcPts val="2613"/>
              </a:lnSpc>
            </a:pPr>
            <a:r>
              <a:rPr lang="en-US" sz="1867" b="1">
                <a:solidFill>
                  <a:srgbClr val="101010"/>
                </a:solidFill>
                <a:latin typeface="Montserrat Medium"/>
                <a:ea typeface="Montserrat Medium"/>
                <a:cs typeface="Montserrat Medium"/>
                <a:sym typeface="Montserrat Medium"/>
              </a:rPr>
              <a:t>End Slide</a:t>
            </a:r>
          </a:p>
        </p:txBody>
      </p:sp>
      <p:sp>
        <p:nvSpPr>
          <p:cNvPr id="8" name="TextBox 8"/>
          <p:cNvSpPr txBox="1"/>
          <p:nvPr/>
        </p:nvSpPr>
        <p:spPr>
          <a:xfrm>
            <a:off x="4602785" y="641350"/>
            <a:ext cx="6903415" cy="839076"/>
          </a:xfrm>
          <a:prstGeom prst="rect">
            <a:avLst/>
          </a:prstGeom>
        </p:spPr>
        <p:txBody>
          <a:bodyPr lIns="0" tIns="0" rIns="0" bIns="0" rtlCol="0" anchor="t">
            <a:spAutoFit/>
          </a:bodyPr>
          <a:lstStyle/>
          <a:p>
            <a:pPr algn="r" defTabSz="609630">
              <a:lnSpc>
                <a:spcPts val="3360"/>
              </a:lnSpc>
            </a:pPr>
            <a:r>
              <a:rPr lang="en-US" sz="2400" b="1">
                <a:solidFill>
                  <a:srgbClr val="101010"/>
                </a:solidFill>
                <a:latin typeface="Montserrat Medium"/>
                <a:ea typeface="Montserrat Medium"/>
                <a:cs typeface="Montserrat Medium"/>
                <a:sym typeface="Montserrat Medium"/>
              </a:rPr>
              <a:t>For more information:</a:t>
            </a:r>
          </a:p>
          <a:p>
            <a:pPr algn="r" defTabSz="609630">
              <a:lnSpc>
                <a:spcPts val="3360"/>
              </a:lnSpc>
            </a:pPr>
            <a:r>
              <a:rPr lang="en-US" sz="2400" b="1">
                <a:solidFill>
                  <a:srgbClr val="101010"/>
                </a:solidFill>
                <a:latin typeface="Montserrat Medium"/>
                <a:ea typeface="Montserrat Medium"/>
                <a:cs typeface="Montserrat Medium"/>
                <a:sym typeface="Montserrat Medium"/>
              </a:rPr>
              <a:t>ancearlychildhoodcoalition@gmail.com</a:t>
            </a:r>
          </a:p>
        </p:txBody>
      </p:sp>
      <p:grpSp>
        <p:nvGrpSpPr>
          <p:cNvPr id="9" name="Group 9"/>
          <p:cNvGrpSpPr/>
          <p:nvPr/>
        </p:nvGrpSpPr>
        <p:grpSpPr>
          <a:xfrm>
            <a:off x="827194" y="0"/>
            <a:ext cx="141393" cy="3429000"/>
            <a:chOff x="0" y="0"/>
            <a:chExt cx="55859" cy="1354667"/>
          </a:xfrm>
        </p:grpSpPr>
        <p:sp>
          <p:nvSpPr>
            <p:cNvPr id="10" name="Freeform 10"/>
            <p:cNvSpPr/>
            <p:nvPr/>
          </p:nvSpPr>
          <p:spPr>
            <a:xfrm>
              <a:off x="0" y="0"/>
              <a:ext cx="55859" cy="1354667"/>
            </a:xfrm>
            <a:custGeom>
              <a:avLst/>
              <a:gdLst/>
              <a:ahLst/>
              <a:cxnLst/>
              <a:rect l="l" t="t" r="r" b="b"/>
              <a:pathLst>
                <a:path w="55859" h="1354667">
                  <a:moveTo>
                    <a:pt x="0" y="0"/>
                  </a:moveTo>
                  <a:lnTo>
                    <a:pt x="55859" y="0"/>
                  </a:lnTo>
                  <a:lnTo>
                    <a:pt x="55859" y="1354667"/>
                  </a:lnTo>
                  <a:lnTo>
                    <a:pt x="0" y="1354667"/>
                  </a:lnTo>
                  <a:close/>
                </a:path>
              </a:pathLst>
            </a:custGeom>
            <a:solidFill>
              <a:srgbClr val="FEDD59"/>
            </a:solidFill>
          </p:spPr>
          <p:txBody>
            <a:bodyPr/>
            <a:lstStyle/>
            <a:p>
              <a:pPr defTabSz="609630"/>
              <a:endParaRPr lang="en-US" sz="1200">
                <a:solidFill>
                  <a:prstClr val="black"/>
                </a:solidFill>
                <a:latin typeface="Calibri"/>
              </a:endParaRPr>
            </a:p>
          </p:txBody>
        </p:sp>
        <p:sp>
          <p:nvSpPr>
            <p:cNvPr id="11" name="TextBox 11"/>
            <p:cNvSpPr txBox="1"/>
            <p:nvPr/>
          </p:nvSpPr>
          <p:spPr>
            <a:xfrm>
              <a:off x="0" y="-38100"/>
              <a:ext cx="55859" cy="13927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2" name="TextBox 12"/>
          <p:cNvSpPr txBox="1"/>
          <p:nvPr/>
        </p:nvSpPr>
        <p:spPr>
          <a:xfrm rot="-5400000">
            <a:off x="-1137535" y="4364180"/>
            <a:ext cx="3994650" cy="248466"/>
          </a:xfrm>
          <a:prstGeom prst="rect">
            <a:avLst/>
          </a:prstGeom>
        </p:spPr>
        <p:txBody>
          <a:bodyPr lIns="0" tIns="0" rIns="0" bIns="0" rtlCol="0" anchor="t">
            <a:spAutoFit/>
          </a:bodyPr>
          <a:lstStyle/>
          <a:p>
            <a:pPr defTabSz="609630">
              <a:lnSpc>
                <a:spcPts val="2053"/>
              </a:lnSpc>
            </a:pPr>
            <a:r>
              <a:rPr lang="en-US" sz="1467" b="1">
                <a:solidFill>
                  <a:srgbClr val="02306D"/>
                </a:solidFill>
                <a:latin typeface="Montserrat Medium"/>
                <a:ea typeface="Montserrat Medium"/>
                <a:cs typeface="Montserrat Medium"/>
                <a:sym typeface="Montserrat Medium"/>
                <a:hlinkClick r:id="rId3" tooltip="https://www.ancearlychildhoodcoalition.org"/>
              </a:rPr>
              <a:t>ancearlychildhoodcoalition.org</a:t>
            </a:r>
          </a:p>
        </p:txBody>
      </p:sp>
      <p:sp>
        <p:nvSpPr>
          <p:cNvPr id="13" name="TextBox 13"/>
          <p:cNvSpPr txBox="1"/>
          <p:nvPr/>
        </p:nvSpPr>
        <p:spPr>
          <a:xfrm>
            <a:off x="2119232" y="4026980"/>
            <a:ext cx="3976769" cy="1686937"/>
          </a:xfrm>
          <a:prstGeom prst="rect">
            <a:avLst/>
          </a:prstGeom>
        </p:spPr>
        <p:txBody>
          <a:bodyPr lIns="0" tIns="0" rIns="0" bIns="0" rtlCol="0" anchor="t">
            <a:spAutoFit/>
          </a:bodyPr>
          <a:lstStyle/>
          <a:p>
            <a:pPr algn="just" defTabSz="609630">
              <a:lnSpc>
                <a:spcPts val="1867"/>
              </a:lnSpc>
            </a:pPr>
            <a:r>
              <a:rPr lang="en-US" sz="1333" b="1">
                <a:solidFill>
                  <a:srgbClr val="101010"/>
                </a:solidFill>
                <a:latin typeface="Montserrat Medium"/>
                <a:ea typeface="Montserrat Medium"/>
                <a:cs typeface="Montserrat Medium"/>
                <a:sym typeface="Montserrat Medium"/>
              </a:rPr>
              <a:t>Amie Collins, Best Beginnings </a:t>
            </a:r>
          </a:p>
          <a:p>
            <a:pPr algn="just" defTabSz="609630">
              <a:lnSpc>
                <a:spcPts val="1867"/>
              </a:lnSpc>
            </a:pPr>
            <a:r>
              <a:rPr lang="en-US" sz="1333" b="1">
                <a:solidFill>
                  <a:srgbClr val="101010"/>
                </a:solidFill>
                <a:latin typeface="Montserrat Medium"/>
                <a:ea typeface="Montserrat Medium"/>
                <a:cs typeface="Montserrat Medium"/>
                <a:sym typeface="Montserrat Medium"/>
              </a:rPr>
              <a:t>acollins@bbalaska.org</a:t>
            </a:r>
          </a:p>
          <a:p>
            <a:pPr algn="just" defTabSz="609630">
              <a:lnSpc>
                <a:spcPts val="1867"/>
              </a:lnSpc>
            </a:pPr>
            <a:r>
              <a:rPr lang="en-US" sz="1333" b="1">
                <a:solidFill>
                  <a:srgbClr val="101010"/>
                </a:solidFill>
                <a:latin typeface="Montserrat Medium"/>
                <a:ea typeface="Montserrat Medium"/>
                <a:cs typeface="Montserrat Medium"/>
                <a:sym typeface="Montserrat Medium"/>
              </a:rPr>
              <a:t>(907) 297-3301</a:t>
            </a:r>
          </a:p>
          <a:p>
            <a:pPr algn="just" defTabSz="609630">
              <a:lnSpc>
                <a:spcPts val="1867"/>
              </a:lnSpc>
            </a:pPr>
            <a:endParaRPr lang="en-US" sz="1333" b="1">
              <a:solidFill>
                <a:srgbClr val="101010"/>
              </a:solidFill>
              <a:latin typeface="Montserrat Medium"/>
              <a:ea typeface="Montserrat Medium"/>
              <a:cs typeface="Montserrat Medium"/>
              <a:sym typeface="Montserrat Medium"/>
            </a:endParaRPr>
          </a:p>
          <a:p>
            <a:pPr algn="just" defTabSz="609630">
              <a:lnSpc>
                <a:spcPts val="1867"/>
              </a:lnSpc>
            </a:pPr>
            <a:r>
              <a:rPr lang="en-US" sz="1333" b="1">
                <a:solidFill>
                  <a:srgbClr val="101010"/>
                </a:solidFill>
                <a:latin typeface="Montserrat Medium"/>
                <a:ea typeface="Montserrat Medium"/>
                <a:cs typeface="Montserrat Medium"/>
                <a:sym typeface="Montserrat Medium"/>
              </a:rPr>
              <a:t>Amy Simpson, Program for Infants &amp; Children</a:t>
            </a:r>
          </a:p>
          <a:p>
            <a:pPr algn="just" defTabSz="609630">
              <a:lnSpc>
                <a:spcPts val="1867"/>
              </a:lnSpc>
            </a:pPr>
            <a:r>
              <a:rPr lang="en-US" sz="1333" b="1">
                <a:solidFill>
                  <a:srgbClr val="101010"/>
                </a:solidFill>
                <a:latin typeface="Montserrat Medium"/>
                <a:ea typeface="Montserrat Medium"/>
                <a:cs typeface="Montserrat Medium"/>
                <a:sym typeface="Montserrat Medium"/>
              </a:rPr>
              <a:t>asimpson@picak.org</a:t>
            </a:r>
          </a:p>
          <a:p>
            <a:pPr algn="just" defTabSz="609630">
              <a:lnSpc>
                <a:spcPts val="1867"/>
              </a:lnSpc>
            </a:pPr>
            <a:r>
              <a:rPr lang="en-US" sz="1333" b="1">
                <a:solidFill>
                  <a:srgbClr val="101010"/>
                </a:solidFill>
                <a:latin typeface="Montserrat Medium"/>
                <a:ea typeface="Montserrat Medium"/>
                <a:cs typeface="Montserrat Medium"/>
                <a:sym typeface="Montserrat Medium"/>
              </a:rPr>
              <a:t>(907) 550-3024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10CF32E-678E-889B-7032-7185BF51CA69}"/>
              </a:ext>
            </a:extLst>
          </p:cNvPr>
          <p:cNvSpPr/>
          <p:nvPr/>
        </p:nvSpPr>
        <p:spPr>
          <a:xfrm>
            <a:off x="370390" y="300942"/>
            <a:ext cx="2453833" cy="6261904"/>
          </a:xfrm>
          <a:prstGeom prst="rect">
            <a:avLst/>
          </a:prstGeom>
          <a:solidFill>
            <a:srgbClr val="FFF5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Content Placeholder 10" descr="A blue and purple ovals on a black background&#10;&#10;Description automatically generated">
            <a:extLst>
              <a:ext uri="{FF2B5EF4-FFF2-40B4-BE49-F238E27FC236}">
                <a16:creationId xmlns:a16="http://schemas.microsoft.com/office/drawing/2014/main" id="{DE4DC5CA-0645-0A7C-9D3D-86F2F0D54EF9}"/>
              </a:ext>
            </a:extLst>
          </p:cNvPr>
          <p:cNvPicPr>
            <a:picLocks noGrp="1" noChangeAspect="1"/>
          </p:cNvPicPr>
          <p:nvPr>
            <p:ph idx="1"/>
          </p:nvPr>
        </p:nvPicPr>
        <p:blipFill>
          <a:blip r:embed="rId3"/>
          <a:stretch>
            <a:fillRect/>
          </a:stretch>
        </p:blipFill>
        <p:spPr>
          <a:xfrm>
            <a:off x="649111" y="514144"/>
            <a:ext cx="1896388" cy="3620377"/>
          </a:xfrm>
        </p:spPr>
      </p:pic>
      <p:sp>
        <p:nvSpPr>
          <p:cNvPr id="14" name="TextBox 13">
            <a:extLst>
              <a:ext uri="{FF2B5EF4-FFF2-40B4-BE49-F238E27FC236}">
                <a16:creationId xmlns:a16="http://schemas.microsoft.com/office/drawing/2014/main" id="{666CAD92-3461-F2B0-6EC3-C5F0B7229057}"/>
              </a:ext>
            </a:extLst>
          </p:cNvPr>
          <p:cNvSpPr txBox="1"/>
          <p:nvPr/>
        </p:nvSpPr>
        <p:spPr>
          <a:xfrm>
            <a:off x="2982569" y="1923068"/>
            <a:ext cx="8666836" cy="19851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Help Me Grow Alaska is an agency dedicated to promoting healthy child development across Alaska by providing support and information to individuals and organizations who care for and about children, youth, and adults ages prenatal-26. Whether you are a parent, provider, teacher, or other caregiver with questions or concerns about a child in your life, we are here to help you.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Our call center is staffed with Family Support Specialists, individuals with experience in, and an understanding of, child development, social services, and resources available in Alaska and beyond. They are available to listen to concerns, help organize a path forward, and get families connected to the most available and appropriate service across Alaska.</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100" b="0" i="0" u="none" strike="noStrike" kern="1200" cap="none" spc="0" normalizeH="0" baseline="0" noProof="0" dirty="0">
              <a:ln>
                <a:noFill/>
              </a:ln>
              <a:solidFill>
                <a:srgbClr val="000000"/>
              </a:solidFill>
              <a:effectLst/>
              <a:uLnTx/>
              <a:uFillTx/>
              <a:latin typeface="YACgEbc43jc 0"/>
              <a:ea typeface="+mn-ea"/>
              <a:cs typeface="+mn-cs"/>
            </a:endParaRPr>
          </a:p>
        </p:txBody>
      </p:sp>
      <p:pic>
        <p:nvPicPr>
          <p:cNvPr id="16" name="Picture 15" descr="A person holding a baby&#10;&#10;Description automatically generated">
            <a:extLst>
              <a:ext uri="{FF2B5EF4-FFF2-40B4-BE49-F238E27FC236}">
                <a16:creationId xmlns:a16="http://schemas.microsoft.com/office/drawing/2014/main" id="{2AF12524-B506-1D66-8DB7-0D9B92B056B3}"/>
              </a:ext>
            </a:extLst>
          </p:cNvPr>
          <p:cNvPicPr>
            <a:picLocks noChangeAspect="1"/>
          </p:cNvPicPr>
          <p:nvPr/>
        </p:nvPicPr>
        <p:blipFill>
          <a:blip r:embed="rId4"/>
          <a:stretch>
            <a:fillRect/>
          </a:stretch>
        </p:blipFill>
        <p:spPr>
          <a:xfrm rot="500243">
            <a:off x="6898026" y="4558766"/>
            <a:ext cx="987597" cy="1355854"/>
          </a:xfrm>
          <a:prstGeom prst="rect">
            <a:avLst/>
          </a:prstGeom>
        </p:spPr>
      </p:pic>
      <p:pic>
        <p:nvPicPr>
          <p:cNvPr id="18" name="Picture 17">
            <a:extLst>
              <a:ext uri="{FF2B5EF4-FFF2-40B4-BE49-F238E27FC236}">
                <a16:creationId xmlns:a16="http://schemas.microsoft.com/office/drawing/2014/main" id="{395BF390-E8AC-1958-BDAB-40ED062B80BB}"/>
              </a:ext>
            </a:extLst>
          </p:cNvPr>
          <p:cNvPicPr>
            <a:picLocks noChangeAspect="1"/>
          </p:cNvPicPr>
          <p:nvPr/>
        </p:nvPicPr>
        <p:blipFill>
          <a:blip r:embed="rId5"/>
          <a:stretch>
            <a:fillRect/>
          </a:stretch>
        </p:blipFill>
        <p:spPr>
          <a:xfrm rot="20362657">
            <a:off x="8603889" y="4800989"/>
            <a:ext cx="1762611" cy="1382191"/>
          </a:xfrm>
          <a:prstGeom prst="rect">
            <a:avLst/>
          </a:prstGeom>
        </p:spPr>
      </p:pic>
      <p:pic>
        <p:nvPicPr>
          <p:cNvPr id="20" name="Picture 19">
            <a:extLst>
              <a:ext uri="{FF2B5EF4-FFF2-40B4-BE49-F238E27FC236}">
                <a16:creationId xmlns:a16="http://schemas.microsoft.com/office/drawing/2014/main" id="{DD5B2CD8-BEF1-DC37-8B3E-E566B5825B8B}"/>
              </a:ext>
            </a:extLst>
          </p:cNvPr>
          <p:cNvPicPr>
            <a:picLocks noChangeAspect="1"/>
          </p:cNvPicPr>
          <p:nvPr/>
        </p:nvPicPr>
        <p:blipFill>
          <a:blip r:embed="rId6"/>
          <a:stretch>
            <a:fillRect/>
          </a:stretch>
        </p:blipFill>
        <p:spPr>
          <a:xfrm rot="650395">
            <a:off x="3063354" y="4175001"/>
            <a:ext cx="1662135" cy="2150998"/>
          </a:xfrm>
          <a:prstGeom prst="rect">
            <a:avLst/>
          </a:prstGeom>
        </p:spPr>
      </p:pic>
      <p:pic>
        <p:nvPicPr>
          <p:cNvPr id="22" name="Picture 21">
            <a:extLst>
              <a:ext uri="{FF2B5EF4-FFF2-40B4-BE49-F238E27FC236}">
                <a16:creationId xmlns:a16="http://schemas.microsoft.com/office/drawing/2014/main" id="{280DB822-B578-607C-A3B1-CBFA669A42F7}"/>
              </a:ext>
            </a:extLst>
          </p:cNvPr>
          <p:cNvPicPr>
            <a:picLocks noChangeAspect="1"/>
          </p:cNvPicPr>
          <p:nvPr/>
        </p:nvPicPr>
        <p:blipFill>
          <a:blip r:embed="rId7"/>
          <a:stretch>
            <a:fillRect/>
          </a:stretch>
        </p:blipFill>
        <p:spPr>
          <a:xfrm rot="20929692">
            <a:off x="5410881" y="4753547"/>
            <a:ext cx="618031" cy="1545075"/>
          </a:xfrm>
          <a:prstGeom prst="rect">
            <a:avLst/>
          </a:prstGeom>
        </p:spPr>
      </p:pic>
      <p:pic>
        <p:nvPicPr>
          <p:cNvPr id="24" name="Picture 23" descr="A book cover with a fox and a bear&#10;&#10;Description automatically generated">
            <a:extLst>
              <a:ext uri="{FF2B5EF4-FFF2-40B4-BE49-F238E27FC236}">
                <a16:creationId xmlns:a16="http://schemas.microsoft.com/office/drawing/2014/main" id="{0ACEB139-8BCD-A3B8-1877-851BD26A0ABE}"/>
              </a:ext>
            </a:extLst>
          </p:cNvPr>
          <p:cNvPicPr>
            <a:picLocks noChangeAspect="1"/>
          </p:cNvPicPr>
          <p:nvPr/>
        </p:nvPicPr>
        <p:blipFill>
          <a:blip r:embed="rId8"/>
          <a:stretch>
            <a:fillRect/>
          </a:stretch>
        </p:blipFill>
        <p:spPr>
          <a:xfrm>
            <a:off x="8676698" y="533233"/>
            <a:ext cx="1499297" cy="1252873"/>
          </a:xfrm>
          <a:prstGeom prst="rect">
            <a:avLst/>
          </a:prstGeom>
        </p:spPr>
      </p:pic>
      <p:pic>
        <p:nvPicPr>
          <p:cNvPr id="28" name="Picture 27" descr="A book cover with a bear&#10;&#10;Description automatically generated">
            <a:extLst>
              <a:ext uri="{FF2B5EF4-FFF2-40B4-BE49-F238E27FC236}">
                <a16:creationId xmlns:a16="http://schemas.microsoft.com/office/drawing/2014/main" id="{8E803D7C-FDA7-958A-1375-E2159E346E17}"/>
              </a:ext>
            </a:extLst>
          </p:cNvPr>
          <p:cNvPicPr>
            <a:picLocks noChangeAspect="1"/>
          </p:cNvPicPr>
          <p:nvPr/>
        </p:nvPicPr>
        <p:blipFill>
          <a:blip r:embed="rId9"/>
          <a:stretch>
            <a:fillRect/>
          </a:stretch>
        </p:blipFill>
        <p:spPr>
          <a:xfrm>
            <a:off x="4599818" y="603402"/>
            <a:ext cx="1355458" cy="1182704"/>
          </a:xfrm>
          <a:prstGeom prst="rect">
            <a:avLst/>
          </a:prstGeom>
        </p:spPr>
      </p:pic>
      <p:pic>
        <p:nvPicPr>
          <p:cNvPr id="30" name="Picture 29" descr="A book cover of a bear&#10;&#10;Description automatically generated">
            <a:extLst>
              <a:ext uri="{FF2B5EF4-FFF2-40B4-BE49-F238E27FC236}">
                <a16:creationId xmlns:a16="http://schemas.microsoft.com/office/drawing/2014/main" id="{2A76A481-3FB9-2AFD-6DE1-874F9E1F9C23}"/>
              </a:ext>
            </a:extLst>
          </p:cNvPr>
          <p:cNvPicPr>
            <a:picLocks noChangeAspect="1"/>
          </p:cNvPicPr>
          <p:nvPr/>
        </p:nvPicPr>
        <p:blipFill>
          <a:blip r:embed="rId10"/>
          <a:stretch>
            <a:fillRect/>
          </a:stretch>
        </p:blipFill>
        <p:spPr>
          <a:xfrm>
            <a:off x="6570760" y="557563"/>
            <a:ext cx="1490454" cy="1252873"/>
          </a:xfrm>
          <a:prstGeom prst="rect">
            <a:avLst/>
          </a:prstGeom>
        </p:spPr>
      </p:pic>
      <p:pic>
        <p:nvPicPr>
          <p:cNvPr id="32" name="Picture 31">
            <a:extLst>
              <a:ext uri="{FF2B5EF4-FFF2-40B4-BE49-F238E27FC236}">
                <a16:creationId xmlns:a16="http://schemas.microsoft.com/office/drawing/2014/main" id="{C74BD5F3-2705-35DE-9FC9-82D0E3E1C03B}"/>
              </a:ext>
            </a:extLst>
          </p:cNvPr>
          <p:cNvPicPr>
            <a:picLocks noChangeAspect="1"/>
          </p:cNvPicPr>
          <p:nvPr/>
        </p:nvPicPr>
        <p:blipFill>
          <a:blip r:embed="rId11"/>
          <a:stretch>
            <a:fillRect/>
          </a:stretch>
        </p:blipFill>
        <p:spPr>
          <a:xfrm rot="1029747">
            <a:off x="10453823" y="4545231"/>
            <a:ext cx="1155875" cy="731268"/>
          </a:xfrm>
          <a:prstGeom prst="rect">
            <a:avLst/>
          </a:prstGeom>
        </p:spPr>
      </p:pic>
      <p:pic>
        <p:nvPicPr>
          <p:cNvPr id="35" name="Picture 34">
            <a:extLst>
              <a:ext uri="{FF2B5EF4-FFF2-40B4-BE49-F238E27FC236}">
                <a16:creationId xmlns:a16="http://schemas.microsoft.com/office/drawing/2014/main" id="{FF1E905A-FC77-C17C-9D48-F26A7E3038F2}"/>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100000"/>
                    </a14:imgEffect>
                  </a14:imgLayer>
                </a14:imgProps>
              </a:ext>
            </a:extLst>
          </a:blip>
          <a:stretch>
            <a:fillRect/>
          </a:stretch>
        </p:blipFill>
        <p:spPr>
          <a:xfrm>
            <a:off x="1121574" y="5399662"/>
            <a:ext cx="956146" cy="944194"/>
          </a:xfrm>
          <a:prstGeom prst="rect">
            <a:avLst/>
          </a:prstGeom>
        </p:spPr>
      </p:pic>
      <p:sp>
        <p:nvSpPr>
          <p:cNvPr id="37" name="TextBox 36">
            <a:extLst>
              <a:ext uri="{FF2B5EF4-FFF2-40B4-BE49-F238E27FC236}">
                <a16:creationId xmlns:a16="http://schemas.microsoft.com/office/drawing/2014/main" id="{9ADF1D09-6C79-5991-1776-533A088091FC}"/>
              </a:ext>
            </a:extLst>
          </p:cNvPr>
          <p:cNvSpPr txBox="1"/>
          <p:nvPr/>
        </p:nvSpPr>
        <p:spPr>
          <a:xfrm>
            <a:off x="370390" y="4613310"/>
            <a:ext cx="245383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rPr>
              <a:t>To order materials scan the QR code or visit: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rPr>
              <a:t>a2p2.org/help-me-grow-</a:t>
            </a:r>
            <a:r>
              <a:rPr kumimoji="0" lang="en-US" sz="1400" b="0" i="0" u="none" strike="noStrike" kern="1200" cap="none" spc="0" normalizeH="0" baseline="0" noProof="0" dirty="0" err="1">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rPr>
              <a:t>alaska</a:t>
            </a:r>
            <a:r>
              <a:rPr kumimoji="0" lang="en-US" sz="1400" b="0" i="0" u="none" strike="noStrike" kern="1200" cap="none" spc="0" normalizeH="0" baseline="0" noProof="0" dirty="0">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rPr>
              <a:t>/</a:t>
            </a:r>
            <a:endParaRPr kumimoji="0" lang="en-US" sz="1200" b="0" i="0" u="none" strike="noStrike" kern="1200" cap="none" spc="0" normalizeH="0" baseline="0" noProof="0" dirty="0">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endParaRPr>
          </a:p>
        </p:txBody>
      </p:sp>
    </p:spTree>
    <p:extLst>
      <p:ext uri="{BB962C8B-B14F-4D97-AF65-F5344CB8AC3E}">
        <p14:creationId xmlns:p14="http://schemas.microsoft.com/office/powerpoint/2010/main" val="11897084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FA5439-F752-50C2-8548-FD08A2D9B16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033249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F559D-4BA4-028C-87A7-85F620E6948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0FC9CD7-3C40-8031-3165-3BCF058DE2C8}"/>
              </a:ext>
            </a:extLst>
          </p:cNvPr>
          <p:cNvSpPr/>
          <p:nvPr/>
        </p:nvSpPr>
        <p:spPr>
          <a:xfrm>
            <a:off x="-55033" y="6574625"/>
            <a:ext cx="12375865" cy="349363"/>
          </a:xfrm>
          <a:prstGeom prst="rect">
            <a:avLst/>
          </a:prstGeom>
          <a:solidFill>
            <a:srgbClr val="253F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E8E9"/>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EC467809-5A2A-BF49-B891-625C061A409F}"/>
              </a:ext>
            </a:extLst>
          </p:cNvPr>
          <p:cNvSpPr txBox="1"/>
          <p:nvPr/>
        </p:nvSpPr>
        <p:spPr>
          <a:xfrm>
            <a:off x="712518" y="2902082"/>
            <a:ext cx="10937175"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A305D"/>
                </a:solidFill>
                <a:effectLst/>
                <a:uLnTx/>
                <a:uFillTx/>
                <a:latin typeface="Aptos" panose="02110004020202020204"/>
                <a:ea typeface="+mn-ea"/>
                <a:cs typeface="+mn-cs"/>
              </a:rPr>
              <a:t>Are you a professional working with young children not currently able to access Infant and Early Childhood Mental Health (IECMH) Consultation, including Family, Friend and Neighbor care, home visiting, early intervention, medical or social service providers?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A305D"/>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A305D"/>
                </a:solidFill>
                <a:effectLst/>
                <a:uLnTx/>
                <a:uFillTx/>
                <a:latin typeface="Aptos" panose="02110004020202020204"/>
                <a:ea typeface="+mn-ea"/>
                <a:cs typeface="+mn-cs"/>
              </a:rPr>
              <a:t>Growing Minds offers support for providers in nurturing young children’s social and emotional development and to enhance the quality of care for children from birth through five years old across settings. This is a non-emergency service for providers to receive guidance on their practice or to ask questions about a specific concern in their professional setting.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A305D"/>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A305D"/>
                </a:solidFill>
                <a:effectLst/>
                <a:uLnTx/>
                <a:uFillTx/>
                <a:latin typeface="Aptos" panose="02110004020202020204"/>
                <a:ea typeface="+mn-ea"/>
                <a:cs typeface="+mn-cs"/>
              </a:rPr>
              <a:t>Call 1-833-HMG-ALASKA (1-833-464-2527) today and ask to be connected with Growing Minds!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A305D"/>
                </a:solidFill>
                <a:effectLst/>
                <a:uLnTx/>
                <a:uFillTx/>
                <a:latin typeface="Aptos" panose="02110004020202020204"/>
                <a:ea typeface="+mn-ea"/>
                <a:cs typeface="+mn-cs"/>
              </a:rPr>
              <a:t> or visit </a:t>
            </a:r>
            <a:r>
              <a:rPr kumimoji="0" lang="en-US" sz="1600" b="0" i="0" u="sng" strike="noStrike" kern="1200" cap="none" spc="0" normalizeH="0" baseline="0" noProof="0" dirty="0" err="1">
                <a:ln>
                  <a:noFill/>
                </a:ln>
                <a:solidFill>
                  <a:srgbClr val="0A305D"/>
                </a:solidFill>
                <a:effectLst/>
                <a:uLnTx/>
                <a:uFillTx/>
                <a:latin typeface="Aptos" panose="02110004020202020204"/>
                <a:ea typeface="+mn-ea"/>
                <a:cs typeface="+mn-cs"/>
              </a:rPr>
              <a:t>helpmegrowak.org</a:t>
            </a:r>
            <a:r>
              <a:rPr kumimoji="0" lang="en-US" sz="1600" b="0" i="0" u="sng" strike="noStrike" kern="1200" cap="none" spc="0" normalizeH="0" baseline="0" noProof="0" dirty="0">
                <a:ln>
                  <a:noFill/>
                </a:ln>
                <a:solidFill>
                  <a:srgbClr val="0A305D"/>
                </a:solidFill>
                <a:effectLst/>
                <a:uLnTx/>
                <a:uFillTx/>
                <a:latin typeface="Aptos" panose="02110004020202020204"/>
                <a:ea typeface="+mn-ea"/>
                <a:cs typeface="+mn-cs"/>
              </a:rPr>
              <a:t>/growing-minds</a:t>
            </a:r>
          </a:p>
        </p:txBody>
      </p:sp>
      <p:pic>
        <p:nvPicPr>
          <p:cNvPr id="4" name="Picture 3" descr="Logo&#10;&#10;Description automatically generated">
            <a:extLst>
              <a:ext uri="{FF2B5EF4-FFF2-40B4-BE49-F238E27FC236}">
                <a16:creationId xmlns:a16="http://schemas.microsoft.com/office/drawing/2014/main" id="{57160E3D-CC6F-7200-A1FE-4698BD1F2D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83086" y="6051218"/>
            <a:ext cx="1607439" cy="443431"/>
          </a:xfrm>
          <a:prstGeom prst="rect">
            <a:avLst/>
          </a:prstGeom>
        </p:spPr>
      </p:pic>
      <p:sp>
        <p:nvSpPr>
          <p:cNvPr id="8" name="TextBox 7">
            <a:extLst>
              <a:ext uri="{FF2B5EF4-FFF2-40B4-BE49-F238E27FC236}">
                <a16:creationId xmlns:a16="http://schemas.microsoft.com/office/drawing/2014/main" id="{D0736BBD-6DF0-5897-77DB-30EA41EDC348}"/>
              </a:ext>
            </a:extLst>
          </p:cNvPr>
          <p:cNvSpPr txBox="1"/>
          <p:nvPr/>
        </p:nvSpPr>
        <p:spPr>
          <a:xfrm>
            <a:off x="2600741" y="5641634"/>
            <a:ext cx="699051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A305D"/>
                </a:solidFill>
                <a:effectLst/>
                <a:uLnTx/>
                <a:uFillTx/>
                <a:latin typeface="Aptos" panose="02110004020202020204"/>
                <a:ea typeface="+mn-ea"/>
                <a:cs typeface="+mn-cs"/>
              </a:rPr>
              <a:t>The Health Resources and Services Administration (HRSA), Department of Health and Human Services (HHS) provided financial support for this publication. The award totaled $3,057,637.00 and contents may not reflect the policies of HRSA, HHS, or the U.S. Government.</a:t>
            </a:r>
            <a:endParaRPr kumimoji="0" lang="en-US" sz="900" b="0" i="1" u="sng" strike="noStrike" kern="1200" cap="none" spc="0" normalizeH="0" baseline="0" noProof="0" dirty="0">
              <a:ln>
                <a:noFill/>
              </a:ln>
              <a:solidFill>
                <a:srgbClr val="0A305D"/>
              </a:solidFill>
              <a:effectLst/>
              <a:uLnTx/>
              <a:uFillTx/>
              <a:latin typeface="Aptos" panose="02110004020202020204"/>
              <a:ea typeface="+mn-ea"/>
              <a:cs typeface="+mn-cs"/>
            </a:endParaRPr>
          </a:p>
        </p:txBody>
      </p:sp>
      <p:pic>
        <p:nvPicPr>
          <p:cNvPr id="10" name="Picture 9" descr="A logo of a dog and a star&#10;&#10;AI-generated content may be incorrect.">
            <a:extLst>
              <a:ext uri="{FF2B5EF4-FFF2-40B4-BE49-F238E27FC236}">
                <a16:creationId xmlns:a16="http://schemas.microsoft.com/office/drawing/2014/main" id="{86B1E0DA-D13C-4C23-9083-FA3E669987E9}"/>
              </a:ext>
            </a:extLst>
          </p:cNvPr>
          <p:cNvPicPr>
            <a:picLocks noChangeAspect="1"/>
          </p:cNvPicPr>
          <p:nvPr/>
        </p:nvPicPr>
        <p:blipFill>
          <a:blip r:embed="rId3"/>
          <a:stretch>
            <a:fillRect/>
          </a:stretch>
        </p:blipFill>
        <p:spPr>
          <a:xfrm>
            <a:off x="5638800" y="6074419"/>
            <a:ext cx="859000" cy="398085"/>
          </a:xfrm>
          <a:prstGeom prst="rect">
            <a:avLst/>
          </a:prstGeom>
        </p:spPr>
      </p:pic>
      <p:pic>
        <p:nvPicPr>
          <p:cNvPr id="12" name="Picture 11" descr="A blue and white logo&#10;&#10;AI-generated content may be incorrect.">
            <a:extLst>
              <a:ext uri="{FF2B5EF4-FFF2-40B4-BE49-F238E27FC236}">
                <a16:creationId xmlns:a16="http://schemas.microsoft.com/office/drawing/2014/main" id="{FFE7CB1B-673B-711D-A059-DC749FB174A9}"/>
              </a:ext>
            </a:extLst>
          </p:cNvPr>
          <p:cNvPicPr>
            <a:picLocks noChangeAspect="1"/>
          </p:cNvPicPr>
          <p:nvPr/>
        </p:nvPicPr>
        <p:blipFill>
          <a:blip r:embed="rId4"/>
          <a:stretch>
            <a:fillRect/>
          </a:stretch>
        </p:blipFill>
        <p:spPr>
          <a:xfrm>
            <a:off x="3781613" y="6074419"/>
            <a:ext cx="1143482" cy="420230"/>
          </a:xfrm>
          <a:prstGeom prst="rect">
            <a:avLst/>
          </a:prstGeom>
        </p:spPr>
      </p:pic>
      <p:pic>
        <p:nvPicPr>
          <p:cNvPr id="14" name="Picture 13">
            <a:extLst>
              <a:ext uri="{FF2B5EF4-FFF2-40B4-BE49-F238E27FC236}">
                <a16:creationId xmlns:a16="http://schemas.microsoft.com/office/drawing/2014/main" id="{AD1D4A14-5ABE-6D97-92E7-A0BA7B0507C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78737" y="362219"/>
            <a:ext cx="5425759" cy="2078307"/>
          </a:xfrm>
          <a:prstGeom prst="rect">
            <a:avLst/>
          </a:prstGeom>
        </p:spPr>
      </p:pic>
    </p:spTree>
    <p:extLst>
      <p:ext uri="{BB962C8B-B14F-4D97-AF65-F5344CB8AC3E}">
        <p14:creationId xmlns:p14="http://schemas.microsoft.com/office/powerpoint/2010/main" val="14924488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392FB14-D48D-AD61-CE3A-CCF605FB283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142A94-6120-26E9-F3DD-C6CDC39A4E63}"/>
              </a:ext>
            </a:extLst>
          </p:cNvPr>
          <p:cNvSpPr>
            <a:spLocks noGrp="1"/>
          </p:cNvSpPr>
          <p:nvPr>
            <p:ph idx="1"/>
          </p:nvPr>
        </p:nvSpPr>
        <p:spPr/>
        <p:txBody>
          <a:bodyPr/>
          <a:lstStyle/>
          <a:p>
            <a:endParaRPr lang="en-US"/>
          </a:p>
        </p:txBody>
      </p:sp>
      <p:pic>
        <p:nvPicPr>
          <p:cNvPr id="2" name="Picture 1">
            <a:extLst>
              <a:ext uri="{FF2B5EF4-FFF2-40B4-BE49-F238E27FC236}">
                <a16:creationId xmlns:a16="http://schemas.microsoft.com/office/drawing/2014/main" id="{5C1C0AD6-AF92-EF83-AB4B-CC08DE42B5EA}"/>
              </a:ext>
            </a:extLst>
          </p:cNvPr>
          <p:cNvPicPr>
            <a:picLocks noChangeAspect="1"/>
          </p:cNvPicPr>
          <p:nvPr/>
        </p:nvPicPr>
        <p:blipFill>
          <a:blip r:embed="rId3"/>
          <a:stretch>
            <a:fillRect/>
          </a:stretch>
        </p:blipFill>
        <p:spPr>
          <a:xfrm>
            <a:off x="3352800" y="0"/>
            <a:ext cx="5486400" cy="6858000"/>
          </a:xfrm>
          <a:prstGeom prst="rect">
            <a:avLst/>
          </a:prstGeom>
        </p:spPr>
      </p:pic>
    </p:spTree>
    <p:extLst>
      <p:ext uri="{BB962C8B-B14F-4D97-AF65-F5344CB8AC3E}">
        <p14:creationId xmlns:p14="http://schemas.microsoft.com/office/powerpoint/2010/main" val="5682441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0F83822-0DC6-E80D-E284-5AECF222A68F}"/>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BABBB0E-4A1A-3E34-490C-6968A8AFB908}"/>
              </a:ext>
            </a:extLst>
          </p:cNvPr>
          <p:cNvPicPr>
            <a:picLocks noGrp="1" noChangeAspect="1"/>
          </p:cNvPicPr>
          <p:nvPr>
            <p:ph idx="1"/>
          </p:nvPr>
        </p:nvPicPr>
        <p:blipFill>
          <a:blip r:embed="rId4"/>
          <a:stretch>
            <a:fillRect/>
          </a:stretch>
        </p:blipFill>
        <p:spPr>
          <a:xfrm>
            <a:off x="3149601" y="-216465"/>
            <a:ext cx="5936342" cy="7372348"/>
          </a:xfrm>
          <a:prstGeom prst="rect">
            <a:avLst/>
          </a:prstGeom>
        </p:spPr>
      </p:pic>
    </p:spTree>
    <p:extLst>
      <p:ext uri="{BB962C8B-B14F-4D97-AF65-F5344CB8AC3E}">
        <p14:creationId xmlns:p14="http://schemas.microsoft.com/office/powerpoint/2010/main" val="14076032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71292CB-B91F-62C4-BC6A-9C2F777E19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532D8C-2BDC-06EA-7B2D-0A4C2B438747}"/>
              </a:ext>
            </a:extLst>
          </p:cNvPr>
          <p:cNvSpPr>
            <a:spLocks noGrp="1"/>
          </p:cNvSpPr>
          <p:nvPr>
            <p:ph type="title"/>
          </p:nvPr>
        </p:nvSpPr>
        <p:spPr>
          <a:xfrm>
            <a:off x="934812" y="1282023"/>
            <a:ext cx="10515600" cy="1325563"/>
          </a:xfrm>
        </p:spPr>
        <p:txBody>
          <a:bodyPr>
            <a:normAutofit/>
          </a:bodyPr>
          <a:lstStyle/>
          <a:p>
            <a:pPr algn="ctr"/>
            <a:r>
              <a:rPr lang="en-US" sz="6000" b="1" dirty="0">
                <a:solidFill>
                  <a:srgbClr val="02698C"/>
                </a:solidFill>
                <a:latin typeface="Source Sans Pro SemiBold" panose="020B0503030403020204" pitchFamily="34" charset="0"/>
                <a:ea typeface="Source Sans Pro SemiBold" panose="020B0503030403020204" pitchFamily="34" charset="0"/>
              </a:rPr>
              <a:t>Thank you for joining! </a:t>
            </a:r>
          </a:p>
        </p:txBody>
      </p:sp>
      <p:sp>
        <p:nvSpPr>
          <p:cNvPr id="3" name="Content Placeholder 2">
            <a:extLst>
              <a:ext uri="{FF2B5EF4-FFF2-40B4-BE49-F238E27FC236}">
                <a16:creationId xmlns:a16="http://schemas.microsoft.com/office/drawing/2014/main" id="{40CFF7E5-282C-3929-4741-45E421339DF2}"/>
              </a:ext>
            </a:extLst>
          </p:cNvPr>
          <p:cNvSpPr>
            <a:spLocks noGrp="1"/>
          </p:cNvSpPr>
          <p:nvPr>
            <p:ph idx="1"/>
          </p:nvPr>
        </p:nvSpPr>
        <p:spPr>
          <a:xfrm>
            <a:off x="741588" y="2607586"/>
            <a:ext cx="10975131" cy="3095382"/>
          </a:xfrm>
        </p:spPr>
        <p:txBody>
          <a:bodyPr>
            <a:normAutofit lnSpcReduction="10000"/>
          </a:bodyPr>
          <a:lstStyle/>
          <a:p>
            <a:pPr marL="0" indent="0" algn="ctr">
              <a:buNone/>
            </a:pPr>
            <a:r>
              <a:rPr lang="en-US" sz="3600" dirty="0">
                <a:solidFill>
                  <a:srgbClr val="02698C"/>
                </a:solidFill>
              </a:rPr>
              <a:t>Special thanks to the </a:t>
            </a:r>
            <a:r>
              <a:rPr lang="en-US" sz="3600" b="1" dirty="0">
                <a:solidFill>
                  <a:srgbClr val="02698C"/>
                </a:solidFill>
              </a:rPr>
              <a:t>Municipality of Anchorage</a:t>
            </a:r>
            <a:r>
              <a:rPr lang="en-US" sz="3600" dirty="0">
                <a:solidFill>
                  <a:srgbClr val="02698C"/>
                </a:solidFill>
              </a:rPr>
              <a:t> for hosting the March Partnership Meeting.</a:t>
            </a:r>
          </a:p>
          <a:p>
            <a:pPr marL="0" indent="0" algn="ctr">
              <a:buNone/>
            </a:pPr>
            <a:r>
              <a:rPr lang="en-US" sz="3600" dirty="0">
                <a:solidFill>
                  <a:srgbClr val="02698C"/>
                </a:solidFill>
              </a:rPr>
              <a:t>To our presenters and colleagues: Thank you for your meaningful connections and for keeping the community’s voice at the heart of what you do. We are inspired by your hope and your partnership!</a:t>
            </a:r>
          </a:p>
        </p:txBody>
      </p:sp>
    </p:spTree>
    <p:extLst>
      <p:ext uri="{BB962C8B-B14F-4D97-AF65-F5344CB8AC3E}">
        <p14:creationId xmlns:p14="http://schemas.microsoft.com/office/powerpoint/2010/main" val="3266330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123DA-6F8C-3B84-F37C-F632A28AF831}"/>
              </a:ext>
            </a:extLst>
          </p:cNvPr>
          <p:cNvSpPr>
            <a:spLocks noGrp="1"/>
          </p:cNvSpPr>
          <p:nvPr>
            <p:ph type="title"/>
          </p:nvPr>
        </p:nvSpPr>
        <p:spPr>
          <a:xfrm>
            <a:off x="838200" y="1994945"/>
            <a:ext cx="10515600" cy="1325563"/>
          </a:xfrm>
        </p:spPr>
        <p:txBody>
          <a:bodyPr>
            <a:normAutofit fontScale="90000"/>
          </a:bodyPr>
          <a:lstStyle/>
          <a:p>
            <a:pPr algn="ctr"/>
            <a:r>
              <a:rPr lang="en-US" sz="6000" b="1" dirty="0">
                <a:solidFill>
                  <a:srgbClr val="02698C"/>
                </a:solidFill>
                <a:latin typeface="Source Sans Pro SemiBold" panose="020B0503030403020204" pitchFamily="34" charset="0"/>
                <a:ea typeface="Source Sans Pro SemiBold" panose="020B0503030403020204" pitchFamily="34" charset="0"/>
              </a:rPr>
              <a:t>Kim Rash</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4000" b="1" dirty="0">
                <a:solidFill>
                  <a:srgbClr val="02698C"/>
                </a:solidFill>
                <a:latin typeface="Source Sans Pro SemiBold" panose="020B0503030403020204" pitchFamily="34" charset="0"/>
                <a:ea typeface="Source Sans Pro SemiBold" panose="020B0503030403020204" pitchFamily="34" charset="0"/>
              </a:rPr>
              <a:t>Deputy Director </a:t>
            </a:r>
            <a:endParaRPr lang="en-US" sz="6000" b="1" dirty="0">
              <a:solidFill>
                <a:srgbClr val="02698C"/>
              </a:solidFill>
              <a:latin typeface="Source Sans Pro SemiBold" panose="020B0503030403020204" pitchFamily="34" charset="0"/>
              <a:ea typeface="Source Sans Pro SemiBold" panose="020B0503030403020204" pitchFamily="34" charset="0"/>
            </a:endParaRPr>
          </a:p>
        </p:txBody>
      </p:sp>
      <p:sp>
        <p:nvSpPr>
          <p:cNvPr id="3" name="Content Placeholder 2">
            <a:extLst>
              <a:ext uri="{FF2B5EF4-FFF2-40B4-BE49-F238E27FC236}">
                <a16:creationId xmlns:a16="http://schemas.microsoft.com/office/drawing/2014/main" id="{EE8D3AD8-8DFA-60FA-7F51-7E77291F82BB}"/>
              </a:ext>
            </a:extLst>
          </p:cNvPr>
          <p:cNvSpPr>
            <a:spLocks noGrp="1"/>
          </p:cNvSpPr>
          <p:nvPr>
            <p:ph idx="1"/>
          </p:nvPr>
        </p:nvSpPr>
        <p:spPr>
          <a:xfrm>
            <a:off x="673100" y="4567378"/>
            <a:ext cx="10845800" cy="575273"/>
          </a:xfrm>
        </p:spPr>
        <p:txBody>
          <a:bodyPr>
            <a:normAutofit/>
          </a:bodyPr>
          <a:lstStyle/>
          <a:p>
            <a:pPr marL="0" indent="0" algn="ctr">
              <a:buNone/>
            </a:pPr>
            <a:r>
              <a:rPr lang="en-US" dirty="0">
                <a:solidFill>
                  <a:srgbClr val="02698C"/>
                </a:solidFill>
                <a:latin typeface="Source Sans Pro" panose="020B0503030403020204" pitchFamily="34" charset="0"/>
                <a:ea typeface="Source Sans Pro" panose="020B0503030403020204" pitchFamily="34" charset="0"/>
              </a:rPr>
              <a:t>Anchorage Health Department</a:t>
            </a:r>
          </a:p>
        </p:txBody>
      </p:sp>
      <p:pic>
        <p:nvPicPr>
          <p:cNvPr id="4" name="Picture 3">
            <a:extLst>
              <a:ext uri="{FF2B5EF4-FFF2-40B4-BE49-F238E27FC236}">
                <a16:creationId xmlns:a16="http://schemas.microsoft.com/office/drawing/2014/main" id="{0E7C7FB5-B7EA-AF6E-12B4-1722B18F8A07}"/>
              </a:ext>
            </a:extLst>
          </p:cNvPr>
          <p:cNvPicPr>
            <a:picLocks noChangeAspect="1"/>
          </p:cNvPicPr>
          <p:nvPr/>
        </p:nvPicPr>
        <p:blipFill>
          <a:blip r:embed="rId4"/>
          <a:stretch>
            <a:fillRect/>
          </a:stretch>
        </p:blipFill>
        <p:spPr>
          <a:xfrm>
            <a:off x="8577943" y="3704685"/>
            <a:ext cx="2273300" cy="2044700"/>
          </a:xfrm>
          <a:prstGeom prst="rect">
            <a:avLst/>
          </a:prstGeom>
        </p:spPr>
      </p:pic>
    </p:spTree>
    <p:extLst>
      <p:ext uri="{BB962C8B-B14F-4D97-AF65-F5344CB8AC3E}">
        <p14:creationId xmlns:p14="http://schemas.microsoft.com/office/powerpoint/2010/main" val="35007444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4E66942-B3C8-B0FF-137F-366E896A7A25}"/>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1F98620-6A5C-0CCE-9A85-F020F474A12D}"/>
              </a:ext>
            </a:extLst>
          </p:cNvPr>
          <p:cNvPicPr>
            <a:picLocks noGrp="1" noChangeAspect="1"/>
          </p:cNvPicPr>
          <p:nvPr>
            <p:ph idx="1"/>
          </p:nvPr>
        </p:nvPicPr>
        <p:blipFill>
          <a:blip r:embed="rId4">
            <a:extLst>
              <a:ext uri="{28A0092B-C50C-407E-A947-70E740481C1C}">
                <a14:useLocalDpi xmlns:a14="http://schemas.microsoft.com/office/drawing/2010/main"/>
              </a:ext>
            </a:extLst>
          </a:blip>
          <a:srcRect/>
          <a:stretch>
            <a:fillRect/>
          </a:stretch>
        </p:blipFill>
        <p:spPr>
          <a:xfrm>
            <a:off x="416443" y="354562"/>
            <a:ext cx="6683439" cy="4001538"/>
          </a:xfrm>
          <a:prstGeom prst="rect">
            <a:avLst/>
          </a:prstGeom>
        </p:spPr>
      </p:pic>
      <p:pic>
        <p:nvPicPr>
          <p:cNvPr id="6" name="Picture 5">
            <a:extLst>
              <a:ext uri="{FF2B5EF4-FFF2-40B4-BE49-F238E27FC236}">
                <a16:creationId xmlns:a16="http://schemas.microsoft.com/office/drawing/2014/main" id="{F15F1AB8-1144-B8C7-BC56-564EC3F86A74}"/>
              </a:ext>
            </a:extLst>
          </p:cNvPr>
          <p:cNvPicPr>
            <a:picLocks noChangeAspect="1"/>
          </p:cNvPicPr>
          <p:nvPr/>
        </p:nvPicPr>
        <p:blipFill>
          <a:blip r:embed="rId5"/>
          <a:stretch>
            <a:fillRect/>
          </a:stretch>
        </p:blipFill>
        <p:spPr>
          <a:xfrm>
            <a:off x="4324667" y="4102100"/>
            <a:ext cx="7470717" cy="2490239"/>
          </a:xfrm>
          <a:prstGeom prst="rect">
            <a:avLst/>
          </a:prstGeom>
        </p:spPr>
      </p:pic>
      <p:pic>
        <p:nvPicPr>
          <p:cNvPr id="3074" name="Picture 2">
            <a:extLst>
              <a:ext uri="{FF2B5EF4-FFF2-40B4-BE49-F238E27FC236}">
                <a16:creationId xmlns:a16="http://schemas.microsoft.com/office/drawing/2014/main" id="{F552756E-42A3-7E21-9B46-6B0F30D320A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61100" y="2438400"/>
            <a:ext cx="762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2887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BD77DD0-0316-9CB1-1EDA-D11FA0E03725}"/>
              </a:ext>
            </a:extLst>
          </p:cNvPr>
          <p:cNvSpPr>
            <a:spLocks noGrp="1"/>
          </p:cNvSpPr>
          <p:nvPr>
            <p:ph idx="1"/>
          </p:nvPr>
        </p:nvSpPr>
        <p:spPr>
          <a:xfrm>
            <a:off x="1189264" y="1266766"/>
            <a:ext cx="9813471" cy="596308"/>
          </a:xfrm>
          <a:effectLst>
            <a:glow>
              <a:schemeClr val="accent1"/>
            </a:glow>
            <a:outerShdw blurRad="50800" dist="50800" dir="5400000" sx="1000" sy="1000" algn="ctr" rotWithShape="0">
              <a:srgbClr val="000000">
                <a:alpha val="43137"/>
              </a:srgbClr>
            </a:outerShdw>
          </a:effectLst>
        </p:spPr>
        <p:txBody>
          <a:bodyPr>
            <a:normAutofit fontScale="92500"/>
          </a:bodyPr>
          <a:lstStyle/>
          <a:p>
            <a:pPr marL="0" indent="0" algn="ctr">
              <a:buNone/>
            </a:pPr>
            <a:r>
              <a:rPr lang="en-US" sz="3600" dirty="0">
                <a:solidFill>
                  <a:srgbClr val="FFCC4B"/>
                </a:solidFill>
                <a:effectLst>
                  <a:outerShdw blurRad="50800" dist="38100" dir="5400000" algn="t" rotWithShape="0">
                    <a:prstClr val="black">
                      <a:alpha val="40000"/>
                    </a:prstClr>
                  </a:outerShdw>
                </a:effectLst>
                <a:latin typeface="Source Sans Pro" panose="020B0503030403020204" pitchFamily="34" charset="0"/>
                <a:ea typeface="Source Sans Pro" panose="020B0503030403020204" pitchFamily="34" charset="0"/>
              </a:rPr>
              <a:t>Thank you for joining this months Partnership Meeting!</a:t>
            </a:r>
          </a:p>
        </p:txBody>
      </p:sp>
      <p:sp>
        <p:nvSpPr>
          <p:cNvPr id="9" name="Rectangle 8">
            <a:extLst>
              <a:ext uri="{FF2B5EF4-FFF2-40B4-BE49-F238E27FC236}">
                <a16:creationId xmlns:a16="http://schemas.microsoft.com/office/drawing/2014/main" id="{A6947CB8-50E2-7A5F-285B-CCF2C15C3AC2}"/>
              </a:ext>
            </a:extLst>
          </p:cNvPr>
          <p:cNvSpPr/>
          <p:nvPr/>
        </p:nvSpPr>
        <p:spPr>
          <a:xfrm>
            <a:off x="1756252" y="2144992"/>
            <a:ext cx="3973342" cy="3474413"/>
          </a:xfrm>
          <a:prstGeom prst="rect">
            <a:avLst/>
          </a:prstGeom>
          <a:solidFill>
            <a:srgbClr val="CCED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1B1F2"/>
              </a:solidFill>
            </a:endParaRPr>
          </a:p>
        </p:txBody>
      </p:sp>
      <p:pic>
        <p:nvPicPr>
          <p:cNvPr id="10" name="Picture 9">
            <a:extLst>
              <a:ext uri="{FF2B5EF4-FFF2-40B4-BE49-F238E27FC236}">
                <a16:creationId xmlns:a16="http://schemas.microsoft.com/office/drawing/2014/main" id="{FE8BE6DE-9424-6504-9146-A095233AA84F}"/>
              </a:ext>
            </a:extLst>
          </p:cNvPr>
          <p:cNvPicPr>
            <a:picLocks noChangeAspect="1"/>
          </p:cNvPicPr>
          <p:nvPr/>
        </p:nvPicPr>
        <p:blipFill>
          <a:blip r:embed="rId3"/>
          <a:stretch>
            <a:fillRect/>
          </a:stretch>
        </p:blipFill>
        <p:spPr>
          <a:xfrm>
            <a:off x="3113121" y="4186154"/>
            <a:ext cx="1259605" cy="1259605"/>
          </a:xfrm>
          <a:prstGeom prst="rect">
            <a:avLst/>
          </a:prstGeom>
        </p:spPr>
      </p:pic>
      <p:sp>
        <p:nvSpPr>
          <p:cNvPr id="11" name="TextBox 10">
            <a:extLst>
              <a:ext uri="{FF2B5EF4-FFF2-40B4-BE49-F238E27FC236}">
                <a16:creationId xmlns:a16="http://schemas.microsoft.com/office/drawing/2014/main" id="{82CC23DD-89C7-3910-BE70-BF9BA08B54C3}"/>
              </a:ext>
            </a:extLst>
          </p:cNvPr>
          <p:cNvSpPr txBox="1"/>
          <p:nvPr/>
        </p:nvSpPr>
        <p:spPr>
          <a:xfrm>
            <a:off x="1905799" y="2426909"/>
            <a:ext cx="3674248" cy="1477328"/>
          </a:xfrm>
          <a:prstGeom prst="rect">
            <a:avLst/>
          </a:prstGeom>
          <a:noFill/>
        </p:spPr>
        <p:txBody>
          <a:bodyPr wrap="square" rtlCol="0">
            <a:spAutoFit/>
          </a:bodyPr>
          <a:lstStyle/>
          <a:p>
            <a:pPr algn="ctr"/>
            <a:r>
              <a:rPr lang="en-US" dirty="0">
                <a:solidFill>
                  <a:srgbClr val="02698C"/>
                </a:solidFill>
                <a:effectLst/>
                <a:latin typeface="Source Sans Pro" panose="020B0503030403020204" pitchFamily="34" charset="0"/>
                <a:ea typeface="Source Sans Pro" panose="020B0503030403020204" pitchFamily="34" charset="0"/>
              </a:rPr>
              <a:t>Partnership Meeting resources and presentations from recent meetings are available on the </a:t>
            </a:r>
          </a:p>
          <a:p>
            <a:pPr algn="ctr"/>
            <a:r>
              <a:rPr lang="en-US" dirty="0">
                <a:solidFill>
                  <a:srgbClr val="02698C"/>
                </a:solidFill>
                <a:effectLst/>
                <a:latin typeface="Source Sans Pro" panose="020B0503030403020204" pitchFamily="34" charset="0"/>
                <a:ea typeface="Source Sans Pro" panose="020B0503030403020204" pitchFamily="34" charset="0"/>
              </a:rPr>
              <a:t>All Alaska Pediatric Partnership (A2P2) website a2p2.org</a:t>
            </a:r>
          </a:p>
        </p:txBody>
      </p:sp>
      <p:sp>
        <p:nvSpPr>
          <p:cNvPr id="12" name="Rectangle 11">
            <a:extLst>
              <a:ext uri="{FF2B5EF4-FFF2-40B4-BE49-F238E27FC236}">
                <a16:creationId xmlns:a16="http://schemas.microsoft.com/office/drawing/2014/main" id="{FB6512BB-D2D8-862A-8EB1-CF959E1BB975}"/>
              </a:ext>
            </a:extLst>
          </p:cNvPr>
          <p:cNvSpPr/>
          <p:nvPr/>
        </p:nvSpPr>
        <p:spPr>
          <a:xfrm>
            <a:off x="6528153" y="2144991"/>
            <a:ext cx="3907594" cy="3474413"/>
          </a:xfrm>
          <a:prstGeom prst="rect">
            <a:avLst/>
          </a:prstGeom>
          <a:solidFill>
            <a:srgbClr val="CCED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5FF1070-5D39-A211-AA00-E39A39247C80}"/>
              </a:ext>
            </a:extLst>
          </p:cNvPr>
          <p:cNvPicPr>
            <a:picLocks noChangeAspect="1"/>
          </p:cNvPicPr>
          <p:nvPr/>
        </p:nvPicPr>
        <p:blipFill>
          <a:blip r:embed="rId4"/>
          <a:stretch>
            <a:fillRect/>
          </a:stretch>
        </p:blipFill>
        <p:spPr>
          <a:xfrm>
            <a:off x="7852147" y="4186153"/>
            <a:ext cx="1259605" cy="1259605"/>
          </a:xfrm>
          <a:prstGeom prst="rect">
            <a:avLst/>
          </a:prstGeom>
        </p:spPr>
      </p:pic>
      <p:sp>
        <p:nvSpPr>
          <p:cNvPr id="14" name="TextBox 13">
            <a:extLst>
              <a:ext uri="{FF2B5EF4-FFF2-40B4-BE49-F238E27FC236}">
                <a16:creationId xmlns:a16="http://schemas.microsoft.com/office/drawing/2014/main" id="{4FD390D6-E4A8-290B-1F2C-2A0B16FD1C75}"/>
              </a:ext>
            </a:extLst>
          </p:cNvPr>
          <p:cNvSpPr txBox="1"/>
          <p:nvPr/>
        </p:nvSpPr>
        <p:spPr>
          <a:xfrm>
            <a:off x="7055966" y="2251894"/>
            <a:ext cx="2851965" cy="1785104"/>
          </a:xfrm>
          <a:prstGeom prst="rect">
            <a:avLst/>
          </a:prstGeom>
          <a:noFill/>
        </p:spPr>
        <p:txBody>
          <a:bodyPr wrap="square" rtlCol="0">
            <a:spAutoFit/>
          </a:bodyPr>
          <a:lstStyle/>
          <a:p>
            <a:pPr algn="ctr"/>
            <a:r>
              <a:rPr lang="en-US" sz="2000" dirty="0">
                <a:solidFill>
                  <a:srgbClr val="02698C"/>
                </a:solidFill>
                <a:latin typeface="Source Sans Pro" panose="020B0503030403020204" pitchFamily="34" charset="0"/>
                <a:ea typeface="Source Sans Pro" panose="020B0503030403020204" pitchFamily="34" charset="0"/>
              </a:rPr>
              <a:t>Stay informed!</a:t>
            </a:r>
          </a:p>
          <a:p>
            <a:pPr algn="ctr"/>
            <a:endParaRPr lang="en-US" dirty="0">
              <a:solidFill>
                <a:srgbClr val="02698C"/>
              </a:solidFill>
              <a:latin typeface="Source Sans Pro" panose="020B0503030403020204" pitchFamily="34" charset="0"/>
              <a:ea typeface="Source Sans Pro" panose="020B0503030403020204" pitchFamily="34" charset="0"/>
            </a:endParaRPr>
          </a:p>
          <a:p>
            <a:pPr algn="ctr"/>
            <a:r>
              <a:rPr lang="en-US" dirty="0">
                <a:solidFill>
                  <a:srgbClr val="02698C"/>
                </a:solidFill>
                <a:latin typeface="Source Sans Pro" panose="020B0503030403020204" pitchFamily="34" charset="0"/>
                <a:ea typeface="Source Sans Pro" panose="020B0503030403020204" pitchFamily="34" charset="0"/>
              </a:rPr>
              <a:t>Scan the QR code and sign up to the All Alaska Pediatric Partnership’s mailing list.</a:t>
            </a:r>
          </a:p>
        </p:txBody>
      </p:sp>
    </p:spTree>
    <p:extLst>
      <p:ext uri="{BB962C8B-B14F-4D97-AF65-F5344CB8AC3E}">
        <p14:creationId xmlns:p14="http://schemas.microsoft.com/office/powerpoint/2010/main" val="139626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5967E80-50EE-26C2-F25B-FF33FC488C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5966E9-C381-ACCF-6B7E-009CF4434545}"/>
              </a:ext>
            </a:extLst>
          </p:cNvPr>
          <p:cNvSpPr>
            <a:spLocks noGrp="1"/>
          </p:cNvSpPr>
          <p:nvPr>
            <p:ph type="title"/>
          </p:nvPr>
        </p:nvSpPr>
        <p:spPr>
          <a:xfrm>
            <a:off x="1" y="1459428"/>
            <a:ext cx="12017828" cy="3208825"/>
          </a:xfrm>
        </p:spPr>
        <p:txBody>
          <a:bodyPr>
            <a:normAutofit fontScale="90000"/>
          </a:bodyPr>
          <a:lstStyle/>
          <a:p>
            <a:pPr algn="ctr"/>
            <a:r>
              <a:rPr lang="en-US" sz="6000" b="1" dirty="0">
                <a:solidFill>
                  <a:srgbClr val="02698C"/>
                </a:solidFill>
                <a:latin typeface="Source Sans Pro SemiBold" panose="020B0503030403020204" pitchFamily="34" charset="0"/>
                <a:ea typeface="Source Sans Pro SemiBold" panose="020B0503030403020204" pitchFamily="34" charset="0"/>
              </a:rPr>
              <a:t>Dr. George Conway, </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4000" b="1" dirty="0">
                <a:solidFill>
                  <a:srgbClr val="02698C"/>
                </a:solidFill>
                <a:latin typeface="Source Sans Pro SemiBold" panose="020B0503030403020204" pitchFamily="34" charset="0"/>
                <a:ea typeface="Source Sans Pro SemiBold" panose="020B0503030403020204" pitchFamily="34" charset="0"/>
              </a:rPr>
              <a:t>Chief Medical Officer</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6000" b="1" dirty="0">
                <a:solidFill>
                  <a:srgbClr val="02698C"/>
                </a:solidFill>
                <a:latin typeface="Source Sans Pro SemiBold" panose="020B0503030403020204" pitchFamily="34" charset="0"/>
                <a:ea typeface="Source Sans Pro SemiBold" panose="020B0503030403020204" pitchFamily="34" charset="0"/>
              </a:rPr>
              <a:t> &amp;</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6000" b="1" dirty="0">
                <a:solidFill>
                  <a:srgbClr val="02698C"/>
                </a:solidFill>
                <a:latin typeface="Source Sans Pro SemiBold" panose="020B0503030403020204" pitchFamily="34" charset="0"/>
                <a:ea typeface="Source Sans Pro SemiBold" panose="020B0503030403020204" pitchFamily="34" charset="0"/>
              </a:rPr>
              <a:t> Dr. Kristin </a:t>
            </a:r>
            <a:r>
              <a:rPr lang="en-US" sz="6000" b="1" dirty="0" err="1">
                <a:solidFill>
                  <a:srgbClr val="02698C"/>
                </a:solidFill>
                <a:latin typeface="Source Sans Pro SemiBold" panose="020B0503030403020204" pitchFamily="34" charset="0"/>
                <a:ea typeface="Source Sans Pro SemiBold" panose="020B0503030403020204" pitchFamily="34" charset="0"/>
              </a:rPr>
              <a:t>VanderEnde</a:t>
            </a:r>
            <a:r>
              <a:rPr lang="en-US" sz="6000" b="1" dirty="0">
                <a:solidFill>
                  <a:srgbClr val="02698C"/>
                </a:solidFill>
                <a:latin typeface="Source Sans Pro SemiBold" panose="020B0503030403020204" pitchFamily="34" charset="0"/>
                <a:ea typeface="Source Sans Pro SemiBold" panose="020B0503030403020204" pitchFamily="34" charset="0"/>
              </a:rPr>
              <a:t>, </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4000" b="1" dirty="0">
                <a:solidFill>
                  <a:srgbClr val="02698C"/>
                </a:solidFill>
                <a:latin typeface="Source Sans Pro SemiBold" panose="020B0503030403020204" pitchFamily="34" charset="0"/>
                <a:ea typeface="Source Sans Pro SemiBold" panose="020B0503030403020204" pitchFamily="34" charset="0"/>
              </a:rPr>
              <a:t>Epidemiologist</a:t>
            </a:r>
            <a:endParaRPr lang="en-US" sz="6000" b="1" dirty="0">
              <a:solidFill>
                <a:srgbClr val="02698C"/>
              </a:solidFill>
              <a:latin typeface="Source Sans Pro SemiBold" panose="020B0503030403020204" pitchFamily="34" charset="0"/>
              <a:ea typeface="Source Sans Pro SemiBold" panose="020B0503030403020204" pitchFamily="34" charset="0"/>
            </a:endParaRPr>
          </a:p>
        </p:txBody>
      </p:sp>
      <p:sp>
        <p:nvSpPr>
          <p:cNvPr id="3" name="Content Placeholder 2">
            <a:extLst>
              <a:ext uri="{FF2B5EF4-FFF2-40B4-BE49-F238E27FC236}">
                <a16:creationId xmlns:a16="http://schemas.microsoft.com/office/drawing/2014/main" id="{090B2539-E2C7-6B9F-A56E-9082720EFB45}"/>
              </a:ext>
            </a:extLst>
          </p:cNvPr>
          <p:cNvSpPr>
            <a:spLocks noGrp="1"/>
          </p:cNvSpPr>
          <p:nvPr>
            <p:ph idx="1"/>
          </p:nvPr>
        </p:nvSpPr>
        <p:spPr>
          <a:xfrm>
            <a:off x="787400" y="4989104"/>
            <a:ext cx="10617200" cy="535517"/>
          </a:xfrm>
        </p:spPr>
        <p:txBody>
          <a:bodyPr>
            <a:normAutofit/>
          </a:bodyPr>
          <a:lstStyle/>
          <a:p>
            <a:pPr marL="0" indent="0" algn="ctr">
              <a:buNone/>
            </a:pPr>
            <a:r>
              <a:rPr lang="en-US" dirty="0">
                <a:latin typeface="Source Sans Pro" panose="020B0503030403020204" pitchFamily="34" charset="0"/>
                <a:ea typeface="Source Sans Pro" panose="020B0503030403020204" pitchFamily="34" charset="0"/>
              </a:rPr>
              <a:t> </a:t>
            </a:r>
            <a:r>
              <a:rPr lang="en-US" dirty="0">
                <a:solidFill>
                  <a:srgbClr val="02698C"/>
                </a:solidFill>
                <a:latin typeface="Source Sans Pro" panose="020B0503030403020204" pitchFamily="34" charset="0"/>
                <a:ea typeface="Source Sans Pro" panose="020B0503030403020204" pitchFamily="34" charset="0"/>
              </a:rPr>
              <a:t>Anchorage Health Department</a:t>
            </a:r>
          </a:p>
        </p:txBody>
      </p:sp>
    </p:spTree>
    <p:extLst>
      <p:ext uri="{BB962C8B-B14F-4D97-AF65-F5344CB8AC3E}">
        <p14:creationId xmlns:p14="http://schemas.microsoft.com/office/powerpoint/2010/main" val="338052032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6A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Help Me Grow Alaska">
      <a:dk1>
        <a:srgbClr val="000000"/>
      </a:dk1>
      <a:lt1>
        <a:srgbClr val="FFFFFF"/>
      </a:lt1>
      <a:dk2>
        <a:srgbClr val="264079"/>
      </a:dk2>
      <a:lt2>
        <a:srgbClr val="FFF3CC"/>
      </a:lt2>
      <a:accent1>
        <a:srgbClr val="FFCE2E"/>
      </a:accent1>
      <a:accent2>
        <a:srgbClr val="FA6B34"/>
      </a:accent2>
      <a:accent3>
        <a:srgbClr val="915BAB"/>
      </a:accent3>
      <a:accent4>
        <a:srgbClr val="36BAF0"/>
      </a:accent4>
      <a:accent5>
        <a:srgbClr val="27A56F"/>
      </a:accent5>
      <a:accent6>
        <a:srgbClr val="8BC53E"/>
      </a:accent6>
      <a:hlink>
        <a:srgbClr val="36BAF0"/>
      </a:hlink>
      <a:folHlink>
        <a:srgbClr val="915BAB"/>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MG-AK Template_MHCconference" id="{2BD348C8-3B93-9049-9C45-2FE170AEEBD3}" vid="{C5B678E3-CFBB-CF49-8265-7CBC2922143D}"/>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5_Office Theme">
  <a:themeElements>
    <a:clrScheme name="PALPAK">
      <a:dk1>
        <a:srgbClr val="0A305D"/>
      </a:dk1>
      <a:lt1>
        <a:srgbClr val="ECE8E9"/>
      </a:lt1>
      <a:dk2>
        <a:srgbClr val="0E2841"/>
      </a:dk2>
      <a:lt2>
        <a:srgbClr val="E8E8E8"/>
      </a:lt2>
      <a:accent1>
        <a:srgbClr val="245793"/>
      </a:accent1>
      <a:accent2>
        <a:srgbClr val="F26524"/>
      </a:accent2>
      <a:accent3>
        <a:srgbClr val="F37844"/>
      </a:accent3>
      <a:accent4>
        <a:srgbClr val="8CB3DF"/>
      </a:accent4>
      <a:accent5>
        <a:srgbClr val="ECE8E9"/>
      </a:accent5>
      <a:accent6>
        <a:srgbClr val="0E2841"/>
      </a:accent6>
      <a:hlink>
        <a:srgbClr val="245793"/>
      </a:hlink>
      <a:folHlink>
        <a:srgbClr val="8CB3D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9175</TotalTime>
  <Words>4090</Words>
  <Application>Microsoft Macintosh PowerPoint</Application>
  <PresentationFormat>Widescreen</PresentationFormat>
  <Paragraphs>546</Paragraphs>
  <Slides>81</Slides>
  <Notes>29</Notes>
  <HiddenSlides>0</HiddenSlides>
  <MMClips>0</MMClips>
  <ScaleCrop>false</ScaleCrop>
  <HeadingPairs>
    <vt:vector size="6" baseType="variant">
      <vt:variant>
        <vt:lpstr>Fonts Used</vt:lpstr>
      </vt:variant>
      <vt:variant>
        <vt:i4>23</vt:i4>
      </vt:variant>
      <vt:variant>
        <vt:lpstr>Theme</vt:lpstr>
      </vt:variant>
      <vt:variant>
        <vt:i4>8</vt:i4>
      </vt:variant>
      <vt:variant>
        <vt:lpstr>Slide Titles</vt:lpstr>
      </vt:variant>
      <vt:variant>
        <vt:i4>81</vt:i4>
      </vt:variant>
    </vt:vector>
  </HeadingPairs>
  <TitlesOfParts>
    <vt:vector size="112" baseType="lpstr">
      <vt:lpstr>ADLaM Display</vt:lpstr>
      <vt:lpstr>Aptos</vt:lpstr>
      <vt:lpstr>Aptos Display</vt:lpstr>
      <vt:lpstr>Arial</vt:lpstr>
      <vt:lpstr>Calibri</vt:lpstr>
      <vt:lpstr>Calibri Light</vt:lpstr>
      <vt:lpstr>Cambria</vt:lpstr>
      <vt:lpstr>Courier New</vt:lpstr>
      <vt:lpstr>Montserrat</vt:lpstr>
      <vt:lpstr>Montserrat Bold</vt:lpstr>
      <vt:lpstr>Montserrat Medium</vt:lpstr>
      <vt:lpstr>Montserrat Ultra-Bold</vt:lpstr>
      <vt:lpstr>Roca One</vt:lpstr>
      <vt:lpstr>Rosebay</vt:lpstr>
      <vt:lpstr>Source Sans Pro</vt:lpstr>
      <vt:lpstr>Source Sans Pro ExtraLight</vt:lpstr>
      <vt:lpstr>Source Sans Pro Light</vt:lpstr>
      <vt:lpstr>Source Sans Pro SemiBold</vt:lpstr>
      <vt:lpstr>Symbol</vt:lpstr>
      <vt:lpstr>Times New Roman</vt:lpstr>
      <vt:lpstr>Verdana</vt:lpstr>
      <vt:lpstr>Wingdings</vt:lpstr>
      <vt:lpstr>YACgEbc43jc 0</vt:lpstr>
      <vt:lpstr>1_Office Theme</vt:lpstr>
      <vt:lpstr>Office Theme</vt:lpstr>
      <vt:lpstr>2_Office Theme</vt:lpstr>
      <vt:lpstr>3_Office Theme</vt:lpstr>
      <vt:lpstr>4_Office Theme</vt:lpstr>
      <vt:lpstr>5_Office Theme</vt:lpstr>
      <vt:lpstr>7_Office Theme</vt:lpstr>
      <vt:lpstr>6_Office Theme</vt:lpstr>
      <vt:lpstr>March Partnership Meeting</vt:lpstr>
      <vt:lpstr>Agenda</vt:lpstr>
      <vt:lpstr>Welcome! Thea Agnew Bemben Municipality of Anchorage,  Office of Mayor LaFrance </vt:lpstr>
      <vt:lpstr>  Announcements  Tamar Ben-Yosef A2P2 Executive Director   </vt:lpstr>
      <vt:lpstr>PowerPoint Presentation</vt:lpstr>
      <vt:lpstr>PowerPoint Presentation</vt:lpstr>
      <vt:lpstr>PowerPoint Presentation</vt:lpstr>
      <vt:lpstr>Kim Rash Deputy Director </vt:lpstr>
      <vt:lpstr>Dr. George Conway,  Chief Medical Officer  &amp;  Dr. Kristin VanderEnde,  Epidemiologist</vt:lpstr>
      <vt:lpstr>PowerPoint Presentation</vt:lpstr>
      <vt:lpstr>PowerPoint Presentation</vt:lpstr>
      <vt:lpstr>PowerPoint Presentation</vt:lpstr>
      <vt:lpstr>PowerPoint Presentation</vt:lpstr>
      <vt:lpstr>PowerPoint Presentation</vt:lpstr>
      <vt:lpstr>Qualitative Data</vt:lpstr>
      <vt:lpstr>PowerPoint Presentation</vt:lpstr>
      <vt:lpstr>Qualitative Data</vt:lpstr>
      <vt:lpstr>PowerPoint Presentation</vt:lpstr>
      <vt:lpstr>Katie Stodgell Public Health Division Manager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Amanda Johnson Director of Business Development</vt:lpstr>
      <vt:lpstr>Child &amp; Adolescent Services</vt:lpstr>
      <vt:lpstr>Acute Stabilization</vt:lpstr>
      <vt:lpstr>Residential Services</vt:lpstr>
      <vt:lpstr>Who Qualifies for Acute Services:</vt:lpstr>
      <vt:lpstr>PowerPoint Presentation</vt:lpstr>
      <vt:lpstr>PowerPoint Presentation</vt:lpstr>
      <vt:lpstr>Christina Hulquist Executive Director, Anchorage Child Care Early Education Fund</vt:lpstr>
      <vt:lpstr>Anchorage Child Care &amp; Early Education (ACCEE) Fund Summary of 2025 Investments &amp; Accomplishments</vt:lpstr>
      <vt:lpstr>PowerPoint Presentation</vt:lpstr>
      <vt:lpstr>Allowed Uses</vt:lpstr>
      <vt:lpstr>PowerPoint Presentation</vt:lpstr>
      <vt:lpstr>Operational Assistance: $2.4M</vt:lpstr>
      <vt:lpstr>Survey Results</vt:lpstr>
      <vt:lpstr>Thoughts from Awardees</vt:lpstr>
      <vt:lpstr>Child Care Subsidies: $1.25M</vt:lpstr>
      <vt:lpstr>Child Care Subsidies Program</vt:lpstr>
      <vt:lpstr>Pilot and Capital Projects: $2M</vt:lpstr>
      <vt:lpstr>PowerPoint Presentation</vt:lpstr>
      <vt:lpstr>ASD Title I Programs</vt:lpstr>
      <vt:lpstr>PowerPoint Presentation</vt:lpstr>
      <vt:lpstr>2026 BUDGET</vt:lpstr>
      <vt:lpstr>Questions?</vt:lpstr>
      <vt:lpstr>Carmen Wenger A2P2 Director of Programs  &amp;  Toni Rae Osiecki,  SLP, A-Z Speech Therapy Inc.</vt:lpstr>
      <vt:lpstr>PowerPoint Presentation</vt:lpstr>
      <vt:lpstr>PowerPoint Presentation</vt:lpstr>
      <vt:lpstr>PowerPoint Presentation</vt:lpstr>
      <vt:lpstr>SCHOOL-BASED  PROFESSIONAL DEVELOPMENT</vt:lpstr>
      <vt:lpstr>PowerPoint Presentation</vt:lpstr>
      <vt:lpstr>PowerPoint Presentation</vt:lpstr>
      <vt:lpstr>PowerPoint Presentation</vt:lpstr>
      <vt:lpstr>PowerPoint Presentation</vt:lpstr>
      <vt:lpstr>Help Me Grow Alaska Information</vt:lpstr>
      <vt:lpstr>Questions?</vt:lpstr>
      <vt:lpstr>Heidi Huppert Chief Program Officer</vt:lpstr>
      <vt:lpstr>PowerPoint Presentation</vt:lpstr>
      <vt:lpstr>Amie Collins Executive Director, Best Beginnings  &amp;  Amy Simpson Executive Director, Programs for Infants &amp; Children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joining!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Tamar Ben-Yosef</dc:creator>
  <cp:lastModifiedBy>Donna Reisinger</cp:lastModifiedBy>
  <cp:revision>136</cp:revision>
  <dcterms:created xsi:type="dcterms:W3CDTF">2019-07-24T03:45:12Z</dcterms:created>
  <dcterms:modified xsi:type="dcterms:W3CDTF">2026-04-06T19:43:53Z</dcterms:modified>
</cp:coreProperties>
</file>