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notesSlides/notesSlide32.xml" ContentType="application/vnd.openxmlformats-officedocument.presentationml.notesSlide+xml"/>
  <Override PartName="/ppt/ink/ink18.xml" ContentType="application/inkml+xml"/>
  <Override PartName="/ppt/ink/ink19.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52" r:id="rId3"/>
    <p:sldMasterId id="2147483764" r:id="rId4"/>
    <p:sldMasterId id="2147483776" r:id="rId5"/>
    <p:sldMasterId id="2147483782" r:id="rId6"/>
    <p:sldMasterId id="2147483797" r:id="rId7"/>
  </p:sldMasterIdLst>
  <p:notesMasterIdLst>
    <p:notesMasterId r:id="rId109"/>
  </p:notesMasterIdLst>
  <p:sldIdLst>
    <p:sldId id="301" r:id="rId8"/>
    <p:sldId id="298" r:id="rId9"/>
    <p:sldId id="297" r:id="rId10"/>
    <p:sldId id="584" r:id="rId11"/>
    <p:sldId id="2145707036" r:id="rId12"/>
    <p:sldId id="2145707072" r:id="rId13"/>
    <p:sldId id="2145707071" r:id="rId14"/>
    <p:sldId id="2145707076" r:id="rId15"/>
    <p:sldId id="2578" r:id="rId16"/>
    <p:sldId id="2145707073" r:id="rId17"/>
    <p:sldId id="2145707077" r:id="rId18"/>
    <p:sldId id="306" r:id="rId19"/>
    <p:sldId id="2145707093" r:id="rId20"/>
    <p:sldId id="2145707094" r:id="rId21"/>
    <p:sldId id="2145707095" r:id="rId22"/>
    <p:sldId id="2145707096" r:id="rId23"/>
    <p:sldId id="2145707097" r:id="rId24"/>
    <p:sldId id="2145707098" r:id="rId25"/>
    <p:sldId id="2145707099" r:id="rId26"/>
    <p:sldId id="274" r:id="rId27"/>
    <p:sldId id="280" r:id="rId28"/>
    <p:sldId id="279" r:id="rId29"/>
    <p:sldId id="281" r:id="rId30"/>
    <p:sldId id="327" r:id="rId31"/>
    <p:sldId id="328" r:id="rId32"/>
    <p:sldId id="329" r:id="rId33"/>
    <p:sldId id="330" r:id="rId34"/>
    <p:sldId id="324" r:id="rId35"/>
    <p:sldId id="277" r:id="rId36"/>
    <p:sldId id="278" r:id="rId37"/>
    <p:sldId id="2145707078" r:id="rId38"/>
    <p:sldId id="2145707086" r:id="rId39"/>
    <p:sldId id="2145707087" r:id="rId40"/>
    <p:sldId id="2145707088" r:id="rId41"/>
    <p:sldId id="263" r:id="rId42"/>
    <p:sldId id="2145707089" r:id="rId43"/>
    <p:sldId id="510" r:id="rId44"/>
    <p:sldId id="511" r:id="rId45"/>
    <p:sldId id="512" r:id="rId46"/>
    <p:sldId id="513" r:id="rId47"/>
    <p:sldId id="514" r:id="rId48"/>
    <p:sldId id="515" r:id="rId49"/>
    <p:sldId id="268" r:id="rId50"/>
    <p:sldId id="2145707090" r:id="rId51"/>
    <p:sldId id="2145707091" r:id="rId52"/>
    <p:sldId id="272" r:id="rId53"/>
    <p:sldId id="269" r:id="rId54"/>
    <p:sldId id="271" r:id="rId55"/>
    <p:sldId id="270" r:id="rId56"/>
    <p:sldId id="502" r:id="rId57"/>
    <p:sldId id="500" r:id="rId58"/>
    <p:sldId id="430" r:id="rId59"/>
    <p:sldId id="504" r:id="rId60"/>
    <p:sldId id="499" r:id="rId61"/>
    <p:sldId id="505" r:id="rId62"/>
    <p:sldId id="503" r:id="rId63"/>
    <p:sldId id="429" r:id="rId64"/>
    <p:sldId id="509" r:id="rId65"/>
    <p:sldId id="262" r:id="rId66"/>
    <p:sldId id="2145707092" r:id="rId67"/>
    <p:sldId id="2145707037" r:id="rId68"/>
    <p:sldId id="2145707082" r:id="rId69"/>
    <p:sldId id="2145706876" r:id="rId70"/>
    <p:sldId id="2145706857" r:id="rId71"/>
    <p:sldId id="2145706875" r:id="rId72"/>
    <p:sldId id="2145706870" r:id="rId73"/>
    <p:sldId id="2145706861" r:id="rId74"/>
    <p:sldId id="2145706862" r:id="rId75"/>
    <p:sldId id="2145706863" r:id="rId76"/>
    <p:sldId id="2145706867" r:id="rId77"/>
    <p:sldId id="2145706866" r:id="rId78"/>
    <p:sldId id="2145706869" r:id="rId79"/>
    <p:sldId id="2145706871" r:id="rId80"/>
    <p:sldId id="2145706872" r:id="rId81"/>
    <p:sldId id="2145706873" r:id="rId82"/>
    <p:sldId id="2145706874" r:id="rId83"/>
    <p:sldId id="2145707032" r:id="rId84"/>
    <p:sldId id="256" r:id="rId85"/>
    <p:sldId id="257" r:id="rId86"/>
    <p:sldId id="258" r:id="rId87"/>
    <p:sldId id="259" r:id="rId88"/>
    <p:sldId id="260" r:id="rId89"/>
    <p:sldId id="261" r:id="rId90"/>
    <p:sldId id="305" r:id="rId91"/>
    <p:sldId id="2145707079" r:id="rId92"/>
    <p:sldId id="2145707080" r:id="rId93"/>
    <p:sldId id="264" r:id="rId94"/>
    <p:sldId id="2145707081" r:id="rId95"/>
    <p:sldId id="267" r:id="rId96"/>
    <p:sldId id="266" r:id="rId97"/>
    <p:sldId id="586" r:id="rId98"/>
    <p:sldId id="2145707083" r:id="rId99"/>
    <p:sldId id="2145707084" r:id="rId100"/>
    <p:sldId id="2145707085" r:id="rId101"/>
    <p:sldId id="580" r:id="rId102"/>
    <p:sldId id="476" r:id="rId103"/>
    <p:sldId id="2145707070" r:id="rId104"/>
    <p:sldId id="2579" r:id="rId105"/>
    <p:sldId id="603" r:id="rId106"/>
    <p:sldId id="2580" r:id="rId107"/>
    <p:sldId id="290" r:id="rId10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698C"/>
    <a:srgbClr val="D7F2FE"/>
    <a:srgbClr val="FFCC4B"/>
    <a:srgbClr val="1E84A7"/>
    <a:srgbClr val="FFF5C5"/>
    <a:srgbClr val="00D865"/>
    <a:srgbClr val="0EB0E7"/>
    <a:srgbClr val="01B1F2"/>
    <a:srgbClr val="CCEDF5"/>
    <a:srgbClr val="66CA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p:restoredTop sz="83409"/>
  </p:normalViewPr>
  <p:slideViewPr>
    <p:cSldViewPr snapToGrid="0" snapToObjects="1">
      <p:cViewPr varScale="1">
        <p:scale>
          <a:sx n="128" d="100"/>
          <a:sy n="128" d="100"/>
        </p:scale>
        <p:origin x="13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theme" Target="theme/theme1.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5" Type="http://schemas.openxmlformats.org/officeDocument/2006/relationships/slideMaster" Target="slideMasters/slideMaster5.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tableStyles" Target="tableStyles.xml"/><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slide" Target="slides/slide10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notesMaster" Target="notesMasters/notes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presProps" Target="presProp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363562-586A-44D0-8D44-D4996BF42848}"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156BEA90-EEC0-4FAC-8A12-1CEA67D0FBC4}">
      <dgm:prSet/>
      <dgm:spPr/>
      <dgm:t>
        <a:bodyPr/>
        <a:lstStyle/>
        <a:p>
          <a:r>
            <a:rPr lang="en-US"/>
            <a:t>Grant funding for purpose of improving public health infrastructure</a:t>
          </a:r>
        </a:p>
      </dgm:t>
    </dgm:pt>
    <dgm:pt modelId="{E996EA96-7720-46D1-A475-EAB2A89D7505}" type="parTrans" cxnId="{F7BE7096-A755-4FC9-8743-5C02639B3D20}">
      <dgm:prSet/>
      <dgm:spPr/>
      <dgm:t>
        <a:bodyPr/>
        <a:lstStyle/>
        <a:p>
          <a:endParaRPr lang="en-US"/>
        </a:p>
      </dgm:t>
    </dgm:pt>
    <dgm:pt modelId="{9B313EC6-D325-44D4-9BAE-B6C0FE88EB85}" type="sibTrans" cxnId="{F7BE7096-A755-4FC9-8743-5C02639B3D20}">
      <dgm:prSet/>
      <dgm:spPr/>
      <dgm:t>
        <a:bodyPr/>
        <a:lstStyle/>
        <a:p>
          <a:endParaRPr lang="en-US"/>
        </a:p>
      </dgm:t>
    </dgm:pt>
    <dgm:pt modelId="{9C222FE9-0521-41AD-AE12-7FB256D1F5A8}">
      <dgm:prSet/>
      <dgm:spPr/>
      <dgm:t>
        <a:bodyPr/>
        <a:lstStyle/>
        <a:p>
          <a:r>
            <a:rPr lang="en-US" dirty="0"/>
            <a:t>1 year of funding </a:t>
          </a:r>
        </a:p>
      </dgm:t>
    </dgm:pt>
    <dgm:pt modelId="{36D60306-2C8D-46A4-A730-2C4C19302A60}" type="parTrans" cxnId="{F6E717E3-A31E-4FDC-B5E3-FDD08A07086E}">
      <dgm:prSet/>
      <dgm:spPr/>
      <dgm:t>
        <a:bodyPr/>
        <a:lstStyle/>
        <a:p>
          <a:endParaRPr lang="en-US"/>
        </a:p>
      </dgm:t>
    </dgm:pt>
    <dgm:pt modelId="{8CDC1EA0-56DA-40B8-A720-0E2A28A942B3}" type="sibTrans" cxnId="{F6E717E3-A31E-4FDC-B5E3-FDD08A07086E}">
      <dgm:prSet/>
      <dgm:spPr/>
      <dgm:t>
        <a:bodyPr/>
        <a:lstStyle/>
        <a:p>
          <a:endParaRPr lang="en-US"/>
        </a:p>
      </dgm:t>
    </dgm:pt>
    <dgm:pt modelId="{F5C8F3DC-4009-4DBC-AF86-92A9D8E82367}">
      <dgm:prSet/>
      <dgm:spPr/>
      <dgm:t>
        <a:bodyPr/>
        <a:lstStyle/>
        <a:p>
          <a:r>
            <a:rPr lang="en-US" u="none" dirty="0"/>
            <a:t>TCC awarded funding for 3 projects</a:t>
          </a:r>
          <a:r>
            <a:rPr lang="en-US" dirty="0"/>
            <a:t>:</a:t>
          </a:r>
        </a:p>
      </dgm:t>
    </dgm:pt>
    <dgm:pt modelId="{4A1BA514-4D01-4FDD-A3D5-6ECF17B41C32}" type="parTrans" cxnId="{F4AFCFD7-D1F1-4547-B2D0-E6A75DBBC4E0}">
      <dgm:prSet/>
      <dgm:spPr/>
      <dgm:t>
        <a:bodyPr/>
        <a:lstStyle/>
        <a:p>
          <a:endParaRPr lang="en-US"/>
        </a:p>
      </dgm:t>
    </dgm:pt>
    <dgm:pt modelId="{09695326-FEA3-40DD-93ED-D043F9FF15B0}" type="sibTrans" cxnId="{F4AFCFD7-D1F1-4547-B2D0-E6A75DBBC4E0}">
      <dgm:prSet/>
      <dgm:spPr/>
      <dgm:t>
        <a:bodyPr/>
        <a:lstStyle/>
        <a:p>
          <a:endParaRPr lang="en-US"/>
        </a:p>
      </dgm:t>
    </dgm:pt>
    <dgm:pt modelId="{181CD696-FC49-4FF2-A5BC-2F17BEA9834E}">
      <dgm:prSet/>
      <dgm:spPr/>
      <dgm:t>
        <a:bodyPr/>
        <a:lstStyle/>
        <a:p>
          <a:pPr>
            <a:buFont typeface="+mj-lt"/>
            <a:buAutoNum type="arabicPeriod"/>
          </a:pPr>
          <a:r>
            <a:rPr lang="en-US" dirty="0"/>
            <a:t> Improve well child checks for 0-5 year old patients</a:t>
          </a:r>
        </a:p>
      </dgm:t>
    </dgm:pt>
    <dgm:pt modelId="{148109D3-69DA-4DCD-A17F-F207312F690E}" type="parTrans" cxnId="{AAA6282B-24AD-4134-A872-D4A8A64FC75D}">
      <dgm:prSet/>
      <dgm:spPr/>
      <dgm:t>
        <a:bodyPr/>
        <a:lstStyle/>
        <a:p>
          <a:endParaRPr lang="en-US"/>
        </a:p>
      </dgm:t>
    </dgm:pt>
    <dgm:pt modelId="{97993ECB-7710-4F41-963C-39CFB4F52BD6}" type="sibTrans" cxnId="{AAA6282B-24AD-4134-A872-D4A8A64FC75D}">
      <dgm:prSet/>
      <dgm:spPr/>
      <dgm:t>
        <a:bodyPr/>
        <a:lstStyle/>
        <a:p>
          <a:endParaRPr lang="en-US"/>
        </a:p>
      </dgm:t>
    </dgm:pt>
    <dgm:pt modelId="{297E072F-EB8A-4730-B52C-EC671CA1282B}">
      <dgm:prSet/>
      <dgm:spPr/>
      <dgm:t>
        <a:bodyPr/>
        <a:lstStyle/>
        <a:p>
          <a:pPr>
            <a:buFont typeface="+mj-lt"/>
            <a:buAutoNum type="arabicPeriod"/>
          </a:pPr>
          <a:r>
            <a:rPr lang="en-US" dirty="0"/>
            <a:t> Evaluate &amp; improve Hepatitis C screening program</a:t>
          </a:r>
        </a:p>
      </dgm:t>
    </dgm:pt>
    <dgm:pt modelId="{099D0842-202B-4F7D-A2A2-381279CAA077}" type="parTrans" cxnId="{80D140D7-21BB-46C9-BF21-82D1177BB68F}">
      <dgm:prSet/>
      <dgm:spPr/>
      <dgm:t>
        <a:bodyPr/>
        <a:lstStyle/>
        <a:p>
          <a:endParaRPr lang="en-US"/>
        </a:p>
      </dgm:t>
    </dgm:pt>
    <dgm:pt modelId="{8748B427-561C-4F22-B672-2A9366144329}" type="sibTrans" cxnId="{80D140D7-21BB-46C9-BF21-82D1177BB68F}">
      <dgm:prSet/>
      <dgm:spPr/>
      <dgm:t>
        <a:bodyPr/>
        <a:lstStyle/>
        <a:p>
          <a:endParaRPr lang="en-US"/>
        </a:p>
      </dgm:t>
    </dgm:pt>
    <dgm:pt modelId="{976F6565-A751-465C-B9CB-4BCE14DBA03F}">
      <dgm:prSet/>
      <dgm:spPr/>
      <dgm:t>
        <a:bodyPr/>
        <a:lstStyle/>
        <a:p>
          <a:pPr>
            <a:buFont typeface="+mj-lt"/>
            <a:buAutoNum type="arabicPeriod"/>
          </a:pPr>
          <a:r>
            <a:rPr lang="en-US" dirty="0"/>
            <a:t> Continue &amp; improve HPV vaccine initiative</a:t>
          </a:r>
        </a:p>
      </dgm:t>
    </dgm:pt>
    <dgm:pt modelId="{DB50F93B-B2AE-4A20-83FE-56BA54E504A2}" type="parTrans" cxnId="{C7F181B0-E432-44C4-A254-966347153014}">
      <dgm:prSet/>
      <dgm:spPr/>
      <dgm:t>
        <a:bodyPr/>
        <a:lstStyle/>
        <a:p>
          <a:endParaRPr lang="en-US"/>
        </a:p>
      </dgm:t>
    </dgm:pt>
    <dgm:pt modelId="{F5129064-6E85-4F16-B452-70B8F3688F3B}" type="sibTrans" cxnId="{C7F181B0-E432-44C4-A254-966347153014}">
      <dgm:prSet/>
      <dgm:spPr/>
      <dgm:t>
        <a:bodyPr/>
        <a:lstStyle/>
        <a:p>
          <a:endParaRPr lang="en-US"/>
        </a:p>
      </dgm:t>
    </dgm:pt>
    <dgm:pt modelId="{4106D906-173C-4743-BE90-EE22295C47EB}" type="pres">
      <dgm:prSet presAssocID="{31363562-586A-44D0-8D44-D4996BF42848}" presName="linear" presStyleCnt="0">
        <dgm:presLayoutVars>
          <dgm:animLvl val="lvl"/>
          <dgm:resizeHandles val="exact"/>
        </dgm:presLayoutVars>
      </dgm:prSet>
      <dgm:spPr/>
    </dgm:pt>
    <dgm:pt modelId="{BEE14486-2D99-4716-A551-B46D3D12CD04}" type="pres">
      <dgm:prSet presAssocID="{156BEA90-EEC0-4FAC-8A12-1CEA67D0FBC4}" presName="parentText" presStyleLbl="node1" presStyleIdx="0" presStyleCnt="3">
        <dgm:presLayoutVars>
          <dgm:chMax val="0"/>
          <dgm:bulletEnabled val="1"/>
        </dgm:presLayoutVars>
      </dgm:prSet>
      <dgm:spPr/>
    </dgm:pt>
    <dgm:pt modelId="{E52623CD-C4AC-423D-A303-58F4BC062903}" type="pres">
      <dgm:prSet presAssocID="{9B313EC6-D325-44D4-9BAE-B6C0FE88EB85}" presName="spacer" presStyleCnt="0"/>
      <dgm:spPr/>
    </dgm:pt>
    <dgm:pt modelId="{7E3BAF8B-3F31-4998-9240-678B38E88658}" type="pres">
      <dgm:prSet presAssocID="{9C222FE9-0521-41AD-AE12-7FB256D1F5A8}" presName="parentText" presStyleLbl="node1" presStyleIdx="1" presStyleCnt="3">
        <dgm:presLayoutVars>
          <dgm:chMax val="0"/>
          <dgm:bulletEnabled val="1"/>
        </dgm:presLayoutVars>
      </dgm:prSet>
      <dgm:spPr/>
    </dgm:pt>
    <dgm:pt modelId="{47502837-7B26-426A-AA51-EC5C6360B611}" type="pres">
      <dgm:prSet presAssocID="{8CDC1EA0-56DA-40B8-A720-0E2A28A942B3}" presName="spacer" presStyleCnt="0"/>
      <dgm:spPr/>
    </dgm:pt>
    <dgm:pt modelId="{64B06C65-D404-4D47-B067-6D733664D0F9}" type="pres">
      <dgm:prSet presAssocID="{F5C8F3DC-4009-4DBC-AF86-92A9D8E82367}" presName="parentText" presStyleLbl="node1" presStyleIdx="2" presStyleCnt="3">
        <dgm:presLayoutVars>
          <dgm:chMax val="0"/>
          <dgm:bulletEnabled val="1"/>
        </dgm:presLayoutVars>
      </dgm:prSet>
      <dgm:spPr/>
    </dgm:pt>
    <dgm:pt modelId="{2DB7C6A4-858F-4F8A-966E-BC637265113D}" type="pres">
      <dgm:prSet presAssocID="{F5C8F3DC-4009-4DBC-AF86-92A9D8E82367}" presName="childText" presStyleLbl="revTx" presStyleIdx="0" presStyleCnt="1">
        <dgm:presLayoutVars>
          <dgm:bulletEnabled val="1"/>
        </dgm:presLayoutVars>
      </dgm:prSet>
      <dgm:spPr/>
    </dgm:pt>
  </dgm:ptLst>
  <dgm:cxnLst>
    <dgm:cxn modelId="{61B11114-E02F-42EA-8ED6-2DBC2E55C975}" type="presOf" srcId="{31363562-586A-44D0-8D44-D4996BF42848}" destId="{4106D906-173C-4743-BE90-EE22295C47EB}" srcOrd="0" destOrd="0" presId="urn:microsoft.com/office/officeart/2005/8/layout/vList2"/>
    <dgm:cxn modelId="{AAA6282B-24AD-4134-A872-D4A8A64FC75D}" srcId="{F5C8F3DC-4009-4DBC-AF86-92A9D8E82367}" destId="{181CD696-FC49-4FF2-A5BC-2F17BEA9834E}" srcOrd="0" destOrd="0" parTransId="{148109D3-69DA-4DCD-A17F-F207312F690E}" sibTransId="{97993ECB-7710-4F41-963C-39CFB4F52BD6}"/>
    <dgm:cxn modelId="{9111A62D-C7F3-4A7C-AAD1-2A55C79F70EA}" type="presOf" srcId="{156BEA90-EEC0-4FAC-8A12-1CEA67D0FBC4}" destId="{BEE14486-2D99-4716-A551-B46D3D12CD04}" srcOrd="0" destOrd="0" presId="urn:microsoft.com/office/officeart/2005/8/layout/vList2"/>
    <dgm:cxn modelId="{D4F99448-0C68-4093-8029-CCFB8534A0B8}" type="presOf" srcId="{F5C8F3DC-4009-4DBC-AF86-92A9D8E82367}" destId="{64B06C65-D404-4D47-B067-6D733664D0F9}" srcOrd="0" destOrd="0" presId="urn:microsoft.com/office/officeart/2005/8/layout/vList2"/>
    <dgm:cxn modelId="{24EF0F5C-E9DE-4CF5-A6A1-29ABA1EBE731}" type="presOf" srcId="{976F6565-A751-465C-B9CB-4BCE14DBA03F}" destId="{2DB7C6A4-858F-4F8A-966E-BC637265113D}" srcOrd="0" destOrd="2" presId="urn:microsoft.com/office/officeart/2005/8/layout/vList2"/>
    <dgm:cxn modelId="{B35A8466-6376-48FF-BB5A-BF7DFE95261F}" type="presOf" srcId="{181CD696-FC49-4FF2-A5BC-2F17BEA9834E}" destId="{2DB7C6A4-858F-4F8A-966E-BC637265113D}" srcOrd="0" destOrd="0" presId="urn:microsoft.com/office/officeart/2005/8/layout/vList2"/>
    <dgm:cxn modelId="{F7BE7096-A755-4FC9-8743-5C02639B3D20}" srcId="{31363562-586A-44D0-8D44-D4996BF42848}" destId="{156BEA90-EEC0-4FAC-8A12-1CEA67D0FBC4}" srcOrd="0" destOrd="0" parTransId="{E996EA96-7720-46D1-A475-EAB2A89D7505}" sibTransId="{9B313EC6-D325-44D4-9BAE-B6C0FE88EB85}"/>
    <dgm:cxn modelId="{B49FB0AC-1ADC-480D-B67E-DDD5C45E8D16}" type="presOf" srcId="{297E072F-EB8A-4730-B52C-EC671CA1282B}" destId="{2DB7C6A4-858F-4F8A-966E-BC637265113D}" srcOrd="0" destOrd="1" presId="urn:microsoft.com/office/officeart/2005/8/layout/vList2"/>
    <dgm:cxn modelId="{C7F181B0-E432-44C4-A254-966347153014}" srcId="{F5C8F3DC-4009-4DBC-AF86-92A9D8E82367}" destId="{976F6565-A751-465C-B9CB-4BCE14DBA03F}" srcOrd="2" destOrd="0" parTransId="{DB50F93B-B2AE-4A20-83FE-56BA54E504A2}" sibTransId="{F5129064-6E85-4F16-B452-70B8F3688F3B}"/>
    <dgm:cxn modelId="{F94ED4D5-0112-4337-A255-3BE676A5F802}" type="presOf" srcId="{9C222FE9-0521-41AD-AE12-7FB256D1F5A8}" destId="{7E3BAF8B-3F31-4998-9240-678B38E88658}" srcOrd="0" destOrd="0" presId="urn:microsoft.com/office/officeart/2005/8/layout/vList2"/>
    <dgm:cxn modelId="{80D140D7-21BB-46C9-BF21-82D1177BB68F}" srcId="{F5C8F3DC-4009-4DBC-AF86-92A9D8E82367}" destId="{297E072F-EB8A-4730-B52C-EC671CA1282B}" srcOrd="1" destOrd="0" parTransId="{099D0842-202B-4F7D-A2A2-381279CAA077}" sibTransId="{8748B427-561C-4F22-B672-2A9366144329}"/>
    <dgm:cxn modelId="{F4AFCFD7-D1F1-4547-B2D0-E6A75DBBC4E0}" srcId="{31363562-586A-44D0-8D44-D4996BF42848}" destId="{F5C8F3DC-4009-4DBC-AF86-92A9D8E82367}" srcOrd="2" destOrd="0" parTransId="{4A1BA514-4D01-4FDD-A3D5-6ECF17B41C32}" sibTransId="{09695326-FEA3-40DD-93ED-D043F9FF15B0}"/>
    <dgm:cxn modelId="{F6E717E3-A31E-4FDC-B5E3-FDD08A07086E}" srcId="{31363562-586A-44D0-8D44-D4996BF42848}" destId="{9C222FE9-0521-41AD-AE12-7FB256D1F5A8}" srcOrd="1" destOrd="0" parTransId="{36D60306-2C8D-46A4-A730-2C4C19302A60}" sibTransId="{8CDC1EA0-56DA-40B8-A720-0E2A28A942B3}"/>
    <dgm:cxn modelId="{91362B09-A7BB-4839-8D2E-6049681F87A1}" type="presParOf" srcId="{4106D906-173C-4743-BE90-EE22295C47EB}" destId="{BEE14486-2D99-4716-A551-B46D3D12CD04}" srcOrd="0" destOrd="0" presId="urn:microsoft.com/office/officeart/2005/8/layout/vList2"/>
    <dgm:cxn modelId="{7AB4F789-C174-4901-AD08-1A5A6B00B5F5}" type="presParOf" srcId="{4106D906-173C-4743-BE90-EE22295C47EB}" destId="{E52623CD-C4AC-423D-A303-58F4BC062903}" srcOrd="1" destOrd="0" presId="urn:microsoft.com/office/officeart/2005/8/layout/vList2"/>
    <dgm:cxn modelId="{BCFA5216-5966-4DCC-890C-BE467FD19BCF}" type="presParOf" srcId="{4106D906-173C-4743-BE90-EE22295C47EB}" destId="{7E3BAF8B-3F31-4998-9240-678B38E88658}" srcOrd="2" destOrd="0" presId="urn:microsoft.com/office/officeart/2005/8/layout/vList2"/>
    <dgm:cxn modelId="{67F3D9B6-A578-4AF4-92FB-755CAB7D0176}" type="presParOf" srcId="{4106D906-173C-4743-BE90-EE22295C47EB}" destId="{47502837-7B26-426A-AA51-EC5C6360B611}" srcOrd="3" destOrd="0" presId="urn:microsoft.com/office/officeart/2005/8/layout/vList2"/>
    <dgm:cxn modelId="{0F8D462F-B91C-4C3A-B805-78418BC593C8}" type="presParOf" srcId="{4106D906-173C-4743-BE90-EE22295C47EB}" destId="{64B06C65-D404-4D47-B067-6D733664D0F9}" srcOrd="4" destOrd="0" presId="urn:microsoft.com/office/officeart/2005/8/layout/vList2"/>
    <dgm:cxn modelId="{47C85EF1-DABD-4CDF-96A6-B30FDD98D1CA}" type="presParOf" srcId="{4106D906-173C-4743-BE90-EE22295C47EB}" destId="{2DB7C6A4-858F-4F8A-966E-BC637265113D}"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D7F2E3-642C-43CD-9E04-D16995558F22}"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2C787F7-EC6A-4847-BB88-F84D6A607B43}">
      <dgm:prSet/>
      <dgm:spPr/>
      <dgm:t>
        <a:bodyPr/>
        <a:lstStyle/>
        <a:p>
          <a:r>
            <a:rPr lang="en-US" dirty="0"/>
            <a:t>Expand scheduling to Family Medicine Providers &amp; Open Access Slots</a:t>
          </a:r>
        </a:p>
      </dgm:t>
    </dgm:pt>
    <dgm:pt modelId="{02500ED7-BC18-454B-99ED-6ADE49C41ABE}" type="parTrans" cxnId="{7086C467-340E-4D16-9A7C-3565E1CE2341}">
      <dgm:prSet/>
      <dgm:spPr/>
      <dgm:t>
        <a:bodyPr/>
        <a:lstStyle/>
        <a:p>
          <a:endParaRPr lang="en-US"/>
        </a:p>
      </dgm:t>
    </dgm:pt>
    <dgm:pt modelId="{3F245BCE-229F-43ED-B3EE-789BCDBCF438}" type="sibTrans" cxnId="{7086C467-340E-4D16-9A7C-3565E1CE2341}">
      <dgm:prSet/>
      <dgm:spPr/>
      <dgm:t>
        <a:bodyPr/>
        <a:lstStyle/>
        <a:p>
          <a:endParaRPr lang="en-US"/>
        </a:p>
      </dgm:t>
    </dgm:pt>
    <dgm:pt modelId="{A56DEA91-6C39-4335-91B5-D6AACBE9B9AF}">
      <dgm:prSet/>
      <dgm:spPr/>
      <dgm:t>
        <a:bodyPr/>
        <a:lstStyle/>
        <a:p>
          <a:r>
            <a:rPr lang="en-US" b="0" dirty="0"/>
            <a:t>Increased sports physical clinics and convert sports physicals </a:t>
          </a:r>
        </a:p>
        <a:p>
          <a:r>
            <a:rPr lang="en-US" b="0" dirty="0">
              <a:sym typeface="Wingdings" panose="05000000000000000000" pitchFamily="2" charset="2"/>
            </a:rPr>
            <a:t></a:t>
          </a:r>
          <a:r>
            <a:rPr lang="en-US" b="0" dirty="0"/>
            <a:t> full well child checks</a:t>
          </a:r>
        </a:p>
      </dgm:t>
    </dgm:pt>
    <dgm:pt modelId="{582905C9-841B-454A-BBCA-23DCECB25215}" type="parTrans" cxnId="{8D6B1761-6041-4EFE-AA3A-54A893190E93}">
      <dgm:prSet/>
      <dgm:spPr/>
      <dgm:t>
        <a:bodyPr/>
        <a:lstStyle/>
        <a:p>
          <a:endParaRPr lang="en-US"/>
        </a:p>
      </dgm:t>
    </dgm:pt>
    <dgm:pt modelId="{18C5F7FD-1E64-439C-AFE3-1786A1E053F3}" type="sibTrans" cxnId="{8D6B1761-6041-4EFE-AA3A-54A893190E93}">
      <dgm:prSet/>
      <dgm:spPr/>
      <dgm:t>
        <a:bodyPr/>
        <a:lstStyle/>
        <a:p>
          <a:endParaRPr lang="en-US"/>
        </a:p>
      </dgm:t>
    </dgm:pt>
    <dgm:pt modelId="{EDCB06EF-B578-4FE9-8BD5-304101D5F085}" type="pres">
      <dgm:prSet presAssocID="{89D7F2E3-642C-43CD-9E04-D16995558F22}" presName="hierChild1" presStyleCnt="0">
        <dgm:presLayoutVars>
          <dgm:chPref val="1"/>
          <dgm:dir/>
          <dgm:animOne val="branch"/>
          <dgm:animLvl val="lvl"/>
          <dgm:resizeHandles/>
        </dgm:presLayoutVars>
      </dgm:prSet>
      <dgm:spPr/>
    </dgm:pt>
    <dgm:pt modelId="{DA09A4B3-CC0E-4AF8-B0D2-239F8386A875}" type="pres">
      <dgm:prSet presAssocID="{32C787F7-EC6A-4847-BB88-F84D6A607B43}" presName="hierRoot1" presStyleCnt="0"/>
      <dgm:spPr/>
    </dgm:pt>
    <dgm:pt modelId="{6674BB87-8B0C-446E-AD28-CC7A2D50B96C}" type="pres">
      <dgm:prSet presAssocID="{32C787F7-EC6A-4847-BB88-F84D6A607B43}" presName="composite" presStyleCnt="0"/>
      <dgm:spPr/>
    </dgm:pt>
    <dgm:pt modelId="{4D70E760-1CF2-4F60-A9DA-27CA1EA6C757}" type="pres">
      <dgm:prSet presAssocID="{32C787F7-EC6A-4847-BB88-F84D6A607B43}" presName="background" presStyleLbl="node0" presStyleIdx="0" presStyleCnt="2"/>
      <dgm:spPr/>
    </dgm:pt>
    <dgm:pt modelId="{CFE0A4A0-86CA-4914-8B6B-C6D6B5B1CB60}" type="pres">
      <dgm:prSet presAssocID="{32C787F7-EC6A-4847-BB88-F84D6A607B43}" presName="text" presStyleLbl="fgAcc0" presStyleIdx="0" presStyleCnt="2">
        <dgm:presLayoutVars>
          <dgm:chPref val="3"/>
        </dgm:presLayoutVars>
      </dgm:prSet>
      <dgm:spPr/>
    </dgm:pt>
    <dgm:pt modelId="{2F03C5B3-1E03-48F7-9C2B-04BFBAA8167D}" type="pres">
      <dgm:prSet presAssocID="{32C787F7-EC6A-4847-BB88-F84D6A607B43}" presName="hierChild2" presStyleCnt="0"/>
      <dgm:spPr/>
    </dgm:pt>
    <dgm:pt modelId="{487A8109-3B18-475B-A243-F6F0617F8169}" type="pres">
      <dgm:prSet presAssocID="{A56DEA91-6C39-4335-91B5-D6AACBE9B9AF}" presName="hierRoot1" presStyleCnt="0"/>
      <dgm:spPr/>
    </dgm:pt>
    <dgm:pt modelId="{484C6063-C5EB-4532-BD87-1AC34ABFECD7}" type="pres">
      <dgm:prSet presAssocID="{A56DEA91-6C39-4335-91B5-D6AACBE9B9AF}" presName="composite" presStyleCnt="0"/>
      <dgm:spPr/>
    </dgm:pt>
    <dgm:pt modelId="{098DC50E-7CE0-4F41-961C-C05DCE5497AC}" type="pres">
      <dgm:prSet presAssocID="{A56DEA91-6C39-4335-91B5-D6AACBE9B9AF}" presName="background" presStyleLbl="node0" presStyleIdx="1" presStyleCnt="2"/>
      <dgm:spPr/>
    </dgm:pt>
    <dgm:pt modelId="{76E6B0C1-56A4-4A38-B69E-1EC7AB0F460B}" type="pres">
      <dgm:prSet presAssocID="{A56DEA91-6C39-4335-91B5-D6AACBE9B9AF}" presName="text" presStyleLbl="fgAcc0" presStyleIdx="1" presStyleCnt="2">
        <dgm:presLayoutVars>
          <dgm:chPref val="3"/>
        </dgm:presLayoutVars>
      </dgm:prSet>
      <dgm:spPr/>
    </dgm:pt>
    <dgm:pt modelId="{C42C076B-4704-4AFA-9AED-4706F727E5CF}" type="pres">
      <dgm:prSet presAssocID="{A56DEA91-6C39-4335-91B5-D6AACBE9B9AF}" presName="hierChild2" presStyleCnt="0"/>
      <dgm:spPr/>
    </dgm:pt>
  </dgm:ptLst>
  <dgm:cxnLst>
    <dgm:cxn modelId="{77D47405-07E3-4330-A7D8-F577879E1684}" type="presOf" srcId="{A56DEA91-6C39-4335-91B5-D6AACBE9B9AF}" destId="{76E6B0C1-56A4-4A38-B69E-1EC7AB0F460B}" srcOrd="0" destOrd="0" presId="urn:microsoft.com/office/officeart/2005/8/layout/hierarchy1"/>
    <dgm:cxn modelId="{8D6B1761-6041-4EFE-AA3A-54A893190E93}" srcId="{89D7F2E3-642C-43CD-9E04-D16995558F22}" destId="{A56DEA91-6C39-4335-91B5-D6AACBE9B9AF}" srcOrd="1" destOrd="0" parTransId="{582905C9-841B-454A-BBCA-23DCECB25215}" sibTransId="{18C5F7FD-1E64-439C-AFE3-1786A1E053F3}"/>
    <dgm:cxn modelId="{7086C467-340E-4D16-9A7C-3565E1CE2341}" srcId="{89D7F2E3-642C-43CD-9E04-D16995558F22}" destId="{32C787F7-EC6A-4847-BB88-F84D6A607B43}" srcOrd="0" destOrd="0" parTransId="{02500ED7-BC18-454B-99ED-6ADE49C41ABE}" sibTransId="{3F245BCE-229F-43ED-B3EE-789BCDBCF438}"/>
    <dgm:cxn modelId="{97AB0B98-BDC1-4E91-BF6C-4BBEC5F9AE63}" type="presOf" srcId="{89D7F2E3-642C-43CD-9E04-D16995558F22}" destId="{EDCB06EF-B578-4FE9-8BD5-304101D5F085}" srcOrd="0" destOrd="0" presId="urn:microsoft.com/office/officeart/2005/8/layout/hierarchy1"/>
    <dgm:cxn modelId="{0C3D50C2-3769-4ACC-8A14-1BE661335DD4}" type="presOf" srcId="{32C787F7-EC6A-4847-BB88-F84D6A607B43}" destId="{CFE0A4A0-86CA-4914-8B6B-C6D6B5B1CB60}" srcOrd="0" destOrd="0" presId="urn:microsoft.com/office/officeart/2005/8/layout/hierarchy1"/>
    <dgm:cxn modelId="{B6E4A99A-926E-45C1-A1D0-632147F82223}" type="presParOf" srcId="{EDCB06EF-B578-4FE9-8BD5-304101D5F085}" destId="{DA09A4B3-CC0E-4AF8-B0D2-239F8386A875}" srcOrd="0" destOrd="0" presId="urn:microsoft.com/office/officeart/2005/8/layout/hierarchy1"/>
    <dgm:cxn modelId="{357D656B-39FB-4BAC-AFBC-B181896A2DB2}" type="presParOf" srcId="{DA09A4B3-CC0E-4AF8-B0D2-239F8386A875}" destId="{6674BB87-8B0C-446E-AD28-CC7A2D50B96C}" srcOrd="0" destOrd="0" presId="urn:microsoft.com/office/officeart/2005/8/layout/hierarchy1"/>
    <dgm:cxn modelId="{DB186851-44B8-4670-851D-36A52FF7EB5B}" type="presParOf" srcId="{6674BB87-8B0C-446E-AD28-CC7A2D50B96C}" destId="{4D70E760-1CF2-4F60-A9DA-27CA1EA6C757}" srcOrd="0" destOrd="0" presId="urn:microsoft.com/office/officeart/2005/8/layout/hierarchy1"/>
    <dgm:cxn modelId="{2F48CE7E-9502-4C8D-BA15-3ACE4D879BF9}" type="presParOf" srcId="{6674BB87-8B0C-446E-AD28-CC7A2D50B96C}" destId="{CFE0A4A0-86CA-4914-8B6B-C6D6B5B1CB60}" srcOrd="1" destOrd="0" presId="urn:microsoft.com/office/officeart/2005/8/layout/hierarchy1"/>
    <dgm:cxn modelId="{5B399B5E-849C-4AD3-96BB-99DA36E56AEA}" type="presParOf" srcId="{DA09A4B3-CC0E-4AF8-B0D2-239F8386A875}" destId="{2F03C5B3-1E03-48F7-9C2B-04BFBAA8167D}" srcOrd="1" destOrd="0" presId="urn:microsoft.com/office/officeart/2005/8/layout/hierarchy1"/>
    <dgm:cxn modelId="{10280C50-6CDB-4597-AD58-35BD8EAF37D8}" type="presParOf" srcId="{EDCB06EF-B578-4FE9-8BD5-304101D5F085}" destId="{487A8109-3B18-475B-A243-F6F0617F8169}" srcOrd="1" destOrd="0" presId="urn:microsoft.com/office/officeart/2005/8/layout/hierarchy1"/>
    <dgm:cxn modelId="{D67AF3FF-B116-4522-8935-4D37F8D43AFC}" type="presParOf" srcId="{487A8109-3B18-475B-A243-F6F0617F8169}" destId="{484C6063-C5EB-4532-BD87-1AC34ABFECD7}" srcOrd="0" destOrd="0" presId="urn:microsoft.com/office/officeart/2005/8/layout/hierarchy1"/>
    <dgm:cxn modelId="{D33D4B5F-951E-4D7B-964C-B7EEE8FC3AAF}" type="presParOf" srcId="{484C6063-C5EB-4532-BD87-1AC34ABFECD7}" destId="{098DC50E-7CE0-4F41-961C-C05DCE5497AC}" srcOrd="0" destOrd="0" presId="urn:microsoft.com/office/officeart/2005/8/layout/hierarchy1"/>
    <dgm:cxn modelId="{D27F30F2-3447-48AD-90D2-A4B02C3E0278}" type="presParOf" srcId="{484C6063-C5EB-4532-BD87-1AC34ABFECD7}" destId="{76E6B0C1-56A4-4A38-B69E-1EC7AB0F460B}" srcOrd="1" destOrd="0" presId="urn:microsoft.com/office/officeart/2005/8/layout/hierarchy1"/>
    <dgm:cxn modelId="{00231F3D-9C39-4513-B61C-4801E9DDA1D9}" type="presParOf" srcId="{487A8109-3B18-475B-A243-F6F0617F8169}" destId="{C42C076B-4704-4AFA-9AED-4706F727E5CF}"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E14486-2D99-4716-A551-B46D3D12CD04}">
      <dsp:nvSpPr>
        <dsp:cNvPr id="0" name=""/>
        <dsp:cNvSpPr/>
      </dsp:nvSpPr>
      <dsp:spPr>
        <a:xfrm>
          <a:off x="0" y="244985"/>
          <a:ext cx="6666833" cy="119340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Grant funding for purpose of improving public health infrastructure</a:t>
          </a:r>
        </a:p>
      </dsp:txBody>
      <dsp:txXfrm>
        <a:off x="58257" y="303242"/>
        <a:ext cx="6550319" cy="1076886"/>
      </dsp:txXfrm>
    </dsp:sp>
    <dsp:sp modelId="{7E3BAF8B-3F31-4998-9240-678B38E88658}">
      <dsp:nvSpPr>
        <dsp:cNvPr id="0" name=""/>
        <dsp:cNvSpPr/>
      </dsp:nvSpPr>
      <dsp:spPr>
        <a:xfrm>
          <a:off x="0" y="1524785"/>
          <a:ext cx="6666833" cy="1193400"/>
        </a:xfrm>
        <a:prstGeom prst="roundRect">
          <a:avLst/>
        </a:prstGeom>
        <a:gradFill rotWithShape="0">
          <a:gsLst>
            <a:gs pos="0">
              <a:schemeClr val="accent5">
                <a:hueOff val="680693"/>
                <a:satOff val="1227"/>
                <a:lumOff val="1372"/>
                <a:alphaOff val="0"/>
                <a:satMod val="103000"/>
                <a:lumMod val="102000"/>
                <a:tint val="94000"/>
              </a:schemeClr>
            </a:gs>
            <a:gs pos="50000">
              <a:schemeClr val="accent5">
                <a:hueOff val="680693"/>
                <a:satOff val="1227"/>
                <a:lumOff val="1372"/>
                <a:alphaOff val="0"/>
                <a:satMod val="110000"/>
                <a:lumMod val="100000"/>
                <a:shade val="100000"/>
              </a:schemeClr>
            </a:gs>
            <a:gs pos="100000">
              <a:schemeClr val="accent5">
                <a:hueOff val="680693"/>
                <a:satOff val="1227"/>
                <a:lumOff val="13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1 year of funding </a:t>
          </a:r>
        </a:p>
      </dsp:txBody>
      <dsp:txXfrm>
        <a:off x="58257" y="1583042"/>
        <a:ext cx="6550319" cy="1076886"/>
      </dsp:txXfrm>
    </dsp:sp>
    <dsp:sp modelId="{64B06C65-D404-4D47-B067-6D733664D0F9}">
      <dsp:nvSpPr>
        <dsp:cNvPr id="0" name=""/>
        <dsp:cNvSpPr/>
      </dsp:nvSpPr>
      <dsp:spPr>
        <a:xfrm>
          <a:off x="0" y="2804585"/>
          <a:ext cx="6666833" cy="1193400"/>
        </a:xfrm>
        <a:prstGeom prst="roundRect">
          <a:avLst/>
        </a:prstGeom>
        <a:gradFill rotWithShape="0">
          <a:gsLst>
            <a:gs pos="0">
              <a:schemeClr val="accent5">
                <a:hueOff val="1361385"/>
                <a:satOff val="2454"/>
                <a:lumOff val="2744"/>
                <a:alphaOff val="0"/>
                <a:satMod val="103000"/>
                <a:lumMod val="102000"/>
                <a:tint val="94000"/>
              </a:schemeClr>
            </a:gs>
            <a:gs pos="50000">
              <a:schemeClr val="accent5">
                <a:hueOff val="1361385"/>
                <a:satOff val="2454"/>
                <a:lumOff val="2744"/>
                <a:alphaOff val="0"/>
                <a:satMod val="110000"/>
                <a:lumMod val="100000"/>
                <a:shade val="100000"/>
              </a:schemeClr>
            </a:gs>
            <a:gs pos="100000">
              <a:schemeClr val="accent5">
                <a:hueOff val="1361385"/>
                <a:satOff val="2454"/>
                <a:lumOff val="2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u="none" kern="1200" dirty="0"/>
            <a:t>TCC awarded funding for 3 projects</a:t>
          </a:r>
          <a:r>
            <a:rPr lang="en-US" sz="3000" kern="1200" dirty="0"/>
            <a:t>:</a:t>
          </a:r>
        </a:p>
      </dsp:txBody>
      <dsp:txXfrm>
        <a:off x="58257" y="2862842"/>
        <a:ext cx="6550319" cy="1076886"/>
      </dsp:txXfrm>
    </dsp:sp>
    <dsp:sp modelId="{2DB7C6A4-858F-4F8A-966E-BC637265113D}">
      <dsp:nvSpPr>
        <dsp:cNvPr id="0" name=""/>
        <dsp:cNvSpPr/>
      </dsp:nvSpPr>
      <dsp:spPr>
        <a:xfrm>
          <a:off x="0" y="3997985"/>
          <a:ext cx="6666833"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672" tIns="38100" rIns="213360" bIns="38100" numCol="1" spcCol="1270" anchor="t" anchorCtr="0">
          <a:noAutofit/>
        </a:bodyPr>
        <a:lstStyle/>
        <a:p>
          <a:pPr marL="228600" lvl="1" indent="-228600" algn="l" defTabSz="1022350">
            <a:lnSpc>
              <a:spcPct val="90000"/>
            </a:lnSpc>
            <a:spcBef>
              <a:spcPct val="0"/>
            </a:spcBef>
            <a:spcAft>
              <a:spcPct val="20000"/>
            </a:spcAft>
            <a:buFont typeface="+mj-lt"/>
            <a:buAutoNum type="arabicPeriod"/>
          </a:pPr>
          <a:r>
            <a:rPr lang="en-US" sz="2300" kern="1200" dirty="0"/>
            <a:t> Improve well child checks for 0-5 year old patients</a:t>
          </a:r>
        </a:p>
        <a:p>
          <a:pPr marL="228600" lvl="1" indent="-228600" algn="l" defTabSz="1022350">
            <a:lnSpc>
              <a:spcPct val="90000"/>
            </a:lnSpc>
            <a:spcBef>
              <a:spcPct val="0"/>
            </a:spcBef>
            <a:spcAft>
              <a:spcPct val="20000"/>
            </a:spcAft>
            <a:buFont typeface="+mj-lt"/>
            <a:buAutoNum type="arabicPeriod"/>
          </a:pPr>
          <a:r>
            <a:rPr lang="en-US" sz="2300" kern="1200" dirty="0"/>
            <a:t> Evaluate &amp; improve Hepatitis C screening program</a:t>
          </a:r>
        </a:p>
        <a:p>
          <a:pPr marL="228600" lvl="1" indent="-228600" algn="l" defTabSz="1022350">
            <a:lnSpc>
              <a:spcPct val="90000"/>
            </a:lnSpc>
            <a:spcBef>
              <a:spcPct val="0"/>
            </a:spcBef>
            <a:spcAft>
              <a:spcPct val="20000"/>
            </a:spcAft>
            <a:buFont typeface="+mj-lt"/>
            <a:buAutoNum type="arabicPeriod"/>
          </a:pPr>
          <a:r>
            <a:rPr lang="en-US" sz="2300" kern="1200" dirty="0"/>
            <a:t> Continue &amp; improve HPV vaccine initiative</a:t>
          </a:r>
        </a:p>
      </dsp:txBody>
      <dsp:txXfrm>
        <a:off x="0" y="3997985"/>
        <a:ext cx="6666833" cy="1210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70E760-1CF2-4F60-A9DA-27CA1EA6C757}">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E0A4A0-86CA-4914-8B6B-C6D6B5B1CB60}">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kern="1200" dirty="0"/>
            <a:t>Expand scheduling to Family Medicine Providers &amp; Open Access Slots</a:t>
          </a:r>
        </a:p>
      </dsp:txBody>
      <dsp:txXfrm>
        <a:off x="608661" y="692298"/>
        <a:ext cx="4508047" cy="2799040"/>
      </dsp:txXfrm>
    </dsp:sp>
    <dsp:sp modelId="{098DC50E-7CE0-4F41-961C-C05DCE5497AC}">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E6B0C1-56A4-4A38-B69E-1EC7AB0F460B}">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0" kern="1200" dirty="0"/>
            <a:t>Increased sports physical clinics and convert sports physicals </a:t>
          </a:r>
        </a:p>
        <a:p>
          <a:pPr marL="0" lvl="0" indent="0" algn="ctr" defTabSz="1511300">
            <a:lnSpc>
              <a:spcPct val="90000"/>
            </a:lnSpc>
            <a:spcBef>
              <a:spcPct val="0"/>
            </a:spcBef>
            <a:spcAft>
              <a:spcPct val="35000"/>
            </a:spcAft>
            <a:buNone/>
          </a:pPr>
          <a:r>
            <a:rPr lang="en-US" sz="3400" b="0" kern="1200" dirty="0">
              <a:sym typeface="Wingdings" panose="05000000000000000000" pitchFamily="2" charset="2"/>
            </a:rPr>
            <a:t></a:t>
          </a:r>
          <a:r>
            <a:rPr lang="en-US" sz="3400" b="0" kern="1200" dirty="0"/>
            <a:t> full well child checks</a:t>
          </a:r>
        </a:p>
      </dsp:txBody>
      <dsp:txXfrm>
        <a:off x="6331365" y="692298"/>
        <a:ext cx="4508047" cy="2799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6T21:20:45.553"/>
    </inkml:context>
    <inkml:brush xml:id="br0">
      <inkml:brushProperty name="width" value="0.035" units="cm"/>
      <inkml:brushProperty name="height" value="0.035" units="cm"/>
      <inkml:brushProperty name="color" value="#E71224"/>
    </inkml:brush>
  </inkml:definitions>
  <inkml:trace contextRef="#ctx0" brushRef="#br0">2539 4502 24525,'-1'177'0,"-2"-1"0,-2 0 0,-2-1 0,-1-1 0,-3-1 0,-2-2 0,-1-2 0,-2-2 0,-3-2 0,-1-3 0,-1-3 0,-3-3 0,-1-4 0,-2-3 0,-1-4 0,-3-4 0,0-4 0,-2-5 0,-2-5 0,-1-4 0,-1-6 0,-2-5 0,0-5 0,-2-6 0,-1-5 0,-1-7 0,-1-6 0,-1-6 0,-1-6 0,0-6 0,-1-7 0,-1-7 0,0-6 0,-1-8 0,0-5 0,0-8 0,-1-7 0,0-6 0,1-8 0,-1-6 0,0-8 0,0-6 0,1-7 0,0-8 0,0-5 0,1-8 0,0-6 0,1-7 0,1-7 0,0-6 0,1-6 0,1-6 0,1-6 0,1-7 0,1-5 0,2-6 0,0-5 0,2-5 0,1-6 0,1-4 0,2-5 0,2-5 0,0-4 0,3-4 0,1-4 0,2-3 0,1-4 0,3-3 0,1-3 0,1-3 0,3-2 0,2-2 0,1-2 0,2-2 0,3-1 0,1-1 0,2-1 0,2 0 0,2-1 0,2 0 0,2 1 0,2 0 0,2 1 0,1 1 0,3 1 0,2 2 0,1 2 0,2 2 0,3 2 0,1 3 0,1 3 0,3 3 0,1 4 0,2 3 0,1 4 0,3 4 0,0 4 0,2 5 0,2 5 0,1 4 0,1 6 0,2 5 0,0 5 0,2 6 0,1 5 0,1 7 0,1 6 0,1 6 0,1 6 0,0 6 0,1 7 0,1 7 0,0 6 0,1 8 0,0 5 0,0 8 0,1 7 0,0 6 0,0 8 0,-1 6 0,1 8 0,0 6 0,-1 7 0,0 8 0,0 5 0,-1 8 0,0 6 0,-1 7 0,-1 7 0,0 6 0,-1 6 0,-1 6 0,-1 6 0,-1 7 0,-1 5 0,-2 6 0,0 5 0,-2 5 0,-1 6 0,-1 4 0,-2 5 0,-2 5 0,0 4 0,-3 4 0,-1 4 0,-2 3 0,-1 4 0,-3 3 0,-1 3 0,-1 3 0,-3 2 0,-2 2 0,-1 2 0,-2 2 0,-3 1 0,-1 1 0,-2 1 0,-2 0 0,-2 1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6.7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1,'12'0,"10"0,13 0,7 0,8 0,2 0,3 0,0 0,1 0,-8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7.7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73,'19'-1,"1"-1,-1-1,23-6,21-4,43-7,-68 12,-1 1,59-2,90 9,-149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8.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1,'0'5,"6"3,8 0,8-2,6-2,10-1,4-2,2 0,5-1,0-1,-2 1,-3 0,-9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9.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0,'672'0,"-640"0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30.8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38,'6'0,"8"0,7 0,13 0,6 0,8 0,-4-6,-3-2,-3 0,-1 2,-2 1,-1 2,1 2,-1 0,1 1,-6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32.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74,'6'-6,"8"-2,13 0,9-4,3-1,8 3,2 3,-2 2,3 2,6 2,5 1,3 6,10 8,4 3,-11 3,-18-2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34.0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73,'0'-6,"6"-2,8 1,8 1,6 1,-2-3,0-2,3 2,2 1,1 3,2 2,1 1,6 0,3 2,5-1,1 0,-9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35.0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73,'6'0,"2"-6,6-2,6 1,12 1,12-5,11 0,8 2,0 2,0 3,-4 1,-6 2,-12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52:38.3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 1,'0'1862,"2"-1819,13 74,2 13,-14-94,2 0,2 0,20 65,1-42,-22-50,-1 1,0 0,-1 0,0 0,0 1,3 18,-1 67,-5-65,9 58,2-2,-3 1,-5 0,-7 96,1-38,0-123,0 0,-2 0,-1-1,0 1,-13 29,10-28,0 1,2-1,0 1,-1 29,5-4,-2 0,-3 0,-1 0,-21 67,9-69,13-32,1-1,0 1,1 0,1 0,1 0,-2 18,1 46,10 121,-1-172,3-6</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25T21:52:41.1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69 0 0,'-69'4270'0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15.1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0,'6'0,"8"0,13 0,15 0,12 0,14 0,15 12,4 4,-1-1,-8-2,-6 2,-15-2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18.6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1,'5'0,"9"0,8 0,12 0,12 0,4 0,0 0,3 0,-1 0,-4 0,-3 0,1 0,0 0,4 0,-1 0,-2 0,-10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0.1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22,'6'0,"8"0,7 0,7 0,4 0,3 0,1 0,1 0,0 0,0 0,-7-6,-2-2,-6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1.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0 172,'32'-3,"-1"-1,1-1,-1-1,58-21,-23 7,-58 17,-1 0,1 0,-1-1,0 0,0 0,9-8,-9 6,0 2,0-1,0 1,0 0,1 0,11-3,133-27,-117 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2.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1,'6'0,"8"0,13 0,9 0,9 0,10 0,2 0,-4 0,-4 0,-5 0,-4 0,-2 0,10 0,2 0,0 0,-3 0,-16 0,-13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3.2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1,'6'0,"8"0,13 0,9 0,10 0,9 0,1 0,-3 0,-4 0,-11 5,-12 3</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4.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0,'6'0,"8"0,14 0,13 0,13 0,8 0,1 0,0 0,9 0,3 6,1 2,0-1,-7-1,-10-1,-8-3,-13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6-03-25T21:46:25.3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0,'6'0,"14"0,15 0,15 0,15 0,22 12,20 4,9 6,3-2,-12-4,-19-4,-24-4</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AEA66E-2186-4E40-B405-22C60CEE680E}" type="datetimeFigureOut">
              <a:rPr lang="en-US" smtClean="0"/>
              <a:t>4/6/26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B20E59-5F87-D146-AEDD-655231ADBADB}" type="slidenum">
              <a:rPr lang="en-US" smtClean="0"/>
              <a:t>‹#›</a:t>
            </a:fld>
            <a:endParaRPr lang="en-US"/>
          </a:p>
        </p:txBody>
      </p:sp>
    </p:spTree>
    <p:extLst>
      <p:ext uri="{BB962C8B-B14F-4D97-AF65-F5344CB8AC3E}">
        <p14:creationId xmlns:p14="http://schemas.microsoft.com/office/powerpoint/2010/main" val="2177955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EB20E59-5F87-D146-AEDD-655231ADBADB}" type="slidenum">
              <a:rPr lang="en-US" smtClean="0"/>
              <a:t>1</a:t>
            </a:fld>
            <a:endParaRPr lang="en-US"/>
          </a:p>
        </p:txBody>
      </p:sp>
    </p:spTree>
    <p:extLst>
      <p:ext uri="{BB962C8B-B14F-4D97-AF65-F5344CB8AC3E}">
        <p14:creationId xmlns:p14="http://schemas.microsoft.com/office/powerpoint/2010/main" val="514344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12</a:t>
            </a:fld>
            <a:endParaRPr lang="en-US"/>
          </a:p>
        </p:txBody>
      </p:sp>
    </p:spTree>
    <p:extLst>
      <p:ext uri="{BB962C8B-B14F-4D97-AF65-F5344CB8AC3E}">
        <p14:creationId xmlns:p14="http://schemas.microsoft.com/office/powerpoint/2010/main" val="1934405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0E7841-9ED3-45CD-B3D4-85ACDA315F8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44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0DC5-37C2-D1E1-92BB-EE8F5DA51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28AEE-10A4-BE2F-0DB1-B3090A8903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15DF8-6849-F757-E83E-347E9ED82A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794F60-8559-2333-011F-706CA6C6A5EA}"/>
              </a:ext>
            </a:extLst>
          </p:cNvPr>
          <p:cNvSpPr>
            <a:spLocks noGrp="1"/>
          </p:cNvSpPr>
          <p:nvPr>
            <p:ph type="sldNum" sz="quarter" idx="5"/>
          </p:nvPr>
        </p:nvSpPr>
        <p:spPr/>
        <p:txBody>
          <a:bodyPr/>
          <a:lstStyle/>
          <a:p>
            <a:fld id="{AEB20E59-5F87-D146-AEDD-655231ADBADB}" type="slidenum">
              <a:rPr lang="en-US" smtClean="0"/>
              <a:t>31</a:t>
            </a:fld>
            <a:endParaRPr lang="en-US"/>
          </a:p>
        </p:txBody>
      </p:sp>
    </p:spTree>
    <p:extLst>
      <p:ext uri="{BB962C8B-B14F-4D97-AF65-F5344CB8AC3E}">
        <p14:creationId xmlns:p14="http://schemas.microsoft.com/office/powerpoint/2010/main" val="30937287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6379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center opened Fall 2022</a:t>
            </a:r>
          </a:p>
          <a:p>
            <a:r>
              <a:rPr lang="en-US" dirty="0"/>
              <a:t>Cultural board: Goal was to create a building that did not look stark and institutionalized; wanted to a space where people felt safe and represented.</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947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A3A3A"/>
                </a:solidFill>
                <a:effectLst/>
                <a:latin typeface="-apple-system"/>
              </a:rPr>
              <a:t>The Tanana Chiefs Conference region covers an area of 235,000 square miles in interior Alaska, which is equal to about 37 percent of the entire state, and just slightly smaller than the state of Texas.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57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care team takes care of a region of villages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8980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93512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only way out is through</a:t>
            </a:r>
          </a:p>
          <a:p>
            <a:endParaRPr lang="en-US" dirty="0"/>
          </a:p>
          <a:p>
            <a:r>
              <a:rPr lang="en-US" dirty="0"/>
              <a:t>At CAIHC clinic, we have resource advocates that help with everything from housing insecurity to food insecurity to transportation difficulties. We also have WIC and Alternate Resources to assist with navigating the difficult paperwork process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5798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785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2</a:t>
            </a:fld>
            <a:endParaRPr lang="en-US"/>
          </a:p>
        </p:txBody>
      </p:sp>
    </p:spTree>
    <p:extLst>
      <p:ext uri="{BB962C8B-B14F-4D97-AF65-F5344CB8AC3E}">
        <p14:creationId xmlns:p14="http://schemas.microsoft.com/office/powerpoint/2010/main" val="706627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05572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5224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346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9932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effectLst/>
                <a:latin typeface="Times New Roman" panose="02020603050405020304" pitchFamily="18" charset="0"/>
                <a:ea typeface="Aptos" panose="020B0004020202020204" pitchFamily="34" charset="0"/>
                <a:cs typeface="Times New Roman" panose="02020603050405020304" pitchFamily="18" charset="0"/>
              </a:rPr>
              <a:t>TCC HPV vaccination rates have been historically low, and the HPV Vaccine Workgroup was formed in May 2024 to improve these rates. Since its inception, the workgroup has identified obstacles and implemented a variety of successful interventions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 group has been focusing our efforts on the younger 9-14yo to help with early vaccination and prevention as well targeting the age when the vaccine is most effective.</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1B2F3BE-D77F-400B-BB99-654B472927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5860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introductions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582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937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638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Jenna</a:t>
            </a:r>
          </a:p>
          <a:p>
            <a:endParaRPr lang="en-US" dirty="0"/>
          </a:p>
          <a:p>
            <a:pPr defTabSz="928299"/>
            <a:r>
              <a:rPr lang="en-US" dirty="0"/>
              <a:t>Our current childhood and adolescent immunization schedule. </a:t>
            </a:r>
          </a:p>
          <a:p>
            <a:pPr defTabSz="928299"/>
            <a:endParaRPr lang="en-US" dirty="0"/>
          </a:p>
          <a:p>
            <a:pPr defTabSz="928299"/>
            <a:r>
              <a:rPr lang="en-US" dirty="0"/>
              <a:t>With all the changes with the CDC and ACIP groups, “Our practice and medical directives follows the childhood and adolescent immunization schedule as recommended by the American Academy of Pediatrics, consistent with current evidence-based guidance.”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907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a:p>
            <a:endParaRPr lang="en-US" dirty="0"/>
          </a:p>
          <a:p>
            <a:r>
              <a:rPr lang="en-US" dirty="0"/>
              <a:t>History, Alaska has consistently had lower rates throughout history</a:t>
            </a:r>
          </a:p>
          <a:p>
            <a:r>
              <a:rPr lang="en-US" dirty="0"/>
              <a:t>In the orange is the kindergarten rates, there was a gradual decline from 2019 on and you can see from 2023 there has been a sharp decline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374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3</a:t>
            </a:fld>
            <a:endParaRPr lang="en-US"/>
          </a:p>
        </p:txBody>
      </p:sp>
    </p:spTree>
    <p:extLst>
      <p:ext uri="{BB962C8B-B14F-4D97-AF65-F5344CB8AC3E}">
        <p14:creationId xmlns:p14="http://schemas.microsoft.com/office/powerpoint/2010/main" val="3468343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a:p>
            <a:r>
              <a:rPr lang="en-US" dirty="0"/>
              <a:t>This graph shows the state by region,</a:t>
            </a:r>
          </a:p>
          <a:p>
            <a:endParaRPr lang="en-US" dirty="0"/>
          </a:p>
          <a:p>
            <a:pPr defTabSz="928299">
              <a:defRPr/>
            </a:pPr>
            <a:r>
              <a:rPr lang="en-US" dirty="0"/>
              <a:t>you can see in the orange and blue </a:t>
            </a:r>
          </a:p>
          <a:p>
            <a:endParaRPr lang="en-US" dirty="0"/>
          </a:p>
          <a:p>
            <a:r>
              <a:rPr lang="en-US" dirty="0"/>
              <a:t>The Interior has the lowest kindergarten rates and the lowest childhood series </a:t>
            </a:r>
          </a:p>
          <a:p>
            <a:endParaRPr lang="en-US" dirty="0"/>
          </a:p>
          <a:p>
            <a:r>
              <a:rPr lang="en-US" dirty="0"/>
              <a:t>These are compared to the rest of Alaska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7093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Jenna</a:t>
            </a:r>
          </a:p>
          <a:p>
            <a:endParaRPr lang="en-US" dirty="0"/>
          </a:p>
          <a:p>
            <a:r>
              <a:rPr lang="en-US" dirty="0"/>
              <a:t>Quarter 2- March through June 2024. We are looking at rates for completion for the childhood series. By end of June 2024, the interior region was at 57% and then if you look down to the second chart by the end of December 2025, rates for completion were 48%.</a:t>
            </a:r>
          </a:p>
          <a:p>
            <a:endParaRPr lang="en-US" dirty="0"/>
          </a:p>
          <a:p>
            <a:r>
              <a:rPr lang="en-US" dirty="0"/>
              <a:t>Biggest drops were PCV and Hib </a:t>
            </a:r>
          </a:p>
          <a:p>
            <a:endParaRPr lang="en-US" dirty="0"/>
          </a:p>
          <a:p>
            <a:r>
              <a:rPr lang="en-US" dirty="0"/>
              <a:t>HIB dropped from 69% to 62% and PCV was 71% to 58%.</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42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Jenna</a:t>
            </a:r>
          </a:p>
          <a:p>
            <a:endParaRPr lang="en-US" dirty="0"/>
          </a:p>
          <a:p>
            <a:r>
              <a:rPr lang="en-US" dirty="0"/>
              <a:t>Drop from 46 to 40, 6 % in that year and a half. </a:t>
            </a:r>
          </a:p>
          <a:p>
            <a:endParaRPr lang="en-US" dirty="0"/>
          </a:p>
          <a:p>
            <a:r>
              <a:rPr lang="en-US" dirty="0"/>
              <a:t>DTaP went from 50 to 43 %</a:t>
            </a:r>
          </a:p>
          <a:p>
            <a:endParaRPr lang="en-US" dirty="0"/>
          </a:p>
          <a:p>
            <a:r>
              <a:rPr lang="en-US" dirty="0"/>
              <a:t>MMR did increase from 51 to 62 %</a:t>
            </a:r>
          </a:p>
          <a:p>
            <a:endParaRPr lang="en-US" dirty="0"/>
          </a:p>
          <a:p>
            <a:r>
              <a:rPr lang="en-US" dirty="0"/>
              <a:t>EPI bulletin Pertussis update Alaska 2024-2025 published Oct 25</a:t>
            </a:r>
          </a:p>
          <a:p>
            <a:r>
              <a:rPr lang="en-US" dirty="0"/>
              <a:t>-During the summer and fall of 2024, unvaccinated children in Alaska were more than 13 times as likely to contract pertussis as those who were up to date on their pertussis immunizations.</a:t>
            </a:r>
          </a:p>
          <a:p>
            <a:r>
              <a:rPr lang="en-US" dirty="0"/>
              <a:t>With how low our </a:t>
            </a:r>
            <a:r>
              <a:rPr lang="en-US" dirty="0" err="1"/>
              <a:t>Dtap</a:t>
            </a:r>
            <a:r>
              <a:rPr lang="en-US" dirty="0"/>
              <a:t> rates are, this is concerning and likely contributed to our pertussis outbreak numbers.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3992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Rachel</a:t>
            </a:r>
          </a:p>
          <a:p>
            <a:pPr defTabSz="928299">
              <a:defRPr/>
            </a:pPr>
            <a:endParaRPr lang="en-US" dirty="0"/>
          </a:p>
          <a:p>
            <a:pPr defTabSz="928299">
              <a:defRPr/>
            </a:pPr>
            <a:r>
              <a:rPr lang="en-US" dirty="0"/>
              <a:t>Switching gears, a leadership group was formed and worked on updating the Strategic plan for fiscal year 2025-2028. </a:t>
            </a:r>
          </a:p>
          <a:p>
            <a:pPr defTabSz="928299">
              <a:defRPr/>
            </a:pPr>
            <a:r>
              <a:rPr lang="en-US" dirty="0"/>
              <a:t>As a health center, we came together and discussed. What could we do, what should we focus on? </a:t>
            </a:r>
          </a:p>
          <a:p>
            <a:pPr defTabSz="928299">
              <a:defRPr/>
            </a:pPr>
            <a:r>
              <a:rPr lang="en-US" dirty="0"/>
              <a:t>One of the goals we chose to focus on was increasing childhood immunization rates at the local level.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080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Rachel</a:t>
            </a:r>
          </a:p>
          <a:p>
            <a:endParaRPr lang="en-US" dirty="0"/>
          </a:p>
          <a:p>
            <a:r>
              <a:rPr lang="en-US" dirty="0"/>
              <a:t>I am part of the Itinerant team, we have done multiple offsite vaccine events</a:t>
            </a:r>
          </a:p>
          <a:p>
            <a:r>
              <a:rPr lang="en-US" dirty="0"/>
              <a:t>Including in </a:t>
            </a:r>
            <a:r>
              <a:rPr lang="en-US" dirty="0" err="1"/>
              <a:t>healy</a:t>
            </a:r>
            <a:r>
              <a:rPr lang="en-US" dirty="0"/>
              <a:t> and working with their school nurse </a:t>
            </a:r>
          </a:p>
          <a:p>
            <a:r>
              <a:rPr lang="en-US" dirty="0"/>
              <a:t>We also worked with Yukon Koyukuk school district</a:t>
            </a:r>
          </a:p>
          <a:p>
            <a:r>
              <a:rPr lang="en-US" dirty="0"/>
              <a:t>We are going to hold a Flu POD in </a:t>
            </a:r>
            <a:r>
              <a:rPr lang="en-US" dirty="0" err="1"/>
              <a:t>healy</a:t>
            </a:r>
            <a:r>
              <a:rPr lang="en-US" dirty="0"/>
              <a:t> this next fall season</a:t>
            </a:r>
          </a:p>
          <a:p>
            <a:endParaRPr lang="en-US" dirty="0"/>
          </a:p>
          <a:p>
            <a:r>
              <a:rPr lang="en-US" dirty="0"/>
              <a:t>Currently we are in works with some of the schools to try and hold vaccine events to get children up to date including at some elementary schools and possible high schools</a:t>
            </a:r>
          </a:p>
          <a:p>
            <a:r>
              <a:rPr lang="en-US" dirty="0"/>
              <a:t>We also will offer some summer offsite events at certain schools which is in the works</a:t>
            </a:r>
          </a:p>
          <a:p>
            <a:r>
              <a:rPr lang="en-US" dirty="0"/>
              <a:t>Every month we do the North Pole Clinic trying to reach the those that might need to get up to date and don’t want to or cant come to </a:t>
            </a:r>
            <a:r>
              <a:rPr lang="en-US" dirty="0" err="1"/>
              <a:t>fairbanks</a:t>
            </a:r>
            <a:endParaRPr lang="en-US" dirty="0"/>
          </a:p>
          <a:p>
            <a:endParaRPr lang="en-US" dirty="0"/>
          </a:p>
          <a:p>
            <a:r>
              <a:rPr lang="en-US" dirty="0"/>
              <a:t>Than another project we will talk about is the SWOT analysis and what that entails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462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299">
              <a:defRPr/>
            </a:pPr>
            <a:r>
              <a:rPr lang="en-US" dirty="0"/>
              <a:t>Rachel</a:t>
            </a:r>
          </a:p>
          <a:p>
            <a:pPr defTabSz="928299">
              <a:defRPr/>
            </a:pPr>
            <a:r>
              <a:rPr lang="en-US" dirty="0"/>
              <a:t>SWOT analysis, the reason this came about was a leadership group updated the Strategic plan for fiscal year 2025-2028. </a:t>
            </a:r>
          </a:p>
          <a:p>
            <a:pPr defTabSz="928299">
              <a:defRPr/>
            </a:pPr>
            <a:r>
              <a:rPr lang="en-US" dirty="0"/>
              <a:t>Due to the local vaccinations rates are group decided to focus on increasing childhood immunizations rates in our community.</a:t>
            </a:r>
          </a:p>
          <a:p>
            <a:r>
              <a:rPr lang="en-US" dirty="0"/>
              <a:t>We started this project in 2024 through early 2025 to collect data </a:t>
            </a:r>
          </a:p>
          <a:p>
            <a:pPr defTabSz="928299">
              <a:defRPr/>
            </a:pPr>
            <a:endParaRPr lang="en-US" dirty="0"/>
          </a:p>
          <a:p>
            <a:pPr defTabSz="928299">
              <a:defRPr/>
            </a:pPr>
            <a:r>
              <a:rPr lang="en-US" dirty="0"/>
              <a:t>We split into two workgroups. One analyzing data and the other collecting data through key informant interviews. We identified key questions and key stakeholders. We outreached and narrowed down our interviews for those available. </a:t>
            </a:r>
          </a:p>
          <a:p>
            <a:pPr defTabSz="928299">
              <a:defRPr/>
            </a:pPr>
            <a:endParaRPr lang="en-US" dirty="0"/>
          </a:p>
          <a:p>
            <a:pPr defTabSz="928299">
              <a:defRPr/>
            </a:pPr>
            <a:r>
              <a:rPr lang="en-US" dirty="0"/>
              <a:t>We outreached multiple community partners for potential interviews, ultimately completed  8 interviews with stakeholders </a:t>
            </a:r>
          </a:p>
          <a:p>
            <a:pPr defTabSz="928299">
              <a:defRPr/>
            </a:pPr>
            <a:r>
              <a:rPr lang="en-US" dirty="0"/>
              <a:t>We did 6 semi-structured key questions with our partners to gain understanding of the current situation and identify ways to strengthen our community</a:t>
            </a:r>
          </a:p>
          <a:p>
            <a:pPr defTabSz="928299">
              <a:defRPr/>
            </a:pPr>
            <a:endParaRPr lang="en-US" dirty="0"/>
          </a:p>
          <a:p>
            <a:pPr rtl="0" fontAlgn="base"/>
            <a:r>
              <a:rPr lang="en-US" b="1" dirty="0"/>
              <a:t>introduction</a:t>
            </a:r>
            <a:r>
              <a:rPr lang="en-US" dirty="0"/>
              <a:t> </a:t>
            </a:r>
          </a:p>
          <a:p>
            <a:pPr rtl="0" fontAlgn="base"/>
            <a:r>
              <a:rPr lang="en-US" b="1" dirty="0"/>
              <a:t>Reintroducing who you are and why we are doing these interviews.</a:t>
            </a:r>
            <a:r>
              <a:rPr lang="en-US" dirty="0"/>
              <a:t> </a:t>
            </a:r>
          </a:p>
          <a:p>
            <a:pPr rtl="0" fontAlgn="base"/>
            <a:r>
              <a:rPr lang="en-US" b="1" dirty="0"/>
              <a:t>Could you please introduce yourself and your role within your agency?</a:t>
            </a:r>
            <a:r>
              <a:rPr lang="en-US" dirty="0"/>
              <a:t> </a:t>
            </a:r>
          </a:p>
          <a:p>
            <a:pPr rtl="0" fontAlgn="base"/>
            <a:r>
              <a:rPr lang="en-US" b="1" dirty="0"/>
              <a:t>How is your organization involved with vaccination efforts?</a:t>
            </a:r>
            <a:r>
              <a:rPr lang="en-US" dirty="0"/>
              <a:t> </a:t>
            </a:r>
          </a:p>
          <a:p>
            <a:pPr rtl="0" fontAlgn="base"/>
            <a:r>
              <a:rPr lang="en-US" dirty="0"/>
              <a:t> </a:t>
            </a:r>
          </a:p>
          <a:p>
            <a:pPr rtl="0" fontAlgn="base"/>
            <a:r>
              <a:rPr lang="en-US" b="1" dirty="0"/>
              <a:t>Interview Questions</a:t>
            </a:r>
            <a:r>
              <a:rPr lang="en-US" dirty="0"/>
              <a:t> </a:t>
            </a:r>
          </a:p>
          <a:p>
            <a:pPr rtl="0" fontAlgn="base"/>
            <a:r>
              <a:rPr lang="en-US" b="1" dirty="0"/>
              <a:t>What do you think are the community’s general attitudes towards childhood vaccines?</a:t>
            </a:r>
            <a:r>
              <a:rPr lang="en-US" dirty="0"/>
              <a:t> </a:t>
            </a:r>
          </a:p>
          <a:p>
            <a:pPr rtl="0" fontAlgn="base"/>
            <a:r>
              <a:rPr lang="en-US" b="1" dirty="0"/>
              <a:t>Are there any common concerns or misconceptions you’ve heard from parents or guardians about childhood vaccines? Where are they getting this information?</a:t>
            </a:r>
            <a:r>
              <a:rPr lang="en-US" dirty="0"/>
              <a:t> </a:t>
            </a:r>
          </a:p>
          <a:p>
            <a:pPr rtl="0" fontAlgn="base"/>
            <a:r>
              <a:rPr lang="en-US" b="1" dirty="0"/>
              <a:t>What do you see as the biggest barriers that prevent children from getting vaccinated in this community, and what additional supports or resources would be helpful in overcoming these barriers?</a:t>
            </a:r>
            <a:r>
              <a:rPr lang="en-US" dirty="0"/>
              <a:t> </a:t>
            </a:r>
          </a:p>
          <a:p>
            <a:pPr rtl="0" fontAlgn="base"/>
            <a:r>
              <a:rPr lang="en-US" b="1" dirty="0"/>
              <a:t>What past incidents or events, do you think have negatively affected community trust in vaccines? </a:t>
            </a:r>
            <a:r>
              <a:rPr lang="en-US" dirty="0"/>
              <a:t> </a:t>
            </a:r>
          </a:p>
          <a:p>
            <a:pPr rtl="0" fontAlgn="base"/>
            <a:r>
              <a:rPr lang="en-US" b="1" dirty="0"/>
              <a:t>What strategies, interventions, or messaging are most successful with parents or guardians in promoting childhood vaccinations?</a:t>
            </a:r>
            <a:r>
              <a:rPr lang="en-US" dirty="0"/>
              <a:t> </a:t>
            </a:r>
          </a:p>
          <a:p>
            <a:pPr rtl="0" fontAlgn="base"/>
            <a:r>
              <a:rPr lang="en-US" b="1" dirty="0"/>
              <a:t>What suggestions do you have for improving communication about childhood vaccines in this community?</a:t>
            </a:r>
            <a:r>
              <a:rPr lang="en-US" dirty="0"/>
              <a:t> </a:t>
            </a:r>
          </a:p>
          <a:p>
            <a:pPr rtl="0" fontAlgn="base"/>
            <a:r>
              <a:rPr lang="en-US" dirty="0"/>
              <a:t> </a:t>
            </a:r>
          </a:p>
          <a:p>
            <a:pPr rtl="0" fontAlgn="base"/>
            <a:r>
              <a:rPr lang="en-US" b="1" dirty="0"/>
              <a:t>Closing</a:t>
            </a:r>
            <a:r>
              <a:rPr lang="en-US" dirty="0"/>
              <a:t> </a:t>
            </a:r>
          </a:p>
          <a:p>
            <a:pPr rtl="0" fontAlgn="base"/>
            <a:r>
              <a:rPr lang="en-US" b="1" dirty="0"/>
              <a:t>Is there anything else that you would like to add?</a:t>
            </a:r>
            <a:r>
              <a:rPr lang="en-US" dirty="0"/>
              <a:t> </a:t>
            </a:r>
          </a:p>
          <a:p>
            <a:pPr rtl="0" fontAlgn="base"/>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0189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Jenna</a:t>
            </a:r>
          </a:p>
          <a:p>
            <a:pPr lvl="0"/>
            <a:endParaRPr lang="en-US" b="1" dirty="0"/>
          </a:p>
          <a:p>
            <a:pPr lvl="0"/>
            <a:r>
              <a:rPr lang="en-US" b="1" dirty="0"/>
              <a:t>Policy Requirements Drive Uptake:</a:t>
            </a:r>
            <a:r>
              <a:rPr lang="en-US" dirty="0"/>
              <a:t> Childcare and school requirements are major motivators for parents to keep children up to date with vaccines. When a school or a daycare has a requirement to attend, parents are more likely to follow those requirements.</a:t>
            </a:r>
          </a:p>
          <a:p>
            <a:pPr lvl="0"/>
            <a:r>
              <a:rPr lang="en-US" b="1" dirty="0"/>
              <a:t>Digital Tools Are Making It Easier:</a:t>
            </a:r>
            <a:r>
              <a:rPr lang="en-US" dirty="0"/>
              <a:t> Platforms like Docket and Self </a:t>
            </a:r>
            <a:r>
              <a:rPr lang="en-US" dirty="0" err="1"/>
              <a:t>ImmAGE</a:t>
            </a:r>
            <a:r>
              <a:rPr lang="en-US" dirty="0"/>
              <a:t> help streamline immunization record-keeping, improving compliance and reducing enrollment delays. Since launching Docket in late 2022, it has provided patients with direct access to their </a:t>
            </a:r>
            <a:r>
              <a:rPr lang="en-US" dirty="0" err="1"/>
              <a:t>vactrak</a:t>
            </a:r>
            <a:r>
              <a:rPr lang="en-US" dirty="0"/>
              <a:t> </a:t>
            </a:r>
            <a:r>
              <a:rPr lang="en-US" dirty="0" err="1"/>
              <a:t>imms</a:t>
            </a:r>
            <a:r>
              <a:rPr lang="en-US" dirty="0"/>
              <a:t> records and their </a:t>
            </a:r>
            <a:r>
              <a:rPr lang="en-US" dirty="0" err="1"/>
              <a:t>childrens</a:t>
            </a:r>
            <a:r>
              <a:rPr lang="en-US" dirty="0"/>
              <a:t>.</a:t>
            </a:r>
          </a:p>
          <a:p>
            <a:pPr lvl="0"/>
            <a:r>
              <a:rPr lang="en-US" b="1" dirty="0"/>
              <a:t>High Compliance Among Certain Populations:</a:t>
            </a:r>
            <a:r>
              <a:rPr lang="en-US" dirty="0"/>
              <a:t> Military families, in particular, are consistently up to date on immunizations with their kids.</a:t>
            </a:r>
          </a:p>
          <a:p>
            <a:pPr lvl="0"/>
            <a:r>
              <a:rPr lang="en-US" b="1" dirty="0"/>
              <a:t>Health Department Partnerships and Flexibility:</a:t>
            </a:r>
            <a:r>
              <a:rPr lang="en-US" dirty="0"/>
              <a:t> Offsite clinics, Clinics offering later hours, walk in availability, weekend availability at a health event are helpful for working parents to help limit barriers for those families. </a:t>
            </a:r>
          </a:p>
          <a:p>
            <a:pPr lvl="0"/>
            <a:r>
              <a:rPr lang="en-US" b="1" dirty="0"/>
              <a:t>Strong Staff Engagement:</a:t>
            </a:r>
            <a:r>
              <a:rPr lang="en-US" dirty="0"/>
              <a:t> A lot of the partners we spoke with were actively supporting parents by checking records, notifying about upcoming needs, and encouraging use of tools.</a:t>
            </a:r>
          </a:p>
          <a:p>
            <a:endParaRPr lang="en-US" b="1" dirty="0"/>
          </a:p>
          <a:p>
            <a:r>
              <a:rPr lang="en-US" b="1" dirty="0"/>
              <a:t>Weaknesses</a:t>
            </a:r>
            <a:endParaRPr lang="en-US" dirty="0"/>
          </a:p>
          <a:p>
            <a:pPr lvl="0"/>
            <a:r>
              <a:rPr lang="en-US" b="1" dirty="0"/>
              <a:t>Flu and COVID-19 Vaccines Not Required:</a:t>
            </a:r>
            <a:r>
              <a:rPr lang="en-US" dirty="0"/>
              <a:t> These remain optional, are not tracked by programs, and thus fall off parents’ radars.</a:t>
            </a:r>
          </a:p>
          <a:p>
            <a:pPr lvl="0"/>
            <a:r>
              <a:rPr lang="en-US" b="1" dirty="0"/>
              <a:t>Technical/System Barriers:</a:t>
            </a:r>
            <a:r>
              <a:rPr lang="en-US" dirty="0"/>
              <a:t> Misalignment between federal (e.g., Military) and state immunization systems can cause confusion and false non-compliance. If a military child received one dose at a non-military clinic, that single dose is recorded without their full vaccination history artificially lowering rates. </a:t>
            </a:r>
          </a:p>
          <a:p>
            <a:pPr lvl="0"/>
            <a:r>
              <a:rPr lang="en-US" b="1" dirty="0"/>
              <a:t>Varied Immunization Requirements:</a:t>
            </a:r>
            <a:r>
              <a:rPr lang="en-US" dirty="0"/>
              <a:t> Differences between requirements from different organization can lead to reduction in full vaccination compliance of the CDC recommended childhood vaccine schedule. The school district has different requirements that the CDC recommended vaccine schedule which can cause confusion. </a:t>
            </a:r>
          </a:p>
          <a:p>
            <a:pPr lvl="0"/>
            <a:r>
              <a:rPr lang="en-US" b="1" dirty="0"/>
              <a:t>Negative Experiences for Staff:</a:t>
            </a:r>
            <a:r>
              <a:rPr lang="en-US" dirty="0"/>
              <a:t> Enforcing vaccine requirements can put staff in conflict with parents, creating emotional labor and interpersonal tension.</a:t>
            </a:r>
          </a:p>
          <a:p>
            <a:pPr lvl="0"/>
            <a:r>
              <a:rPr lang="en-US" b="1" dirty="0"/>
              <a:t>Access Barriers for Low-Income Families:</a:t>
            </a:r>
            <a:r>
              <a:rPr lang="en-US" dirty="0"/>
              <a:t> Transportation, inflexible clinic hours, and time off work remain persistent barriers.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653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Rachel</a:t>
            </a:r>
          </a:p>
          <a:p>
            <a:endParaRPr lang="en-US" b="1" dirty="0"/>
          </a:p>
          <a:p>
            <a:r>
              <a:rPr lang="en-US" b="1" dirty="0"/>
              <a:t>Opportunities</a:t>
            </a:r>
            <a:endParaRPr lang="en-US" dirty="0"/>
          </a:p>
          <a:p>
            <a:pPr lvl="0"/>
            <a:r>
              <a:rPr lang="en-US" b="1" dirty="0"/>
              <a:t>Normalize Vaccination Through Peer Stories:</a:t>
            </a:r>
            <a:r>
              <a:rPr lang="en-US" dirty="0"/>
              <a:t> Trusted community voices sharing positive vaccine experiences could help counter misinformation and increase trust.</a:t>
            </a:r>
          </a:p>
          <a:p>
            <a:pPr lvl="0"/>
            <a:r>
              <a:rPr lang="en-US" b="1" dirty="0"/>
              <a:t>Enhanced Use of Reminder Systems:</a:t>
            </a:r>
            <a:r>
              <a:rPr lang="en-US" dirty="0"/>
              <a:t> Promoting and expanding use of Docket or similar apps could empower families to stay current.</a:t>
            </a:r>
          </a:p>
          <a:p>
            <a:pPr defTabSz="928299">
              <a:defRPr/>
            </a:pPr>
            <a:r>
              <a:rPr lang="en-US" b="1" dirty="0"/>
              <a:t>Provider Education on Adult/Booster Vaccines:</a:t>
            </a:r>
            <a:r>
              <a:rPr lang="en-US" dirty="0"/>
              <a:t> Increase training and awareness among primary care providers to discuss Tdap and other boosters during adult visits.</a:t>
            </a:r>
          </a:p>
          <a:p>
            <a:pPr lvl="0"/>
            <a:endParaRPr lang="en-US" dirty="0"/>
          </a:p>
          <a:p>
            <a:pPr lvl="0"/>
            <a:r>
              <a:rPr lang="en-US" b="1" dirty="0"/>
              <a:t>Improved Messaging:</a:t>
            </a:r>
            <a:r>
              <a:rPr lang="en-US" dirty="0"/>
              <a:t> Emphasize vaccine safety, community protection, and clarify that vaccines like </a:t>
            </a:r>
            <a:r>
              <a:rPr lang="en-US" dirty="0" err="1"/>
              <a:t>dTap</a:t>
            </a:r>
            <a:r>
              <a:rPr lang="en-US" dirty="0"/>
              <a:t> needs boosters.</a:t>
            </a:r>
          </a:p>
          <a:p>
            <a:endParaRPr lang="en-US" dirty="0"/>
          </a:p>
          <a:p>
            <a:r>
              <a:rPr lang="en-US" b="1" dirty="0"/>
              <a:t>Threats</a:t>
            </a:r>
            <a:endParaRPr lang="en-US" dirty="0"/>
          </a:p>
          <a:p>
            <a:pPr lvl="0"/>
            <a:r>
              <a:rPr lang="en-US" b="1" dirty="0"/>
              <a:t>Misinformation and Vaccine Myths: </a:t>
            </a:r>
            <a:r>
              <a:rPr lang="en-US" dirty="0"/>
              <a:t>Persistent beliefs in disproven theories (e.g., autism link) continue to influence decisions and drive exemption use.</a:t>
            </a:r>
          </a:p>
          <a:p>
            <a:pPr lvl="0"/>
            <a:r>
              <a:rPr lang="en-US" b="1" dirty="0"/>
              <a:t>Distrust in Government and Medicine:</a:t>
            </a:r>
            <a:r>
              <a:rPr lang="en-US" dirty="0"/>
              <a:t> Historical and cultural distrust, amplified by media and social networks, undermines confidence in public health messaging.</a:t>
            </a:r>
          </a:p>
          <a:p>
            <a:pPr lvl="0"/>
            <a:r>
              <a:rPr lang="en-US" b="1" dirty="0"/>
              <a:t>Increased Use of Exemptions:</a:t>
            </a:r>
            <a:r>
              <a:rPr lang="en-US" dirty="0"/>
              <a:t> Religious or philosophical waivers are being used not just for belief but also as a workaround for convenience or control.</a:t>
            </a:r>
          </a:p>
          <a:p>
            <a:pPr lvl="0"/>
            <a:r>
              <a:rPr lang="en-US" b="1" dirty="0"/>
              <a:t>Complacency Due to Success:</a:t>
            </a:r>
            <a:r>
              <a:rPr lang="en-US" dirty="0"/>
              <a:t> Low visibility of vaccine-preventable diseases can reduce perceived urgency for maintaining immunization schedules.</a:t>
            </a:r>
          </a:p>
          <a:p>
            <a:pPr lvl="0"/>
            <a:r>
              <a:rPr lang="en-US" b="1" dirty="0"/>
              <a:t>Multiple Priorities:</a:t>
            </a:r>
            <a:r>
              <a:rPr lang="en-US" dirty="0"/>
              <a:t> Schools, childcare, and health clinic are managing competing needs, making vaccine education and enforcement more challenging.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8594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Jenna</a:t>
            </a:r>
          </a:p>
          <a:p>
            <a:endParaRPr lang="en-US" dirty="0"/>
          </a:p>
          <a:p>
            <a:pPr marL="232075" indent="-232075">
              <a:buAutoNum type="arabicParenR"/>
            </a:pPr>
            <a:r>
              <a:rPr lang="en-US" dirty="0"/>
              <a:t>Multi layered campaign. Part of it we thought would be helpful to have those that have been effected by vaccine preventable diseases sharing their story, an elder affected sharing their trusted guidance to others, a doctor giving their trusted recommendation to their patient, public health nurses giving vaccines at a school. The AK immunization program has some grant funding specific to communication and trusted messaging. We want input from our partners on what a strong campaign would like </a:t>
            </a:r>
            <a:r>
              <a:rPr lang="en-US" dirty="0" err="1"/>
              <a:t>like</a:t>
            </a:r>
            <a:r>
              <a:rPr lang="en-US" dirty="0"/>
              <a:t> and are open to suggestions.</a:t>
            </a:r>
          </a:p>
          <a:p>
            <a:pPr marL="232075" indent="-232075">
              <a:buAutoNum type="arabicParenR"/>
            </a:pPr>
            <a:r>
              <a:rPr lang="en-US" dirty="0"/>
              <a:t>We go to the community. Rates are low so we’ve outreached schools. Those that are low in compliance, let us come to you and set up clinics, work with families and let them know that we’re coming and want to get their kids up to date.</a:t>
            </a:r>
          </a:p>
          <a:p>
            <a:pPr marL="232075" indent="-232075">
              <a:buAutoNum type="arabicParenR"/>
            </a:pPr>
            <a:r>
              <a:rPr lang="en-US" dirty="0"/>
              <a:t>Communication with parents and families can be challenging. The vaccine climate is hard right now. Conversations can be hard. Providing schools and childcare staff with tools on approaching the topic of vaccines, what they are due for, and how to have these conversations could be helpful</a:t>
            </a:r>
            <a:r>
              <a:rPr lang="en-US"/>
              <a:t>. </a:t>
            </a:r>
            <a:endParaRPr lang="en-US" dirty="0"/>
          </a:p>
          <a:p>
            <a:endParaRPr lang="en-US" dirty="0"/>
          </a:p>
          <a:p>
            <a:r>
              <a:rPr lang="en-US" dirty="0"/>
              <a:t>Including getting input from partners. This is not set in stone.</a:t>
            </a:r>
          </a:p>
          <a:p>
            <a:r>
              <a:rPr lang="en-US" dirty="0"/>
              <a:t>Immunization has grant money related to communications,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03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5C7C7-6401-4A0D-90BE-9025F9107F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86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Before we begin today’s agenda, I’d like to acknowledge that April is </a:t>
            </a:r>
            <a:r>
              <a:rPr lang="en-US" b="1" dirty="0"/>
              <a:t>National Child Abuse Prevention Month</a:t>
            </a:r>
            <a:r>
              <a:rPr lang="en-US" dirty="0"/>
              <a:t>.</a:t>
            </a:r>
          </a:p>
          <a:p>
            <a:r>
              <a:rPr lang="en-US" dirty="0"/>
              <a:t>Pinwheels conjure up memories of play and whimsy. Each April, they also serve as a reminder of our collective hope that one day all children can lead lives free of abuse. Here in </a:t>
            </a:r>
            <a:r>
              <a:rPr lang="en-US" b="1" dirty="0"/>
              <a:t>Alaska</a:t>
            </a:r>
            <a:r>
              <a:rPr lang="en-US" dirty="0"/>
              <a:t>, where our vast distances and unique challenges can sometimes lead to isolation, that hope depends entirely on our commitment to looking out for one another.</a:t>
            </a:r>
          </a:p>
          <a:p>
            <a:endParaRPr lang="en-US" dirty="0"/>
          </a:p>
          <a:p>
            <a:r>
              <a:rPr lang="en-US" b="1" dirty="0"/>
              <a:t>Our Call to Action:</a:t>
            </a:r>
            <a:r>
              <a:rPr lang="en-US" dirty="0"/>
              <a:t> We all have a role in ensuring Alaskan children grow up in safe, stable, and nurturing environments. Whether it is supporting a struggling neighbor, volunteering with local youth programs, or simply being a trusted adult for a child in your life, your presence makes a difference.</a:t>
            </a:r>
          </a:p>
          <a:p>
            <a:r>
              <a:rPr lang="en-US" dirty="0"/>
              <a:t>Let’s carry that spirit of protection and community into our work today. Small acts of connection can change the trajectory of a child's life.</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6</a:t>
            </a:fld>
            <a:endParaRPr lang="en-US"/>
          </a:p>
        </p:txBody>
      </p:sp>
    </p:spTree>
    <p:extLst>
      <p:ext uri="{BB962C8B-B14F-4D97-AF65-F5344CB8AC3E}">
        <p14:creationId xmlns:p14="http://schemas.microsoft.com/office/powerpoint/2010/main" val="781465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96</a:t>
            </a:fld>
            <a:endParaRPr lang="en-US"/>
          </a:p>
        </p:txBody>
      </p:sp>
    </p:spTree>
    <p:extLst>
      <p:ext uri="{BB962C8B-B14F-4D97-AF65-F5344CB8AC3E}">
        <p14:creationId xmlns:p14="http://schemas.microsoft.com/office/powerpoint/2010/main" val="3275383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BC47-5916-BF94-E935-E77FC12C2B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C47E7-36D5-763F-B0F8-6A007CF97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CB6F08-F71C-AE1D-89A9-F6E23F0860BF}"/>
              </a:ext>
            </a:extLst>
          </p:cNvPr>
          <p:cNvSpPr>
            <a:spLocks noGrp="1"/>
          </p:cNvSpPr>
          <p:nvPr>
            <p:ph type="body" idx="1"/>
          </p:nvPr>
        </p:nvSpPr>
        <p:spPr/>
        <p:txBody>
          <a:bodyPr/>
          <a:lstStyle/>
          <a:p>
            <a:r>
              <a:rPr lang="en-US" dirty="0"/>
              <a:t>Put link in chat: https://</a:t>
            </a:r>
            <a:r>
              <a:rPr lang="en-US" dirty="0" err="1"/>
              <a:t>secure.givelively.org</a:t>
            </a:r>
            <a:r>
              <a:rPr lang="en-US" dirty="0"/>
              <a:t>/donate/all-</a:t>
            </a:r>
            <a:r>
              <a:rPr lang="en-US" dirty="0" err="1"/>
              <a:t>alaska</a:t>
            </a:r>
            <a:r>
              <a:rPr lang="en-US" dirty="0"/>
              <a:t>-pediatric-partnership/a2p2-30th-anniversary</a:t>
            </a:r>
          </a:p>
        </p:txBody>
      </p:sp>
      <p:sp>
        <p:nvSpPr>
          <p:cNvPr id="4" name="Slide Number Placeholder 3">
            <a:extLst>
              <a:ext uri="{FF2B5EF4-FFF2-40B4-BE49-F238E27FC236}">
                <a16:creationId xmlns:a16="http://schemas.microsoft.com/office/drawing/2014/main" id="{C29A74DB-FE54-C157-E428-051F8C0176A5}"/>
              </a:ext>
            </a:extLst>
          </p:cNvPr>
          <p:cNvSpPr>
            <a:spLocks noGrp="1"/>
          </p:cNvSpPr>
          <p:nvPr>
            <p:ph type="sldNum" sz="quarter" idx="5"/>
          </p:nvPr>
        </p:nvSpPr>
        <p:spPr/>
        <p:txBody>
          <a:bodyPr/>
          <a:lstStyle/>
          <a:p>
            <a:fld id="{AEB20E59-5F87-D146-AEDD-655231ADBADB}" type="slidenum">
              <a:rPr lang="en-US" smtClean="0"/>
              <a:t>100</a:t>
            </a:fld>
            <a:endParaRPr lang="en-US"/>
          </a:p>
        </p:txBody>
      </p:sp>
    </p:spTree>
    <p:extLst>
      <p:ext uri="{BB962C8B-B14F-4D97-AF65-F5344CB8AC3E}">
        <p14:creationId xmlns:p14="http://schemas.microsoft.com/office/powerpoint/2010/main" val="2326452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working with children birth through age five—including home visitors, medical providers, or social service professionals—I want to highlight </a:t>
            </a:r>
            <a:r>
              <a:rPr lang="en-US" b="1" dirty="0"/>
              <a:t>Growing Minds</a:t>
            </a:r>
            <a:r>
              <a:rPr lang="en-US" dirty="0"/>
              <a:t>.</a:t>
            </a:r>
          </a:p>
          <a:p>
            <a:r>
              <a:rPr lang="en-US" dirty="0"/>
              <a:t>If you don’t currently have access to Infant and Early Childhood Mental Health consultation, this is your resource. It is a </a:t>
            </a:r>
            <a:r>
              <a:rPr lang="en-US" b="1" dirty="0"/>
              <a:t>non-emergency support service</a:t>
            </a:r>
            <a:r>
              <a:rPr lang="en-US" dirty="0"/>
              <a:t> designed to help you navigate specific professional concerns or simply find new ways to nurture a child’s social and emotional development.</a:t>
            </a:r>
          </a:p>
          <a:p>
            <a:r>
              <a:rPr lang="en-US" dirty="0"/>
              <a:t>Whether you need guidance on your practice or have questions about a specific case, you can access this support by calling </a:t>
            </a:r>
            <a:r>
              <a:rPr lang="en-US" b="1" dirty="0"/>
              <a:t>1-833-HMG-ALASKA</a:t>
            </a:r>
            <a:r>
              <a:rPr lang="en-US" dirty="0"/>
              <a:t> or visiting </a:t>
            </a:r>
            <a:r>
              <a:rPr lang="en-US" b="1" dirty="0" err="1"/>
              <a:t>helpmegrowak.org</a:t>
            </a:r>
            <a:r>
              <a:rPr lang="en-US" b="1" dirty="0"/>
              <a:t>/growing-minds</a:t>
            </a:r>
            <a:r>
              <a:rPr lang="en-US" dirty="0"/>
              <a:t>.</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7</a:t>
            </a:fld>
            <a:endParaRPr lang="en-US"/>
          </a:p>
        </p:txBody>
      </p:sp>
    </p:spTree>
    <p:extLst>
      <p:ext uri="{BB962C8B-B14F-4D97-AF65-F5344CB8AC3E}">
        <p14:creationId xmlns:p14="http://schemas.microsoft.com/office/powerpoint/2010/main" val="397795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Alaska Home Visitors Alliance Annual Virtual Summit is quickly Approaching!  Please register for the free FY26 Home Visiting Alliance Annual Virtual Summit that is taking place next Thursday. This full-day event provides practical tools for those serving families in high-stress environments across Alaska. We have a fantastic lineup featuring Dr. Kevin Gruenberg on father engagement , Angela Rau on the neuroscience of workforce resilience , and specialized breakout sessions covering perinatal mental health, safe sleep, and pediatric gastric health. It’s an excellent opportunity to recharge and bring new strategies back to your work with children and families </a:t>
            </a:r>
            <a:r>
              <a:rPr lang="en-US" dirty="0"/>
              <a:t>.</a:t>
            </a:r>
          </a:p>
        </p:txBody>
      </p:sp>
      <p:sp>
        <p:nvSpPr>
          <p:cNvPr id="4" name="Slide Number Placeholder 3"/>
          <p:cNvSpPr>
            <a:spLocks noGrp="1"/>
          </p:cNvSpPr>
          <p:nvPr>
            <p:ph type="sldNum" sz="quarter" idx="5"/>
          </p:nvPr>
        </p:nvSpPr>
        <p:spPr/>
        <p:txBody>
          <a:bodyPr/>
          <a:lstStyle/>
          <a:p>
            <a:fld id="{AEB20E59-5F87-D146-AEDD-655231ADBADB}" type="slidenum">
              <a:rPr lang="en-US" smtClean="0"/>
              <a:t>8</a:t>
            </a:fld>
            <a:endParaRPr lang="en-US"/>
          </a:p>
        </p:txBody>
      </p:sp>
    </p:spTree>
    <p:extLst>
      <p:ext uri="{BB962C8B-B14F-4D97-AF65-F5344CB8AC3E}">
        <p14:creationId xmlns:p14="http://schemas.microsoft.com/office/powerpoint/2010/main" val="2616004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some exciting growth happening at the </a:t>
            </a:r>
            <a:r>
              <a:rPr lang="en-US" b="1" dirty="0"/>
              <a:t>A2P2</a:t>
            </a:r>
            <a:r>
              <a:rPr lang="en-US" dirty="0"/>
              <a:t> and </a:t>
            </a:r>
            <a:r>
              <a:rPr lang="en-US" b="1" dirty="0"/>
              <a:t>Help Me Grow Alaska</a:t>
            </a:r>
            <a:r>
              <a:rPr lang="en-US" dirty="0"/>
              <a:t>! We are currently recruiting for multiple positions! Our mission is to build a system where every Alaskan child has what they need to reach their full potential. If you know someone who is passionate about </a:t>
            </a:r>
            <a:r>
              <a:rPr lang="en-US" b="1" dirty="0"/>
              <a:t>equity, innovation, supporting families in meeting their needs and transforming systems of care</a:t>
            </a:r>
            <a:r>
              <a:rPr lang="en-US" dirty="0"/>
              <a:t>, please encourage them to apply. We are looking for team members who align with our vision of healthy, thriving families across the state.</a:t>
            </a:r>
          </a:p>
          <a:p>
            <a:r>
              <a:rPr lang="en-US" dirty="0"/>
              <a:t>All open positions are listed on the </a:t>
            </a:r>
            <a:r>
              <a:rPr lang="en-US" b="1" dirty="0"/>
              <a:t>A2P2 website</a:t>
            </a:r>
            <a:r>
              <a:rPr lang="en-US" dirty="0"/>
              <a:t>, and we would love your help in getting the word out to the right candidates!</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9</a:t>
            </a:fld>
            <a:endParaRPr lang="en-US"/>
          </a:p>
        </p:txBody>
      </p:sp>
    </p:spTree>
    <p:extLst>
      <p:ext uri="{BB962C8B-B14F-4D97-AF65-F5344CB8AC3E}">
        <p14:creationId xmlns:p14="http://schemas.microsoft.com/office/powerpoint/2010/main" val="1961915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two incredible community events coming up that you won't want to miss.</a:t>
            </a:r>
          </a:p>
          <a:p>
            <a:r>
              <a:rPr lang="en-US" sz="1200" kern="1200" dirty="0">
                <a:solidFill>
                  <a:schemeClr val="tx1"/>
                </a:solidFill>
                <a:effectLst/>
                <a:latin typeface="+mn-lt"/>
                <a:ea typeface="+mn-ea"/>
                <a:cs typeface="+mn-cs"/>
              </a:rPr>
              <a:t>First, mark your calendars for </a:t>
            </a:r>
            <a:r>
              <a:rPr lang="en-US" sz="1200" b="1" kern="1200" dirty="0">
                <a:solidFill>
                  <a:schemeClr val="tx1"/>
                </a:solidFill>
                <a:effectLst/>
                <a:latin typeface="+mn-lt"/>
                <a:ea typeface="+mn-ea"/>
                <a:cs typeface="+mn-cs"/>
              </a:rPr>
              <a:t>tomorrow, Friday, April 3rd!</a:t>
            </a:r>
            <a:r>
              <a:rPr lang="en-US" sz="1200" kern="1200" dirty="0">
                <a:solidFill>
                  <a:schemeClr val="tx1"/>
                </a:solidFill>
                <a:effectLst/>
                <a:latin typeface="+mn-lt"/>
                <a:ea typeface="+mn-ea"/>
                <a:cs typeface="+mn-cs"/>
              </a:rPr>
              <a:t> If you’re in Fairbanks, please come out to support the </a:t>
            </a:r>
            <a:r>
              <a:rPr lang="en-US" sz="1200" b="1" kern="1200" dirty="0">
                <a:solidFill>
                  <a:schemeClr val="tx1"/>
                </a:solidFill>
                <a:effectLst/>
                <a:latin typeface="+mn-lt"/>
                <a:ea typeface="+mn-ea"/>
                <a:cs typeface="+mn-cs"/>
              </a:rPr>
              <a:t>Resource Center for Parents and Children (RCPC)</a:t>
            </a:r>
            <a:r>
              <a:rPr lang="en-US" sz="1200" kern="1200" dirty="0">
                <a:solidFill>
                  <a:schemeClr val="tx1"/>
                </a:solidFill>
                <a:effectLst/>
                <a:latin typeface="+mn-lt"/>
                <a:ea typeface="+mn-ea"/>
                <a:cs typeface="+mn-cs"/>
              </a:rPr>
              <a:t> for their </a:t>
            </a:r>
            <a:r>
              <a:rPr lang="en-US" sz="1200" b="1" kern="1200" dirty="0">
                <a:solidFill>
                  <a:schemeClr val="tx1"/>
                </a:solidFill>
                <a:effectLst/>
                <a:latin typeface="+mn-lt"/>
                <a:ea typeface="+mn-ea"/>
                <a:cs typeface="+mn-cs"/>
              </a:rPr>
              <a:t>4th Annual Go Blue Day Open House</a:t>
            </a:r>
            <a:r>
              <a:rPr lang="en-US" sz="1200" kern="1200" dirty="0">
                <a:solidFill>
                  <a:schemeClr val="tx1"/>
                </a:solidFill>
                <a:effectLst/>
                <a:latin typeface="+mn-lt"/>
                <a:ea typeface="+mn-ea"/>
                <a:cs typeface="+mn-cs"/>
              </a:rPr>
              <a:t>. From </a:t>
            </a:r>
            <a:r>
              <a:rPr lang="en-US" sz="1200" b="1" kern="1200" dirty="0">
                <a:solidFill>
                  <a:schemeClr val="tx1"/>
                </a:solidFill>
                <a:effectLst/>
                <a:latin typeface="+mn-lt"/>
                <a:ea typeface="+mn-ea"/>
                <a:cs typeface="+mn-cs"/>
              </a:rPr>
              <a:t>10 AM to 4 PM</a:t>
            </a:r>
            <a:r>
              <a:rPr lang="en-US" sz="1200" kern="1200" dirty="0">
                <a:solidFill>
                  <a:schemeClr val="tx1"/>
                </a:solidFill>
                <a:effectLst/>
                <a:latin typeface="+mn-lt"/>
                <a:ea typeface="+mn-ea"/>
                <a:cs typeface="+mn-cs"/>
              </a:rPr>
              <a:t>, you can tour their facility at </a:t>
            </a:r>
            <a:r>
              <a:rPr lang="en-US" sz="1200" b="1" kern="1200" dirty="0">
                <a:solidFill>
                  <a:schemeClr val="tx1"/>
                </a:solidFill>
                <a:effectLst/>
                <a:latin typeface="+mn-lt"/>
                <a:ea typeface="+mn-ea"/>
                <a:cs typeface="+mn-cs"/>
              </a:rPr>
              <a:t>726 26th Avenue</a:t>
            </a:r>
            <a:r>
              <a:rPr lang="en-US" sz="1200" kern="1200" dirty="0">
                <a:solidFill>
                  <a:schemeClr val="tx1"/>
                </a:solidFill>
                <a:effectLst/>
                <a:latin typeface="+mn-lt"/>
                <a:ea typeface="+mn-ea"/>
                <a:cs typeface="+mn-cs"/>
              </a:rPr>
              <a:t>, browse resource tables, and make great local connections—plus, there will be refreshments provided! For any questions, you can reach them at </a:t>
            </a:r>
            <a:r>
              <a:rPr lang="en-US" sz="1200" b="1" kern="1200" dirty="0">
                <a:solidFill>
                  <a:schemeClr val="tx1"/>
                </a:solidFill>
                <a:effectLst/>
                <a:latin typeface="+mn-lt"/>
                <a:ea typeface="+mn-ea"/>
                <a:cs typeface="+mn-cs"/>
              </a:rPr>
              <a:t>907-456-9017</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Then, looking ahead to </a:t>
            </a:r>
            <a:r>
              <a:rPr lang="en-US" sz="1200" b="1" kern="1200" dirty="0">
                <a:solidFill>
                  <a:schemeClr val="tx1"/>
                </a:solidFill>
                <a:effectLst/>
                <a:latin typeface="+mn-lt"/>
                <a:ea typeface="+mn-ea"/>
                <a:cs typeface="+mn-cs"/>
              </a:rPr>
              <a:t>Thursday, April 9th</a:t>
            </a:r>
            <a:r>
              <a:rPr lang="en-US" sz="1200" kern="1200" dirty="0">
                <a:solidFill>
                  <a:schemeClr val="tx1"/>
                </a:solidFill>
                <a:effectLst/>
                <a:latin typeface="+mn-lt"/>
                <a:ea typeface="+mn-ea"/>
                <a:cs typeface="+mn-cs"/>
              </a:rPr>
              <a:t>, we are celebrating a major milestone: </a:t>
            </a:r>
            <a:r>
              <a:rPr lang="en-US" sz="1200" b="1" kern="1200" dirty="0">
                <a:solidFill>
                  <a:schemeClr val="tx1"/>
                </a:solidFill>
                <a:effectLst/>
                <a:latin typeface="+mn-lt"/>
                <a:ea typeface="+mn-ea"/>
                <a:cs typeface="+mn-cs"/>
              </a:rPr>
              <a:t>thread is turning 40!</a:t>
            </a:r>
            <a:r>
              <a:rPr lang="en-US" sz="1200" kern="1200" dirty="0">
                <a:solidFill>
                  <a:schemeClr val="tx1"/>
                </a:solidFill>
                <a:effectLst/>
                <a:latin typeface="+mn-lt"/>
                <a:ea typeface="+mn-ea"/>
                <a:cs typeface="+mn-cs"/>
              </a:rPr>
              <a:t> For four decades, </a:t>
            </a:r>
            <a:r>
              <a:rPr lang="en-US" sz="1200" b="1" kern="1200" dirty="0">
                <a:solidFill>
                  <a:schemeClr val="tx1"/>
                </a:solidFill>
                <a:effectLst/>
                <a:latin typeface="+mn-lt"/>
                <a:ea typeface="+mn-ea"/>
                <a:cs typeface="+mn-cs"/>
              </a:rPr>
              <a:t>thread</a:t>
            </a:r>
            <a:r>
              <a:rPr lang="en-US" sz="1200" kern="1200" dirty="0">
                <a:solidFill>
                  <a:schemeClr val="tx1"/>
                </a:solidFill>
                <a:effectLst/>
                <a:latin typeface="+mn-lt"/>
                <a:ea typeface="+mn-ea"/>
                <a:cs typeface="+mn-cs"/>
              </a:rPr>
              <a:t> has worked tirelessly to advance child development and high-quality early education across Alaska. To celebrate, they are hosting a </a:t>
            </a:r>
            <a:r>
              <a:rPr lang="en-US" sz="1200" b="1" kern="1200" dirty="0">
                <a:solidFill>
                  <a:schemeClr val="tx1"/>
                </a:solidFill>
                <a:effectLst/>
                <a:latin typeface="+mn-lt"/>
                <a:ea typeface="+mn-ea"/>
                <a:cs typeface="+mn-cs"/>
              </a:rPr>
              <a:t>statewide Celebration &amp; Feast from 4 PM to 7 PM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Whether you are in </a:t>
            </a:r>
            <a:r>
              <a:rPr lang="en-US" sz="1200" b="1" kern="1200" dirty="0">
                <a:solidFill>
                  <a:schemeClr val="tx1"/>
                </a:solidFill>
                <a:effectLst/>
                <a:latin typeface="+mn-lt"/>
                <a:ea typeface="+mn-ea"/>
                <a:cs typeface="+mn-cs"/>
              </a:rPr>
              <a:t>Anchorage, Juneau, or Fairbanks</a:t>
            </a:r>
            <a:r>
              <a:rPr lang="en-US" sz="1200" kern="1200" dirty="0">
                <a:solidFill>
                  <a:schemeClr val="tx1"/>
                </a:solidFill>
                <a:effectLst/>
                <a:latin typeface="+mn-lt"/>
                <a:ea typeface="+mn-ea"/>
                <a:cs typeface="+mn-cs"/>
              </a:rPr>
              <a:t>, you can stop by one of their locations to enjoy a </a:t>
            </a:r>
            <a:r>
              <a:rPr lang="en-US" sz="1200" b="1" kern="1200" dirty="0">
                <a:solidFill>
                  <a:schemeClr val="tx1"/>
                </a:solidFill>
                <a:effectLst/>
                <a:latin typeface="+mn-lt"/>
                <a:ea typeface="+mn-ea"/>
                <a:cs typeface="+mn-cs"/>
              </a:rPr>
              <a:t>FREE meal</a:t>
            </a:r>
            <a:r>
              <a:rPr lang="en-US" sz="1200" kern="1200" dirty="0">
                <a:solidFill>
                  <a:schemeClr val="tx1"/>
                </a:solidFill>
                <a:effectLst/>
                <a:latin typeface="+mn-lt"/>
                <a:ea typeface="+mn-ea"/>
                <a:cs typeface="+mn-cs"/>
              </a:rPr>
              <a:t> and learn how you can support their mission for Alaska’s families.</a:t>
            </a:r>
          </a:p>
          <a:p>
            <a:r>
              <a:rPr lang="en-US" sz="1200" kern="1200" dirty="0">
                <a:solidFill>
                  <a:schemeClr val="tx1"/>
                </a:solidFill>
                <a:effectLst/>
                <a:latin typeface="+mn-lt"/>
                <a:ea typeface="+mn-ea"/>
                <a:cs typeface="+mn-cs"/>
              </a:rPr>
              <a:t>We hope to see you there to celebrate these amazing organizations and the work they do for our kids!"</a:t>
            </a:r>
          </a:p>
        </p:txBody>
      </p:sp>
      <p:sp>
        <p:nvSpPr>
          <p:cNvPr id="4" name="Slide Number Placeholder 3"/>
          <p:cNvSpPr>
            <a:spLocks noGrp="1"/>
          </p:cNvSpPr>
          <p:nvPr>
            <p:ph type="sldNum" sz="quarter" idx="5"/>
          </p:nvPr>
        </p:nvSpPr>
        <p:spPr/>
        <p:txBody>
          <a:bodyPr/>
          <a:lstStyle/>
          <a:p>
            <a:fld id="{AEB20E59-5F87-D146-AEDD-655231ADBADB}" type="slidenum">
              <a:rPr lang="en-US" smtClean="0"/>
              <a:t>10</a:t>
            </a:fld>
            <a:endParaRPr lang="en-US"/>
          </a:p>
        </p:txBody>
      </p:sp>
    </p:spTree>
    <p:extLst>
      <p:ext uri="{BB962C8B-B14F-4D97-AF65-F5344CB8AC3E}">
        <p14:creationId xmlns:p14="http://schemas.microsoft.com/office/powerpoint/2010/main" val="3903778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looking ahead to </a:t>
            </a:r>
            <a:r>
              <a:rPr lang="en-US" sz="1200" b="1" kern="1200" dirty="0">
                <a:solidFill>
                  <a:schemeClr val="tx1"/>
                </a:solidFill>
                <a:effectLst/>
                <a:latin typeface="+mn-lt"/>
                <a:ea typeface="+mn-ea"/>
                <a:cs typeface="+mn-cs"/>
              </a:rPr>
              <a:t>Thursday, April 9th</a:t>
            </a:r>
            <a:r>
              <a:rPr lang="en-US" sz="1200" kern="1200" dirty="0">
                <a:solidFill>
                  <a:schemeClr val="tx1"/>
                </a:solidFill>
                <a:effectLst/>
                <a:latin typeface="+mn-lt"/>
                <a:ea typeface="+mn-ea"/>
                <a:cs typeface="+mn-cs"/>
              </a:rPr>
              <a:t>, we are celebrating a major milestone: </a:t>
            </a:r>
            <a:r>
              <a:rPr lang="en-US" sz="1200" b="1" kern="1200" dirty="0">
                <a:solidFill>
                  <a:schemeClr val="tx1"/>
                </a:solidFill>
                <a:effectLst/>
                <a:latin typeface="+mn-lt"/>
                <a:ea typeface="+mn-ea"/>
                <a:cs typeface="+mn-cs"/>
              </a:rPr>
              <a:t>thread is turning 40!</a:t>
            </a:r>
            <a:r>
              <a:rPr lang="en-US" sz="1200" kern="1200" dirty="0">
                <a:solidFill>
                  <a:schemeClr val="tx1"/>
                </a:solidFill>
                <a:effectLst/>
                <a:latin typeface="+mn-lt"/>
                <a:ea typeface="+mn-ea"/>
                <a:cs typeface="+mn-cs"/>
              </a:rPr>
              <a:t> For four decades, </a:t>
            </a:r>
            <a:r>
              <a:rPr lang="en-US" sz="1200" b="1" kern="1200" dirty="0">
                <a:solidFill>
                  <a:schemeClr val="tx1"/>
                </a:solidFill>
                <a:effectLst/>
                <a:latin typeface="+mn-lt"/>
                <a:ea typeface="+mn-ea"/>
                <a:cs typeface="+mn-cs"/>
              </a:rPr>
              <a:t>thread</a:t>
            </a:r>
            <a:r>
              <a:rPr lang="en-US" sz="1200" kern="1200" dirty="0">
                <a:solidFill>
                  <a:schemeClr val="tx1"/>
                </a:solidFill>
                <a:effectLst/>
                <a:latin typeface="+mn-lt"/>
                <a:ea typeface="+mn-ea"/>
                <a:cs typeface="+mn-cs"/>
              </a:rPr>
              <a:t> has worked tirelessly to advance child development and high-quality early education across Alaska. To celebrate, they are hosting a </a:t>
            </a:r>
            <a:r>
              <a:rPr lang="en-US" sz="1200" b="1" kern="1200" dirty="0">
                <a:solidFill>
                  <a:schemeClr val="tx1"/>
                </a:solidFill>
                <a:effectLst/>
                <a:latin typeface="+mn-lt"/>
                <a:ea typeface="+mn-ea"/>
                <a:cs typeface="+mn-cs"/>
              </a:rPr>
              <a:t>statewide Celebration &amp; Feast from 4 PM to 7 PM</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Whether you are in </a:t>
            </a:r>
            <a:r>
              <a:rPr lang="en-US" sz="1200" b="1" kern="1200" dirty="0">
                <a:solidFill>
                  <a:schemeClr val="tx1"/>
                </a:solidFill>
                <a:effectLst/>
                <a:latin typeface="+mn-lt"/>
                <a:ea typeface="+mn-ea"/>
                <a:cs typeface="+mn-cs"/>
              </a:rPr>
              <a:t>Anchorage, Juneau, or Fairbanks</a:t>
            </a:r>
            <a:r>
              <a:rPr lang="en-US" sz="1200" kern="1200" dirty="0">
                <a:solidFill>
                  <a:schemeClr val="tx1"/>
                </a:solidFill>
                <a:effectLst/>
                <a:latin typeface="+mn-lt"/>
                <a:ea typeface="+mn-ea"/>
                <a:cs typeface="+mn-cs"/>
              </a:rPr>
              <a:t>, you can stop by one of their locations to enjoy a </a:t>
            </a:r>
            <a:r>
              <a:rPr lang="en-US" sz="1200" b="1" kern="1200" dirty="0">
                <a:solidFill>
                  <a:schemeClr val="tx1"/>
                </a:solidFill>
                <a:effectLst/>
                <a:latin typeface="+mn-lt"/>
                <a:ea typeface="+mn-ea"/>
                <a:cs typeface="+mn-cs"/>
              </a:rPr>
              <a:t>FREE meal</a:t>
            </a:r>
            <a:r>
              <a:rPr lang="en-US" sz="1200" kern="1200" dirty="0">
                <a:solidFill>
                  <a:schemeClr val="tx1"/>
                </a:solidFill>
                <a:effectLst/>
                <a:latin typeface="+mn-lt"/>
                <a:ea typeface="+mn-ea"/>
                <a:cs typeface="+mn-cs"/>
              </a:rPr>
              <a:t> and learn how you can support their mission for Alaska’s families.</a:t>
            </a:r>
          </a:p>
          <a:p>
            <a:r>
              <a:rPr lang="en-US" sz="1200" kern="1200" dirty="0">
                <a:solidFill>
                  <a:schemeClr val="tx1"/>
                </a:solidFill>
                <a:effectLst/>
                <a:latin typeface="+mn-lt"/>
                <a:ea typeface="+mn-ea"/>
                <a:cs typeface="+mn-cs"/>
              </a:rPr>
              <a:t>We hope to see you there to celebrate these amazing organizations and the work they do for our kids!"</a:t>
            </a:r>
          </a:p>
          <a:p>
            <a:endParaRPr lang="en-US" dirty="0"/>
          </a:p>
          <a:p>
            <a:r>
              <a:rPr lang="en-US" dirty="0"/>
              <a:t>For four decades, </a:t>
            </a:r>
            <a:r>
              <a:rPr lang="en-US" b="1" dirty="0"/>
              <a:t>thread</a:t>
            </a:r>
            <a:r>
              <a:rPr lang="en-US" dirty="0"/>
              <a:t> has been a vital force in advancing child development and early education outcomes across Alaska. Originally founded in 1985 as Child Care Connection, the organization evolved into a statewide network dedicated to connecting families, early educators, and communities.</a:t>
            </a:r>
          </a:p>
          <a:p>
            <a:pPr rtl="0"/>
            <a:r>
              <a:rPr lang="en-US" dirty="0">
                <a:effectLst/>
              </a:rPr>
              <a:t>Join the 40th-anniversary festivities with a statewide </a:t>
            </a:r>
            <a:r>
              <a:rPr lang="en-US" b="1" dirty="0">
                <a:effectLst/>
              </a:rPr>
              <a:t>Celebration &amp; Feast</a:t>
            </a:r>
            <a:r>
              <a:rPr lang="en-US" dirty="0">
                <a:effectLst/>
              </a:rPr>
              <a:t>:</a:t>
            </a:r>
          </a:p>
          <a:p>
            <a:pPr rtl="0"/>
            <a:r>
              <a:rPr lang="en-US" b="1" dirty="0">
                <a:effectLst/>
              </a:rPr>
              <a:t>When:</a:t>
            </a:r>
            <a:r>
              <a:rPr lang="en-US" dirty="0">
                <a:effectLst/>
              </a:rPr>
              <a:t> Thursday, April 9, from 4:00 PM to 7:00 PM.</a:t>
            </a:r>
          </a:p>
          <a:p>
            <a:pPr rtl="0"/>
            <a:r>
              <a:rPr lang="en-US" b="1" dirty="0">
                <a:effectLst/>
              </a:rPr>
              <a:t>Where:</a:t>
            </a:r>
            <a:r>
              <a:rPr lang="en-US" dirty="0">
                <a:effectLst/>
              </a:rPr>
              <a:t> Participating locations in </a:t>
            </a:r>
            <a:r>
              <a:rPr lang="en-US" b="1" dirty="0">
                <a:effectLst/>
              </a:rPr>
              <a:t>Anchorage, Juneau, and Fairbanks</a:t>
            </a:r>
            <a:r>
              <a:rPr lang="en-US" dirty="0">
                <a:effectLst/>
              </a:rPr>
              <a:t>.</a:t>
            </a:r>
          </a:p>
          <a:p>
            <a:pPr rtl="0"/>
            <a:r>
              <a:rPr lang="en-US" b="1" dirty="0">
                <a:effectLst/>
              </a:rPr>
              <a:t>Details:</a:t>
            </a:r>
            <a:r>
              <a:rPr lang="en-US" dirty="0">
                <a:effectLst/>
              </a:rPr>
              <a:t> Enjoy a </a:t>
            </a:r>
            <a:r>
              <a:rPr lang="en-US" b="1" dirty="0">
                <a:effectLst/>
              </a:rPr>
              <a:t>FREE meal</a:t>
            </a:r>
            <a:r>
              <a:rPr lang="en-US" dirty="0">
                <a:effectLst/>
              </a:rPr>
              <a:t> and learn more about how you can support thread’s mission to provide affordable, high-quality early childhood education for all Alaskans.</a:t>
            </a:r>
          </a:p>
          <a:p>
            <a:endParaRPr lang="en-US" dirty="0"/>
          </a:p>
        </p:txBody>
      </p:sp>
      <p:sp>
        <p:nvSpPr>
          <p:cNvPr id="4" name="Slide Number Placeholder 3"/>
          <p:cNvSpPr>
            <a:spLocks noGrp="1"/>
          </p:cNvSpPr>
          <p:nvPr>
            <p:ph type="sldNum" sz="quarter" idx="5"/>
          </p:nvPr>
        </p:nvSpPr>
        <p:spPr/>
        <p:txBody>
          <a:bodyPr/>
          <a:lstStyle/>
          <a:p>
            <a:fld id="{AEB20E59-5F87-D146-AEDD-655231ADBADB}" type="slidenum">
              <a:rPr lang="en-US" smtClean="0"/>
              <a:t>11</a:t>
            </a:fld>
            <a:endParaRPr lang="en-US"/>
          </a:p>
        </p:txBody>
      </p:sp>
    </p:spTree>
    <p:extLst>
      <p:ext uri="{BB962C8B-B14F-4D97-AF65-F5344CB8AC3E}">
        <p14:creationId xmlns:p14="http://schemas.microsoft.com/office/powerpoint/2010/main" val="383216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Master" Target="../slideMasters/slideMaster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24F5D-2228-824F-ACAA-2109C3F1D7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33332-B5F0-FF4D-8270-C553926264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A8D800-2367-8444-9CAD-F907B0B3C650}"/>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2A8CA7D9-EF65-DD42-B620-5D30D952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99569C-8FE7-604D-8DCC-5C77ECB0CD75}"/>
              </a:ext>
            </a:extLst>
          </p:cNvPr>
          <p:cNvSpPr>
            <a:spLocks noGrp="1"/>
          </p:cNvSpPr>
          <p:nvPr>
            <p:ph type="sldNum" sz="quarter" idx="12"/>
          </p:nvPr>
        </p:nvSpPr>
        <p:spPr/>
        <p:txBody>
          <a:bodyPr/>
          <a:lstStyle/>
          <a:p>
            <a:fld id="{801B0030-F696-B549-B432-11F3FD413B22}" type="slidenum">
              <a:rPr lang="en-US" altLang="en-US" smtClean="0"/>
              <a:pPr/>
              <a:t>‹#›</a:t>
            </a:fld>
            <a:endParaRPr lang="en-US" altLang="en-US"/>
          </a:p>
        </p:txBody>
      </p:sp>
    </p:spTree>
    <p:extLst>
      <p:ext uri="{BB962C8B-B14F-4D97-AF65-F5344CB8AC3E}">
        <p14:creationId xmlns:p14="http://schemas.microsoft.com/office/powerpoint/2010/main" val="3876525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358D3-CB15-3847-A846-F8EDDE5F03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C985850-01E8-2049-A3CD-B19E59B510F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F2F6E-4069-1941-9FBF-ABE9B8F13283}"/>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5B8285F-D484-8B49-B1D8-0603EC953D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F562-81CB-E945-B99D-BDC1CA757DE2}"/>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71553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6BFE98-FDF6-4645-8865-826471861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756EF-C100-E442-9455-66D060EE177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DD005-5DDD-3B47-B4E7-4EE5712DD031}"/>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57870E88-A92E-8F45-A68A-94924DDFA0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34EF14-E7CD-1443-801E-C9311F3F80A6}"/>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3601947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E9CD14-41D8-4440-8CB0-3585761FC1EF}"/>
              </a:ext>
            </a:extLst>
          </p:cNvPr>
          <p:cNvSpPr/>
          <p:nvPr/>
        </p:nvSpPr>
        <p:spPr>
          <a:xfrm>
            <a:off x="-22225" y="0"/>
            <a:ext cx="60198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6172200" y="365125"/>
            <a:ext cx="5183188" cy="1325563"/>
          </a:xfrm>
        </p:spPr>
        <p:txBody>
          <a:bodyPr/>
          <a:lstStyle/>
          <a:p>
            <a:r>
              <a:rPr lang="en-US"/>
              <a:t>Click to edit Master title style</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p:cNvSpPr>
            <a:spLocks noGrp="1"/>
          </p:cNvSpPr>
          <p:nvPr>
            <p:ph sz="quarter" idx="13"/>
          </p:nvPr>
        </p:nvSpPr>
        <p:spPr>
          <a:xfrm>
            <a:off x="396081" y="365125"/>
            <a:ext cx="5183188" cy="5824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CFECA401-0CD2-8E42-AE73-3FE8368D9FC0}"/>
              </a:ext>
            </a:extLst>
          </p:cNvPr>
          <p:cNvSpPr>
            <a:spLocks noGrp="1"/>
          </p:cNvSpPr>
          <p:nvPr>
            <p:ph type="dt" sz="half" idx="14"/>
          </p:nvPr>
        </p:nvSpPr>
        <p:spPr>
          <a:xfrm>
            <a:off x="8382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94A048D-0B21-684E-84D0-EBA8808FA13F}" type="datetimeFigureOut">
              <a:rPr lang="en-US" altLang="en-US"/>
              <a:pPr/>
              <a:t>4/6/26</a:t>
            </a:fld>
            <a:endParaRPr lang="en-US" altLang="en-US"/>
          </a:p>
        </p:txBody>
      </p:sp>
      <p:sp>
        <p:nvSpPr>
          <p:cNvPr id="9" name="Footer Placeholder 7">
            <a:extLst>
              <a:ext uri="{FF2B5EF4-FFF2-40B4-BE49-F238E27FC236}">
                <a16:creationId xmlns:a16="http://schemas.microsoft.com/office/drawing/2014/main" id="{ADB80790-D002-FB46-80C6-B29E7FBEA0FD}"/>
              </a:ext>
            </a:extLst>
          </p:cNvPr>
          <p:cNvSpPr>
            <a:spLocks noGrp="1"/>
          </p:cNvSpPr>
          <p:nvPr>
            <p:ph type="ftr" sz="quarter" idx="15"/>
          </p:nvPr>
        </p:nvSpPr>
        <p:spPr>
          <a:xfrm>
            <a:off x="4038600" y="6356350"/>
            <a:ext cx="4114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US"/>
          </a:p>
        </p:txBody>
      </p:sp>
      <p:sp>
        <p:nvSpPr>
          <p:cNvPr id="10" name="Slide Number Placeholder 8">
            <a:extLst>
              <a:ext uri="{FF2B5EF4-FFF2-40B4-BE49-F238E27FC236}">
                <a16:creationId xmlns:a16="http://schemas.microsoft.com/office/drawing/2014/main" id="{3EE6660E-708A-9942-944F-987442728457}"/>
              </a:ext>
            </a:extLst>
          </p:cNvPr>
          <p:cNvSpPr>
            <a:spLocks noGrp="1"/>
          </p:cNvSpPr>
          <p:nvPr>
            <p:ph type="sldNum" sz="quarter" idx="16"/>
          </p:nvPr>
        </p:nvSpPr>
        <p:spPr/>
        <p:txBody>
          <a:bodyPr/>
          <a:lstStyle>
            <a:lvl1pPr>
              <a:defRPr/>
            </a:lvl1pPr>
          </a:lstStyle>
          <a:p>
            <a:fld id="{94E6562D-0468-DB4C-AB77-1327857A5DF3}" type="slidenum">
              <a:rPr lang="en-US" altLang="en-US"/>
              <a:pPr/>
              <a:t>‹#›</a:t>
            </a:fld>
            <a:endParaRPr lang="en-US" altLang="en-US"/>
          </a:p>
        </p:txBody>
      </p:sp>
    </p:spTree>
    <p:extLst>
      <p:ext uri="{BB962C8B-B14F-4D97-AF65-F5344CB8AC3E}">
        <p14:creationId xmlns:p14="http://schemas.microsoft.com/office/powerpoint/2010/main" val="2702079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175C585-014C-BD4F-B268-4F34A86B204F}"/>
              </a:ext>
            </a:extLst>
          </p:cNvPr>
          <p:cNvSpPr/>
          <p:nvPr/>
        </p:nvSpPr>
        <p:spPr>
          <a:xfrm>
            <a:off x="11506200" y="0"/>
            <a:ext cx="685800" cy="6858000"/>
          </a:xfrm>
          <a:prstGeom prst="rect">
            <a:avLst/>
          </a:prstGeom>
          <a:solidFill>
            <a:schemeClr val="accent1">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6">
            <a:extLst>
              <a:ext uri="{FF2B5EF4-FFF2-40B4-BE49-F238E27FC236}">
                <a16:creationId xmlns:a16="http://schemas.microsoft.com/office/drawing/2014/main" id="{CC302CB9-4D42-044E-8B3E-6DAA66B3DD9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rot="5400000">
            <a:off x="11170444" y="523082"/>
            <a:ext cx="1409700" cy="519112"/>
          </a:xfrm>
          <a:prstGeom prst="rect">
            <a:avLst/>
          </a:prstGeom>
          <a:noFill/>
          <a:ln>
            <a:noFill/>
          </a:ln>
          <a:extLst>
            <a:ext uri="{909E8E84-426E-40DD-AFC4-6F175D3DCCD1}">
              <a14:hiddenFill xmlns:a14="http://schemas.microsoft.com/office/drawing/2010/main">
                <a:solidFill>
                  <a:srgbClr val="FFFFFF">
                    <a:alpha val="74117"/>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325100" cy="43513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99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41DE0D6-EF1D-264D-B439-53EAF617B916}"/>
              </a:ext>
            </a:extLst>
          </p:cNvPr>
          <p:cNvSpPr>
            <a:spLocks noGrp="1"/>
          </p:cNvSpPr>
          <p:nvPr>
            <p:ph type="pic" sz="quarter" idx="12"/>
          </p:nvPr>
        </p:nvSpPr>
        <p:spPr>
          <a:xfrm>
            <a:off x="6477000" y="1093788"/>
            <a:ext cx="5715000" cy="5462587"/>
          </a:xfrm>
        </p:spPr>
        <p:txBody>
          <a:bodyPr/>
          <a:lstStyle/>
          <a:p>
            <a:r>
              <a:rPr lang="en-US"/>
              <a:t>Click icon to add picture</a:t>
            </a:r>
          </a:p>
        </p:txBody>
      </p:sp>
      <p:sp>
        <p:nvSpPr>
          <p:cNvPr id="2" name="Title 1"/>
          <p:cNvSpPr>
            <a:spLocks noGrp="1"/>
          </p:cNvSpPr>
          <p:nvPr>
            <p:ph type="ctrTitle" hasCustomPrompt="1"/>
          </p:nvPr>
        </p:nvSpPr>
        <p:spPr>
          <a:xfrm>
            <a:off x="966784" y="1093787"/>
            <a:ext cx="5510216" cy="1749426"/>
          </a:xfrm>
          <a:prstGeom prst="rect">
            <a:avLst/>
          </a:prstGeom>
        </p:spPr>
        <p:txBody>
          <a:bodyPr anchor="t" anchorCtr="0">
            <a:normAutofit/>
          </a:bodyPr>
          <a:lstStyle>
            <a:lvl1pPr algn="l">
              <a:defRPr sz="4800">
                <a:solidFill>
                  <a:schemeClr val="tx2"/>
                </a:solidFill>
              </a:defRPr>
            </a:lvl1pPr>
          </a:lstStyle>
          <a:p>
            <a:r>
              <a:rPr lang="en-US"/>
              <a:t>PowerPoint</a:t>
            </a:r>
            <a:br>
              <a:rPr lang="en-US"/>
            </a:br>
            <a:r>
              <a:rPr lang="en-US"/>
              <a:t>Title Example</a:t>
            </a:r>
          </a:p>
        </p:txBody>
      </p:sp>
      <p:sp>
        <p:nvSpPr>
          <p:cNvPr id="3" name="Subtitle 2"/>
          <p:cNvSpPr>
            <a:spLocks noGrp="1"/>
          </p:cNvSpPr>
          <p:nvPr>
            <p:ph type="subTitle" idx="1" hasCustomPrompt="1"/>
          </p:nvPr>
        </p:nvSpPr>
        <p:spPr>
          <a:xfrm>
            <a:off x="966784" y="2873371"/>
            <a:ext cx="5510216" cy="475692"/>
          </a:xfrm>
          <a:prstGeom prst="rect">
            <a:avLst/>
          </a:prstGeom>
        </p:spPr>
        <p:txBody>
          <a:bodyPr/>
          <a:lstStyle>
            <a:lvl1pPr marL="0" indent="0" algn="l">
              <a:buNone/>
              <a:defRPr sz="2600" b="0" i="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Secondary sub title example</a:t>
            </a:r>
          </a:p>
        </p:txBody>
      </p:sp>
      <p:sp>
        <p:nvSpPr>
          <p:cNvPr id="7" name="Rectangle 6">
            <a:extLst>
              <a:ext uri="{FF2B5EF4-FFF2-40B4-BE49-F238E27FC236}">
                <a16:creationId xmlns:a16="http://schemas.microsoft.com/office/drawing/2014/main" id="{A8971EAA-FECD-4C43-AF08-90B7C92D0CFC}"/>
              </a:ext>
            </a:extLst>
          </p:cNvPr>
          <p:cNvSpPr/>
          <p:nvPr userDrawn="1"/>
        </p:nvSpPr>
        <p:spPr>
          <a:xfrm>
            <a:off x="0" y="6556248"/>
            <a:ext cx="12192000" cy="30175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9E6C03C7-5453-F64B-9086-170789647E78}"/>
              </a:ext>
            </a:extLst>
          </p:cNvPr>
          <p:cNvSpPr>
            <a:spLocks noGrp="1"/>
          </p:cNvSpPr>
          <p:nvPr>
            <p:ph type="body" sz="quarter" idx="10" hasCustomPrompt="1"/>
          </p:nvPr>
        </p:nvSpPr>
        <p:spPr>
          <a:xfrm>
            <a:off x="966783" y="3469714"/>
            <a:ext cx="5510215" cy="462521"/>
          </a:xfrm>
          <a:prstGeom prst="rect">
            <a:avLst/>
          </a:prstGeom>
        </p:spPr>
        <p:txBody>
          <a:bodyPr>
            <a:normAutofit/>
          </a:bodyPr>
          <a:lstStyle>
            <a:lvl1pPr marL="0" indent="0" algn="l">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Presented by Lorem Ipsum</a:t>
            </a:r>
          </a:p>
        </p:txBody>
      </p:sp>
    </p:spTree>
    <p:extLst>
      <p:ext uri="{BB962C8B-B14F-4D97-AF65-F5344CB8AC3E}">
        <p14:creationId xmlns:p14="http://schemas.microsoft.com/office/powerpoint/2010/main" val="107137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2750" b="1" i="0">
                <a:solidFill>
                  <a:srgbClr val="005693"/>
                </a:solidFill>
                <a:latin typeface="Verdana"/>
                <a:cs typeface="Verdana"/>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23031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7630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5911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bg object 17"/>
          <p:cNvSpPr/>
          <p:nvPr/>
        </p:nvSpPr>
        <p:spPr>
          <a:xfrm>
            <a:off x="7038192" y="4858282"/>
            <a:ext cx="306705" cy="333375"/>
          </a:xfrm>
          <a:custGeom>
            <a:avLst/>
            <a:gdLst/>
            <a:ahLst/>
            <a:cxnLst/>
            <a:rect l="l" t="t" r="r" b="b"/>
            <a:pathLst>
              <a:path w="306704" h="333375">
                <a:moveTo>
                  <a:pt x="113351" y="0"/>
                </a:moveTo>
                <a:lnTo>
                  <a:pt x="102193" y="117490"/>
                </a:lnTo>
                <a:lnTo>
                  <a:pt x="0" y="168368"/>
                </a:lnTo>
                <a:lnTo>
                  <a:pt x="100639" y="215999"/>
                </a:lnTo>
                <a:lnTo>
                  <a:pt x="113351" y="332996"/>
                </a:lnTo>
                <a:lnTo>
                  <a:pt x="195981" y="252552"/>
                </a:lnTo>
                <a:lnTo>
                  <a:pt x="306155" y="268923"/>
                </a:lnTo>
                <a:lnTo>
                  <a:pt x="255306" y="166251"/>
                </a:lnTo>
                <a:lnTo>
                  <a:pt x="306155" y="73034"/>
                </a:lnTo>
                <a:lnTo>
                  <a:pt x="192803" y="89476"/>
                </a:lnTo>
                <a:lnTo>
                  <a:pt x="113351" y="0"/>
                </a:lnTo>
                <a:close/>
              </a:path>
            </a:pathLst>
          </a:custGeom>
          <a:solidFill>
            <a:srgbClr val="F5C40F"/>
          </a:solidFill>
        </p:spPr>
        <p:txBody>
          <a:bodyPr wrap="square" lIns="0" tIns="0" rIns="0" bIns="0" rtlCol="0"/>
          <a:lstStyle/>
          <a:p>
            <a:endParaRPr/>
          </a:p>
        </p:txBody>
      </p:sp>
      <p:sp>
        <p:nvSpPr>
          <p:cNvPr id="18" name="bg object 18"/>
          <p:cNvSpPr/>
          <p:nvPr/>
        </p:nvSpPr>
        <p:spPr>
          <a:xfrm>
            <a:off x="6494031" y="5479310"/>
            <a:ext cx="434975" cy="449580"/>
          </a:xfrm>
          <a:custGeom>
            <a:avLst/>
            <a:gdLst/>
            <a:ahLst/>
            <a:cxnLst/>
            <a:rect l="l" t="t" r="r" b="b"/>
            <a:pathLst>
              <a:path w="434975" h="449579">
                <a:moveTo>
                  <a:pt x="417531" y="0"/>
                </a:moveTo>
                <a:lnTo>
                  <a:pt x="94920" y="0"/>
                </a:lnTo>
                <a:lnTo>
                  <a:pt x="41801" y="14807"/>
                </a:lnTo>
                <a:lnTo>
                  <a:pt x="13835" y="47384"/>
                </a:lnTo>
                <a:lnTo>
                  <a:pt x="1132" y="94768"/>
                </a:lnTo>
                <a:lnTo>
                  <a:pt x="0" y="167588"/>
                </a:lnTo>
                <a:lnTo>
                  <a:pt x="1132" y="225017"/>
                </a:lnTo>
                <a:lnTo>
                  <a:pt x="15730" y="274363"/>
                </a:lnTo>
                <a:lnTo>
                  <a:pt x="45298" y="297748"/>
                </a:lnTo>
                <a:lnTo>
                  <a:pt x="74377" y="304754"/>
                </a:lnTo>
                <a:lnTo>
                  <a:pt x="87505" y="304960"/>
                </a:lnTo>
                <a:lnTo>
                  <a:pt x="244290" y="304960"/>
                </a:lnTo>
                <a:lnTo>
                  <a:pt x="261763" y="307939"/>
                </a:lnTo>
                <a:lnTo>
                  <a:pt x="269768" y="314493"/>
                </a:lnTo>
                <a:lnTo>
                  <a:pt x="271920" y="321048"/>
                </a:lnTo>
                <a:lnTo>
                  <a:pt x="271834" y="324027"/>
                </a:lnTo>
                <a:lnTo>
                  <a:pt x="271834" y="356317"/>
                </a:lnTo>
                <a:lnTo>
                  <a:pt x="267365" y="369432"/>
                </a:lnTo>
                <a:lnTo>
                  <a:pt x="257532" y="375051"/>
                </a:lnTo>
                <a:lnTo>
                  <a:pt x="247700" y="376202"/>
                </a:lnTo>
                <a:lnTo>
                  <a:pt x="243231" y="375913"/>
                </a:lnTo>
                <a:lnTo>
                  <a:pt x="66247" y="374855"/>
                </a:lnTo>
                <a:lnTo>
                  <a:pt x="40669" y="372125"/>
                </a:lnTo>
                <a:lnTo>
                  <a:pt x="19997" y="366119"/>
                </a:lnTo>
                <a:lnTo>
                  <a:pt x="6171" y="360113"/>
                </a:lnTo>
                <a:lnTo>
                  <a:pt x="1132" y="357383"/>
                </a:lnTo>
                <a:lnTo>
                  <a:pt x="14903" y="449505"/>
                </a:lnTo>
                <a:lnTo>
                  <a:pt x="345495" y="449505"/>
                </a:lnTo>
                <a:lnTo>
                  <a:pt x="395550" y="437808"/>
                </a:lnTo>
                <a:lnTo>
                  <a:pt x="430111" y="388603"/>
                </a:lnTo>
                <a:lnTo>
                  <a:pt x="434084" y="328855"/>
                </a:lnTo>
                <a:lnTo>
                  <a:pt x="434431" y="275421"/>
                </a:lnTo>
                <a:lnTo>
                  <a:pt x="431303" y="209133"/>
                </a:lnTo>
                <a:lnTo>
                  <a:pt x="414838" y="167638"/>
                </a:lnTo>
                <a:lnTo>
                  <a:pt x="354920" y="141230"/>
                </a:lnTo>
                <a:lnTo>
                  <a:pt x="288254" y="140238"/>
                </a:lnTo>
                <a:lnTo>
                  <a:pt x="242536" y="140163"/>
                </a:lnTo>
                <a:lnTo>
                  <a:pt x="202975" y="140833"/>
                </a:lnTo>
                <a:lnTo>
                  <a:pt x="179714" y="137723"/>
                </a:lnTo>
                <a:lnTo>
                  <a:pt x="169853" y="129848"/>
                </a:lnTo>
                <a:lnTo>
                  <a:pt x="167937" y="121775"/>
                </a:lnTo>
                <a:lnTo>
                  <a:pt x="168511" y="118069"/>
                </a:lnTo>
                <a:lnTo>
                  <a:pt x="168511" y="93181"/>
                </a:lnTo>
                <a:lnTo>
                  <a:pt x="174139" y="80739"/>
                </a:lnTo>
                <a:lnTo>
                  <a:pt x="186520" y="75048"/>
                </a:lnTo>
                <a:lnTo>
                  <a:pt x="198901" y="73526"/>
                </a:lnTo>
                <a:lnTo>
                  <a:pt x="362939" y="73592"/>
                </a:lnTo>
                <a:lnTo>
                  <a:pt x="388369" y="75908"/>
                </a:lnTo>
                <a:lnTo>
                  <a:pt x="410231" y="81005"/>
                </a:lnTo>
                <a:lnTo>
                  <a:pt x="425537" y="86101"/>
                </a:lnTo>
                <a:lnTo>
                  <a:pt x="431303" y="88417"/>
                </a:lnTo>
                <a:lnTo>
                  <a:pt x="428019" y="68794"/>
                </a:lnTo>
                <a:lnTo>
                  <a:pt x="423411" y="39046"/>
                </a:lnTo>
                <a:lnTo>
                  <a:pt x="417531" y="0"/>
                </a:lnTo>
                <a:close/>
              </a:path>
            </a:pathLst>
          </a:custGeom>
          <a:solidFill>
            <a:srgbClr val="1A5DAC"/>
          </a:solidFill>
        </p:spPr>
        <p:txBody>
          <a:bodyPr wrap="square" lIns="0" tIns="0" rIns="0" bIns="0" rtlCol="0"/>
          <a:lstStyle/>
          <a:p>
            <a:endParaRPr/>
          </a:p>
        </p:txBody>
      </p:sp>
      <p:sp>
        <p:nvSpPr>
          <p:cNvPr id="19" name="bg object 19"/>
          <p:cNvSpPr/>
          <p:nvPr/>
        </p:nvSpPr>
        <p:spPr>
          <a:xfrm>
            <a:off x="4571060" y="5599497"/>
            <a:ext cx="449580" cy="335915"/>
          </a:xfrm>
          <a:custGeom>
            <a:avLst/>
            <a:gdLst/>
            <a:ahLst/>
            <a:cxnLst/>
            <a:rect l="l" t="t" r="r" b="b"/>
            <a:pathLst>
              <a:path w="449579" h="335914">
                <a:moveTo>
                  <a:pt x="381956" y="0"/>
                </a:moveTo>
                <a:lnTo>
                  <a:pt x="67283" y="0"/>
                </a:lnTo>
                <a:lnTo>
                  <a:pt x="41125" y="5294"/>
                </a:lnTo>
                <a:lnTo>
                  <a:pt x="19735" y="19722"/>
                </a:lnTo>
                <a:lnTo>
                  <a:pt x="5298" y="41099"/>
                </a:lnTo>
                <a:lnTo>
                  <a:pt x="0" y="67241"/>
                </a:lnTo>
                <a:lnTo>
                  <a:pt x="0" y="268429"/>
                </a:lnTo>
                <a:lnTo>
                  <a:pt x="5298" y="294570"/>
                </a:lnTo>
                <a:lnTo>
                  <a:pt x="19735" y="315947"/>
                </a:lnTo>
                <a:lnTo>
                  <a:pt x="41125" y="330375"/>
                </a:lnTo>
                <a:lnTo>
                  <a:pt x="67283" y="335670"/>
                </a:lnTo>
                <a:lnTo>
                  <a:pt x="381956" y="335670"/>
                </a:lnTo>
                <a:lnTo>
                  <a:pt x="408114" y="330375"/>
                </a:lnTo>
                <a:lnTo>
                  <a:pt x="429512" y="315947"/>
                </a:lnTo>
                <a:lnTo>
                  <a:pt x="443958" y="294570"/>
                </a:lnTo>
                <a:lnTo>
                  <a:pt x="448831" y="270546"/>
                </a:lnTo>
                <a:lnTo>
                  <a:pt x="194449" y="270546"/>
                </a:lnTo>
                <a:lnTo>
                  <a:pt x="184047" y="268429"/>
                </a:lnTo>
                <a:lnTo>
                  <a:pt x="175363" y="262606"/>
                </a:lnTo>
                <a:lnTo>
                  <a:pt x="169541" y="254021"/>
                </a:lnTo>
                <a:lnTo>
                  <a:pt x="167400" y="243547"/>
                </a:lnTo>
                <a:lnTo>
                  <a:pt x="167400" y="93181"/>
                </a:lnTo>
                <a:lnTo>
                  <a:pt x="169541" y="82707"/>
                </a:lnTo>
                <a:lnTo>
                  <a:pt x="175363" y="74122"/>
                </a:lnTo>
                <a:lnTo>
                  <a:pt x="183966" y="68316"/>
                </a:lnTo>
                <a:lnTo>
                  <a:pt x="194449" y="66182"/>
                </a:lnTo>
                <a:lnTo>
                  <a:pt x="449046" y="66182"/>
                </a:lnTo>
                <a:lnTo>
                  <a:pt x="443958" y="41099"/>
                </a:lnTo>
                <a:lnTo>
                  <a:pt x="429512" y="19722"/>
                </a:lnTo>
                <a:lnTo>
                  <a:pt x="408114" y="5294"/>
                </a:lnTo>
                <a:lnTo>
                  <a:pt x="381956" y="0"/>
                </a:lnTo>
                <a:close/>
              </a:path>
              <a:path w="449579" h="335914">
                <a:moveTo>
                  <a:pt x="449046" y="66182"/>
                </a:moveTo>
                <a:lnTo>
                  <a:pt x="261189" y="66182"/>
                </a:lnTo>
                <a:lnTo>
                  <a:pt x="271661" y="68316"/>
                </a:lnTo>
                <a:lnTo>
                  <a:pt x="280239" y="74122"/>
                </a:lnTo>
                <a:lnTo>
                  <a:pt x="286037" y="82707"/>
                </a:lnTo>
                <a:lnTo>
                  <a:pt x="288167" y="93181"/>
                </a:lnTo>
                <a:lnTo>
                  <a:pt x="288167" y="243547"/>
                </a:lnTo>
                <a:lnTo>
                  <a:pt x="286037" y="254021"/>
                </a:lnTo>
                <a:lnTo>
                  <a:pt x="280239" y="262606"/>
                </a:lnTo>
                <a:lnTo>
                  <a:pt x="271579" y="268429"/>
                </a:lnTo>
                <a:lnTo>
                  <a:pt x="261189" y="270546"/>
                </a:lnTo>
                <a:lnTo>
                  <a:pt x="448831" y="270546"/>
                </a:lnTo>
                <a:lnTo>
                  <a:pt x="449261" y="268429"/>
                </a:lnTo>
                <a:lnTo>
                  <a:pt x="449261" y="67241"/>
                </a:lnTo>
                <a:lnTo>
                  <a:pt x="449046" y="66182"/>
                </a:lnTo>
                <a:close/>
              </a:path>
            </a:pathLst>
          </a:custGeom>
          <a:solidFill>
            <a:srgbClr val="1A5DAC"/>
          </a:solidFill>
        </p:spPr>
        <p:txBody>
          <a:bodyPr wrap="square" lIns="0" tIns="0" rIns="0" bIns="0" rtlCol="0"/>
          <a:lstStyle/>
          <a:p>
            <a:endParaRPr/>
          </a:p>
        </p:txBody>
      </p:sp>
      <p:sp>
        <p:nvSpPr>
          <p:cNvPr id="20" name="bg object 20"/>
          <p:cNvSpPr/>
          <p:nvPr/>
        </p:nvSpPr>
        <p:spPr>
          <a:xfrm>
            <a:off x="6181028" y="5101802"/>
            <a:ext cx="889000" cy="852805"/>
          </a:xfrm>
          <a:custGeom>
            <a:avLst/>
            <a:gdLst/>
            <a:ahLst/>
            <a:cxnLst/>
            <a:rect l="l" t="t" r="r" b="b"/>
            <a:pathLst>
              <a:path w="889000" h="852804">
                <a:moveTo>
                  <a:pt x="883083" y="0"/>
                </a:moveTo>
                <a:lnTo>
                  <a:pt x="879905" y="2116"/>
                </a:lnTo>
                <a:lnTo>
                  <a:pt x="859244" y="13527"/>
                </a:lnTo>
                <a:lnTo>
                  <a:pt x="838129" y="25411"/>
                </a:lnTo>
                <a:lnTo>
                  <a:pt x="779471" y="59415"/>
                </a:lnTo>
                <a:lnTo>
                  <a:pt x="743083" y="81180"/>
                </a:lnTo>
                <a:lnTo>
                  <a:pt x="702758" y="105881"/>
                </a:lnTo>
                <a:lnTo>
                  <a:pt x="659075" y="133341"/>
                </a:lnTo>
                <a:lnTo>
                  <a:pt x="612611" y="163382"/>
                </a:lnTo>
                <a:lnTo>
                  <a:pt x="563943" y="195826"/>
                </a:lnTo>
                <a:lnTo>
                  <a:pt x="513649" y="230496"/>
                </a:lnTo>
                <a:lnTo>
                  <a:pt x="462305" y="267211"/>
                </a:lnTo>
                <a:lnTo>
                  <a:pt x="410490" y="305796"/>
                </a:lnTo>
                <a:lnTo>
                  <a:pt x="358781" y="346072"/>
                </a:lnTo>
                <a:lnTo>
                  <a:pt x="307755" y="387860"/>
                </a:lnTo>
                <a:lnTo>
                  <a:pt x="257989" y="430982"/>
                </a:lnTo>
                <a:lnTo>
                  <a:pt x="217827" y="468085"/>
                </a:lnTo>
                <a:lnTo>
                  <a:pt x="129392" y="559440"/>
                </a:lnTo>
                <a:lnTo>
                  <a:pt x="40757" y="675117"/>
                </a:lnTo>
                <a:lnTo>
                  <a:pt x="0" y="785183"/>
                </a:lnTo>
                <a:lnTo>
                  <a:pt x="45734" y="845924"/>
                </a:lnTo>
                <a:lnTo>
                  <a:pt x="147383" y="852560"/>
                </a:lnTo>
                <a:lnTo>
                  <a:pt x="249231" y="834775"/>
                </a:lnTo>
                <a:lnTo>
                  <a:pt x="295561" y="822251"/>
                </a:lnTo>
                <a:lnTo>
                  <a:pt x="349986" y="802115"/>
                </a:lnTo>
                <a:lnTo>
                  <a:pt x="483386" y="748921"/>
                </a:lnTo>
                <a:lnTo>
                  <a:pt x="650951" y="673489"/>
                </a:lnTo>
                <a:lnTo>
                  <a:pt x="807869" y="586641"/>
                </a:lnTo>
                <a:lnTo>
                  <a:pt x="757863" y="602075"/>
                </a:lnTo>
                <a:lnTo>
                  <a:pt x="649768" y="656925"/>
                </a:lnTo>
                <a:lnTo>
                  <a:pt x="508395" y="720313"/>
                </a:lnTo>
                <a:lnTo>
                  <a:pt x="365479" y="769306"/>
                </a:lnTo>
                <a:lnTo>
                  <a:pt x="272938" y="790245"/>
                </a:lnTo>
                <a:lnTo>
                  <a:pt x="205616" y="799597"/>
                </a:lnTo>
                <a:lnTo>
                  <a:pt x="158609" y="799114"/>
                </a:lnTo>
                <a:lnTo>
                  <a:pt x="127016" y="790550"/>
                </a:lnTo>
                <a:lnTo>
                  <a:pt x="105936" y="775657"/>
                </a:lnTo>
                <a:lnTo>
                  <a:pt x="98466" y="765175"/>
                </a:lnTo>
                <a:lnTo>
                  <a:pt x="91096" y="731116"/>
                </a:lnTo>
                <a:lnTo>
                  <a:pt x="106383" y="669558"/>
                </a:lnTo>
                <a:lnTo>
                  <a:pt x="166884" y="576579"/>
                </a:lnTo>
                <a:lnTo>
                  <a:pt x="200626" y="537194"/>
                </a:lnTo>
                <a:lnTo>
                  <a:pt x="235594" y="498779"/>
                </a:lnTo>
                <a:lnTo>
                  <a:pt x="271620" y="461383"/>
                </a:lnTo>
                <a:lnTo>
                  <a:pt x="308531" y="425056"/>
                </a:lnTo>
                <a:lnTo>
                  <a:pt x="346159" y="389849"/>
                </a:lnTo>
                <a:lnTo>
                  <a:pt x="384332" y="355812"/>
                </a:lnTo>
                <a:lnTo>
                  <a:pt x="422881" y="322994"/>
                </a:lnTo>
                <a:lnTo>
                  <a:pt x="461634" y="291446"/>
                </a:lnTo>
                <a:lnTo>
                  <a:pt x="500423" y="261217"/>
                </a:lnTo>
                <a:lnTo>
                  <a:pt x="539075" y="232359"/>
                </a:lnTo>
                <a:lnTo>
                  <a:pt x="577422" y="204920"/>
                </a:lnTo>
                <a:lnTo>
                  <a:pt x="610036" y="181799"/>
                </a:lnTo>
                <a:lnTo>
                  <a:pt x="688540" y="127599"/>
                </a:lnTo>
                <a:lnTo>
                  <a:pt x="783928" y="65063"/>
                </a:lnTo>
                <a:lnTo>
                  <a:pt x="867193" y="16935"/>
                </a:lnTo>
                <a:lnTo>
                  <a:pt x="888380" y="6915"/>
                </a:lnTo>
                <a:lnTo>
                  <a:pt x="883083" y="0"/>
                </a:lnTo>
                <a:close/>
              </a:path>
            </a:pathLst>
          </a:custGeom>
          <a:solidFill>
            <a:srgbClr val="F5C40F"/>
          </a:solidFill>
        </p:spPr>
        <p:txBody>
          <a:bodyPr wrap="square" lIns="0" tIns="0" rIns="0" bIns="0" rtlCol="0"/>
          <a:lstStyle/>
          <a:p>
            <a:endParaRPr/>
          </a:p>
        </p:txBody>
      </p:sp>
      <p:sp>
        <p:nvSpPr>
          <p:cNvPr id="21" name="bg object 21"/>
          <p:cNvSpPr/>
          <p:nvPr/>
        </p:nvSpPr>
        <p:spPr>
          <a:xfrm>
            <a:off x="6952878" y="5522722"/>
            <a:ext cx="391795" cy="412750"/>
          </a:xfrm>
          <a:custGeom>
            <a:avLst/>
            <a:gdLst/>
            <a:ahLst/>
            <a:cxnLst/>
            <a:rect l="l" t="t" r="r" b="b"/>
            <a:pathLst>
              <a:path w="391795" h="412750">
                <a:moveTo>
                  <a:pt x="237861" y="0"/>
                </a:moveTo>
                <a:lnTo>
                  <a:pt x="72036" y="5299"/>
                </a:lnTo>
                <a:lnTo>
                  <a:pt x="72036" y="73599"/>
                </a:lnTo>
                <a:lnTo>
                  <a:pt x="0" y="73599"/>
                </a:lnTo>
                <a:lnTo>
                  <a:pt x="0" y="138187"/>
                </a:lnTo>
                <a:lnTo>
                  <a:pt x="70977" y="138187"/>
                </a:lnTo>
                <a:lnTo>
                  <a:pt x="70977" y="325085"/>
                </a:lnTo>
                <a:lnTo>
                  <a:pt x="73609" y="338735"/>
                </a:lnTo>
                <a:lnTo>
                  <a:pt x="85675" y="368765"/>
                </a:lnTo>
                <a:lnTo>
                  <a:pt x="113434" y="398795"/>
                </a:lnTo>
                <a:lnTo>
                  <a:pt x="163141" y="412445"/>
                </a:lnTo>
                <a:lnTo>
                  <a:pt x="381440" y="412445"/>
                </a:lnTo>
                <a:lnTo>
                  <a:pt x="382262" y="401765"/>
                </a:lnTo>
                <a:lnTo>
                  <a:pt x="384468" y="377435"/>
                </a:lnTo>
                <a:lnTo>
                  <a:pt x="387667" y="351021"/>
                </a:lnTo>
                <a:lnTo>
                  <a:pt x="391469" y="334089"/>
                </a:lnTo>
                <a:lnTo>
                  <a:pt x="387303" y="335826"/>
                </a:lnTo>
                <a:lnTo>
                  <a:pt x="375993" y="339646"/>
                </a:lnTo>
                <a:lnTo>
                  <a:pt x="359321" y="343467"/>
                </a:lnTo>
                <a:lnTo>
                  <a:pt x="339066" y="345203"/>
                </a:lnTo>
                <a:lnTo>
                  <a:pt x="264345" y="345203"/>
                </a:lnTo>
                <a:lnTo>
                  <a:pt x="260450" y="345064"/>
                </a:lnTo>
                <a:lnTo>
                  <a:pt x="251880" y="341698"/>
                </a:lnTo>
                <a:lnTo>
                  <a:pt x="243311" y="330688"/>
                </a:lnTo>
                <a:lnTo>
                  <a:pt x="239415" y="307613"/>
                </a:lnTo>
                <a:lnTo>
                  <a:pt x="239415" y="139775"/>
                </a:lnTo>
                <a:lnTo>
                  <a:pt x="371341" y="139775"/>
                </a:lnTo>
                <a:lnTo>
                  <a:pt x="371341" y="74657"/>
                </a:lnTo>
                <a:lnTo>
                  <a:pt x="236802" y="74657"/>
                </a:lnTo>
                <a:lnTo>
                  <a:pt x="237861" y="0"/>
                </a:lnTo>
                <a:close/>
              </a:path>
            </a:pathLst>
          </a:custGeom>
          <a:solidFill>
            <a:srgbClr val="1A5DAC"/>
          </a:solidFill>
        </p:spPr>
        <p:txBody>
          <a:bodyPr wrap="square" lIns="0" tIns="0" rIns="0" bIns="0" rtlCol="0"/>
          <a:lstStyle/>
          <a:p>
            <a:endParaRPr/>
          </a:p>
        </p:txBody>
      </p:sp>
      <p:sp>
        <p:nvSpPr>
          <p:cNvPr id="22" name="bg object 22"/>
          <p:cNvSpPr/>
          <p:nvPr/>
        </p:nvSpPr>
        <p:spPr>
          <a:xfrm>
            <a:off x="5435661" y="5522722"/>
            <a:ext cx="391795" cy="412750"/>
          </a:xfrm>
          <a:custGeom>
            <a:avLst/>
            <a:gdLst/>
            <a:ahLst/>
            <a:cxnLst/>
            <a:rect l="l" t="t" r="r" b="b"/>
            <a:pathLst>
              <a:path w="391795" h="412750">
                <a:moveTo>
                  <a:pt x="237861" y="0"/>
                </a:moveTo>
                <a:lnTo>
                  <a:pt x="72036" y="5299"/>
                </a:lnTo>
                <a:lnTo>
                  <a:pt x="72036" y="73599"/>
                </a:lnTo>
                <a:lnTo>
                  <a:pt x="0" y="73599"/>
                </a:lnTo>
                <a:lnTo>
                  <a:pt x="0" y="138187"/>
                </a:lnTo>
                <a:lnTo>
                  <a:pt x="70977" y="138187"/>
                </a:lnTo>
                <a:lnTo>
                  <a:pt x="70977" y="325085"/>
                </a:lnTo>
                <a:lnTo>
                  <a:pt x="73609" y="338735"/>
                </a:lnTo>
                <a:lnTo>
                  <a:pt x="85675" y="368765"/>
                </a:lnTo>
                <a:lnTo>
                  <a:pt x="113434" y="398795"/>
                </a:lnTo>
                <a:lnTo>
                  <a:pt x="163141" y="412445"/>
                </a:lnTo>
                <a:lnTo>
                  <a:pt x="381370" y="412445"/>
                </a:lnTo>
                <a:lnTo>
                  <a:pt x="382203" y="401765"/>
                </a:lnTo>
                <a:lnTo>
                  <a:pt x="384433" y="377435"/>
                </a:lnTo>
                <a:lnTo>
                  <a:pt x="387656" y="351021"/>
                </a:lnTo>
                <a:lnTo>
                  <a:pt x="391469" y="334089"/>
                </a:lnTo>
                <a:lnTo>
                  <a:pt x="387292" y="335826"/>
                </a:lnTo>
                <a:lnTo>
                  <a:pt x="375958" y="339646"/>
                </a:lnTo>
                <a:lnTo>
                  <a:pt x="359261" y="343467"/>
                </a:lnTo>
                <a:lnTo>
                  <a:pt x="338995" y="345203"/>
                </a:lnTo>
                <a:lnTo>
                  <a:pt x="264345" y="345203"/>
                </a:lnTo>
                <a:lnTo>
                  <a:pt x="260450" y="345064"/>
                </a:lnTo>
                <a:lnTo>
                  <a:pt x="251880" y="341698"/>
                </a:lnTo>
                <a:lnTo>
                  <a:pt x="243311" y="330688"/>
                </a:lnTo>
                <a:lnTo>
                  <a:pt x="239415" y="307613"/>
                </a:lnTo>
                <a:lnTo>
                  <a:pt x="239415" y="139775"/>
                </a:lnTo>
                <a:lnTo>
                  <a:pt x="371341" y="139775"/>
                </a:lnTo>
                <a:lnTo>
                  <a:pt x="371341" y="74657"/>
                </a:lnTo>
                <a:lnTo>
                  <a:pt x="236802" y="74657"/>
                </a:lnTo>
                <a:lnTo>
                  <a:pt x="237861" y="0"/>
                </a:lnTo>
                <a:close/>
              </a:path>
            </a:pathLst>
          </a:custGeom>
          <a:solidFill>
            <a:srgbClr val="1A5DAC"/>
          </a:solidFill>
        </p:spPr>
        <p:txBody>
          <a:bodyPr wrap="square" lIns="0" tIns="0" rIns="0" bIns="0" rtlCol="0"/>
          <a:lstStyle/>
          <a:p>
            <a:endParaRPr/>
          </a:p>
        </p:txBody>
      </p:sp>
      <p:sp>
        <p:nvSpPr>
          <p:cNvPr id="23" name="bg object 23"/>
          <p:cNvSpPr/>
          <p:nvPr/>
        </p:nvSpPr>
        <p:spPr>
          <a:xfrm>
            <a:off x="7369771" y="5595797"/>
            <a:ext cx="820419" cy="337185"/>
          </a:xfrm>
          <a:custGeom>
            <a:avLst/>
            <a:gdLst/>
            <a:ahLst/>
            <a:cxnLst/>
            <a:rect l="l" t="t" r="r" b="b"/>
            <a:pathLst>
              <a:path w="820420" h="337185">
                <a:moveTo>
                  <a:pt x="458774" y="336727"/>
                </a:moveTo>
                <a:lnTo>
                  <a:pt x="443445" y="297548"/>
                </a:lnTo>
                <a:lnTo>
                  <a:pt x="443039" y="272173"/>
                </a:lnTo>
                <a:lnTo>
                  <a:pt x="441642" y="185851"/>
                </a:lnTo>
                <a:lnTo>
                  <a:pt x="441553" y="180276"/>
                </a:lnTo>
                <a:lnTo>
                  <a:pt x="441515" y="177368"/>
                </a:lnTo>
                <a:lnTo>
                  <a:pt x="440563" y="118592"/>
                </a:lnTo>
                <a:lnTo>
                  <a:pt x="440436" y="111036"/>
                </a:lnTo>
                <a:lnTo>
                  <a:pt x="440385" y="107556"/>
                </a:lnTo>
                <a:lnTo>
                  <a:pt x="440270" y="100063"/>
                </a:lnTo>
                <a:lnTo>
                  <a:pt x="439648" y="84505"/>
                </a:lnTo>
                <a:lnTo>
                  <a:pt x="434721" y="66700"/>
                </a:lnTo>
                <a:lnTo>
                  <a:pt x="430187" y="50292"/>
                </a:lnTo>
                <a:lnTo>
                  <a:pt x="400456" y="16078"/>
                </a:lnTo>
                <a:lnTo>
                  <a:pt x="339064" y="533"/>
                </a:lnTo>
                <a:lnTo>
                  <a:pt x="274929" y="533"/>
                </a:lnTo>
                <a:lnTo>
                  <a:pt x="274929" y="177368"/>
                </a:lnTo>
                <a:lnTo>
                  <a:pt x="274929" y="255193"/>
                </a:lnTo>
                <a:lnTo>
                  <a:pt x="271297" y="265874"/>
                </a:lnTo>
                <a:lnTo>
                  <a:pt x="263283" y="270814"/>
                </a:lnTo>
                <a:lnTo>
                  <a:pt x="255270" y="272173"/>
                </a:lnTo>
                <a:lnTo>
                  <a:pt x="190373" y="272173"/>
                </a:lnTo>
                <a:lnTo>
                  <a:pt x="175895" y="269570"/>
                </a:lnTo>
                <a:lnTo>
                  <a:pt x="168681" y="263931"/>
                </a:lnTo>
                <a:lnTo>
                  <a:pt x="166128" y="258279"/>
                </a:lnTo>
                <a:lnTo>
                  <a:pt x="165823" y="255727"/>
                </a:lnTo>
                <a:lnTo>
                  <a:pt x="165823" y="195897"/>
                </a:lnTo>
                <a:lnTo>
                  <a:pt x="169799" y="185851"/>
                </a:lnTo>
                <a:lnTo>
                  <a:pt x="178536" y="180276"/>
                </a:lnTo>
                <a:lnTo>
                  <a:pt x="187274" y="177876"/>
                </a:lnTo>
                <a:lnTo>
                  <a:pt x="191249" y="177368"/>
                </a:lnTo>
                <a:lnTo>
                  <a:pt x="274929" y="177368"/>
                </a:lnTo>
                <a:lnTo>
                  <a:pt x="274929" y="533"/>
                </a:lnTo>
                <a:lnTo>
                  <a:pt x="27038" y="533"/>
                </a:lnTo>
                <a:lnTo>
                  <a:pt x="15392" y="81534"/>
                </a:lnTo>
                <a:lnTo>
                  <a:pt x="20726" y="79209"/>
                </a:lnTo>
                <a:lnTo>
                  <a:pt x="35433" y="74117"/>
                </a:lnTo>
                <a:lnTo>
                  <a:pt x="57607" y="69024"/>
                </a:lnTo>
                <a:lnTo>
                  <a:pt x="85305" y="66700"/>
                </a:lnTo>
                <a:lnTo>
                  <a:pt x="252691" y="66700"/>
                </a:lnTo>
                <a:lnTo>
                  <a:pt x="255993" y="67233"/>
                </a:lnTo>
                <a:lnTo>
                  <a:pt x="263283" y="69354"/>
                </a:lnTo>
                <a:lnTo>
                  <a:pt x="270560" y="73850"/>
                </a:lnTo>
                <a:lnTo>
                  <a:pt x="273875" y="81534"/>
                </a:lnTo>
                <a:lnTo>
                  <a:pt x="273875" y="93713"/>
                </a:lnTo>
                <a:lnTo>
                  <a:pt x="273418" y="96278"/>
                </a:lnTo>
                <a:lnTo>
                  <a:pt x="271030" y="101917"/>
                </a:lnTo>
                <a:lnTo>
                  <a:pt x="265176" y="107556"/>
                </a:lnTo>
                <a:lnTo>
                  <a:pt x="254317" y="110121"/>
                </a:lnTo>
                <a:lnTo>
                  <a:pt x="83185" y="110121"/>
                </a:lnTo>
                <a:lnTo>
                  <a:pt x="70192" y="111036"/>
                </a:lnTo>
                <a:lnTo>
                  <a:pt x="41592" y="118592"/>
                </a:lnTo>
                <a:lnTo>
                  <a:pt x="12992" y="140055"/>
                </a:lnTo>
                <a:lnTo>
                  <a:pt x="0" y="182664"/>
                </a:lnTo>
                <a:lnTo>
                  <a:pt x="0" y="255727"/>
                </a:lnTo>
                <a:lnTo>
                  <a:pt x="1079" y="267779"/>
                </a:lnTo>
                <a:lnTo>
                  <a:pt x="8280" y="294640"/>
                </a:lnTo>
                <a:lnTo>
                  <a:pt x="27495" y="322287"/>
                </a:lnTo>
                <a:lnTo>
                  <a:pt x="64617" y="336727"/>
                </a:lnTo>
                <a:lnTo>
                  <a:pt x="239141" y="336727"/>
                </a:lnTo>
                <a:lnTo>
                  <a:pt x="253720" y="333959"/>
                </a:lnTo>
                <a:lnTo>
                  <a:pt x="269849" y="325120"/>
                </a:lnTo>
                <a:lnTo>
                  <a:pt x="281851" y="306552"/>
                </a:lnTo>
                <a:lnTo>
                  <a:pt x="283438" y="309397"/>
                </a:lnTo>
                <a:lnTo>
                  <a:pt x="287007" y="316674"/>
                </a:lnTo>
                <a:lnTo>
                  <a:pt x="290766" y="326428"/>
                </a:lnTo>
                <a:lnTo>
                  <a:pt x="292938" y="336727"/>
                </a:lnTo>
                <a:lnTo>
                  <a:pt x="458774" y="336727"/>
                </a:lnTo>
                <a:close/>
              </a:path>
              <a:path w="820420" h="337185">
                <a:moveTo>
                  <a:pt x="820077" y="0"/>
                </a:moveTo>
                <a:lnTo>
                  <a:pt x="713092" y="0"/>
                </a:lnTo>
                <a:lnTo>
                  <a:pt x="683933" y="8026"/>
                </a:lnTo>
                <a:lnTo>
                  <a:pt x="664222" y="25679"/>
                </a:lnTo>
                <a:lnTo>
                  <a:pt x="653046" y="43332"/>
                </a:lnTo>
                <a:lnTo>
                  <a:pt x="649528" y="51358"/>
                </a:lnTo>
                <a:lnTo>
                  <a:pt x="646633" y="41846"/>
                </a:lnTo>
                <a:lnTo>
                  <a:pt x="645414" y="24549"/>
                </a:lnTo>
                <a:lnTo>
                  <a:pt x="645210" y="7950"/>
                </a:lnTo>
                <a:lnTo>
                  <a:pt x="645287" y="533"/>
                </a:lnTo>
                <a:lnTo>
                  <a:pt x="477342" y="533"/>
                </a:lnTo>
                <a:lnTo>
                  <a:pt x="487426" y="19977"/>
                </a:lnTo>
                <a:lnTo>
                  <a:pt x="492607" y="35407"/>
                </a:lnTo>
                <a:lnTo>
                  <a:pt x="494512" y="45567"/>
                </a:lnTo>
                <a:lnTo>
                  <a:pt x="494792" y="49237"/>
                </a:lnTo>
                <a:lnTo>
                  <a:pt x="494792" y="292785"/>
                </a:lnTo>
                <a:lnTo>
                  <a:pt x="492061" y="308737"/>
                </a:lnTo>
                <a:lnTo>
                  <a:pt x="486067" y="323100"/>
                </a:lnTo>
                <a:lnTo>
                  <a:pt x="480072" y="333286"/>
                </a:lnTo>
                <a:lnTo>
                  <a:pt x="477342" y="336727"/>
                </a:lnTo>
                <a:lnTo>
                  <a:pt x="679678" y="336727"/>
                </a:lnTo>
                <a:lnTo>
                  <a:pt x="667575" y="314007"/>
                </a:lnTo>
                <a:lnTo>
                  <a:pt x="662622" y="295503"/>
                </a:lnTo>
                <a:lnTo>
                  <a:pt x="661835" y="283044"/>
                </a:lnTo>
                <a:lnTo>
                  <a:pt x="662241" y="278498"/>
                </a:lnTo>
                <a:lnTo>
                  <a:pt x="662241" y="145072"/>
                </a:lnTo>
                <a:lnTo>
                  <a:pt x="671918" y="113728"/>
                </a:lnTo>
                <a:lnTo>
                  <a:pt x="693204" y="98475"/>
                </a:lnTo>
                <a:lnTo>
                  <a:pt x="714502" y="93548"/>
                </a:lnTo>
                <a:lnTo>
                  <a:pt x="724179" y="93179"/>
                </a:lnTo>
                <a:lnTo>
                  <a:pt x="753833" y="93179"/>
                </a:lnTo>
                <a:lnTo>
                  <a:pt x="784085" y="96240"/>
                </a:lnTo>
                <a:lnTo>
                  <a:pt x="804646" y="102971"/>
                </a:lnTo>
                <a:lnTo>
                  <a:pt x="816368" y="109715"/>
                </a:lnTo>
                <a:lnTo>
                  <a:pt x="820077" y="112776"/>
                </a:lnTo>
                <a:lnTo>
                  <a:pt x="820077" y="0"/>
                </a:lnTo>
                <a:close/>
              </a:path>
            </a:pathLst>
          </a:custGeom>
          <a:solidFill>
            <a:srgbClr val="1A5DAC"/>
          </a:solidFill>
        </p:spPr>
        <p:txBody>
          <a:bodyPr wrap="square" lIns="0" tIns="0" rIns="0" bIns="0" rtlCol="0"/>
          <a:lstStyle/>
          <a:p>
            <a:endParaRPr/>
          </a:p>
        </p:txBody>
      </p:sp>
      <p:sp>
        <p:nvSpPr>
          <p:cNvPr id="24" name="bg object 24"/>
          <p:cNvSpPr/>
          <p:nvPr/>
        </p:nvSpPr>
        <p:spPr>
          <a:xfrm>
            <a:off x="5075902" y="5595792"/>
            <a:ext cx="342900" cy="337185"/>
          </a:xfrm>
          <a:custGeom>
            <a:avLst/>
            <a:gdLst/>
            <a:ahLst/>
            <a:cxnLst/>
            <a:rect l="l" t="t" r="r" b="b"/>
            <a:pathLst>
              <a:path w="342900" h="337185">
                <a:moveTo>
                  <a:pt x="342809" y="0"/>
                </a:moveTo>
                <a:lnTo>
                  <a:pt x="235743" y="0"/>
                </a:lnTo>
                <a:lnTo>
                  <a:pt x="206594" y="8024"/>
                </a:lnTo>
                <a:lnTo>
                  <a:pt x="186880" y="25678"/>
                </a:lnTo>
                <a:lnTo>
                  <a:pt x="175707" y="43332"/>
                </a:lnTo>
                <a:lnTo>
                  <a:pt x="172181" y="51357"/>
                </a:lnTo>
                <a:lnTo>
                  <a:pt x="169076" y="41849"/>
                </a:lnTo>
                <a:lnTo>
                  <a:pt x="167891" y="24551"/>
                </a:lnTo>
                <a:lnTo>
                  <a:pt x="167791" y="7949"/>
                </a:lnTo>
                <a:lnTo>
                  <a:pt x="167944" y="529"/>
                </a:lnTo>
                <a:lnTo>
                  <a:pt x="0" y="529"/>
                </a:lnTo>
                <a:lnTo>
                  <a:pt x="10125" y="19975"/>
                </a:lnTo>
                <a:lnTo>
                  <a:pt x="15325" y="35402"/>
                </a:lnTo>
                <a:lnTo>
                  <a:pt x="17241" y="45568"/>
                </a:lnTo>
                <a:lnTo>
                  <a:pt x="17514" y="49233"/>
                </a:lnTo>
                <a:lnTo>
                  <a:pt x="17514" y="292788"/>
                </a:lnTo>
                <a:lnTo>
                  <a:pt x="14778" y="308736"/>
                </a:lnTo>
                <a:lnTo>
                  <a:pt x="8757" y="323096"/>
                </a:lnTo>
                <a:lnTo>
                  <a:pt x="2736" y="333287"/>
                </a:lnTo>
                <a:lnTo>
                  <a:pt x="0" y="336729"/>
                </a:lnTo>
                <a:lnTo>
                  <a:pt x="201843" y="336729"/>
                </a:lnTo>
                <a:lnTo>
                  <a:pt x="189971" y="314003"/>
                </a:lnTo>
                <a:lnTo>
                  <a:pt x="184990" y="295498"/>
                </a:lnTo>
                <a:lnTo>
                  <a:pt x="184076" y="283049"/>
                </a:lnTo>
                <a:lnTo>
                  <a:pt x="184399" y="278491"/>
                </a:lnTo>
                <a:lnTo>
                  <a:pt x="184399" y="145067"/>
                </a:lnTo>
                <a:lnTo>
                  <a:pt x="194165" y="113731"/>
                </a:lnTo>
                <a:lnTo>
                  <a:pt x="215650" y="98476"/>
                </a:lnTo>
                <a:lnTo>
                  <a:pt x="237135" y="93545"/>
                </a:lnTo>
                <a:lnTo>
                  <a:pt x="246901" y="93181"/>
                </a:lnTo>
                <a:lnTo>
                  <a:pt x="275998" y="93181"/>
                </a:lnTo>
                <a:lnTo>
                  <a:pt x="306579" y="96241"/>
                </a:lnTo>
                <a:lnTo>
                  <a:pt x="327307" y="102975"/>
                </a:lnTo>
                <a:lnTo>
                  <a:pt x="339083" y="109709"/>
                </a:lnTo>
                <a:lnTo>
                  <a:pt x="342809" y="112769"/>
                </a:lnTo>
                <a:lnTo>
                  <a:pt x="342809" y="0"/>
                </a:lnTo>
                <a:close/>
              </a:path>
            </a:pathLst>
          </a:custGeom>
          <a:solidFill>
            <a:srgbClr val="1A5DAC"/>
          </a:solidFill>
        </p:spPr>
        <p:txBody>
          <a:bodyPr wrap="square" lIns="0" tIns="0" rIns="0" bIns="0" rtlCol="0"/>
          <a:lstStyle/>
          <a:p>
            <a:endParaRPr/>
          </a:p>
        </p:txBody>
      </p:sp>
      <p:sp>
        <p:nvSpPr>
          <p:cNvPr id="25" name="bg object 25"/>
          <p:cNvSpPr/>
          <p:nvPr/>
        </p:nvSpPr>
        <p:spPr>
          <a:xfrm>
            <a:off x="5858345" y="5475617"/>
            <a:ext cx="462915" cy="459740"/>
          </a:xfrm>
          <a:custGeom>
            <a:avLst/>
            <a:gdLst/>
            <a:ahLst/>
            <a:cxnLst/>
            <a:rect l="l" t="t" r="r" b="b"/>
            <a:pathLst>
              <a:path w="462914" h="459739">
                <a:moveTo>
                  <a:pt x="445566" y="165709"/>
                </a:moveTo>
                <a:lnTo>
                  <a:pt x="430568" y="144551"/>
                </a:lnTo>
                <a:lnTo>
                  <a:pt x="405612" y="131495"/>
                </a:lnTo>
                <a:lnTo>
                  <a:pt x="380352" y="124688"/>
                </a:lnTo>
                <a:lnTo>
                  <a:pt x="364490" y="122301"/>
                </a:lnTo>
                <a:lnTo>
                  <a:pt x="363994" y="121767"/>
                </a:lnTo>
                <a:lnTo>
                  <a:pt x="220408" y="121767"/>
                </a:lnTo>
                <a:lnTo>
                  <a:pt x="205752" y="127342"/>
                </a:lnTo>
                <a:lnTo>
                  <a:pt x="194170" y="138582"/>
                </a:lnTo>
                <a:lnTo>
                  <a:pt x="186563" y="149618"/>
                </a:lnTo>
                <a:lnTo>
                  <a:pt x="183832" y="154597"/>
                </a:lnTo>
                <a:lnTo>
                  <a:pt x="183832" y="0"/>
                </a:lnTo>
                <a:lnTo>
                  <a:pt x="0" y="0"/>
                </a:lnTo>
                <a:lnTo>
                  <a:pt x="7366" y="15671"/>
                </a:lnTo>
                <a:lnTo>
                  <a:pt x="12687" y="32092"/>
                </a:lnTo>
                <a:lnTo>
                  <a:pt x="15925" y="45034"/>
                </a:lnTo>
                <a:lnTo>
                  <a:pt x="17018" y="50292"/>
                </a:lnTo>
                <a:lnTo>
                  <a:pt x="17018" y="411378"/>
                </a:lnTo>
                <a:lnTo>
                  <a:pt x="14122" y="428726"/>
                </a:lnTo>
                <a:lnTo>
                  <a:pt x="8293" y="444207"/>
                </a:lnTo>
                <a:lnTo>
                  <a:pt x="2578" y="455307"/>
                </a:lnTo>
                <a:lnTo>
                  <a:pt x="0" y="459562"/>
                </a:lnTo>
                <a:lnTo>
                  <a:pt x="201841" y="459562"/>
                </a:lnTo>
                <a:lnTo>
                  <a:pt x="193827" y="451370"/>
                </a:lnTo>
                <a:lnTo>
                  <a:pt x="188595" y="436994"/>
                </a:lnTo>
                <a:lnTo>
                  <a:pt x="185750" y="423303"/>
                </a:lnTo>
                <a:lnTo>
                  <a:pt x="184886" y="417207"/>
                </a:lnTo>
                <a:lnTo>
                  <a:pt x="184886" y="209651"/>
                </a:lnTo>
                <a:lnTo>
                  <a:pt x="188785" y="195287"/>
                </a:lnTo>
                <a:lnTo>
                  <a:pt x="197358" y="188480"/>
                </a:lnTo>
                <a:lnTo>
                  <a:pt x="205930" y="186423"/>
                </a:lnTo>
                <a:lnTo>
                  <a:pt x="272884" y="186359"/>
                </a:lnTo>
                <a:lnTo>
                  <a:pt x="289140" y="190246"/>
                </a:lnTo>
                <a:lnTo>
                  <a:pt x="296506" y="198805"/>
                </a:lnTo>
                <a:lnTo>
                  <a:pt x="298437" y="207352"/>
                </a:lnTo>
                <a:lnTo>
                  <a:pt x="298310" y="211239"/>
                </a:lnTo>
                <a:lnTo>
                  <a:pt x="298310" y="411378"/>
                </a:lnTo>
                <a:lnTo>
                  <a:pt x="294233" y="430301"/>
                </a:lnTo>
                <a:lnTo>
                  <a:pt x="288366" y="445592"/>
                </a:lnTo>
                <a:lnTo>
                  <a:pt x="283083" y="455828"/>
                </a:lnTo>
                <a:lnTo>
                  <a:pt x="280797" y="459562"/>
                </a:lnTo>
                <a:lnTo>
                  <a:pt x="325285" y="459562"/>
                </a:lnTo>
                <a:lnTo>
                  <a:pt x="311696" y="369189"/>
                </a:lnTo>
                <a:lnTo>
                  <a:pt x="356641" y="273126"/>
                </a:lnTo>
                <a:lnTo>
                  <a:pt x="415975" y="196811"/>
                </a:lnTo>
                <a:lnTo>
                  <a:pt x="445566" y="165709"/>
                </a:lnTo>
                <a:close/>
              </a:path>
              <a:path w="462914" h="459739">
                <a:moveTo>
                  <a:pt x="462508" y="279019"/>
                </a:moveTo>
                <a:lnTo>
                  <a:pt x="456768" y="284835"/>
                </a:lnTo>
                <a:lnTo>
                  <a:pt x="444373" y="301713"/>
                </a:lnTo>
                <a:lnTo>
                  <a:pt x="432574" y="328828"/>
                </a:lnTo>
                <a:lnTo>
                  <a:pt x="428612" y="365315"/>
                </a:lnTo>
                <a:lnTo>
                  <a:pt x="434809" y="386803"/>
                </a:lnTo>
                <a:lnTo>
                  <a:pt x="446354" y="401053"/>
                </a:lnTo>
                <a:lnTo>
                  <a:pt x="457517" y="408940"/>
                </a:lnTo>
                <a:lnTo>
                  <a:pt x="462508" y="411378"/>
                </a:lnTo>
                <a:lnTo>
                  <a:pt x="462508" y="279019"/>
                </a:lnTo>
                <a:close/>
              </a:path>
            </a:pathLst>
          </a:custGeom>
          <a:solidFill>
            <a:srgbClr val="1A5DAC"/>
          </a:solidFill>
        </p:spPr>
        <p:txBody>
          <a:bodyPr wrap="square" lIns="0" tIns="0" rIns="0" bIns="0" rtlCol="0"/>
          <a:lstStyle/>
          <a:p>
            <a:endParaRPr/>
          </a:p>
        </p:txBody>
      </p:sp>
      <p:sp>
        <p:nvSpPr>
          <p:cNvPr id="26" name="bg object 26"/>
          <p:cNvSpPr/>
          <p:nvPr/>
        </p:nvSpPr>
        <p:spPr>
          <a:xfrm>
            <a:off x="3990975" y="5476664"/>
            <a:ext cx="521334" cy="454025"/>
          </a:xfrm>
          <a:custGeom>
            <a:avLst/>
            <a:gdLst/>
            <a:ahLst/>
            <a:cxnLst/>
            <a:rect l="l" t="t" r="r" b="b"/>
            <a:pathLst>
              <a:path w="521335" h="454025">
                <a:moveTo>
                  <a:pt x="246336" y="0"/>
                </a:moveTo>
                <a:lnTo>
                  <a:pt x="0" y="0"/>
                </a:lnTo>
                <a:lnTo>
                  <a:pt x="10719" y="15336"/>
                </a:lnTo>
                <a:lnTo>
                  <a:pt x="16223" y="27397"/>
                </a:lnTo>
                <a:lnTo>
                  <a:pt x="18251" y="35289"/>
                </a:lnTo>
                <a:lnTo>
                  <a:pt x="18541" y="38119"/>
                </a:lnTo>
                <a:lnTo>
                  <a:pt x="19601" y="406087"/>
                </a:lnTo>
                <a:lnTo>
                  <a:pt x="16811" y="423586"/>
                </a:lnTo>
                <a:lnTo>
                  <a:pt x="11191" y="438849"/>
                </a:lnTo>
                <a:lnTo>
                  <a:pt x="5670" y="449645"/>
                </a:lnTo>
                <a:lnTo>
                  <a:pt x="3178" y="453739"/>
                </a:lnTo>
                <a:lnTo>
                  <a:pt x="111247" y="453739"/>
                </a:lnTo>
                <a:lnTo>
                  <a:pt x="101414" y="440486"/>
                </a:lnTo>
                <a:lnTo>
                  <a:pt x="97342" y="424750"/>
                </a:lnTo>
                <a:lnTo>
                  <a:pt x="96647" y="411597"/>
                </a:lnTo>
                <a:lnTo>
                  <a:pt x="96945" y="406087"/>
                </a:lnTo>
                <a:lnTo>
                  <a:pt x="96945" y="84184"/>
                </a:lnTo>
                <a:lnTo>
                  <a:pt x="281832" y="453739"/>
                </a:lnTo>
                <a:lnTo>
                  <a:pt x="506452" y="453739"/>
                </a:lnTo>
                <a:lnTo>
                  <a:pt x="506452" y="58766"/>
                </a:lnTo>
                <a:lnTo>
                  <a:pt x="508687" y="35197"/>
                </a:lnTo>
                <a:lnTo>
                  <a:pt x="513603" y="17933"/>
                </a:lnTo>
                <a:lnTo>
                  <a:pt x="518519" y="7319"/>
                </a:lnTo>
                <a:lnTo>
                  <a:pt x="520753" y="3704"/>
                </a:lnTo>
                <a:lnTo>
                  <a:pt x="413214" y="3704"/>
                </a:lnTo>
                <a:lnTo>
                  <a:pt x="423659" y="20572"/>
                </a:lnTo>
                <a:lnTo>
                  <a:pt x="428045" y="38581"/>
                </a:lnTo>
                <a:lnTo>
                  <a:pt x="428856" y="52917"/>
                </a:lnTo>
                <a:lnTo>
                  <a:pt x="428575" y="58766"/>
                </a:lnTo>
                <a:lnTo>
                  <a:pt x="428575" y="369026"/>
                </a:lnTo>
                <a:lnTo>
                  <a:pt x="246336" y="0"/>
                </a:lnTo>
                <a:close/>
              </a:path>
            </a:pathLst>
          </a:custGeom>
          <a:solidFill>
            <a:srgbClr val="1A5DAC"/>
          </a:solidFill>
        </p:spPr>
        <p:txBody>
          <a:bodyPr wrap="square" lIns="0" tIns="0" rIns="0" bIns="0" rtlCol="0"/>
          <a:lstStyle/>
          <a:p>
            <a:endParaRPr/>
          </a:p>
        </p:txBody>
      </p:sp>
      <p:pic>
        <p:nvPicPr>
          <p:cNvPr id="27" name="bg object 27"/>
          <p:cNvPicPr/>
          <p:nvPr/>
        </p:nvPicPr>
        <p:blipFill>
          <a:blip r:embed="rId3" cstate="email">
            <a:extLst>
              <a:ext uri="{28A0092B-C50C-407E-A947-70E740481C1C}">
                <a14:useLocalDpi xmlns:a14="http://schemas.microsoft.com/office/drawing/2010/main"/>
              </a:ext>
            </a:extLst>
          </a:blip>
          <a:stretch>
            <a:fillRect/>
          </a:stretch>
        </p:blipFill>
        <p:spPr>
          <a:xfrm>
            <a:off x="4203412" y="6032589"/>
            <a:ext cx="103301" cy="94134"/>
          </a:xfrm>
          <a:prstGeom prst="rect">
            <a:avLst/>
          </a:prstGeom>
        </p:spPr>
      </p:pic>
      <p:pic>
        <p:nvPicPr>
          <p:cNvPr id="28" name="bg object 28"/>
          <p:cNvPicPr/>
          <p:nvPr/>
        </p:nvPicPr>
        <p:blipFill>
          <a:blip r:embed="rId4" cstate="email">
            <a:extLst>
              <a:ext uri="{28A0092B-C50C-407E-A947-70E740481C1C}">
                <a14:useLocalDpi xmlns:a14="http://schemas.microsoft.com/office/drawing/2010/main"/>
              </a:ext>
            </a:extLst>
          </a:blip>
          <a:stretch>
            <a:fillRect/>
          </a:stretch>
        </p:blipFill>
        <p:spPr>
          <a:xfrm>
            <a:off x="3998391" y="6005584"/>
            <a:ext cx="113965" cy="120187"/>
          </a:xfrm>
          <a:prstGeom prst="rect">
            <a:avLst/>
          </a:prstGeom>
        </p:spPr>
      </p:pic>
      <p:pic>
        <p:nvPicPr>
          <p:cNvPr id="29" name="bg object 29"/>
          <p:cNvPicPr/>
          <p:nvPr/>
        </p:nvPicPr>
        <p:blipFill>
          <a:blip r:embed="rId5" cstate="email">
            <a:extLst>
              <a:ext uri="{28A0092B-C50C-407E-A947-70E740481C1C}">
                <a14:useLocalDpi xmlns:a14="http://schemas.microsoft.com/office/drawing/2010/main"/>
              </a:ext>
            </a:extLst>
          </a:blip>
          <a:stretch>
            <a:fillRect/>
          </a:stretch>
        </p:blipFill>
        <p:spPr>
          <a:xfrm>
            <a:off x="4399422" y="6005584"/>
            <a:ext cx="98534" cy="120187"/>
          </a:xfrm>
          <a:prstGeom prst="rect">
            <a:avLst/>
          </a:prstGeom>
        </p:spPr>
      </p:pic>
      <p:pic>
        <p:nvPicPr>
          <p:cNvPr id="30" name="bg object 30"/>
          <p:cNvPicPr/>
          <p:nvPr/>
        </p:nvPicPr>
        <p:blipFill>
          <a:blip r:embed="rId6" cstate="email">
            <a:extLst>
              <a:ext uri="{28A0092B-C50C-407E-A947-70E740481C1C}">
                <a14:useLocalDpi xmlns:a14="http://schemas.microsoft.com/office/drawing/2010/main"/>
              </a:ext>
            </a:extLst>
          </a:blip>
          <a:stretch>
            <a:fillRect/>
          </a:stretch>
        </p:blipFill>
        <p:spPr>
          <a:xfrm>
            <a:off x="6130178" y="6032589"/>
            <a:ext cx="103252" cy="94134"/>
          </a:xfrm>
          <a:prstGeom prst="rect">
            <a:avLst/>
          </a:prstGeom>
        </p:spPr>
      </p:pic>
      <p:pic>
        <p:nvPicPr>
          <p:cNvPr id="31" name="bg object 31"/>
          <p:cNvPicPr/>
          <p:nvPr/>
        </p:nvPicPr>
        <p:blipFill>
          <a:blip r:embed="rId7" cstate="email">
            <a:extLst>
              <a:ext uri="{28A0092B-C50C-407E-A947-70E740481C1C}">
                <a14:useLocalDpi xmlns:a14="http://schemas.microsoft.com/office/drawing/2010/main"/>
              </a:ext>
            </a:extLst>
          </a:blip>
          <a:stretch>
            <a:fillRect/>
          </a:stretch>
        </p:blipFill>
        <p:spPr>
          <a:xfrm>
            <a:off x="7831230" y="6032589"/>
            <a:ext cx="103252" cy="94134"/>
          </a:xfrm>
          <a:prstGeom prst="rect">
            <a:avLst/>
          </a:prstGeom>
        </p:spPr>
      </p:pic>
      <p:pic>
        <p:nvPicPr>
          <p:cNvPr id="32" name="bg object 32"/>
          <p:cNvPicPr/>
          <p:nvPr/>
        </p:nvPicPr>
        <p:blipFill>
          <a:blip r:embed="rId8" cstate="email">
            <a:extLst>
              <a:ext uri="{28A0092B-C50C-407E-A947-70E740481C1C}">
                <a14:useLocalDpi xmlns:a14="http://schemas.microsoft.com/office/drawing/2010/main"/>
              </a:ext>
            </a:extLst>
          </a:blip>
          <a:stretch>
            <a:fillRect/>
          </a:stretch>
        </p:blipFill>
        <p:spPr>
          <a:xfrm>
            <a:off x="6792350" y="6005584"/>
            <a:ext cx="99085" cy="120187"/>
          </a:xfrm>
          <a:prstGeom prst="rect">
            <a:avLst/>
          </a:prstGeom>
        </p:spPr>
      </p:pic>
      <p:pic>
        <p:nvPicPr>
          <p:cNvPr id="33" name="bg object 33"/>
          <p:cNvPicPr/>
          <p:nvPr/>
        </p:nvPicPr>
        <p:blipFill>
          <a:blip r:embed="rId9" cstate="email">
            <a:extLst>
              <a:ext uri="{28A0092B-C50C-407E-A947-70E740481C1C}">
                <a14:useLocalDpi xmlns:a14="http://schemas.microsoft.com/office/drawing/2010/main"/>
              </a:ext>
            </a:extLst>
          </a:blip>
          <a:stretch>
            <a:fillRect/>
          </a:stretch>
        </p:blipFill>
        <p:spPr>
          <a:xfrm>
            <a:off x="4591194" y="6031271"/>
            <a:ext cx="106515" cy="97147"/>
          </a:xfrm>
          <a:prstGeom prst="rect">
            <a:avLst/>
          </a:prstGeom>
        </p:spPr>
      </p:pic>
      <p:pic>
        <p:nvPicPr>
          <p:cNvPr id="34" name="bg object 34"/>
          <p:cNvPicPr/>
          <p:nvPr/>
        </p:nvPicPr>
        <p:blipFill>
          <a:blip r:embed="rId10" cstate="email">
            <a:extLst>
              <a:ext uri="{28A0092B-C50C-407E-A947-70E740481C1C}">
                <a14:useLocalDpi xmlns:a14="http://schemas.microsoft.com/office/drawing/2010/main"/>
              </a:ext>
            </a:extLst>
          </a:blip>
          <a:stretch>
            <a:fillRect/>
          </a:stretch>
        </p:blipFill>
        <p:spPr>
          <a:xfrm>
            <a:off x="5449927" y="6031271"/>
            <a:ext cx="105936" cy="97147"/>
          </a:xfrm>
          <a:prstGeom prst="rect">
            <a:avLst/>
          </a:prstGeom>
        </p:spPr>
      </p:pic>
      <p:pic>
        <p:nvPicPr>
          <p:cNvPr id="35" name="bg object 35"/>
          <p:cNvPicPr/>
          <p:nvPr/>
        </p:nvPicPr>
        <p:blipFill>
          <a:blip r:embed="rId11" cstate="email">
            <a:extLst>
              <a:ext uri="{28A0092B-C50C-407E-A947-70E740481C1C}">
                <a14:useLocalDpi xmlns:a14="http://schemas.microsoft.com/office/drawing/2010/main"/>
              </a:ext>
            </a:extLst>
          </a:blip>
          <a:stretch>
            <a:fillRect/>
          </a:stretch>
        </p:blipFill>
        <p:spPr>
          <a:xfrm>
            <a:off x="6324536" y="6031271"/>
            <a:ext cx="106006" cy="97147"/>
          </a:xfrm>
          <a:prstGeom prst="rect">
            <a:avLst/>
          </a:prstGeom>
        </p:spPr>
      </p:pic>
      <p:pic>
        <p:nvPicPr>
          <p:cNvPr id="36" name="bg object 36"/>
          <p:cNvPicPr/>
          <p:nvPr/>
        </p:nvPicPr>
        <p:blipFill>
          <a:blip r:embed="rId12" cstate="email">
            <a:extLst>
              <a:ext uri="{28A0092B-C50C-407E-A947-70E740481C1C}">
                <a14:useLocalDpi xmlns:a14="http://schemas.microsoft.com/office/drawing/2010/main"/>
              </a:ext>
            </a:extLst>
          </a:blip>
          <a:stretch>
            <a:fillRect/>
          </a:stretch>
        </p:blipFill>
        <p:spPr>
          <a:xfrm>
            <a:off x="4777656" y="6036823"/>
            <a:ext cx="108619" cy="87890"/>
          </a:xfrm>
          <a:prstGeom prst="rect">
            <a:avLst/>
          </a:prstGeom>
        </p:spPr>
      </p:pic>
      <p:sp>
        <p:nvSpPr>
          <p:cNvPr id="37" name="bg object 37"/>
          <p:cNvSpPr/>
          <p:nvPr/>
        </p:nvSpPr>
        <p:spPr>
          <a:xfrm>
            <a:off x="4972084" y="6036823"/>
            <a:ext cx="33655" cy="88265"/>
          </a:xfrm>
          <a:custGeom>
            <a:avLst/>
            <a:gdLst/>
            <a:ahLst/>
            <a:cxnLst/>
            <a:rect l="l" t="t" r="r" b="b"/>
            <a:pathLst>
              <a:path w="33654" h="88264">
                <a:moveTo>
                  <a:pt x="33405" y="0"/>
                </a:moveTo>
                <a:lnTo>
                  <a:pt x="0" y="0"/>
                </a:lnTo>
                <a:lnTo>
                  <a:pt x="0" y="87890"/>
                </a:lnTo>
                <a:lnTo>
                  <a:pt x="33405" y="87890"/>
                </a:lnTo>
                <a:lnTo>
                  <a:pt x="33405" y="0"/>
                </a:lnTo>
                <a:close/>
              </a:path>
            </a:pathLst>
          </a:custGeom>
          <a:solidFill>
            <a:srgbClr val="9A8D7E"/>
          </a:solidFill>
        </p:spPr>
        <p:txBody>
          <a:bodyPr wrap="square" lIns="0" tIns="0" rIns="0" bIns="0" rtlCol="0"/>
          <a:lstStyle/>
          <a:p>
            <a:endParaRPr/>
          </a:p>
        </p:txBody>
      </p:sp>
      <p:sp>
        <p:nvSpPr>
          <p:cNvPr id="38" name="bg object 38"/>
          <p:cNvSpPr/>
          <p:nvPr/>
        </p:nvSpPr>
        <p:spPr>
          <a:xfrm>
            <a:off x="5645415" y="6005584"/>
            <a:ext cx="33655" cy="119380"/>
          </a:xfrm>
          <a:custGeom>
            <a:avLst/>
            <a:gdLst/>
            <a:ahLst/>
            <a:cxnLst/>
            <a:rect l="l" t="t" r="r" b="b"/>
            <a:pathLst>
              <a:path w="33654" h="119379">
                <a:moveTo>
                  <a:pt x="33405" y="0"/>
                </a:moveTo>
                <a:lnTo>
                  <a:pt x="0" y="0"/>
                </a:lnTo>
                <a:lnTo>
                  <a:pt x="0" y="119129"/>
                </a:lnTo>
                <a:lnTo>
                  <a:pt x="33405" y="119129"/>
                </a:lnTo>
                <a:lnTo>
                  <a:pt x="33405" y="0"/>
                </a:lnTo>
                <a:close/>
              </a:path>
            </a:pathLst>
          </a:custGeom>
          <a:solidFill>
            <a:srgbClr val="9A8D7E"/>
          </a:solidFill>
        </p:spPr>
        <p:txBody>
          <a:bodyPr wrap="square" lIns="0" tIns="0" rIns="0" bIns="0" rtlCol="0"/>
          <a:lstStyle/>
          <a:p>
            <a:endParaRPr/>
          </a:p>
        </p:txBody>
      </p:sp>
      <p:sp>
        <p:nvSpPr>
          <p:cNvPr id="39" name="bg object 39"/>
          <p:cNvSpPr/>
          <p:nvPr/>
        </p:nvSpPr>
        <p:spPr>
          <a:xfrm>
            <a:off x="6521648" y="6005584"/>
            <a:ext cx="33020" cy="119380"/>
          </a:xfrm>
          <a:custGeom>
            <a:avLst/>
            <a:gdLst/>
            <a:ahLst/>
            <a:cxnLst/>
            <a:rect l="l" t="t" r="r" b="b"/>
            <a:pathLst>
              <a:path w="33020" h="119379">
                <a:moveTo>
                  <a:pt x="32840" y="0"/>
                </a:moveTo>
                <a:lnTo>
                  <a:pt x="0" y="0"/>
                </a:lnTo>
                <a:lnTo>
                  <a:pt x="0" y="119129"/>
                </a:lnTo>
                <a:lnTo>
                  <a:pt x="32840" y="119129"/>
                </a:lnTo>
                <a:lnTo>
                  <a:pt x="32840" y="0"/>
                </a:lnTo>
                <a:close/>
              </a:path>
            </a:pathLst>
          </a:custGeom>
          <a:solidFill>
            <a:srgbClr val="9A8D7E"/>
          </a:solidFill>
        </p:spPr>
        <p:txBody>
          <a:bodyPr wrap="square" lIns="0" tIns="0" rIns="0" bIns="0" rtlCol="0"/>
          <a:lstStyle/>
          <a:p>
            <a:endParaRPr/>
          </a:p>
        </p:txBody>
      </p:sp>
      <p:sp>
        <p:nvSpPr>
          <p:cNvPr id="40" name="bg object 40"/>
          <p:cNvSpPr/>
          <p:nvPr/>
        </p:nvSpPr>
        <p:spPr>
          <a:xfrm>
            <a:off x="4972084" y="6005584"/>
            <a:ext cx="33655" cy="17780"/>
          </a:xfrm>
          <a:custGeom>
            <a:avLst/>
            <a:gdLst/>
            <a:ahLst/>
            <a:cxnLst/>
            <a:rect l="l" t="t" r="r" b="b"/>
            <a:pathLst>
              <a:path w="33654" h="17779">
                <a:moveTo>
                  <a:pt x="33405" y="0"/>
                </a:moveTo>
                <a:lnTo>
                  <a:pt x="0" y="0"/>
                </a:lnTo>
                <a:lnTo>
                  <a:pt x="0" y="17471"/>
                </a:lnTo>
                <a:lnTo>
                  <a:pt x="33405" y="17471"/>
                </a:lnTo>
                <a:lnTo>
                  <a:pt x="33405" y="0"/>
                </a:lnTo>
                <a:close/>
              </a:path>
            </a:pathLst>
          </a:custGeom>
          <a:solidFill>
            <a:srgbClr val="9A8D7E"/>
          </a:solidFill>
        </p:spPr>
        <p:txBody>
          <a:bodyPr wrap="square" lIns="0" tIns="0" rIns="0" bIns="0" rtlCol="0"/>
          <a:lstStyle/>
          <a:p>
            <a:endParaRPr/>
          </a:p>
        </p:txBody>
      </p:sp>
      <p:pic>
        <p:nvPicPr>
          <p:cNvPr id="41" name="bg object 41"/>
          <p:cNvPicPr/>
          <p:nvPr/>
        </p:nvPicPr>
        <p:blipFill>
          <a:blip r:embed="rId13" cstate="email">
            <a:extLst>
              <a:ext uri="{28A0092B-C50C-407E-A947-70E740481C1C}">
                <a14:useLocalDpi xmlns:a14="http://schemas.microsoft.com/office/drawing/2010/main"/>
              </a:ext>
            </a:extLst>
          </a:blip>
          <a:stretch>
            <a:fillRect/>
          </a:stretch>
        </p:blipFill>
        <p:spPr>
          <a:xfrm>
            <a:off x="5099208" y="6033118"/>
            <a:ext cx="103323" cy="94771"/>
          </a:xfrm>
          <a:prstGeom prst="rect">
            <a:avLst/>
          </a:prstGeom>
        </p:spPr>
      </p:pic>
      <p:pic>
        <p:nvPicPr>
          <p:cNvPr id="42" name="bg object 42"/>
          <p:cNvPicPr/>
          <p:nvPr/>
        </p:nvPicPr>
        <p:blipFill>
          <a:blip r:embed="rId14" cstate="email">
            <a:extLst>
              <a:ext uri="{28A0092B-C50C-407E-A947-70E740481C1C}">
                <a14:useLocalDpi xmlns:a14="http://schemas.microsoft.com/office/drawing/2010/main"/>
              </a:ext>
            </a:extLst>
          </a:blip>
          <a:stretch>
            <a:fillRect/>
          </a:stretch>
        </p:blipFill>
        <p:spPr>
          <a:xfrm>
            <a:off x="5297379" y="6033118"/>
            <a:ext cx="65680" cy="92123"/>
          </a:xfrm>
          <a:prstGeom prst="rect">
            <a:avLst/>
          </a:prstGeom>
        </p:spPr>
      </p:pic>
      <p:sp>
        <p:nvSpPr>
          <p:cNvPr id="43" name="bg object 43"/>
          <p:cNvSpPr/>
          <p:nvPr/>
        </p:nvSpPr>
        <p:spPr>
          <a:xfrm>
            <a:off x="6640297" y="6011942"/>
            <a:ext cx="61594" cy="114300"/>
          </a:xfrm>
          <a:custGeom>
            <a:avLst/>
            <a:gdLst/>
            <a:ahLst/>
            <a:cxnLst/>
            <a:rect l="l" t="t" r="r" b="b"/>
            <a:pathLst>
              <a:path w="61595" h="114300">
                <a:moveTo>
                  <a:pt x="61442" y="24351"/>
                </a:moveTo>
                <a:lnTo>
                  <a:pt x="0" y="24351"/>
                </a:lnTo>
                <a:lnTo>
                  <a:pt x="0" y="38648"/>
                </a:lnTo>
                <a:lnTo>
                  <a:pt x="13771" y="38648"/>
                </a:lnTo>
                <a:lnTo>
                  <a:pt x="13893" y="90534"/>
                </a:lnTo>
                <a:lnTo>
                  <a:pt x="16839" y="103332"/>
                </a:lnTo>
                <a:lnTo>
                  <a:pt x="23588" y="110454"/>
                </a:lnTo>
                <a:lnTo>
                  <a:pt x="30337" y="113308"/>
                </a:lnTo>
                <a:lnTo>
                  <a:pt x="33405" y="113829"/>
                </a:lnTo>
                <a:lnTo>
                  <a:pt x="61442" y="112771"/>
                </a:lnTo>
                <a:lnTo>
                  <a:pt x="61442" y="98476"/>
                </a:lnTo>
                <a:lnTo>
                  <a:pt x="46611" y="98476"/>
                </a:lnTo>
                <a:lnTo>
                  <a:pt x="47671" y="90534"/>
                </a:lnTo>
                <a:lnTo>
                  <a:pt x="48230" y="38648"/>
                </a:lnTo>
                <a:lnTo>
                  <a:pt x="48236" y="38119"/>
                </a:lnTo>
                <a:lnTo>
                  <a:pt x="61442" y="38119"/>
                </a:lnTo>
                <a:lnTo>
                  <a:pt x="61442" y="24351"/>
                </a:lnTo>
                <a:close/>
              </a:path>
              <a:path w="61595" h="114300">
                <a:moveTo>
                  <a:pt x="61442" y="97946"/>
                </a:moveTo>
                <a:lnTo>
                  <a:pt x="52968" y="97946"/>
                </a:lnTo>
                <a:lnTo>
                  <a:pt x="46611" y="98476"/>
                </a:lnTo>
                <a:lnTo>
                  <a:pt x="61442" y="98476"/>
                </a:lnTo>
                <a:lnTo>
                  <a:pt x="61442" y="97946"/>
                </a:lnTo>
                <a:close/>
              </a:path>
              <a:path w="61595" h="114300">
                <a:moveTo>
                  <a:pt x="48730" y="0"/>
                </a:moveTo>
                <a:lnTo>
                  <a:pt x="13771" y="0"/>
                </a:lnTo>
                <a:lnTo>
                  <a:pt x="14336" y="24351"/>
                </a:lnTo>
                <a:lnTo>
                  <a:pt x="48730" y="24351"/>
                </a:lnTo>
                <a:lnTo>
                  <a:pt x="48730" y="0"/>
                </a:lnTo>
                <a:close/>
              </a:path>
            </a:pathLst>
          </a:custGeom>
          <a:solidFill>
            <a:srgbClr val="9A8D7E"/>
          </a:solidFill>
        </p:spPr>
        <p:txBody>
          <a:bodyPr wrap="square" lIns="0" tIns="0" rIns="0" bIns="0" rtlCol="0"/>
          <a:lstStyle/>
          <a:p>
            <a:endParaRPr/>
          </a:p>
        </p:txBody>
      </p:sp>
      <p:sp>
        <p:nvSpPr>
          <p:cNvPr id="44" name="bg object 44"/>
          <p:cNvSpPr/>
          <p:nvPr/>
        </p:nvSpPr>
        <p:spPr>
          <a:xfrm>
            <a:off x="7683909" y="6011942"/>
            <a:ext cx="61594" cy="114300"/>
          </a:xfrm>
          <a:custGeom>
            <a:avLst/>
            <a:gdLst/>
            <a:ahLst/>
            <a:cxnLst/>
            <a:rect l="l" t="t" r="r" b="b"/>
            <a:pathLst>
              <a:path w="61595" h="114300">
                <a:moveTo>
                  <a:pt x="48730" y="0"/>
                </a:moveTo>
                <a:lnTo>
                  <a:pt x="13771" y="0"/>
                </a:lnTo>
                <a:lnTo>
                  <a:pt x="14336" y="24351"/>
                </a:lnTo>
                <a:lnTo>
                  <a:pt x="0" y="24351"/>
                </a:lnTo>
                <a:lnTo>
                  <a:pt x="0" y="38648"/>
                </a:lnTo>
                <a:lnTo>
                  <a:pt x="13771" y="38648"/>
                </a:lnTo>
                <a:lnTo>
                  <a:pt x="13771" y="90004"/>
                </a:lnTo>
                <a:lnTo>
                  <a:pt x="16839" y="103332"/>
                </a:lnTo>
                <a:lnTo>
                  <a:pt x="23588" y="110454"/>
                </a:lnTo>
                <a:lnTo>
                  <a:pt x="30337" y="113308"/>
                </a:lnTo>
                <a:lnTo>
                  <a:pt x="33405" y="113829"/>
                </a:lnTo>
                <a:lnTo>
                  <a:pt x="61513" y="112771"/>
                </a:lnTo>
                <a:lnTo>
                  <a:pt x="61513" y="97946"/>
                </a:lnTo>
                <a:lnTo>
                  <a:pt x="53038" y="97946"/>
                </a:lnTo>
                <a:lnTo>
                  <a:pt x="46611" y="98476"/>
                </a:lnTo>
                <a:lnTo>
                  <a:pt x="47671" y="90534"/>
                </a:lnTo>
                <a:lnTo>
                  <a:pt x="48236" y="38119"/>
                </a:lnTo>
                <a:lnTo>
                  <a:pt x="61513" y="38119"/>
                </a:lnTo>
                <a:lnTo>
                  <a:pt x="61513" y="24351"/>
                </a:lnTo>
                <a:lnTo>
                  <a:pt x="48730" y="24351"/>
                </a:lnTo>
                <a:lnTo>
                  <a:pt x="48730" y="0"/>
                </a:lnTo>
                <a:close/>
              </a:path>
            </a:pathLst>
          </a:custGeom>
          <a:solidFill>
            <a:srgbClr val="9A8D7E"/>
          </a:solidFill>
        </p:spPr>
        <p:txBody>
          <a:bodyPr wrap="square" lIns="0" tIns="0" rIns="0" bIns="0" rtlCol="0"/>
          <a:lstStyle/>
          <a:p>
            <a:endParaRPr/>
          </a:p>
        </p:txBody>
      </p:sp>
      <p:sp>
        <p:nvSpPr>
          <p:cNvPr id="45" name="bg object 45"/>
          <p:cNvSpPr/>
          <p:nvPr/>
        </p:nvSpPr>
        <p:spPr>
          <a:xfrm>
            <a:off x="5912939" y="6070634"/>
            <a:ext cx="34290" cy="54610"/>
          </a:xfrm>
          <a:custGeom>
            <a:avLst/>
            <a:gdLst/>
            <a:ahLst/>
            <a:cxnLst/>
            <a:rect l="l" t="t" r="r" b="b"/>
            <a:pathLst>
              <a:path w="34289" h="54610">
                <a:moveTo>
                  <a:pt x="0" y="54587"/>
                </a:moveTo>
                <a:lnTo>
                  <a:pt x="33899" y="54587"/>
                </a:lnTo>
                <a:lnTo>
                  <a:pt x="33899" y="0"/>
                </a:lnTo>
                <a:lnTo>
                  <a:pt x="0" y="0"/>
                </a:lnTo>
                <a:lnTo>
                  <a:pt x="0" y="54587"/>
                </a:lnTo>
                <a:close/>
              </a:path>
            </a:pathLst>
          </a:custGeom>
          <a:solidFill>
            <a:srgbClr val="9A8D7E"/>
          </a:solidFill>
        </p:spPr>
        <p:txBody>
          <a:bodyPr wrap="square" lIns="0" tIns="0" rIns="0" bIns="0" rtlCol="0"/>
          <a:lstStyle/>
          <a:p>
            <a:endParaRPr/>
          </a:p>
        </p:txBody>
      </p:sp>
      <p:sp>
        <p:nvSpPr>
          <p:cNvPr id="46" name="bg object 46"/>
          <p:cNvSpPr/>
          <p:nvPr/>
        </p:nvSpPr>
        <p:spPr>
          <a:xfrm>
            <a:off x="5912929" y="6005893"/>
            <a:ext cx="123825" cy="119380"/>
          </a:xfrm>
          <a:custGeom>
            <a:avLst/>
            <a:gdLst/>
            <a:ahLst/>
            <a:cxnLst/>
            <a:rect l="l" t="t" r="r" b="b"/>
            <a:pathLst>
              <a:path w="123825" h="119379">
                <a:moveTo>
                  <a:pt x="123456" y="0"/>
                </a:moveTo>
                <a:lnTo>
                  <a:pt x="89560" y="0"/>
                </a:lnTo>
                <a:lnTo>
                  <a:pt x="89560" y="46977"/>
                </a:lnTo>
                <a:lnTo>
                  <a:pt x="33909" y="46977"/>
                </a:lnTo>
                <a:lnTo>
                  <a:pt x="33909" y="0"/>
                </a:lnTo>
                <a:lnTo>
                  <a:pt x="0" y="0"/>
                </a:lnTo>
                <a:lnTo>
                  <a:pt x="0" y="46977"/>
                </a:lnTo>
                <a:lnTo>
                  <a:pt x="0" y="64744"/>
                </a:lnTo>
                <a:lnTo>
                  <a:pt x="89560" y="64744"/>
                </a:lnTo>
                <a:lnTo>
                  <a:pt x="89560" y="119329"/>
                </a:lnTo>
                <a:lnTo>
                  <a:pt x="123456" y="119329"/>
                </a:lnTo>
                <a:lnTo>
                  <a:pt x="123456" y="64744"/>
                </a:lnTo>
                <a:lnTo>
                  <a:pt x="123456" y="46977"/>
                </a:lnTo>
                <a:lnTo>
                  <a:pt x="123456" y="0"/>
                </a:lnTo>
                <a:close/>
              </a:path>
            </a:pathLst>
          </a:custGeom>
          <a:solidFill>
            <a:srgbClr val="9A8D7E"/>
          </a:solidFill>
        </p:spPr>
        <p:txBody>
          <a:bodyPr wrap="square" lIns="0" tIns="0" rIns="0" bIns="0" rtlCol="0"/>
          <a:lstStyle/>
          <a:p>
            <a:endParaRPr/>
          </a:p>
        </p:txBody>
      </p:sp>
      <p:pic>
        <p:nvPicPr>
          <p:cNvPr id="47" name="bg object 47"/>
          <p:cNvPicPr/>
          <p:nvPr/>
        </p:nvPicPr>
        <p:blipFill>
          <a:blip r:embed="rId15" cstate="email">
            <a:extLst>
              <a:ext uri="{28A0092B-C50C-407E-A947-70E740481C1C}">
                <a14:useLocalDpi xmlns:a14="http://schemas.microsoft.com/office/drawing/2010/main"/>
              </a:ext>
            </a:extLst>
          </a:blip>
          <a:stretch>
            <a:fillRect/>
          </a:stretch>
        </p:blipFill>
        <p:spPr>
          <a:xfrm>
            <a:off x="8028837" y="6035235"/>
            <a:ext cx="167873" cy="90007"/>
          </a:xfrm>
          <a:prstGeom prst="rect">
            <a:avLst/>
          </a:prstGeom>
        </p:spPr>
      </p:pic>
      <p:pic>
        <p:nvPicPr>
          <p:cNvPr id="48" name="bg object 48"/>
          <p:cNvPicPr/>
          <p:nvPr/>
        </p:nvPicPr>
        <p:blipFill>
          <a:blip r:embed="rId16" cstate="email">
            <a:extLst>
              <a:ext uri="{28A0092B-C50C-407E-A947-70E740481C1C}">
                <a14:useLocalDpi xmlns:a14="http://schemas.microsoft.com/office/drawing/2010/main"/>
              </a:ext>
            </a:extLst>
          </a:blip>
          <a:stretch>
            <a:fillRect/>
          </a:stretch>
        </p:blipFill>
        <p:spPr>
          <a:xfrm>
            <a:off x="7508619" y="6033118"/>
            <a:ext cx="97955" cy="93778"/>
          </a:xfrm>
          <a:prstGeom prst="rect">
            <a:avLst/>
          </a:prstGeom>
        </p:spPr>
      </p:pic>
      <p:pic>
        <p:nvPicPr>
          <p:cNvPr id="49" name="bg object 49"/>
          <p:cNvPicPr/>
          <p:nvPr/>
        </p:nvPicPr>
        <p:blipFill>
          <a:blip r:embed="rId17" cstate="email">
            <a:extLst>
              <a:ext uri="{28A0092B-C50C-407E-A947-70E740481C1C}">
                <a14:useLocalDpi xmlns:a14="http://schemas.microsoft.com/office/drawing/2010/main"/>
              </a:ext>
            </a:extLst>
          </a:blip>
          <a:stretch>
            <a:fillRect/>
          </a:stretch>
        </p:blipFill>
        <p:spPr>
          <a:xfrm>
            <a:off x="7318429" y="6036294"/>
            <a:ext cx="110173" cy="117009"/>
          </a:xfrm>
          <a:prstGeom prst="rect">
            <a:avLst/>
          </a:prstGeom>
        </p:spPr>
      </p:pic>
      <p:pic>
        <p:nvPicPr>
          <p:cNvPr id="50" name="bg object 50"/>
          <p:cNvPicPr/>
          <p:nvPr/>
        </p:nvPicPr>
        <p:blipFill>
          <a:blip r:embed="rId18" cstate="email">
            <a:extLst>
              <a:ext uri="{28A0092B-C50C-407E-A947-70E740481C1C}">
                <a14:useLocalDpi xmlns:a14="http://schemas.microsoft.com/office/drawing/2010/main"/>
              </a:ext>
            </a:extLst>
          </a:blip>
          <a:stretch>
            <a:fillRect/>
          </a:stretch>
        </p:blipFill>
        <p:spPr>
          <a:xfrm>
            <a:off x="7116585" y="6004526"/>
            <a:ext cx="117703" cy="123571"/>
          </a:xfrm>
          <a:prstGeom prst="rect">
            <a:avLst/>
          </a:prstGeom>
        </p:spPr>
      </p:pic>
      <p:pic>
        <p:nvPicPr>
          <p:cNvPr id="51" name="bg object 51"/>
          <p:cNvPicPr/>
          <p:nvPr/>
        </p:nvPicPr>
        <p:blipFill>
          <a:blip r:embed="rId19" cstate="email">
            <a:extLst>
              <a:ext uri="{28A0092B-C50C-407E-A947-70E740481C1C}">
                <a14:useLocalDpi xmlns:a14="http://schemas.microsoft.com/office/drawing/2010/main"/>
              </a:ext>
            </a:extLst>
          </a:blip>
          <a:stretch>
            <a:fillRect/>
          </a:stretch>
        </p:blipFill>
        <p:spPr>
          <a:xfrm>
            <a:off x="0" y="9525"/>
            <a:ext cx="12191999" cy="2667000"/>
          </a:xfrm>
          <a:prstGeom prst="rect">
            <a:avLst/>
          </a:prstGeom>
        </p:spPr>
      </p:pic>
      <p:pic>
        <p:nvPicPr>
          <p:cNvPr id="52" name="bg object 52"/>
          <p:cNvPicPr/>
          <p:nvPr/>
        </p:nvPicPr>
        <p:blipFill>
          <a:blip r:embed="rId20" cstate="email">
            <a:extLst>
              <a:ext uri="{28A0092B-C50C-407E-A947-70E740481C1C}">
                <a14:useLocalDpi xmlns:a14="http://schemas.microsoft.com/office/drawing/2010/main"/>
              </a:ext>
            </a:extLst>
          </a:blip>
          <a:stretch>
            <a:fillRect/>
          </a:stretch>
        </p:blipFill>
        <p:spPr>
          <a:xfrm>
            <a:off x="2466974" y="1962150"/>
            <a:ext cx="7200900" cy="2552700"/>
          </a:xfrm>
          <a:prstGeom prst="rect">
            <a:avLst/>
          </a:prstGeom>
        </p:spPr>
      </p:pic>
      <p:sp>
        <p:nvSpPr>
          <p:cNvPr id="53" name="bg object 53"/>
          <p:cNvSpPr/>
          <p:nvPr/>
        </p:nvSpPr>
        <p:spPr>
          <a:xfrm>
            <a:off x="0" y="1962150"/>
            <a:ext cx="12194540" cy="2552700"/>
          </a:xfrm>
          <a:custGeom>
            <a:avLst/>
            <a:gdLst/>
            <a:ahLst/>
            <a:cxnLst/>
            <a:rect l="l" t="t" r="r" b="b"/>
            <a:pathLst>
              <a:path w="12194540" h="2552700">
                <a:moveTo>
                  <a:pt x="2466975" y="2552700"/>
                </a:moveTo>
                <a:lnTo>
                  <a:pt x="9667875" y="2552700"/>
                </a:lnTo>
                <a:lnTo>
                  <a:pt x="9667875" y="0"/>
                </a:lnTo>
                <a:lnTo>
                  <a:pt x="2466975" y="0"/>
                </a:lnTo>
                <a:lnTo>
                  <a:pt x="2466975" y="2552700"/>
                </a:lnTo>
                <a:close/>
              </a:path>
              <a:path w="12194540" h="2552700">
                <a:moveTo>
                  <a:pt x="2465705" y="714375"/>
                </a:moveTo>
                <a:lnTo>
                  <a:pt x="0" y="714375"/>
                </a:lnTo>
              </a:path>
              <a:path w="12194540" h="2552700">
                <a:moveTo>
                  <a:pt x="12194540" y="714375"/>
                </a:moveTo>
                <a:lnTo>
                  <a:pt x="9667875" y="714375"/>
                </a:lnTo>
              </a:path>
            </a:pathLst>
          </a:custGeom>
          <a:ln w="76200">
            <a:solidFill>
              <a:srgbClr val="FFFFFF"/>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1" i="0">
                <a:solidFill>
                  <a:srgbClr val="005693"/>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9294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597251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52560-83DC-6D4C-BD41-E1D050E11F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F7CBF-2348-E541-938D-722CA72B5B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54B66-BA21-5644-8169-2A69253751E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DCA53A91-49FE-9749-80D4-038B016E6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20B975-5404-4240-9699-6C2088366943}"/>
              </a:ext>
            </a:extLst>
          </p:cNvPr>
          <p:cNvSpPr>
            <a:spLocks noGrp="1"/>
          </p:cNvSpPr>
          <p:nvPr>
            <p:ph type="sldNum" sz="quarter" idx="12"/>
          </p:nvPr>
        </p:nvSpPr>
        <p:spPr/>
        <p:txBody>
          <a:bodyPr/>
          <a:lstStyle/>
          <a:p>
            <a:fld id="{207BDA2E-B25C-6744-AA68-71225938D1F8}" type="slidenum">
              <a:rPr lang="en-US" altLang="en-US" smtClean="0"/>
              <a:pPr/>
              <a:t>‹#›</a:t>
            </a:fld>
            <a:endParaRPr lang="en-US" altLang="en-US"/>
          </a:p>
        </p:txBody>
      </p:sp>
    </p:spTree>
    <p:extLst>
      <p:ext uri="{BB962C8B-B14F-4D97-AF65-F5344CB8AC3E}">
        <p14:creationId xmlns:p14="http://schemas.microsoft.com/office/powerpoint/2010/main" val="855982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65774-6507-BABF-95F3-36F553BD6C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3CDEFC0-7317-DFDD-6A8B-D7C47E7D3C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C92933-B597-46A3-526B-989DA907E0EA}"/>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55707890-634D-4906-2D70-1888BB4DCF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04CED9E-176A-1B4A-4C17-D015282AF523}"/>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2919098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E33A1-5430-099D-A2E1-5FB43B3765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F1C20-9B0D-9B5F-EBBD-5019D931C0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16487-941B-B583-11F7-98B72544CD52}"/>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45D5BD74-1CF9-7093-33A1-EF2B132E22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59193B-F608-2BDD-EE90-8259A8DF8BF6}"/>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713570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FD2D-4070-7030-C4AC-6B2E011B6D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0D6101-D31F-F98E-A244-7C6F3C6A2F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2C7146-2762-455C-A250-847D4930D8C2}"/>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025DF224-1A29-FE41-8775-B93EC323C6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3C2A6C-BADB-4ED3-7829-FE46E1A215F7}"/>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530160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F57C4-2818-BD52-3FC8-0466EFCCC2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9BA314-6395-6747-6F4A-5605BF82CC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2600CC-9BBF-C2C9-8D69-D079D4FE2D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6549134-CAEA-6583-B679-8A6EA1DFB7EF}"/>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6" name="Footer Placeholder 5">
            <a:extLst>
              <a:ext uri="{FF2B5EF4-FFF2-40B4-BE49-F238E27FC236}">
                <a16:creationId xmlns:a16="http://schemas.microsoft.com/office/drawing/2014/main" id="{FA3D7B0E-C21D-34D7-16E8-AA54F1A143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67EC76C-6D84-DFAF-6DAE-3D9762D604E4}"/>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2884065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5361-0B09-7610-41D9-BB533011E2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CB0B97-EC76-F399-73B3-AF33461398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3CB6BA-28DE-9E0F-BF78-865220A9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D8EB44-E4E1-296C-0FC2-9EE279A9F6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64BE0C-B578-6254-1D36-72229FB127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B81735-F51D-4C7D-4061-CE85CBCD2998}"/>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8" name="Footer Placeholder 7">
            <a:extLst>
              <a:ext uri="{FF2B5EF4-FFF2-40B4-BE49-F238E27FC236}">
                <a16:creationId xmlns:a16="http://schemas.microsoft.com/office/drawing/2014/main" id="{584509D8-1456-A1E7-02DC-DB2F24702F9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63A70F8-47C8-641F-0E83-FDBB34C774B1}"/>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4288028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DAF9E-5ACD-50C5-E279-8269AB9885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FC06C1-6CDC-F6F1-C4BB-212A31123CBB}"/>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4" name="Footer Placeholder 3">
            <a:extLst>
              <a:ext uri="{FF2B5EF4-FFF2-40B4-BE49-F238E27FC236}">
                <a16:creationId xmlns:a16="http://schemas.microsoft.com/office/drawing/2014/main" id="{0C890EE2-B41E-C2EA-E49A-D9B3B8EF351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C7912BA-B9D6-BD34-01C9-F6AA20EB2171}"/>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431654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3DDDA5-972E-CFAC-D07C-7B7E7EB01699}"/>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3" name="Footer Placeholder 2">
            <a:extLst>
              <a:ext uri="{FF2B5EF4-FFF2-40B4-BE49-F238E27FC236}">
                <a16:creationId xmlns:a16="http://schemas.microsoft.com/office/drawing/2014/main" id="{3CB255A1-8FAA-74A3-6300-95593675C1E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301FBFB-AB05-C26C-F46A-B319923C1F49}"/>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2474814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4EB42-313D-DFD4-3F01-F390EC1E40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D0D72A-1E96-960C-3E80-66A61A3127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78F1B2-01E7-C55C-B168-93D3C7551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22EC91-989A-F510-1772-827B7D8DCE72}"/>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6" name="Footer Placeholder 5">
            <a:extLst>
              <a:ext uri="{FF2B5EF4-FFF2-40B4-BE49-F238E27FC236}">
                <a16:creationId xmlns:a16="http://schemas.microsoft.com/office/drawing/2014/main" id="{45C285B4-D9E4-8DEC-D945-CD7270C681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342E0B2-9910-209E-1076-87735DFD051A}"/>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3530636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61C0-AA7F-D929-54BC-638DDD26AF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E2B700-629D-F1D3-77C0-12BC44DF7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8D49F55-D21B-572B-ADE8-E6C59C19F8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9F804E-3940-DC8D-8F36-699F3C6FA7C4}"/>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6" name="Footer Placeholder 5">
            <a:extLst>
              <a:ext uri="{FF2B5EF4-FFF2-40B4-BE49-F238E27FC236}">
                <a16:creationId xmlns:a16="http://schemas.microsoft.com/office/drawing/2014/main" id="{A6F93218-F7E7-3695-8D4A-79B113DB413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2ED464-DC49-65A9-1BC9-E1D24F043E92}"/>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71429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1C578-454A-0574-A5F9-77398E0DF9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3593F8-226A-F996-2186-ACC3CF52EA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26FE5-CD10-455B-A21D-2C1BF50BEF4B}"/>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8B69F330-7B82-9A72-9FC2-A523A2508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65B7068-2A28-8FA2-95DD-79E3CCF1F0B4}"/>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1576643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7E42F-8443-9A40-8450-36EBF39EAD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37A2A0-599B-7B47-87B9-00333A2CC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5F27D6E-9588-1746-8608-D066B48D258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63BA337A-8F33-EB4B-A6D2-28B7CB031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388E8-DA63-B446-9656-3DB4B472DC59}"/>
              </a:ext>
            </a:extLst>
          </p:cNvPr>
          <p:cNvSpPr>
            <a:spLocks noGrp="1"/>
          </p:cNvSpPr>
          <p:nvPr>
            <p:ph type="sldNum" sz="quarter" idx="12"/>
          </p:nvPr>
        </p:nvSpPr>
        <p:spPr/>
        <p:txBody>
          <a:bodyPr/>
          <a:lstStyle/>
          <a:p>
            <a:fld id="{360FA794-8B27-DB4C-8306-BE35526CE470}" type="slidenum">
              <a:rPr lang="en-US" altLang="en-US" smtClean="0"/>
              <a:pPr/>
              <a:t>‹#›</a:t>
            </a:fld>
            <a:endParaRPr lang="en-US" altLang="en-US"/>
          </a:p>
        </p:txBody>
      </p:sp>
    </p:spTree>
    <p:extLst>
      <p:ext uri="{BB962C8B-B14F-4D97-AF65-F5344CB8AC3E}">
        <p14:creationId xmlns:p14="http://schemas.microsoft.com/office/powerpoint/2010/main" val="23397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DE8F8B-3EF5-4365-5B07-A8C750EF3B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38DEC-2E97-3988-783B-7AF1363BBB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09E74B-9AD8-7FF7-1E66-BC629E0754B6}"/>
              </a:ext>
            </a:extLst>
          </p:cNvPr>
          <p:cNvSpPr>
            <a:spLocks noGrp="1"/>
          </p:cNvSpPr>
          <p:nvPr>
            <p:ph type="dt" sz="half" idx="10"/>
          </p:nvPr>
        </p:nvSpPr>
        <p:spPr/>
        <p:txBody>
          <a:body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968E38DE-0484-0468-3EED-C2339AFEC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6DA770-EBBA-BFB1-AD9D-C1C1E100568E}"/>
              </a:ext>
            </a:extLst>
          </p:cNvPr>
          <p:cNvSpPr>
            <a:spLocks noGrp="1"/>
          </p:cNvSpPr>
          <p:nvPr>
            <p:ph type="sldNum" sz="quarter" idx="12"/>
          </p:nvPr>
        </p:nvSpPr>
        <p:spPr/>
        <p:txBody>
          <a:bodyPr/>
          <a:lstStyle/>
          <a:p>
            <a:fld id="{16937BD8-D8C8-4587-B27B-A87D60A566F6}" type="slidenum">
              <a:rPr lang="en-US" smtClean="0"/>
              <a:t>‹#›</a:t>
            </a:fld>
            <a:endParaRPr lang="en-US" dirty="0"/>
          </a:p>
        </p:txBody>
      </p:sp>
    </p:spTree>
    <p:extLst>
      <p:ext uri="{BB962C8B-B14F-4D97-AF65-F5344CB8AC3E}">
        <p14:creationId xmlns:p14="http://schemas.microsoft.com/office/powerpoint/2010/main" val="4279069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CF12-8425-4BB0-AACA-19DC7D877FC2}"/>
              </a:ext>
            </a:extLst>
          </p:cNvPr>
          <p:cNvSpPr>
            <a:spLocks noGrp="1"/>
          </p:cNvSpPr>
          <p:nvPr>
            <p:ph type="ctrTitle" hasCustomPrompt="1"/>
          </p:nvPr>
        </p:nvSpPr>
        <p:spPr>
          <a:xfrm>
            <a:off x="666751" y="443815"/>
            <a:ext cx="11525249" cy="771524"/>
          </a:xfrm>
        </p:spPr>
        <p:txBody>
          <a:bodyPr anchor="b">
            <a:normAutofit/>
          </a:bodyPr>
          <a:lstStyle>
            <a:lvl1pPr algn="l">
              <a:defRPr sz="3600">
                <a:solidFill>
                  <a:schemeClr val="bg1"/>
                </a:solidFill>
                <a:latin typeface="Avenir LT Std 45 Book" panose="020B05020202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2D2E2F5-D401-48E1-A0B4-DDA3C124B5B5}"/>
              </a:ext>
            </a:extLst>
          </p:cNvPr>
          <p:cNvSpPr>
            <a:spLocks noGrp="1"/>
          </p:cNvSpPr>
          <p:nvPr>
            <p:ph type="subTitle" idx="1"/>
          </p:nvPr>
        </p:nvSpPr>
        <p:spPr>
          <a:xfrm>
            <a:off x="666751" y="1367481"/>
            <a:ext cx="10001249" cy="3890319"/>
          </a:xfrm>
        </p:spPr>
        <p:txBody>
          <a:bodyPr/>
          <a:lstStyle>
            <a:lvl1pPr marL="0" indent="0" algn="l">
              <a:buNone/>
              <a:defRPr sz="2400">
                <a:solidFill>
                  <a:schemeClr val="bg1"/>
                </a:solidFill>
                <a:latin typeface="Avenir LT Std 45 Book" panose="020B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6207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Opioid presentation mas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E98F4-94FD-4ECC-9D29-B0FD10EC2C16}"/>
              </a:ext>
            </a:extLst>
          </p:cNvPr>
          <p:cNvSpPr>
            <a:spLocks noGrp="1"/>
          </p:cNvSpPr>
          <p:nvPr>
            <p:ph type="title"/>
          </p:nvPr>
        </p:nvSpPr>
        <p:spPr>
          <a:xfrm>
            <a:off x="838200" y="365126"/>
            <a:ext cx="10515600" cy="635000"/>
          </a:xfrm>
        </p:spPr>
        <p:txBody>
          <a:bodyPr>
            <a:normAutofit/>
          </a:bodyPr>
          <a:lstStyle>
            <a:lvl1pPr>
              <a:defRPr sz="3400" cap="all" baseline="0">
                <a:latin typeface="Avenir Next LT Pro Light" panose="020B03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108CB91-1D24-4ACB-B49C-83693913E324}"/>
              </a:ext>
            </a:extLst>
          </p:cNvPr>
          <p:cNvSpPr>
            <a:spLocks noGrp="1"/>
          </p:cNvSpPr>
          <p:nvPr>
            <p:ph idx="1"/>
          </p:nvPr>
        </p:nvSpPr>
        <p:spPr>
          <a:xfrm>
            <a:off x="838200" y="1400175"/>
            <a:ext cx="10515600" cy="413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093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6127E-FCE7-4C38-BE83-67C2869F3A50}"/>
              </a:ext>
            </a:extLst>
          </p:cNvPr>
          <p:cNvSpPr>
            <a:spLocks noGrp="1"/>
          </p:cNvSpPr>
          <p:nvPr>
            <p:ph type="title"/>
          </p:nvPr>
        </p:nvSpPr>
        <p:spPr>
          <a:xfrm>
            <a:off x="831850" y="1709738"/>
            <a:ext cx="10515600" cy="139592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EF68459E-7975-4AE4-A74D-05D0A197A50E}"/>
              </a:ext>
            </a:extLst>
          </p:cNvPr>
          <p:cNvSpPr>
            <a:spLocks noGrp="1"/>
          </p:cNvSpPr>
          <p:nvPr>
            <p:ph type="body" idx="1"/>
          </p:nvPr>
        </p:nvSpPr>
        <p:spPr>
          <a:xfrm>
            <a:off x="831850" y="3421749"/>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2582E-4424-4D09-9802-75543D14D99B}"/>
              </a:ext>
            </a:extLst>
          </p:cNvPr>
          <p:cNvSpPr>
            <a:spLocks noGrp="1"/>
          </p:cNvSpPr>
          <p:nvPr>
            <p:ph type="dt" sz="half" idx="10"/>
          </p:nvPr>
        </p:nvSpPr>
        <p:spPr/>
        <p:txBody>
          <a:bodyPr/>
          <a:lstStyle/>
          <a:p>
            <a:fld id="{2FE03CDF-C9F2-4801-8729-6B9259FC78ED}" type="datetimeFigureOut">
              <a:rPr lang="en-US" smtClean="0"/>
              <a:t>4/6/26</a:t>
            </a:fld>
            <a:endParaRPr lang="en-US"/>
          </a:p>
        </p:txBody>
      </p:sp>
    </p:spTree>
    <p:extLst>
      <p:ext uri="{BB962C8B-B14F-4D97-AF65-F5344CB8AC3E}">
        <p14:creationId xmlns:p14="http://schemas.microsoft.com/office/powerpoint/2010/main" val="1335697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D8A5-634E-412C-8CAA-42B4A3EC1E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8421A3-0A56-403B-B433-F9DBFCBEB7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7677D9-5C2C-4B1D-BA60-55BFB5F29A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66D407-1A19-410F-9A5F-DBC78ACFF621}"/>
              </a:ext>
            </a:extLst>
          </p:cNvPr>
          <p:cNvSpPr>
            <a:spLocks noGrp="1"/>
          </p:cNvSpPr>
          <p:nvPr>
            <p:ph type="dt" sz="half" idx="10"/>
          </p:nvPr>
        </p:nvSpPr>
        <p:spPr/>
        <p:txBody>
          <a:bodyPr/>
          <a:lstStyle/>
          <a:p>
            <a:fld id="{2FE03CDF-C9F2-4801-8729-6B9259FC78ED}" type="datetimeFigureOut">
              <a:rPr lang="en-US" smtClean="0"/>
              <a:t>4/6/26</a:t>
            </a:fld>
            <a:endParaRPr lang="en-US"/>
          </a:p>
        </p:txBody>
      </p:sp>
    </p:spTree>
    <p:extLst>
      <p:ext uri="{BB962C8B-B14F-4D97-AF65-F5344CB8AC3E}">
        <p14:creationId xmlns:p14="http://schemas.microsoft.com/office/powerpoint/2010/main" val="1515980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54B0-072E-42D6-A8F8-B3492A88C0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0EF5A0-8BA5-41C8-A42D-2B53E095C7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0362D3-DDBF-4E2B-927B-CF776B3EE6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105090-E4DC-424A-909E-D3DA562200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A391BE-B360-49E7-A3FB-846F87EFD0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8CF9E12-47F6-4A98-B701-8AB1CC5ED887}"/>
              </a:ext>
            </a:extLst>
          </p:cNvPr>
          <p:cNvSpPr>
            <a:spLocks noGrp="1"/>
          </p:cNvSpPr>
          <p:nvPr>
            <p:ph type="dt" sz="half" idx="10"/>
          </p:nvPr>
        </p:nvSpPr>
        <p:spPr/>
        <p:txBody>
          <a:bodyPr/>
          <a:lstStyle/>
          <a:p>
            <a:fld id="{2FE03CDF-C9F2-4801-8729-6B9259FC78ED}" type="datetimeFigureOut">
              <a:rPr lang="en-US" smtClean="0"/>
              <a:t>4/6/26</a:t>
            </a:fld>
            <a:endParaRPr lang="en-US"/>
          </a:p>
        </p:txBody>
      </p:sp>
    </p:spTree>
    <p:extLst>
      <p:ext uri="{BB962C8B-B14F-4D97-AF65-F5344CB8AC3E}">
        <p14:creationId xmlns:p14="http://schemas.microsoft.com/office/powerpoint/2010/main" val="1471918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A5F8A-5AB4-43C1-8E7A-18D3B145731C}"/>
              </a:ext>
            </a:extLst>
          </p:cNvPr>
          <p:cNvSpPr>
            <a:spLocks noGrp="1"/>
          </p:cNvSpPr>
          <p:nvPr>
            <p:ph type="title"/>
          </p:nvPr>
        </p:nvSpPr>
        <p:spPr>
          <a:xfrm>
            <a:off x="2955324" y="2976520"/>
            <a:ext cx="8042189" cy="1224777"/>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115471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92515-59F0-483D-B729-DA2B3843D623}"/>
              </a:ext>
            </a:extLst>
          </p:cNvPr>
          <p:cNvSpPr>
            <a:spLocks noGrp="1"/>
          </p:cNvSpPr>
          <p:nvPr>
            <p:ph type="dt" sz="half" idx="10"/>
          </p:nvPr>
        </p:nvSpPr>
        <p:spPr/>
        <p:txBody>
          <a:bodyPr/>
          <a:lstStyle/>
          <a:p>
            <a:fld id="{2FE03CDF-C9F2-4801-8729-6B9259FC78ED}" type="datetimeFigureOut">
              <a:rPr lang="en-US" smtClean="0"/>
              <a:t>4/6/26</a:t>
            </a:fld>
            <a:endParaRPr lang="en-US"/>
          </a:p>
        </p:txBody>
      </p:sp>
      <p:sp>
        <p:nvSpPr>
          <p:cNvPr id="3" name="Footer Placeholder 2">
            <a:extLst>
              <a:ext uri="{FF2B5EF4-FFF2-40B4-BE49-F238E27FC236}">
                <a16:creationId xmlns:a16="http://schemas.microsoft.com/office/drawing/2014/main" id="{C3456123-7C4C-4291-98EC-150F64741B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5FBDB-C09C-4810-AF73-B8623BD5EE4A}"/>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297863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C628-E003-445C-AFE9-FA6194823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66BC22-6D06-4EF8-8919-8A6E04106E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2FC130-706E-48C3-9BD4-E6E932904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44E1F-4B4A-48ED-8AF2-F3BF2B0764E8}"/>
              </a:ext>
            </a:extLst>
          </p:cNvPr>
          <p:cNvSpPr>
            <a:spLocks noGrp="1"/>
          </p:cNvSpPr>
          <p:nvPr>
            <p:ph type="dt" sz="half" idx="10"/>
          </p:nvPr>
        </p:nvSpPr>
        <p:spPr/>
        <p:txBody>
          <a:bodyPr/>
          <a:lstStyle/>
          <a:p>
            <a:fld id="{2FE03CDF-C9F2-4801-8729-6B9259FC78ED}" type="datetimeFigureOut">
              <a:rPr lang="en-US" smtClean="0"/>
              <a:t>4/6/26</a:t>
            </a:fld>
            <a:endParaRPr lang="en-US"/>
          </a:p>
        </p:txBody>
      </p:sp>
      <p:sp>
        <p:nvSpPr>
          <p:cNvPr id="6" name="Footer Placeholder 5">
            <a:extLst>
              <a:ext uri="{FF2B5EF4-FFF2-40B4-BE49-F238E27FC236}">
                <a16:creationId xmlns:a16="http://schemas.microsoft.com/office/drawing/2014/main" id="{3B464B1E-0B7F-4947-AA80-40037B280D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44E0F1-4090-4828-BD90-110259E402A8}"/>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2947120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5BF13-DD74-4D7F-B576-115455E821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11A54F-0219-4048-B271-A7DB874B73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259FF30-6D18-4B3A-81AA-20EA0F4D3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35BA70-D910-4CC6-B749-8B6AF7CF5A31}"/>
              </a:ext>
            </a:extLst>
          </p:cNvPr>
          <p:cNvSpPr>
            <a:spLocks noGrp="1"/>
          </p:cNvSpPr>
          <p:nvPr>
            <p:ph type="dt" sz="half" idx="10"/>
          </p:nvPr>
        </p:nvSpPr>
        <p:spPr/>
        <p:txBody>
          <a:bodyPr/>
          <a:lstStyle/>
          <a:p>
            <a:fld id="{2FE03CDF-C9F2-4801-8729-6B9259FC78ED}" type="datetimeFigureOut">
              <a:rPr lang="en-US" smtClean="0"/>
              <a:t>4/6/26</a:t>
            </a:fld>
            <a:endParaRPr lang="en-US"/>
          </a:p>
        </p:txBody>
      </p:sp>
      <p:sp>
        <p:nvSpPr>
          <p:cNvPr id="6" name="Footer Placeholder 5">
            <a:extLst>
              <a:ext uri="{FF2B5EF4-FFF2-40B4-BE49-F238E27FC236}">
                <a16:creationId xmlns:a16="http://schemas.microsoft.com/office/drawing/2014/main" id="{FFC4D917-5B54-4252-8076-0ACC0B2B1D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AB6C2F-3CC2-4904-9677-42D79C6251B7}"/>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71638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AF5C8-2FBF-EF48-9B5D-A32EBFB6DB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DF4EC8-843E-7441-9361-ACF4DA74464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7B7A95-4567-1744-9CE4-5F6AE6F71B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B344F-1BFA-C64D-B857-2BF9CAE3A9C4}"/>
              </a:ext>
            </a:extLst>
          </p:cNvPr>
          <p:cNvSpPr>
            <a:spLocks noGrp="1"/>
          </p:cNvSpPr>
          <p:nvPr>
            <p:ph type="dt" sz="half" idx="10"/>
          </p:nvPr>
        </p:nvSpPr>
        <p:spPr/>
        <p:txBody>
          <a:bodyPr/>
          <a:lstStyle/>
          <a:p>
            <a:fld id="{10AC9CB6-5CF4-6249-B9EF-552088FE0F75}" type="datetimeFigureOut">
              <a:rPr lang="en-US" altLang="en-US" smtClean="0"/>
              <a:pPr/>
              <a:t>4/6/26</a:t>
            </a:fld>
            <a:endParaRPr lang="en-US" altLang="en-US"/>
          </a:p>
        </p:txBody>
      </p:sp>
      <p:sp>
        <p:nvSpPr>
          <p:cNvPr id="6" name="Footer Placeholder 5">
            <a:extLst>
              <a:ext uri="{FF2B5EF4-FFF2-40B4-BE49-F238E27FC236}">
                <a16:creationId xmlns:a16="http://schemas.microsoft.com/office/drawing/2014/main" id="{DAF5E0C6-4862-E740-85A9-55B33C68DB43}"/>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41FA4F67-70CD-6D43-B7A0-59D2192DC594}"/>
              </a:ext>
            </a:extLst>
          </p:cNvPr>
          <p:cNvSpPr>
            <a:spLocks noGrp="1"/>
          </p:cNvSpPr>
          <p:nvPr>
            <p:ph type="sldNum" sz="quarter" idx="12"/>
          </p:nvPr>
        </p:nvSpPr>
        <p:spPr/>
        <p:txBody>
          <a:bodyPr/>
          <a:lstStyle/>
          <a:p>
            <a:fld id="{5AC28151-8D29-3C45-9597-E09F557F884A}" type="slidenum">
              <a:rPr lang="en-US" altLang="en-US" smtClean="0"/>
              <a:pPr/>
              <a:t>‹#›</a:t>
            </a:fld>
            <a:endParaRPr lang="en-US" altLang="en-US"/>
          </a:p>
        </p:txBody>
      </p:sp>
    </p:spTree>
    <p:extLst>
      <p:ext uri="{BB962C8B-B14F-4D97-AF65-F5344CB8AC3E}">
        <p14:creationId xmlns:p14="http://schemas.microsoft.com/office/powerpoint/2010/main" val="2685137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73269-124F-431F-AC6B-1802C723A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4DCA98-03EB-4E86-8E62-40C37ED7C4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A6DAD-EFD1-4554-8333-36EDC1AFED91}"/>
              </a:ext>
            </a:extLst>
          </p:cNvPr>
          <p:cNvSpPr>
            <a:spLocks noGrp="1"/>
          </p:cNvSpPr>
          <p:nvPr>
            <p:ph type="dt" sz="half" idx="10"/>
          </p:nvPr>
        </p:nvSpPr>
        <p:spPr/>
        <p:txBody>
          <a:bodyPr/>
          <a:lstStyle/>
          <a:p>
            <a:fld id="{2FE03CDF-C9F2-4801-8729-6B9259FC78ED}" type="datetimeFigureOut">
              <a:rPr lang="en-US" smtClean="0"/>
              <a:t>4/6/26</a:t>
            </a:fld>
            <a:endParaRPr lang="en-US"/>
          </a:p>
        </p:txBody>
      </p:sp>
      <p:sp>
        <p:nvSpPr>
          <p:cNvPr id="5" name="Footer Placeholder 4">
            <a:extLst>
              <a:ext uri="{FF2B5EF4-FFF2-40B4-BE49-F238E27FC236}">
                <a16:creationId xmlns:a16="http://schemas.microsoft.com/office/drawing/2014/main" id="{2B91A860-DC2E-4240-95AB-24794884E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6C3633-CBEE-457B-8AAE-AA6E1FA809B1}"/>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321402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025675-0804-4021-BB4D-4660998150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44025-7219-4CEE-8C8B-0B4FE79929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A2FCA-0AFF-4AA1-9EF2-A212E67D7338}"/>
              </a:ext>
            </a:extLst>
          </p:cNvPr>
          <p:cNvSpPr>
            <a:spLocks noGrp="1"/>
          </p:cNvSpPr>
          <p:nvPr>
            <p:ph type="dt" sz="half" idx="10"/>
          </p:nvPr>
        </p:nvSpPr>
        <p:spPr/>
        <p:txBody>
          <a:bodyPr/>
          <a:lstStyle/>
          <a:p>
            <a:fld id="{2FE03CDF-C9F2-4801-8729-6B9259FC78ED}" type="datetimeFigureOut">
              <a:rPr lang="en-US" smtClean="0"/>
              <a:t>4/6/26</a:t>
            </a:fld>
            <a:endParaRPr lang="en-US"/>
          </a:p>
        </p:txBody>
      </p:sp>
      <p:sp>
        <p:nvSpPr>
          <p:cNvPr id="5" name="Footer Placeholder 4">
            <a:extLst>
              <a:ext uri="{FF2B5EF4-FFF2-40B4-BE49-F238E27FC236}">
                <a16:creationId xmlns:a16="http://schemas.microsoft.com/office/drawing/2014/main" id="{DC1C6A7A-02E4-4DDB-A7C5-8F4BBA2C1E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21AB9-79F3-4DBF-A7D0-24F4C1CDC527}"/>
              </a:ext>
            </a:extLst>
          </p:cNvPr>
          <p:cNvSpPr>
            <a:spLocks noGrp="1"/>
          </p:cNvSpPr>
          <p:nvPr>
            <p:ph type="sldNum" sz="quarter" idx="12"/>
          </p:nvPr>
        </p:nvSpPr>
        <p:spPr/>
        <p:txBody>
          <a:bodyPr/>
          <a:lstStyle/>
          <a:p>
            <a:fld id="{3B9AB065-5CAF-4A05-8B12-5B9218DD1F47}" type="slidenum">
              <a:rPr lang="en-US" smtClean="0"/>
              <a:t>‹#›</a:t>
            </a:fld>
            <a:endParaRPr lang="en-US"/>
          </a:p>
        </p:txBody>
      </p:sp>
    </p:spTree>
    <p:extLst>
      <p:ext uri="{BB962C8B-B14F-4D97-AF65-F5344CB8AC3E}">
        <p14:creationId xmlns:p14="http://schemas.microsoft.com/office/powerpoint/2010/main" val="2229970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574644"/>
          </a:xfrm>
          <a:prstGeom prst="rect">
            <a:avLst/>
          </a:prstGeom>
        </p:spPr>
        <p:txBody>
          <a:bodyPr wrap="square" lIns="0" tIns="0" rIns="0" bIns="0">
            <a:spAutoFit/>
          </a:bodyPr>
          <a:lstStyle>
            <a:lvl1pPr>
              <a:defRPr sz="3734"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732223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639231" y="118287"/>
            <a:ext cx="2304627"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232486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639231" y="118287"/>
            <a:ext cx="2304627"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412155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639231" y="118287"/>
            <a:ext cx="2304627" cy="574644"/>
          </a:xfrm>
        </p:spPr>
        <p:txBody>
          <a:bodyPr lIns="0" tIns="0" rIns="0" bIns="0"/>
          <a:lstStyle>
            <a:lvl1pPr>
              <a:defRPr sz="3734"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65549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12A79D"/>
          </a:solidFill>
        </p:spPr>
        <p:txBody>
          <a:bodyPr wrap="square" lIns="0" tIns="0" rIns="0" bIns="0" rtlCol="0"/>
          <a:lstStyle/>
          <a:p>
            <a:endParaRPr sz="1200"/>
          </a:p>
        </p:txBody>
      </p:sp>
      <p:pic>
        <p:nvPicPr>
          <p:cNvPr id="17" name="bg object 17"/>
          <p:cNvPicPr/>
          <p:nvPr/>
        </p:nvPicPr>
        <p:blipFill>
          <a:blip r:embed="rId2" cstate="email">
            <a:extLst>
              <a:ext uri="{28A0092B-C50C-407E-A947-70E740481C1C}">
                <a14:useLocalDpi xmlns:a14="http://schemas.microsoft.com/office/drawing/2010/main"/>
              </a:ext>
            </a:extLst>
          </a:blip>
          <a:stretch>
            <a:fillRect/>
          </a:stretch>
        </p:blipFill>
        <p:spPr>
          <a:xfrm>
            <a:off x="0" y="1"/>
            <a:ext cx="5449581" cy="6857999"/>
          </a:xfrm>
          <a:prstGeom prst="rect">
            <a:avLst/>
          </a:prstGeom>
        </p:spPr>
      </p:pic>
      <p:pic>
        <p:nvPicPr>
          <p:cNvPr id="18" name="bg object 18"/>
          <p:cNvPicPr/>
          <p:nvPr/>
        </p:nvPicPr>
        <p:blipFill>
          <a:blip r:embed="rId3" cstate="email">
            <a:extLst>
              <a:ext uri="{28A0092B-C50C-407E-A947-70E740481C1C}">
                <a14:useLocalDpi xmlns:a14="http://schemas.microsoft.com/office/drawing/2010/main"/>
              </a:ext>
            </a:extLst>
          </a:blip>
          <a:stretch>
            <a:fillRect/>
          </a:stretch>
        </p:blipFill>
        <p:spPr>
          <a:xfrm>
            <a:off x="0" y="2018754"/>
            <a:ext cx="483883" cy="774699"/>
          </a:xfrm>
          <a:prstGeom prst="rect">
            <a:avLst/>
          </a:prstGeom>
        </p:spPr>
      </p:pic>
      <p:pic>
        <p:nvPicPr>
          <p:cNvPr id="19" name="bg object 19"/>
          <p:cNvPicPr/>
          <p:nvPr/>
        </p:nvPicPr>
        <p:blipFill>
          <a:blip r:embed="rId4" cstate="email">
            <a:extLst>
              <a:ext uri="{28A0092B-C50C-407E-A947-70E740481C1C}">
                <a14:useLocalDpi xmlns:a14="http://schemas.microsoft.com/office/drawing/2010/main"/>
              </a:ext>
            </a:extLst>
          </a:blip>
          <a:stretch>
            <a:fillRect/>
          </a:stretch>
        </p:blipFill>
        <p:spPr>
          <a:xfrm>
            <a:off x="0" y="0"/>
            <a:ext cx="562838" cy="575805"/>
          </a:xfrm>
          <a:prstGeom prst="rect">
            <a:avLst/>
          </a:prstGeom>
        </p:spPr>
      </p:pic>
      <p:pic>
        <p:nvPicPr>
          <p:cNvPr id="20" name="bg object 20"/>
          <p:cNvPicPr/>
          <p:nvPr/>
        </p:nvPicPr>
        <p:blipFill>
          <a:blip r:embed="rId5" cstate="email">
            <a:extLst>
              <a:ext uri="{28A0092B-C50C-407E-A947-70E740481C1C}">
                <a14:useLocalDpi xmlns:a14="http://schemas.microsoft.com/office/drawing/2010/main"/>
              </a:ext>
            </a:extLst>
          </a:blip>
          <a:stretch>
            <a:fillRect/>
          </a:stretch>
        </p:blipFill>
        <p:spPr>
          <a:xfrm>
            <a:off x="457035" y="1251363"/>
            <a:ext cx="457199" cy="457199"/>
          </a:xfrm>
          <a:prstGeom prst="rect">
            <a:avLst/>
          </a:prstGeom>
        </p:spPr>
      </p:pic>
      <p:pic>
        <p:nvPicPr>
          <p:cNvPr id="21" name="bg object 21"/>
          <p:cNvPicPr/>
          <p:nvPr/>
        </p:nvPicPr>
        <p:blipFill>
          <a:blip r:embed="rId6" cstate="email">
            <a:extLst>
              <a:ext uri="{28A0092B-C50C-407E-A947-70E740481C1C}">
                <a14:useLocalDpi xmlns:a14="http://schemas.microsoft.com/office/drawing/2010/main"/>
              </a:ext>
            </a:extLst>
          </a:blip>
          <a:stretch>
            <a:fillRect/>
          </a:stretch>
        </p:blipFill>
        <p:spPr>
          <a:xfrm>
            <a:off x="1143330" y="347040"/>
            <a:ext cx="336549" cy="336549"/>
          </a:xfrm>
          <a:prstGeom prst="rect">
            <a:avLst/>
          </a:prstGeom>
        </p:spPr>
      </p:pic>
      <p:pic>
        <p:nvPicPr>
          <p:cNvPr id="22" name="bg object 22"/>
          <p:cNvPicPr/>
          <p:nvPr/>
        </p:nvPicPr>
        <p:blipFill>
          <a:blip r:embed="rId7" cstate="email">
            <a:extLst>
              <a:ext uri="{28A0092B-C50C-407E-A947-70E740481C1C}">
                <a14:useLocalDpi xmlns:a14="http://schemas.microsoft.com/office/drawing/2010/main"/>
              </a:ext>
            </a:extLst>
          </a:blip>
          <a:stretch>
            <a:fillRect/>
          </a:stretch>
        </p:blipFill>
        <p:spPr>
          <a:xfrm>
            <a:off x="9064028" y="2614419"/>
            <a:ext cx="2692399" cy="2793999"/>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4/6/26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183085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B7EC19-22A3-46A4-B0C7-D7237D455B70}" type="datetimeFigureOut">
              <a:rPr lang="en-US" smtClean="0"/>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29588582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7EC19-22A3-46A4-B0C7-D7237D455B70}" type="datetimeFigureOut">
              <a:rPr lang="en-US" smtClean="0"/>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2087548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B7EC19-22A3-46A4-B0C7-D7237D455B70}" type="datetimeFigureOut">
              <a:rPr lang="en-US" smtClean="0"/>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346807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94099-8D98-7647-8A10-E1DC1FBC3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F5DA45B-A21E-DD4F-B719-CA42E324D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70EB0C4-F725-7B48-9923-F200A58E68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2FE52E-8294-1D43-A5A5-A5995F7DA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808A55-BEA7-864A-8C39-2E713470D8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D0362-8F21-3348-BB86-9A36A4AEFD89}"/>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8" name="Footer Placeholder 7">
            <a:extLst>
              <a:ext uri="{FF2B5EF4-FFF2-40B4-BE49-F238E27FC236}">
                <a16:creationId xmlns:a16="http://schemas.microsoft.com/office/drawing/2014/main" id="{E0ADC56D-F2BF-3F43-A497-82F51200B56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F76180-BA15-4349-B8A4-8DB216798169}"/>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1287220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B7EC19-22A3-46A4-B0C7-D7237D455B70}" type="datetimeFigureOut">
              <a:rPr lang="en-US" smtClean="0"/>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9959900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B7EC19-22A3-46A4-B0C7-D7237D455B70}" type="datetimeFigureOut">
              <a:rPr lang="en-US" smtClean="0"/>
              <a:t>4/6/26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23050488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B7EC19-22A3-46A4-B0C7-D7237D455B70}" type="datetimeFigureOut">
              <a:rPr lang="en-US" smtClean="0"/>
              <a:t>4/6/26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3904822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7EC19-22A3-46A4-B0C7-D7237D455B70}" type="datetimeFigureOut">
              <a:rPr lang="en-US" smtClean="0"/>
              <a:t>4/6/26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3447934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7EC19-22A3-46A4-B0C7-D7237D455B70}" type="datetimeFigureOut">
              <a:rPr lang="en-US" smtClean="0"/>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35034631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B7EC19-22A3-46A4-B0C7-D7237D455B70}" type="datetimeFigureOut">
              <a:rPr lang="en-US" smtClean="0"/>
              <a:t>4/6/26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12615234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7EC19-22A3-46A4-B0C7-D7237D455B70}" type="datetimeFigureOut">
              <a:rPr lang="en-US" smtClean="0"/>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38209165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B7EC19-22A3-46A4-B0C7-D7237D455B70}" type="datetimeFigureOut">
              <a:rPr lang="en-US" smtClean="0"/>
              <a:t>4/6/26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EAADE0-6061-4285-851B-42A185690AC4}" type="slidenum">
              <a:rPr lang="en-US" smtClean="0"/>
              <a:t>‹#›</a:t>
            </a:fld>
            <a:endParaRPr lang="en-US"/>
          </a:p>
        </p:txBody>
      </p:sp>
    </p:spTree>
    <p:extLst>
      <p:ext uri="{BB962C8B-B14F-4D97-AF65-F5344CB8AC3E}">
        <p14:creationId xmlns:p14="http://schemas.microsoft.com/office/powerpoint/2010/main" val="2403050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r>
              <a:rPr lang="en-US"/>
              <a:t>Click icon to add picture</a:t>
            </a:r>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dirty="0"/>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19254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dirty="0"/>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p:txBody>
      </p:sp>
    </p:spTree>
    <p:extLst>
      <p:ext uri="{BB962C8B-B14F-4D97-AF65-F5344CB8AC3E}">
        <p14:creationId xmlns:p14="http://schemas.microsoft.com/office/powerpoint/2010/main" val="164775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93F9-F48F-C440-9D2F-4831F47965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38115B-C93D-C948-9F12-A3B2FDA4A392}"/>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4" name="Footer Placeholder 3">
            <a:extLst>
              <a:ext uri="{FF2B5EF4-FFF2-40B4-BE49-F238E27FC236}">
                <a16:creationId xmlns:a16="http://schemas.microsoft.com/office/drawing/2014/main" id="{AFBEC1E6-3467-314C-9AC9-6CFF166A34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16AC5-FCAC-5249-9547-70BEE0A77A4C}"/>
              </a:ext>
            </a:extLst>
          </p:cNvPr>
          <p:cNvSpPr>
            <a:spLocks noGrp="1"/>
          </p:cNvSpPr>
          <p:nvPr>
            <p:ph type="sldNum" sz="quarter" idx="12"/>
          </p:nvPr>
        </p:nvSpPr>
        <p:spPr/>
        <p:txBody>
          <a:bodyPr/>
          <a:lstStyle/>
          <a:p>
            <a:fld id="{B9390837-5B65-474A-88C8-3203F3890B31}" type="slidenum">
              <a:rPr lang="en-US" smtClean="0"/>
              <a:t>‹#›</a:t>
            </a:fld>
            <a:endParaRPr lang="en-US"/>
          </a:p>
        </p:txBody>
      </p:sp>
    </p:spTree>
    <p:extLst>
      <p:ext uri="{BB962C8B-B14F-4D97-AF65-F5344CB8AC3E}">
        <p14:creationId xmlns:p14="http://schemas.microsoft.com/office/powerpoint/2010/main" val="28817929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r>
              <a:rPr lang="en-US" dirty="0"/>
              <a:t>9/3/20XX</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dirty="0"/>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dirty="0"/>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43013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descr="A picture containing text, blackboard&#10;&#10;Description automatically generated">
            <a:extLst>
              <a:ext uri="{FF2B5EF4-FFF2-40B4-BE49-F238E27FC236}">
                <a16:creationId xmlns:a16="http://schemas.microsoft.com/office/drawing/2014/main" id="{BADF1E1B-0B15-4012-876B-9B7153313A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0629" y="0"/>
            <a:ext cx="29719829" cy="6858000"/>
          </a:xfrm>
          <a:prstGeom prst="rect">
            <a:avLst/>
          </a:prstGeom>
        </p:spPr>
      </p:pic>
      <p:sp>
        <p:nvSpPr>
          <p:cNvPr id="2" name="Title 1"/>
          <p:cNvSpPr>
            <a:spLocks noGrp="1"/>
          </p:cNvSpPr>
          <p:nvPr>
            <p:ph type="ctrTitle" hasCustomPrompt="1"/>
          </p:nvPr>
        </p:nvSpPr>
        <p:spPr>
          <a:xfrm>
            <a:off x="1524000" y="1122363"/>
            <a:ext cx="9144000" cy="2387600"/>
          </a:xfrm>
        </p:spPr>
        <p:txBody>
          <a:bodyPr anchor="b">
            <a:normAutofit/>
          </a:bodyPr>
          <a:lstStyle>
            <a:lvl1pPr algn="ctr">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6" name="Rectangle 5">
            <a:extLst>
              <a:ext uri="{FF2B5EF4-FFF2-40B4-BE49-F238E27FC236}">
                <a16:creationId xmlns:a16="http://schemas.microsoft.com/office/drawing/2014/main" id="{410781EE-8D70-449E-BA6C-DF4A322132BA}"/>
              </a:ext>
            </a:extLst>
          </p:cNvPr>
          <p:cNvSpPr/>
          <p:nvPr userDrawn="1"/>
        </p:nvSpPr>
        <p:spPr>
          <a:xfrm>
            <a:off x="-379750" y="6063878"/>
            <a:ext cx="632642" cy="4200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Picture 6" descr="A picture containing text, clipart&#10;&#10;Description automatically generated">
            <a:extLst>
              <a:ext uri="{FF2B5EF4-FFF2-40B4-BE49-F238E27FC236}">
                <a16:creationId xmlns:a16="http://schemas.microsoft.com/office/drawing/2014/main" id="{B8927B4E-6259-42E1-A5E1-F1883B87AA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99" y="6063878"/>
            <a:ext cx="3028327" cy="420059"/>
          </a:xfrm>
          <a:prstGeom prst="rect">
            <a:avLst/>
          </a:prstGeom>
        </p:spPr>
      </p:pic>
    </p:spTree>
    <p:extLst>
      <p:ext uri="{BB962C8B-B14F-4D97-AF65-F5344CB8AC3E}">
        <p14:creationId xmlns:p14="http://schemas.microsoft.com/office/powerpoint/2010/main" val="3033158093"/>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ransition">
    <p:spTree>
      <p:nvGrpSpPr>
        <p:cNvPr id="1" name=""/>
        <p:cNvGrpSpPr/>
        <p:nvPr/>
      </p:nvGrpSpPr>
      <p:grpSpPr>
        <a:xfrm>
          <a:off x="0" y="0"/>
          <a:ext cx="0" cy="0"/>
          <a:chOff x="0" y="0"/>
          <a:chExt cx="0" cy="0"/>
        </a:xfrm>
      </p:grpSpPr>
      <p:pic>
        <p:nvPicPr>
          <p:cNvPr id="8" name="Picture 7" descr="A picture containing text, person, person&#10;&#10;Description automatically generated">
            <a:extLst>
              <a:ext uri="{FF2B5EF4-FFF2-40B4-BE49-F238E27FC236}">
                <a16:creationId xmlns:a16="http://schemas.microsoft.com/office/drawing/2014/main" id="{E46DB858-F3A9-48E9-8D63-C46E255CC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16998" y="0"/>
            <a:ext cx="3175001" cy="6858000"/>
          </a:xfrm>
          <a:prstGeom prst="rect">
            <a:avLst/>
          </a:prstGeom>
        </p:spPr>
      </p:pic>
      <p:sp>
        <p:nvSpPr>
          <p:cNvPr id="9" name="Rectangle 8">
            <a:extLst>
              <a:ext uri="{FF2B5EF4-FFF2-40B4-BE49-F238E27FC236}">
                <a16:creationId xmlns:a16="http://schemas.microsoft.com/office/drawing/2014/main" id="{23963CEF-6160-4219-A76A-13D978C32E05}"/>
              </a:ext>
            </a:extLst>
          </p:cNvPr>
          <p:cNvSpPr/>
          <p:nvPr userDrawn="1"/>
        </p:nvSpPr>
        <p:spPr>
          <a:xfrm>
            <a:off x="1" y="1"/>
            <a:ext cx="9016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FE5B4AD-B670-4533-A2C2-2A147FFB9E23}"/>
              </a:ext>
            </a:extLst>
          </p:cNvPr>
          <p:cNvSpPr/>
          <p:nvPr userDrawn="1"/>
        </p:nvSpPr>
        <p:spPr>
          <a:xfrm>
            <a:off x="9017000" y="1"/>
            <a:ext cx="3175001"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0D3164F8-AE5B-4EBD-94B9-2783C595296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82015" y="6331135"/>
            <a:ext cx="2987744" cy="414428"/>
          </a:xfrm>
          <a:prstGeom prst="rect">
            <a:avLst/>
          </a:prstGeom>
        </p:spPr>
      </p:pic>
      <p:sp>
        <p:nvSpPr>
          <p:cNvPr id="12" name="Rectangle 11">
            <a:extLst>
              <a:ext uri="{FF2B5EF4-FFF2-40B4-BE49-F238E27FC236}">
                <a16:creationId xmlns:a16="http://schemas.microsoft.com/office/drawing/2014/main" id="{8B685448-1F63-44F5-A7A7-E98D6BC0EADE}"/>
              </a:ext>
            </a:extLst>
          </p:cNvPr>
          <p:cNvSpPr/>
          <p:nvPr userDrawn="1"/>
        </p:nvSpPr>
        <p:spPr>
          <a:xfrm>
            <a:off x="1519003" y="2978998"/>
            <a:ext cx="7944787" cy="216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3" name="Straight Connector 12">
            <a:extLst>
              <a:ext uri="{FF2B5EF4-FFF2-40B4-BE49-F238E27FC236}">
                <a16:creationId xmlns:a16="http://schemas.microsoft.com/office/drawing/2014/main" id="{38E1026E-388B-424C-8C64-C1B70BEB2167}"/>
              </a:ext>
            </a:extLst>
          </p:cNvPr>
          <p:cNvCxnSpPr/>
          <p:nvPr userDrawn="1"/>
        </p:nvCxnSpPr>
        <p:spPr>
          <a:xfrm>
            <a:off x="1519003" y="4367136"/>
            <a:ext cx="74151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8B09AB7-01AB-446A-9EB7-E73B7343EB0B}"/>
              </a:ext>
            </a:extLst>
          </p:cNvPr>
          <p:cNvCxnSpPr/>
          <p:nvPr userDrawn="1"/>
        </p:nvCxnSpPr>
        <p:spPr>
          <a:xfrm flipH="1">
            <a:off x="8934138" y="4367136"/>
            <a:ext cx="5296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BDE8336A-29DA-408D-B32F-F921E06D5707}"/>
              </a:ext>
            </a:extLst>
          </p:cNvPr>
          <p:cNvSpPr>
            <a:spLocks noGrp="1"/>
          </p:cNvSpPr>
          <p:nvPr>
            <p:ph type="title" hasCustomPrompt="1"/>
          </p:nvPr>
        </p:nvSpPr>
        <p:spPr>
          <a:xfrm>
            <a:off x="-1209206" y="3041045"/>
            <a:ext cx="10515600" cy="1326091"/>
          </a:xfrm>
          <a:prstGeom prst="rect">
            <a:avLst/>
          </a:prstGeom>
        </p:spPr>
        <p:txBody>
          <a:bodyPr vert="horz" lIns="91440" tIns="45720" rIns="91440" bIns="45720" rtlCol="0" anchor="b">
            <a:normAutofit/>
          </a:bodyPr>
          <a:lstStyle>
            <a:lvl1pPr algn="r">
              <a:defRPr>
                <a:solidFill>
                  <a:schemeClr val="accent1"/>
                </a:solidFill>
              </a:defRPr>
            </a:lvl1pPr>
          </a:lstStyle>
          <a:p>
            <a:r>
              <a:rPr lang="en-US"/>
              <a:t>CLICK TO EDIT COVER </a:t>
            </a:r>
          </a:p>
        </p:txBody>
      </p:sp>
      <p:sp>
        <p:nvSpPr>
          <p:cNvPr id="18" name="Text Placeholder 2">
            <a:extLst>
              <a:ext uri="{FF2B5EF4-FFF2-40B4-BE49-F238E27FC236}">
                <a16:creationId xmlns:a16="http://schemas.microsoft.com/office/drawing/2014/main" id="{0F6487BA-26E8-455A-A425-6BDA48B31700}"/>
              </a:ext>
            </a:extLst>
          </p:cNvPr>
          <p:cNvSpPr>
            <a:spLocks noGrp="1"/>
          </p:cNvSpPr>
          <p:nvPr>
            <p:ph idx="1" hasCustomPrompt="1"/>
          </p:nvPr>
        </p:nvSpPr>
        <p:spPr>
          <a:xfrm>
            <a:off x="-1209206" y="4501545"/>
            <a:ext cx="10515600" cy="582795"/>
          </a:xfrm>
          <a:prstGeom prst="rect">
            <a:avLst/>
          </a:prstGeom>
        </p:spPr>
        <p:txBody>
          <a:bodyPr vert="horz" lIns="91440" tIns="45720" rIns="91440" bIns="45720" rtlCol="0">
            <a:normAutofit/>
          </a:bodyPr>
          <a:lstStyle>
            <a:lvl1pPr marL="0" indent="0" algn="r">
              <a:buNone/>
              <a:defRPr>
                <a:solidFill>
                  <a:schemeClr val="accent1"/>
                </a:solidFill>
              </a:defRPr>
            </a:lvl1pPr>
          </a:lstStyle>
          <a:p>
            <a:pPr lvl="0"/>
            <a:r>
              <a:rPr lang="en-US"/>
              <a:t>Click to edit subtitle content</a:t>
            </a:r>
          </a:p>
        </p:txBody>
      </p:sp>
    </p:spTree>
    <p:extLst>
      <p:ext uri="{BB962C8B-B14F-4D97-AF65-F5344CB8AC3E}">
        <p14:creationId xmlns:p14="http://schemas.microsoft.com/office/powerpoint/2010/main" val="21302947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B858-F3A9-48E9-8D63-C46E255CC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016998" y="0"/>
            <a:ext cx="3175001" cy="6858000"/>
          </a:xfrm>
          <a:prstGeom prst="rect">
            <a:avLst/>
          </a:prstGeom>
        </p:spPr>
      </p:pic>
      <p:sp>
        <p:nvSpPr>
          <p:cNvPr id="9" name="Rectangle 8">
            <a:extLst>
              <a:ext uri="{FF2B5EF4-FFF2-40B4-BE49-F238E27FC236}">
                <a16:creationId xmlns:a16="http://schemas.microsoft.com/office/drawing/2014/main" id="{23963CEF-6160-4219-A76A-13D978C32E05}"/>
              </a:ext>
            </a:extLst>
          </p:cNvPr>
          <p:cNvSpPr/>
          <p:nvPr userDrawn="1"/>
        </p:nvSpPr>
        <p:spPr>
          <a:xfrm>
            <a:off x="1" y="1"/>
            <a:ext cx="9016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FE5B4AD-B670-4533-A2C2-2A147FFB9E23}"/>
              </a:ext>
            </a:extLst>
          </p:cNvPr>
          <p:cNvSpPr/>
          <p:nvPr userDrawn="1"/>
        </p:nvSpPr>
        <p:spPr>
          <a:xfrm>
            <a:off x="9016999" y="0"/>
            <a:ext cx="3175001"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0D3164F8-AE5B-4EBD-94B9-2783C595296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82015" y="6331135"/>
            <a:ext cx="2987744" cy="414428"/>
          </a:xfrm>
          <a:prstGeom prst="rect">
            <a:avLst/>
          </a:prstGeom>
        </p:spPr>
      </p:pic>
      <p:sp>
        <p:nvSpPr>
          <p:cNvPr id="12" name="Rectangle 11">
            <a:extLst>
              <a:ext uri="{FF2B5EF4-FFF2-40B4-BE49-F238E27FC236}">
                <a16:creationId xmlns:a16="http://schemas.microsoft.com/office/drawing/2014/main" id="{8B685448-1F63-44F5-A7A7-E98D6BC0EADE}"/>
              </a:ext>
            </a:extLst>
          </p:cNvPr>
          <p:cNvSpPr/>
          <p:nvPr userDrawn="1"/>
        </p:nvSpPr>
        <p:spPr>
          <a:xfrm>
            <a:off x="1519003" y="2978998"/>
            <a:ext cx="7944787" cy="216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3" name="Straight Connector 12">
            <a:extLst>
              <a:ext uri="{FF2B5EF4-FFF2-40B4-BE49-F238E27FC236}">
                <a16:creationId xmlns:a16="http://schemas.microsoft.com/office/drawing/2014/main" id="{38E1026E-388B-424C-8C64-C1B70BEB2167}"/>
              </a:ext>
            </a:extLst>
          </p:cNvPr>
          <p:cNvCxnSpPr/>
          <p:nvPr userDrawn="1"/>
        </p:nvCxnSpPr>
        <p:spPr>
          <a:xfrm>
            <a:off x="1519003" y="4367136"/>
            <a:ext cx="74151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8B09AB7-01AB-446A-9EB7-E73B7343EB0B}"/>
              </a:ext>
            </a:extLst>
          </p:cNvPr>
          <p:cNvCxnSpPr/>
          <p:nvPr userDrawn="1"/>
        </p:nvCxnSpPr>
        <p:spPr>
          <a:xfrm flipH="1">
            <a:off x="8934138" y="4367136"/>
            <a:ext cx="5296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BDE8336A-29DA-408D-B32F-F921E06D5707}"/>
              </a:ext>
            </a:extLst>
          </p:cNvPr>
          <p:cNvSpPr>
            <a:spLocks noGrp="1"/>
          </p:cNvSpPr>
          <p:nvPr>
            <p:ph type="title" hasCustomPrompt="1"/>
          </p:nvPr>
        </p:nvSpPr>
        <p:spPr>
          <a:xfrm>
            <a:off x="-1209206" y="3041045"/>
            <a:ext cx="10515600" cy="1326091"/>
          </a:xfrm>
          <a:prstGeom prst="rect">
            <a:avLst/>
          </a:prstGeom>
        </p:spPr>
        <p:txBody>
          <a:bodyPr vert="horz" lIns="91440" tIns="45720" rIns="91440" bIns="45720" rtlCol="0" anchor="b">
            <a:normAutofit/>
          </a:bodyPr>
          <a:lstStyle>
            <a:lvl1pPr algn="r">
              <a:defRPr>
                <a:solidFill>
                  <a:schemeClr val="accent1"/>
                </a:solidFill>
              </a:defRPr>
            </a:lvl1pPr>
          </a:lstStyle>
          <a:p>
            <a:r>
              <a:rPr lang="en-US"/>
              <a:t>CLICK TO EDIT COVER </a:t>
            </a:r>
          </a:p>
        </p:txBody>
      </p:sp>
      <p:sp>
        <p:nvSpPr>
          <p:cNvPr id="18" name="Text Placeholder 2">
            <a:extLst>
              <a:ext uri="{FF2B5EF4-FFF2-40B4-BE49-F238E27FC236}">
                <a16:creationId xmlns:a16="http://schemas.microsoft.com/office/drawing/2014/main" id="{0F6487BA-26E8-455A-A425-6BDA48B31700}"/>
              </a:ext>
            </a:extLst>
          </p:cNvPr>
          <p:cNvSpPr>
            <a:spLocks noGrp="1"/>
          </p:cNvSpPr>
          <p:nvPr>
            <p:ph idx="1" hasCustomPrompt="1"/>
          </p:nvPr>
        </p:nvSpPr>
        <p:spPr>
          <a:xfrm>
            <a:off x="-1209206" y="4501545"/>
            <a:ext cx="10515600" cy="582795"/>
          </a:xfrm>
          <a:prstGeom prst="rect">
            <a:avLst/>
          </a:prstGeom>
        </p:spPr>
        <p:txBody>
          <a:bodyPr vert="horz" lIns="91440" tIns="45720" rIns="91440" bIns="45720" rtlCol="0">
            <a:normAutofit/>
          </a:bodyPr>
          <a:lstStyle>
            <a:lvl1pPr marL="0" indent="0" algn="r">
              <a:buNone/>
              <a:defRPr>
                <a:solidFill>
                  <a:schemeClr val="accent1"/>
                </a:solidFill>
              </a:defRPr>
            </a:lvl1pPr>
          </a:lstStyle>
          <a:p>
            <a:pPr lvl="0"/>
            <a:r>
              <a:rPr lang="en-US"/>
              <a:t>Click to edit subtitle content</a:t>
            </a:r>
          </a:p>
        </p:txBody>
      </p:sp>
    </p:spTree>
    <p:extLst>
      <p:ext uri="{BB962C8B-B14F-4D97-AF65-F5344CB8AC3E}">
        <p14:creationId xmlns:p14="http://schemas.microsoft.com/office/powerpoint/2010/main" val="5546333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Transi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6DB858-F3A9-48E9-8D63-C46E255CCE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7"/>
          <a:stretch/>
        </p:blipFill>
        <p:spPr>
          <a:xfrm flipH="1">
            <a:off x="8999581" y="0"/>
            <a:ext cx="3175001" cy="6858000"/>
          </a:xfrm>
          <a:prstGeom prst="rect">
            <a:avLst/>
          </a:prstGeom>
        </p:spPr>
      </p:pic>
      <p:sp>
        <p:nvSpPr>
          <p:cNvPr id="9" name="Rectangle 8">
            <a:extLst>
              <a:ext uri="{FF2B5EF4-FFF2-40B4-BE49-F238E27FC236}">
                <a16:creationId xmlns:a16="http://schemas.microsoft.com/office/drawing/2014/main" id="{23963CEF-6160-4219-A76A-13D978C32E05}"/>
              </a:ext>
            </a:extLst>
          </p:cNvPr>
          <p:cNvSpPr/>
          <p:nvPr userDrawn="1"/>
        </p:nvSpPr>
        <p:spPr>
          <a:xfrm>
            <a:off x="1" y="1"/>
            <a:ext cx="9016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Rectangle 9">
            <a:extLst>
              <a:ext uri="{FF2B5EF4-FFF2-40B4-BE49-F238E27FC236}">
                <a16:creationId xmlns:a16="http://schemas.microsoft.com/office/drawing/2014/main" id="{8FE5B4AD-B670-4533-A2C2-2A147FFB9E23}"/>
              </a:ext>
            </a:extLst>
          </p:cNvPr>
          <p:cNvSpPr/>
          <p:nvPr userDrawn="1"/>
        </p:nvSpPr>
        <p:spPr>
          <a:xfrm>
            <a:off x="9017000" y="0"/>
            <a:ext cx="3175001" cy="6858000"/>
          </a:xfrm>
          <a:prstGeom prst="rect">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11" name="Picture 10">
            <a:extLst>
              <a:ext uri="{FF2B5EF4-FFF2-40B4-BE49-F238E27FC236}">
                <a16:creationId xmlns:a16="http://schemas.microsoft.com/office/drawing/2014/main" id="{0D3164F8-AE5B-4EBD-94B9-2783C5952962}"/>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082015" y="6331135"/>
            <a:ext cx="2987744" cy="414428"/>
          </a:xfrm>
          <a:prstGeom prst="rect">
            <a:avLst/>
          </a:prstGeom>
        </p:spPr>
      </p:pic>
      <p:sp>
        <p:nvSpPr>
          <p:cNvPr id="12" name="Rectangle 11">
            <a:extLst>
              <a:ext uri="{FF2B5EF4-FFF2-40B4-BE49-F238E27FC236}">
                <a16:creationId xmlns:a16="http://schemas.microsoft.com/office/drawing/2014/main" id="{8B685448-1F63-44F5-A7A7-E98D6BC0EADE}"/>
              </a:ext>
            </a:extLst>
          </p:cNvPr>
          <p:cNvSpPr/>
          <p:nvPr userDrawn="1"/>
        </p:nvSpPr>
        <p:spPr>
          <a:xfrm>
            <a:off x="1519003" y="2978998"/>
            <a:ext cx="7944787" cy="21685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13" name="Straight Connector 12">
            <a:extLst>
              <a:ext uri="{FF2B5EF4-FFF2-40B4-BE49-F238E27FC236}">
                <a16:creationId xmlns:a16="http://schemas.microsoft.com/office/drawing/2014/main" id="{38E1026E-388B-424C-8C64-C1B70BEB2167}"/>
              </a:ext>
            </a:extLst>
          </p:cNvPr>
          <p:cNvCxnSpPr/>
          <p:nvPr userDrawn="1"/>
        </p:nvCxnSpPr>
        <p:spPr>
          <a:xfrm>
            <a:off x="1519003" y="4367136"/>
            <a:ext cx="741513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F8B09AB7-01AB-446A-9EB7-E73B7343EB0B}"/>
              </a:ext>
            </a:extLst>
          </p:cNvPr>
          <p:cNvCxnSpPr/>
          <p:nvPr userDrawn="1"/>
        </p:nvCxnSpPr>
        <p:spPr>
          <a:xfrm flipH="1">
            <a:off x="8934138" y="4367136"/>
            <a:ext cx="52965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itle Placeholder 1">
            <a:extLst>
              <a:ext uri="{FF2B5EF4-FFF2-40B4-BE49-F238E27FC236}">
                <a16:creationId xmlns:a16="http://schemas.microsoft.com/office/drawing/2014/main" id="{BDE8336A-29DA-408D-B32F-F921E06D5707}"/>
              </a:ext>
            </a:extLst>
          </p:cNvPr>
          <p:cNvSpPr>
            <a:spLocks noGrp="1"/>
          </p:cNvSpPr>
          <p:nvPr>
            <p:ph type="title" hasCustomPrompt="1"/>
          </p:nvPr>
        </p:nvSpPr>
        <p:spPr>
          <a:xfrm>
            <a:off x="-1209206" y="3041045"/>
            <a:ext cx="10515600" cy="1326091"/>
          </a:xfrm>
          <a:prstGeom prst="rect">
            <a:avLst/>
          </a:prstGeom>
        </p:spPr>
        <p:txBody>
          <a:bodyPr vert="horz" lIns="91440" tIns="45720" rIns="91440" bIns="45720" rtlCol="0" anchor="b">
            <a:normAutofit/>
          </a:bodyPr>
          <a:lstStyle>
            <a:lvl1pPr algn="r">
              <a:defRPr>
                <a:solidFill>
                  <a:schemeClr val="accent1"/>
                </a:solidFill>
              </a:defRPr>
            </a:lvl1pPr>
          </a:lstStyle>
          <a:p>
            <a:r>
              <a:rPr lang="en-US"/>
              <a:t>CLICK TO EDIT COVER </a:t>
            </a:r>
          </a:p>
        </p:txBody>
      </p:sp>
      <p:sp>
        <p:nvSpPr>
          <p:cNvPr id="18" name="Text Placeholder 2">
            <a:extLst>
              <a:ext uri="{FF2B5EF4-FFF2-40B4-BE49-F238E27FC236}">
                <a16:creationId xmlns:a16="http://schemas.microsoft.com/office/drawing/2014/main" id="{0F6487BA-26E8-455A-A425-6BDA48B31700}"/>
              </a:ext>
            </a:extLst>
          </p:cNvPr>
          <p:cNvSpPr>
            <a:spLocks noGrp="1"/>
          </p:cNvSpPr>
          <p:nvPr>
            <p:ph idx="1" hasCustomPrompt="1"/>
          </p:nvPr>
        </p:nvSpPr>
        <p:spPr>
          <a:xfrm>
            <a:off x="-1209206" y="4501545"/>
            <a:ext cx="10515600" cy="582795"/>
          </a:xfrm>
          <a:prstGeom prst="rect">
            <a:avLst/>
          </a:prstGeom>
        </p:spPr>
        <p:txBody>
          <a:bodyPr vert="horz" lIns="91440" tIns="45720" rIns="91440" bIns="45720" rtlCol="0">
            <a:normAutofit/>
          </a:bodyPr>
          <a:lstStyle>
            <a:lvl1pPr marL="0" indent="0" algn="r">
              <a:buNone/>
              <a:defRPr>
                <a:solidFill>
                  <a:schemeClr val="accent1"/>
                </a:solidFill>
              </a:defRPr>
            </a:lvl1pPr>
          </a:lstStyle>
          <a:p>
            <a:pPr lvl="0"/>
            <a:r>
              <a:rPr lang="en-US"/>
              <a:t>Click to edit subtitle content</a:t>
            </a:r>
          </a:p>
        </p:txBody>
      </p:sp>
    </p:spTree>
    <p:extLst>
      <p:ext uri="{BB962C8B-B14F-4D97-AF65-F5344CB8AC3E}">
        <p14:creationId xmlns:p14="http://schemas.microsoft.com/office/powerpoint/2010/main" val="29886754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ransition2">
    <p:bg>
      <p:bgPr>
        <a:gradFill flip="none" rotWithShape="1">
          <a:gsLst>
            <a:gs pos="0">
              <a:schemeClr val="accent1"/>
            </a:gs>
            <a:gs pos="100000">
              <a:schemeClr val="accent3"/>
            </a:gs>
          </a:gsLst>
          <a:lin ang="13500000" scaled="1"/>
          <a:tileRect/>
        </a:gradFill>
        <a:effectLst/>
      </p:bgPr>
    </p:bg>
    <p:spTree>
      <p:nvGrpSpPr>
        <p:cNvPr id="1" name=""/>
        <p:cNvGrpSpPr/>
        <p:nvPr/>
      </p:nvGrpSpPr>
      <p:grpSpPr>
        <a:xfrm>
          <a:off x="0" y="0"/>
          <a:ext cx="0" cy="0"/>
          <a:chOff x="0" y="0"/>
          <a:chExt cx="0" cy="0"/>
        </a:xfrm>
      </p:grpSpPr>
      <p:sp>
        <p:nvSpPr>
          <p:cNvPr id="17" name="Title Placeholder 1">
            <a:extLst>
              <a:ext uri="{FF2B5EF4-FFF2-40B4-BE49-F238E27FC236}">
                <a16:creationId xmlns:a16="http://schemas.microsoft.com/office/drawing/2014/main" id="{05BFCC1F-D8EA-49A6-B78D-53873C2FB142}"/>
              </a:ext>
            </a:extLst>
          </p:cNvPr>
          <p:cNvSpPr>
            <a:spLocks noGrp="1"/>
          </p:cNvSpPr>
          <p:nvPr>
            <p:ph type="title" hasCustomPrompt="1"/>
          </p:nvPr>
        </p:nvSpPr>
        <p:spPr>
          <a:xfrm>
            <a:off x="838200" y="994713"/>
            <a:ext cx="10515600" cy="1326091"/>
          </a:xfrm>
          <a:prstGeom prst="rect">
            <a:avLst/>
          </a:prstGeom>
        </p:spPr>
        <p:txBody>
          <a:bodyPr vert="horz" lIns="91440" tIns="45720" rIns="91440" bIns="45720" rtlCol="0" anchor="b">
            <a:normAutofit/>
          </a:bodyPr>
          <a:lstStyle>
            <a:lvl1pPr>
              <a:defRPr>
                <a:solidFill>
                  <a:schemeClr val="bg1"/>
                </a:solidFill>
              </a:defRPr>
            </a:lvl1pPr>
          </a:lstStyle>
          <a:p>
            <a:r>
              <a:rPr lang="en-US"/>
              <a:t>COVER / DIVIDER PAGE</a:t>
            </a:r>
          </a:p>
        </p:txBody>
      </p:sp>
      <p:sp>
        <p:nvSpPr>
          <p:cNvPr id="18" name="Text Placeholder 2">
            <a:extLst>
              <a:ext uri="{FF2B5EF4-FFF2-40B4-BE49-F238E27FC236}">
                <a16:creationId xmlns:a16="http://schemas.microsoft.com/office/drawing/2014/main" id="{5A768064-DDDF-4DC9-93A5-A8B1DE8D8AA1}"/>
              </a:ext>
            </a:extLst>
          </p:cNvPr>
          <p:cNvSpPr>
            <a:spLocks noGrp="1"/>
          </p:cNvSpPr>
          <p:nvPr>
            <p:ph idx="1" hasCustomPrompt="1"/>
          </p:nvPr>
        </p:nvSpPr>
        <p:spPr>
          <a:xfrm>
            <a:off x="838200" y="2455213"/>
            <a:ext cx="10515600" cy="582795"/>
          </a:xfrm>
          <a:prstGeom prst="rect">
            <a:avLst/>
          </a:prstGeom>
        </p:spPr>
        <p:txBody>
          <a:bodyPr vert="horz" lIns="91440" tIns="45720" rIns="91440" bIns="45720" rtlCol="0">
            <a:normAutofit/>
          </a:bodyPr>
          <a:lstStyle>
            <a:lvl1pPr marL="0" indent="0">
              <a:buNone/>
              <a:defRPr>
                <a:solidFill>
                  <a:schemeClr val="bg1"/>
                </a:solidFill>
              </a:defRPr>
            </a:lvl1pPr>
          </a:lstStyle>
          <a:p>
            <a:pPr lvl="0"/>
            <a:r>
              <a:rPr lang="en-US"/>
              <a:t>Subtitle content</a:t>
            </a:r>
          </a:p>
        </p:txBody>
      </p:sp>
      <p:sp>
        <p:nvSpPr>
          <p:cNvPr id="19" name="Rectangle 18">
            <a:extLst>
              <a:ext uri="{FF2B5EF4-FFF2-40B4-BE49-F238E27FC236}">
                <a16:creationId xmlns:a16="http://schemas.microsoft.com/office/drawing/2014/main" id="{92BFCE10-8FF3-492C-AFD8-109B4E10DB42}"/>
              </a:ext>
            </a:extLst>
          </p:cNvPr>
          <p:cNvSpPr/>
          <p:nvPr userDrawn="1"/>
        </p:nvSpPr>
        <p:spPr>
          <a:xfrm>
            <a:off x="0" y="5936104"/>
            <a:ext cx="759501" cy="50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descr="A picture containing text, clipart&#10;&#10;Description automatically generated">
            <a:extLst>
              <a:ext uri="{FF2B5EF4-FFF2-40B4-BE49-F238E27FC236}">
                <a16:creationId xmlns:a16="http://schemas.microsoft.com/office/drawing/2014/main" id="{60301908-0928-47C3-B3CC-4C4DBA787BD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3230" y="5936104"/>
            <a:ext cx="3635578" cy="504290"/>
          </a:xfrm>
          <a:prstGeom prst="rect">
            <a:avLst/>
          </a:prstGeom>
        </p:spPr>
      </p:pic>
    </p:spTree>
    <p:extLst>
      <p:ext uri="{BB962C8B-B14F-4D97-AF65-F5344CB8AC3E}">
        <p14:creationId xmlns:p14="http://schemas.microsoft.com/office/powerpoint/2010/main" val="291855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Transition2">
    <p:bg>
      <p:bgPr>
        <a:solidFill>
          <a:schemeClr val="accent1"/>
        </a:solidFill>
        <a:effectLst/>
      </p:bgPr>
    </p:bg>
    <p:spTree>
      <p:nvGrpSpPr>
        <p:cNvPr id="1" name=""/>
        <p:cNvGrpSpPr/>
        <p:nvPr/>
      </p:nvGrpSpPr>
      <p:grpSpPr>
        <a:xfrm>
          <a:off x="0" y="0"/>
          <a:ext cx="0" cy="0"/>
          <a:chOff x="0" y="0"/>
          <a:chExt cx="0" cy="0"/>
        </a:xfrm>
      </p:grpSpPr>
      <p:pic>
        <p:nvPicPr>
          <p:cNvPr id="6" name="Picture 5" descr="A person smiling for the camera&#10;&#10;Description automatically generated with medium confidence">
            <a:extLst>
              <a:ext uri="{FF2B5EF4-FFF2-40B4-BE49-F238E27FC236}">
                <a16:creationId xmlns:a16="http://schemas.microsoft.com/office/drawing/2014/main" id="{57FAC7EB-3CD1-4838-ACB7-A0ACB9A4E5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905007"/>
            <a:ext cx="12191999" cy="8668013"/>
          </a:xfrm>
          <a:prstGeom prst="rect">
            <a:avLst/>
          </a:prstGeom>
        </p:spPr>
      </p:pic>
      <p:sp>
        <p:nvSpPr>
          <p:cNvPr id="2" name="Rectangle 1">
            <a:extLst>
              <a:ext uri="{FF2B5EF4-FFF2-40B4-BE49-F238E27FC236}">
                <a16:creationId xmlns:a16="http://schemas.microsoft.com/office/drawing/2014/main" id="{6214F2C2-EA5C-4D3D-B6E1-396BCE0B03B0}"/>
              </a:ext>
            </a:extLst>
          </p:cNvPr>
          <p:cNvSpPr/>
          <p:nvPr userDrawn="1"/>
        </p:nvSpPr>
        <p:spPr>
          <a:xfrm>
            <a:off x="0" y="-67733"/>
            <a:ext cx="12192000" cy="7306733"/>
          </a:xfrm>
          <a:prstGeom prst="rect">
            <a:avLst/>
          </a:prstGeom>
          <a:gradFill>
            <a:gsLst>
              <a:gs pos="0">
                <a:schemeClr val="accent1">
                  <a:alpha val="52000"/>
                </a:schemeClr>
              </a:gs>
              <a:gs pos="100000">
                <a:schemeClr val="accent3"/>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Title Placeholder 1">
            <a:extLst>
              <a:ext uri="{FF2B5EF4-FFF2-40B4-BE49-F238E27FC236}">
                <a16:creationId xmlns:a16="http://schemas.microsoft.com/office/drawing/2014/main" id="{05BFCC1F-D8EA-49A6-B78D-53873C2FB142}"/>
              </a:ext>
            </a:extLst>
          </p:cNvPr>
          <p:cNvSpPr>
            <a:spLocks noGrp="1"/>
          </p:cNvSpPr>
          <p:nvPr>
            <p:ph type="title" hasCustomPrompt="1"/>
          </p:nvPr>
        </p:nvSpPr>
        <p:spPr>
          <a:xfrm>
            <a:off x="838200" y="994713"/>
            <a:ext cx="10515600" cy="1326091"/>
          </a:xfrm>
          <a:prstGeom prst="rect">
            <a:avLst/>
          </a:prstGeom>
        </p:spPr>
        <p:txBody>
          <a:bodyPr vert="horz" lIns="91440" tIns="45720" rIns="91440" bIns="45720" rtlCol="0" anchor="b">
            <a:normAutofit/>
          </a:bodyPr>
          <a:lstStyle>
            <a:lvl1pPr>
              <a:defRPr>
                <a:solidFill>
                  <a:schemeClr val="bg1"/>
                </a:solidFill>
              </a:defRPr>
            </a:lvl1pPr>
          </a:lstStyle>
          <a:p>
            <a:r>
              <a:rPr lang="en-US"/>
              <a:t>COVER / DIVIDER PAGE</a:t>
            </a:r>
          </a:p>
        </p:txBody>
      </p:sp>
      <p:sp>
        <p:nvSpPr>
          <p:cNvPr id="18" name="Text Placeholder 2">
            <a:extLst>
              <a:ext uri="{FF2B5EF4-FFF2-40B4-BE49-F238E27FC236}">
                <a16:creationId xmlns:a16="http://schemas.microsoft.com/office/drawing/2014/main" id="{5A768064-DDDF-4DC9-93A5-A8B1DE8D8AA1}"/>
              </a:ext>
            </a:extLst>
          </p:cNvPr>
          <p:cNvSpPr>
            <a:spLocks noGrp="1"/>
          </p:cNvSpPr>
          <p:nvPr>
            <p:ph idx="1" hasCustomPrompt="1"/>
          </p:nvPr>
        </p:nvSpPr>
        <p:spPr>
          <a:xfrm>
            <a:off x="838200" y="2455213"/>
            <a:ext cx="10515600" cy="582795"/>
          </a:xfrm>
          <a:prstGeom prst="rect">
            <a:avLst/>
          </a:prstGeom>
        </p:spPr>
        <p:txBody>
          <a:bodyPr vert="horz" lIns="91440" tIns="45720" rIns="91440" bIns="45720" rtlCol="0">
            <a:normAutofit/>
          </a:bodyPr>
          <a:lstStyle>
            <a:lvl1pPr marL="0" indent="0">
              <a:buNone/>
              <a:defRPr>
                <a:solidFill>
                  <a:schemeClr val="bg1"/>
                </a:solidFill>
              </a:defRPr>
            </a:lvl1pPr>
          </a:lstStyle>
          <a:p>
            <a:pPr lvl="0"/>
            <a:r>
              <a:rPr lang="en-US"/>
              <a:t>Subtitle content</a:t>
            </a:r>
          </a:p>
        </p:txBody>
      </p:sp>
      <p:sp>
        <p:nvSpPr>
          <p:cNvPr id="19" name="Rectangle 18">
            <a:extLst>
              <a:ext uri="{FF2B5EF4-FFF2-40B4-BE49-F238E27FC236}">
                <a16:creationId xmlns:a16="http://schemas.microsoft.com/office/drawing/2014/main" id="{92BFCE10-8FF3-492C-AFD8-109B4E10DB42}"/>
              </a:ext>
            </a:extLst>
          </p:cNvPr>
          <p:cNvSpPr/>
          <p:nvPr userDrawn="1"/>
        </p:nvSpPr>
        <p:spPr>
          <a:xfrm>
            <a:off x="0" y="5936104"/>
            <a:ext cx="759501" cy="5042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0" name="Picture 19" descr="A picture containing text, clipart&#10;&#10;Description automatically generated">
            <a:extLst>
              <a:ext uri="{FF2B5EF4-FFF2-40B4-BE49-F238E27FC236}">
                <a16:creationId xmlns:a16="http://schemas.microsoft.com/office/drawing/2014/main" id="{60301908-0928-47C3-B3CC-4C4DBA787B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13230" y="5936104"/>
            <a:ext cx="3635578" cy="504290"/>
          </a:xfrm>
          <a:prstGeom prst="rect">
            <a:avLst/>
          </a:prstGeom>
        </p:spPr>
      </p:pic>
    </p:spTree>
    <p:extLst>
      <p:ext uri="{BB962C8B-B14F-4D97-AF65-F5344CB8AC3E}">
        <p14:creationId xmlns:p14="http://schemas.microsoft.com/office/powerpoint/2010/main" val="40415103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ransition3">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A928F6-D82F-4500-AD8E-28CCE14D7BA3}"/>
              </a:ext>
            </a:extLst>
          </p:cNvPr>
          <p:cNvSpPr/>
          <p:nvPr userDrawn="1"/>
        </p:nvSpPr>
        <p:spPr>
          <a:xfrm>
            <a:off x="1524000" y="0"/>
            <a:ext cx="1498600" cy="14139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Picture 6">
            <a:extLst>
              <a:ext uri="{FF2B5EF4-FFF2-40B4-BE49-F238E27FC236}">
                <a16:creationId xmlns:a16="http://schemas.microsoft.com/office/drawing/2014/main" id="{3AD73310-19F3-43AE-B17D-DC6A5008C2E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720330" y="251132"/>
            <a:ext cx="1105941" cy="911668"/>
          </a:xfrm>
          <a:prstGeom prst="rect">
            <a:avLst/>
          </a:prstGeom>
        </p:spPr>
      </p:pic>
      <p:sp>
        <p:nvSpPr>
          <p:cNvPr id="10" name="Title Placeholder 1">
            <a:extLst>
              <a:ext uri="{FF2B5EF4-FFF2-40B4-BE49-F238E27FC236}">
                <a16:creationId xmlns:a16="http://schemas.microsoft.com/office/drawing/2014/main" id="{771E0120-2AD5-46C1-ADAC-64D6FEF74A37}"/>
              </a:ext>
            </a:extLst>
          </p:cNvPr>
          <p:cNvSpPr>
            <a:spLocks noGrp="1"/>
          </p:cNvSpPr>
          <p:nvPr>
            <p:ph type="title" hasCustomPrompt="1"/>
          </p:nvPr>
        </p:nvSpPr>
        <p:spPr>
          <a:xfrm>
            <a:off x="838200" y="2102909"/>
            <a:ext cx="10515600" cy="1326091"/>
          </a:xfrm>
          <a:prstGeom prst="rect">
            <a:avLst/>
          </a:prstGeom>
        </p:spPr>
        <p:txBody>
          <a:bodyPr vert="horz" lIns="91440" tIns="45720" rIns="91440" bIns="45720" rtlCol="0" anchor="b">
            <a:normAutofit/>
          </a:bodyPr>
          <a:lstStyle>
            <a:lvl1pPr algn="r">
              <a:defRPr>
                <a:solidFill>
                  <a:schemeClr val="accent1"/>
                </a:solidFill>
              </a:defRPr>
            </a:lvl1pPr>
          </a:lstStyle>
          <a:p>
            <a:r>
              <a:rPr lang="en-US"/>
              <a:t>CLICK TO EDIT COVER / DIVIDER PAGE</a:t>
            </a:r>
          </a:p>
        </p:txBody>
      </p:sp>
      <p:sp>
        <p:nvSpPr>
          <p:cNvPr id="11" name="Text Placeholder 2">
            <a:extLst>
              <a:ext uri="{FF2B5EF4-FFF2-40B4-BE49-F238E27FC236}">
                <a16:creationId xmlns:a16="http://schemas.microsoft.com/office/drawing/2014/main" id="{48507CFC-75C8-4A41-B149-1E24920AF7B8}"/>
              </a:ext>
            </a:extLst>
          </p:cNvPr>
          <p:cNvSpPr>
            <a:spLocks noGrp="1"/>
          </p:cNvSpPr>
          <p:nvPr>
            <p:ph idx="1" hasCustomPrompt="1"/>
          </p:nvPr>
        </p:nvSpPr>
        <p:spPr>
          <a:xfrm>
            <a:off x="838200" y="3563408"/>
            <a:ext cx="10515600" cy="582795"/>
          </a:xfrm>
          <a:prstGeom prst="rect">
            <a:avLst/>
          </a:prstGeom>
        </p:spPr>
        <p:txBody>
          <a:bodyPr vert="horz" lIns="91440" tIns="45720" rIns="91440" bIns="45720" rtlCol="0">
            <a:normAutofit/>
          </a:bodyPr>
          <a:lstStyle>
            <a:lvl1pPr marL="0" indent="0" algn="r">
              <a:buNone/>
              <a:defRPr>
                <a:solidFill>
                  <a:schemeClr val="accent1"/>
                </a:solidFill>
              </a:defRPr>
            </a:lvl1pPr>
          </a:lstStyle>
          <a:p>
            <a:pPr lvl="0"/>
            <a:r>
              <a:rPr lang="en-US"/>
              <a:t>Click to edit subtitle content</a:t>
            </a:r>
          </a:p>
        </p:txBody>
      </p:sp>
    </p:spTree>
    <p:extLst>
      <p:ext uri="{BB962C8B-B14F-4D97-AF65-F5344CB8AC3E}">
        <p14:creationId xmlns:p14="http://schemas.microsoft.com/office/powerpoint/2010/main" val="18491997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ain">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2F382529-8F69-47A5-BEFF-B02F59FFE373}"/>
              </a:ext>
            </a:extLst>
          </p:cNvPr>
          <p:cNvSpPr>
            <a:spLocks noGrp="1"/>
          </p:cNvSpPr>
          <p:nvPr>
            <p:ph type="title" hasCustomPrompt="1"/>
          </p:nvPr>
        </p:nvSpPr>
        <p:spPr>
          <a:xfrm>
            <a:off x="784203" y="785164"/>
            <a:ext cx="11051239" cy="4758745"/>
          </a:xfrm>
          <a:prstGeom prst="rect">
            <a:avLst/>
          </a:prstGeom>
        </p:spPr>
        <p:txBody>
          <a:bodyPr vert="horz" lIns="91440" tIns="45720" rIns="91440" bIns="45720" rtlCol="0" anchor="ctr">
            <a:normAutofit/>
          </a:bodyPr>
          <a:lstStyle>
            <a:lvl1pPr>
              <a:defRPr sz="2933">
                <a:latin typeface="+mn-lt"/>
              </a:defRPr>
            </a:lvl1pPr>
          </a:lstStyle>
          <a:p>
            <a:r>
              <a:rPr lang="en-US"/>
              <a:t>Click to edit content</a:t>
            </a:r>
          </a:p>
        </p:txBody>
      </p:sp>
      <p:sp>
        <p:nvSpPr>
          <p:cNvPr id="4" name="Date Placeholder 3">
            <a:extLst>
              <a:ext uri="{FF2B5EF4-FFF2-40B4-BE49-F238E27FC236}">
                <a16:creationId xmlns:a16="http://schemas.microsoft.com/office/drawing/2014/main" id="{72E39CFF-685C-4B6E-A62C-32063194B92D}"/>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3086267530"/>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3" name="Picture 2" descr="A person and person posing for a photo&#10;&#10;Description automatically generated with low confidence">
            <a:extLst>
              <a:ext uri="{FF2B5EF4-FFF2-40B4-BE49-F238E27FC236}">
                <a16:creationId xmlns:a16="http://schemas.microsoft.com/office/drawing/2014/main" id="{A1ED6A51-C8DF-4754-A51C-C41FB7E48E74}"/>
              </a:ext>
            </a:extLst>
          </p:cNvPr>
          <p:cNvPicPr>
            <a:picLocks noChangeAspect="1"/>
          </p:cNvPicPr>
          <p:nvPr userDrawn="1"/>
        </p:nvPicPr>
        <p:blipFill rotWithShape="1">
          <a:blip r:embed="rId2" cstate="email">
            <a:alphaModFix amt="35000"/>
            <a:extLst>
              <a:ext uri="{28A0092B-C50C-407E-A947-70E740481C1C}">
                <a14:useLocalDpi xmlns:a14="http://schemas.microsoft.com/office/drawing/2010/main"/>
              </a:ext>
            </a:extLst>
          </a:blip>
          <a:srcRect/>
          <a:stretch/>
        </p:blipFill>
        <p:spPr>
          <a:xfrm>
            <a:off x="-3123" y="0"/>
            <a:ext cx="12195123" cy="6858000"/>
          </a:xfrm>
          <a:prstGeom prst="rect">
            <a:avLst/>
          </a:prstGeom>
        </p:spPr>
      </p:pic>
      <p:sp>
        <p:nvSpPr>
          <p:cNvPr id="4" name="Rectangle 3">
            <a:extLst>
              <a:ext uri="{FF2B5EF4-FFF2-40B4-BE49-F238E27FC236}">
                <a16:creationId xmlns:a16="http://schemas.microsoft.com/office/drawing/2014/main" id="{3020CEC9-8B3B-411B-95BE-B0042DD77566}"/>
              </a:ext>
            </a:extLst>
          </p:cNvPr>
          <p:cNvSpPr/>
          <p:nvPr userDrawn="1"/>
        </p:nvSpPr>
        <p:spPr>
          <a:xfrm>
            <a:off x="-1" y="2938072"/>
            <a:ext cx="7199087" cy="9893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6" name="Picture 5">
            <a:extLst>
              <a:ext uri="{FF2B5EF4-FFF2-40B4-BE49-F238E27FC236}">
                <a16:creationId xmlns:a16="http://schemas.microsoft.com/office/drawing/2014/main" id="{37851405-C725-44D4-94E2-F9C885CF672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216318" y="3086341"/>
            <a:ext cx="831356" cy="685318"/>
          </a:xfrm>
          <a:prstGeom prst="rect">
            <a:avLst/>
          </a:prstGeom>
        </p:spPr>
      </p:pic>
      <p:sp>
        <p:nvSpPr>
          <p:cNvPr id="7" name="Title Placeholder 1">
            <a:extLst>
              <a:ext uri="{FF2B5EF4-FFF2-40B4-BE49-F238E27FC236}">
                <a16:creationId xmlns:a16="http://schemas.microsoft.com/office/drawing/2014/main" id="{BBBC6E03-9142-44F1-821B-5A5C08EE6600}"/>
              </a:ext>
            </a:extLst>
          </p:cNvPr>
          <p:cNvSpPr>
            <a:spLocks noGrp="1"/>
          </p:cNvSpPr>
          <p:nvPr>
            <p:ph type="title"/>
          </p:nvPr>
        </p:nvSpPr>
        <p:spPr>
          <a:xfrm>
            <a:off x="1129260" y="2809497"/>
            <a:ext cx="5582797" cy="1326091"/>
          </a:xfrm>
          <a:prstGeom prst="rect">
            <a:avLst/>
          </a:prstGeom>
        </p:spPr>
        <p:txBody>
          <a:bodyPr vert="horz" lIns="91440" tIns="45720" rIns="91440" bIns="45720" rtlCol="0" anchor="ctr">
            <a:normAutofit/>
          </a:bodyPr>
          <a:lstStyle>
            <a:lvl1pPr>
              <a:defRPr sz="2933"/>
            </a:lvl1pPr>
          </a:lstStyle>
          <a:p>
            <a:r>
              <a:rPr lang="en-US"/>
              <a:t>Click to edit Master title style</a:t>
            </a:r>
          </a:p>
        </p:txBody>
      </p:sp>
    </p:spTree>
    <p:extLst>
      <p:ext uri="{BB962C8B-B14F-4D97-AF65-F5344CB8AC3E}">
        <p14:creationId xmlns:p14="http://schemas.microsoft.com/office/powerpoint/2010/main" val="951848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223F5-FAB8-1B4A-A48E-A23D719507D3}"/>
              </a:ext>
            </a:extLst>
          </p:cNvPr>
          <p:cNvSpPr>
            <a:spLocks noGrp="1"/>
          </p:cNvSpPr>
          <p:nvPr>
            <p:ph type="dt" sz="half" idx="10"/>
          </p:nvPr>
        </p:nvSpPr>
        <p:spPr/>
        <p:txBody>
          <a:bodyPr/>
          <a:lstStyle/>
          <a:p>
            <a:fld id="{91E7C0AB-9F2D-4949-9ADF-A80DB85B129D}" type="datetimeFigureOut">
              <a:rPr lang="en-US" altLang="en-US" smtClean="0"/>
              <a:pPr/>
              <a:t>4/6/26</a:t>
            </a:fld>
            <a:endParaRPr lang="en-US" altLang="en-US"/>
          </a:p>
        </p:txBody>
      </p:sp>
      <p:sp>
        <p:nvSpPr>
          <p:cNvPr id="3" name="Footer Placeholder 2">
            <a:extLst>
              <a:ext uri="{FF2B5EF4-FFF2-40B4-BE49-F238E27FC236}">
                <a16:creationId xmlns:a16="http://schemas.microsoft.com/office/drawing/2014/main" id="{031F4AB5-FD86-A04F-B000-D58759F1E7F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8A7BEAC2-533D-5945-B040-28C31148F64C}"/>
              </a:ext>
            </a:extLst>
          </p:cNvPr>
          <p:cNvSpPr>
            <a:spLocks noGrp="1"/>
          </p:cNvSpPr>
          <p:nvPr>
            <p:ph type="sldNum" sz="quarter" idx="12"/>
          </p:nvPr>
        </p:nvSpPr>
        <p:spPr/>
        <p:txBody>
          <a:bodyPr/>
          <a:lstStyle/>
          <a:p>
            <a:fld id="{4AC225C6-3888-074D-859E-9DF968371E1E}" type="slidenum">
              <a:rPr lang="en-US" altLang="en-US" smtClean="0"/>
              <a:pPr/>
              <a:t>‹#›</a:t>
            </a:fld>
            <a:endParaRPr lang="en-US" altLang="en-US"/>
          </a:p>
        </p:txBody>
      </p:sp>
    </p:spTree>
    <p:extLst>
      <p:ext uri="{BB962C8B-B14F-4D97-AF65-F5344CB8AC3E}">
        <p14:creationId xmlns:p14="http://schemas.microsoft.com/office/powerpoint/2010/main" val="17099270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C607ECA-D37F-4925-BF7F-BBD381017378}"/>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1595138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10515600" cy="2852737"/>
          </a:xfrm>
        </p:spPr>
        <p:txBody>
          <a:bodyPr anchor="b">
            <a:normAutofit/>
          </a:bodyPr>
          <a:lstStyle>
            <a:lvl1pPr>
              <a:defRPr sz="5334"/>
            </a:lvl1pPr>
          </a:lstStyle>
          <a:p>
            <a:r>
              <a:rPr lang="en-US"/>
              <a:t>CLICK TO EDIT MASTER TITLE STYLE</a:t>
            </a:r>
          </a:p>
        </p:txBody>
      </p:sp>
      <p:sp>
        <p:nvSpPr>
          <p:cNvPr id="3" name="Text Placeholder 2"/>
          <p:cNvSpPr>
            <a:spLocks noGrp="1"/>
          </p:cNvSpPr>
          <p:nvPr>
            <p:ph type="body" idx="1"/>
          </p:nvPr>
        </p:nvSpPr>
        <p:spPr>
          <a:xfrm>
            <a:off x="831850" y="4589464"/>
            <a:ext cx="10515600" cy="97313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A7DC8D03-C982-43A0-A036-8888801CC717}"/>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3114822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3728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3728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C3699167-53DA-46B1-878B-D1B6089C3DF5}"/>
              </a:ext>
            </a:extLst>
          </p:cNvPr>
          <p:cNvSpPr>
            <a:spLocks noGrp="1"/>
          </p:cNvSpPr>
          <p:nvPr>
            <p:ph type="dt" sz="half" idx="10"/>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1964631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036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6"/>
            <a:ext cx="5183188" cy="3036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F9B21BBB-18A3-4A69-B0E1-0C5719452273}"/>
              </a:ext>
            </a:extLst>
          </p:cNvPr>
          <p:cNvSpPr>
            <a:spLocks noGrp="1"/>
          </p:cNvSpPr>
          <p:nvPr>
            <p:ph type="dt" sz="half" idx="10"/>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13136589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6" name="Date Placeholder 3">
            <a:extLst>
              <a:ext uri="{FF2B5EF4-FFF2-40B4-BE49-F238E27FC236}">
                <a16:creationId xmlns:a16="http://schemas.microsoft.com/office/drawing/2014/main" id="{C2FB2492-8980-4E7B-B6B8-E1182EDF34AF}"/>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29605317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58364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513667"/>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0AC30613-7D37-42FA-8617-3EF8D058738C}"/>
              </a:ext>
            </a:extLst>
          </p:cNvPr>
          <p:cNvSpPr>
            <a:spLocks noGrp="1"/>
          </p:cNvSpPr>
          <p:nvPr>
            <p:ph type="dt" sz="half" idx="10"/>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11820324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57517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4" name="Text Placeholder 3"/>
          <p:cNvSpPr>
            <a:spLocks noGrp="1"/>
          </p:cNvSpPr>
          <p:nvPr>
            <p:ph type="body" sz="half" idx="2"/>
          </p:nvPr>
        </p:nvSpPr>
        <p:spPr>
          <a:xfrm>
            <a:off x="839789" y="2057400"/>
            <a:ext cx="3932237" cy="3505200"/>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8" name="Date Placeholder 3">
            <a:extLst>
              <a:ext uri="{FF2B5EF4-FFF2-40B4-BE49-F238E27FC236}">
                <a16:creationId xmlns:a16="http://schemas.microsoft.com/office/drawing/2014/main" id="{9CE7A52A-08AD-4D9A-B2B8-B6F46ACC14A7}"/>
              </a:ext>
            </a:extLst>
          </p:cNvPr>
          <p:cNvSpPr>
            <a:spLocks noGrp="1"/>
          </p:cNvSpPr>
          <p:nvPr>
            <p:ph type="dt" sz="half" idx="10"/>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28762112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6"/>
            <a:ext cx="10515600" cy="373697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FAB9094-8B26-47B4-B746-8DAFA111739F}"/>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2569877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6"/>
            <a:ext cx="2628900" cy="5189008"/>
          </a:xfrm>
        </p:spPr>
        <p:txBody>
          <a:bodyPr vert="eaVert">
            <a:normAutofit/>
          </a:bodyPr>
          <a:lstStyle>
            <a:lvl1pPr>
              <a:defRPr sz="4000"/>
            </a:lvl1pPr>
          </a:lstStyle>
          <a:p>
            <a:r>
              <a:rPr lang="en-US"/>
              <a:t>CLICK TO EDIT MASTER TITLE STYLE</a:t>
            </a:r>
          </a:p>
        </p:txBody>
      </p:sp>
      <p:sp>
        <p:nvSpPr>
          <p:cNvPr id="3" name="Vertical Text Placeholder 2"/>
          <p:cNvSpPr>
            <a:spLocks noGrp="1"/>
          </p:cNvSpPr>
          <p:nvPr>
            <p:ph type="body" orient="vert" idx="1"/>
          </p:nvPr>
        </p:nvSpPr>
        <p:spPr>
          <a:xfrm>
            <a:off x="838200" y="365126"/>
            <a:ext cx="7734300" cy="51890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5AB4FF-9E74-4AC1-8E36-2EA129379C54}"/>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spTree>
    <p:extLst>
      <p:ext uri="{BB962C8B-B14F-4D97-AF65-F5344CB8AC3E}">
        <p14:creationId xmlns:p14="http://schemas.microsoft.com/office/powerpoint/2010/main" val="33219178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5F9A92A-7A79-4C4C-8A57-2BED7C7A7E9F}" type="datetime1">
              <a:rPr lang="en-US" smtClean="0"/>
              <a:t>4/6/26</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087E425A-885D-41B3-8EEB-35EF6D605C93}" type="slidenum">
              <a:rPr lang="en-US" smtClean="0"/>
              <a:t>‹#›</a:t>
            </a:fld>
            <a:endParaRPr lang="en-US" dirty="0"/>
          </a:p>
        </p:txBody>
      </p:sp>
    </p:spTree>
    <p:extLst>
      <p:ext uri="{BB962C8B-B14F-4D97-AF65-F5344CB8AC3E}">
        <p14:creationId xmlns:p14="http://schemas.microsoft.com/office/powerpoint/2010/main" val="215158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0825-DF93-2647-BAC7-775112AD2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9194C-A7F9-414D-AB83-36B8C5166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832FED-39BD-AD45-AD11-0BEA1947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6BF843A-6173-EA48-90E4-2232762BD7BD}"/>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2F55D390-2C59-0F4B-BA1B-13362316AF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0F4E4-050B-A048-A04A-EA768FAF7E4C}"/>
              </a:ext>
            </a:extLst>
          </p:cNvPr>
          <p:cNvSpPr>
            <a:spLocks noGrp="1"/>
          </p:cNvSpPr>
          <p:nvPr>
            <p:ph type="sldNum" sz="quarter" idx="12"/>
          </p:nvPr>
        </p:nvSpPr>
        <p:spPr/>
        <p:txBody>
          <a:bodyPr/>
          <a:lstStyle/>
          <a:p>
            <a:fld id="{49D11E8B-8973-4E4D-9BAA-CEDB6C321325}" type="slidenum">
              <a:rPr lang="en-US" altLang="en-US" smtClean="0"/>
              <a:pPr/>
              <a:t>‹#›</a:t>
            </a:fld>
            <a:endParaRPr lang="en-US" altLang="en-US"/>
          </a:p>
        </p:txBody>
      </p:sp>
    </p:spTree>
    <p:extLst>
      <p:ext uri="{BB962C8B-B14F-4D97-AF65-F5344CB8AC3E}">
        <p14:creationId xmlns:p14="http://schemas.microsoft.com/office/powerpoint/2010/main" val="126275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3CA0-57C4-BD4A-8FCB-3D585C2135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DF5C60-7807-BF4E-BC50-0E4A0F5E6A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ECD9CC-7C52-9D40-8C99-6EB85A7F7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D033FC-2993-814D-828B-9B6090CF1318}"/>
              </a:ext>
            </a:extLst>
          </p:cNvPr>
          <p:cNvSpPr>
            <a:spLocks noGrp="1"/>
          </p:cNvSpPr>
          <p:nvPr>
            <p:ph type="dt" sz="half" idx="10"/>
          </p:nvPr>
        </p:nvSpPr>
        <p:spPr/>
        <p:txBody>
          <a:bodyPr/>
          <a:lstStyle/>
          <a:p>
            <a:fld id="{B6FEC7C6-6DCF-D34A-893B-E0E2854BD219}" type="datetimeFigureOut">
              <a:rPr lang="en-US" smtClean="0"/>
              <a:t>4/6/26</a:t>
            </a:fld>
            <a:endParaRPr lang="en-US"/>
          </a:p>
        </p:txBody>
      </p:sp>
      <p:sp>
        <p:nvSpPr>
          <p:cNvPr id="6" name="Footer Placeholder 5">
            <a:extLst>
              <a:ext uri="{FF2B5EF4-FFF2-40B4-BE49-F238E27FC236}">
                <a16:creationId xmlns:a16="http://schemas.microsoft.com/office/drawing/2014/main" id="{8DA3F478-BB34-7145-9A92-2B589DBB6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22AD06-1CBF-EB47-A81B-14A331AA49EA}"/>
              </a:ext>
            </a:extLst>
          </p:cNvPr>
          <p:cNvSpPr>
            <a:spLocks noGrp="1"/>
          </p:cNvSpPr>
          <p:nvPr>
            <p:ph type="sldNum" sz="quarter" idx="12"/>
          </p:nvPr>
        </p:nvSpPr>
        <p:spPr/>
        <p:txBody>
          <a:body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277999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image" Target="../media/image22.jpe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6.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image" Target="../media/image30.png"/><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7.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C10597-8DDC-F649-95E5-996192EC3D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8BFBA-9600-3841-BCC9-309F6565A3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A127AA-19A5-944E-A31A-066EAA1CFF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FEC7C6-6DCF-D34A-893B-E0E2854BD219}" type="datetimeFigureOut">
              <a:rPr lang="en-US" smtClean="0"/>
              <a:t>4/6/26</a:t>
            </a:fld>
            <a:endParaRPr lang="en-US"/>
          </a:p>
        </p:txBody>
      </p:sp>
      <p:sp>
        <p:nvSpPr>
          <p:cNvPr id="5" name="Footer Placeholder 4">
            <a:extLst>
              <a:ext uri="{FF2B5EF4-FFF2-40B4-BE49-F238E27FC236}">
                <a16:creationId xmlns:a16="http://schemas.microsoft.com/office/drawing/2014/main" id="{80327C9E-D498-CF4B-9F98-DF1F6E806D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387F8B-EFAE-8B4A-A010-2D265661A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012FC4-4C32-E84B-BAE1-5E70B562053D}" type="slidenum">
              <a:rPr lang="en-US" altLang="en-US" smtClean="0"/>
              <a:pPr/>
              <a:t>‹#›</a:t>
            </a:fld>
            <a:endParaRPr lang="en-US" altLang="en-US"/>
          </a:p>
        </p:txBody>
      </p:sp>
    </p:spTree>
    <p:extLst>
      <p:ext uri="{BB962C8B-B14F-4D97-AF65-F5344CB8AC3E}">
        <p14:creationId xmlns:p14="http://schemas.microsoft.com/office/powerpoint/2010/main" val="497986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Holder 2"/>
          <p:cNvSpPr>
            <a:spLocks noGrp="1"/>
          </p:cNvSpPr>
          <p:nvPr>
            <p:ph type="title"/>
          </p:nvPr>
        </p:nvSpPr>
        <p:spPr>
          <a:xfrm>
            <a:off x="447357" y="383286"/>
            <a:ext cx="7173277" cy="683196"/>
          </a:xfrm>
          <a:prstGeom prst="rect">
            <a:avLst/>
          </a:prstGeom>
        </p:spPr>
        <p:txBody>
          <a:bodyPr wrap="square" lIns="0" tIns="0" rIns="0" bIns="0">
            <a:spAutoFit/>
          </a:bodyPr>
          <a:lstStyle>
            <a:lvl1pPr>
              <a:defRPr sz="2750" b="1" i="0">
                <a:solidFill>
                  <a:srgbClr val="005693"/>
                </a:solidFill>
                <a:latin typeface="Verdana"/>
                <a:cs typeface="Verdana"/>
              </a:defRPr>
            </a:lvl1pPr>
          </a:lstStyle>
          <a:p>
            <a:endParaRPr/>
          </a:p>
        </p:txBody>
      </p:sp>
      <p:sp>
        <p:nvSpPr>
          <p:cNvPr id="3" name="Holder 3"/>
          <p:cNvSpPr>
            <a:spLocks noGrp="1"/>
          </p:cNvSpPr>
          <p:nvPr>
            <p:ph type="body" idx="1"/>
          </p:nvPr>
        </p:nvSpPr>
        <p:spPr>
          <a:xfrm>
            <a:off x="917575" y="1794255"/>
            <a:ext cx="6698615" cy="3138804"/>
          </a:xfrm>
          <a:prstGeom prst="rect">
            <a:avLst/>
          </a:prstGeom>
        </p:spPr>
        <p:txBody>
          <a:bodyPr wrap="square" lIns="0" tIns="0" rIns="0" bIns="0">
            <a:spAutoFit/>
          </a:bodyPr>
          <a:lstStyle>
            <a:lvl1pPr>
              <a:defRPr sz="27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910083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BA262-9A4E-3195-F4BE-3FEE6ABB4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DA9B33-4F0A-F373-0DD4-6ED4AB8F4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E7E4CD-220D-9453-330E-4B9560A8B9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2232F5F-C25A-49BB-880F-BCF96F782AD1}" type="datetimeFigureOut">
              <a:rPr lang="en-US" smtClean="0"/>
              <a:t>4/6/26</a:t>
            </a:fld>
            <a:endParaRPr lang="en-US" dirty="0"/>
          </a:p>
        </p:txBody>
      </p:sp>
      <p:sp>
        <p:nvSpPr>
          <p:cNvPr id="5" name="Footer Placeholder 4">
            <a:extLst>
              <a:ext uri="{FF2B5EF4-FFF2-40B4-BE49-F238E27FC236}">
                <a16:creationId xmlns:a16="http://schemas.microsoft.com/office/drawing/2014/main" id="{5319E391-A08E-260F-14F3-972F52236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0362A8FB-1C85-CBF8-F1F4-FE5B2D177F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937BD8-D8C8-4587-B27B-A87D60A566F6}" type="slidenum">
              <a:rPr lang="en-US" smtClean="0"/>
              <a:t>‹#›</a:t>
            </a:fld>
            <a:endParaRPr lang="en-US" dirty="0"/>
          </a:p>
        </p:txBody>
      </p:sp>
    </p:spTree>
    <p:extLst>
      <p:ext uri="{BB962C8B-B14F-4D97-AF65-F5344CB8AC3E}">
        <p14:creationId xmlns:p14="http://schemas.microsoft.com/office/powerpoint/2010/main" val="299863580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CE933A-0C24-4448-9863-0CE8379D3A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2984C1-82FE-422B-B220-DA81A14A8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F8C6D-5753-4FE6-A24B-44C34AA5EF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E03CDF-C9F2-4801-8729-6B9259FC78ED}" type="datetimeFigureOut">
              <a:rPr lang="en-US" smtClean="0"/>
              <a:t>4/6/26</a:t>
            </a:fld>
            <a:endParaRPr lang="en-US"/>
          </a:p>
        </p:txBody>
      </p:sp>
      <p:sp>
        <p:nvSpPr>
          <p:cNvPr id="5" name="Footer Placeholder 4">
            <a:extLst>
              <a:ext uri="{FF2B5EF4-FFF2-40B4-BE49-F238E27FC236}">
                <a16:creationId xmlns:a16="http://schemas.microsoft.com/office/drawing/2014/main" id="{482F0782-C4AB-429C-A105-ABABA86F83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A1F87D-066C-421E-8AC7-45AFBA15B6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AB065-5CAF-4A05-8B12-5B9218DD1F47}" type="slidenum">
              <a:rPr lang="en-US" smtClean="0"/>
              <a:t>‹#›</a:t>
            </a:fld>
            <a:endParaRPr lang="en-US"/>
          </a:p>
        </p:txBody>
      </p:sp>
    </p:spTree>
    <p:extLst>
      <p:ext uri="{BB962C8B-B14F-4D97-AF65-F5344CB8AC3E}">
        <p14:creationId xmlns:p14="http://schemas.microsoft.com/office/powerpoint/2010/main" val="421468575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639231" y="118287"/>
            <a:ext cx="2304627" cy="861774"/>
          </a:xfrm>
          <a:prstGeom prst="rect">
            <a:avLst/>
          </a:prstGeom>
        </p:spPr>
        <p:txBody>
          <a:bodyPr wrap="square" lIns="0" tIns="0" rIns="0" bIns="0">
            <a:spAutoFit/>
          </a:bodyPr>
          <a:lstStyle>
            <a:lvl1pPr>
              <a:defRPr sz="560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4/6/26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01940881"/>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7EC19-22A3-46A4-B0C7-D7237D455B70}" type="datetimeFigureOut">
              <a:rPr lang="en-US" smtClean="0"/>
              <a:t>4/6/26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EAADE0-6061-4285-851B-42A185690AC4}" type="slidenum">
              <a:rPr lang="en-US" smtClean="0"/>
              <a:t>‹#›</a:t>
            </a:fld>
            <a:endParaRPr lang="en-US"/>
          </a:p>
        </p:txBody>
      </p:sp>
    </p:spTree>
    <p:extLst>
      <p:ext uri="{BB962C8B-B14F-4D97-AF65-F5344CB8AC3E}">
        <p14:creationId xmlns:p14="http://schemas.microsoft.com/office/powerpoint/2010/main" val="2513539600"/>
      </p:ext>
    </p:extLst>
  </p:cSld>
  <p:clrMap bg1="dk1" tx1="lt1" bg2="dk2"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36015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4CB63126-596C-4623-A69A-1F424F7EDAAA}"/>
              </a:ext>
            </a:extLst>
          </p:cNvPr>
          <p:cNvSpPr/>
          <p:nvPr userDrawn="1"/>
        </p:nvSpPr>
        <p:spPr>
          <a:xfrm>
            <a:off x="1" y="6160770"/>
            <a:ext cx="9891209" cy="6972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Rectangle 7">
            <a:extLst>
              <a:ext uri="{FF2B5EF4-FFF2-40B4-BE49-F238E27FC236}">
                <a16:creationId xmlns:a16="http://schemas.microsoft.com/office/drawing/2014/main" id="{A47CE79C-B56A-4A67-B997-9032461E10D4}"/>
              </a:ext>
            </a:extLst>
          </p:cNvPr>
          <p:cNvSpPr/>
          <p:nvPr userDrawn="1"/>
        </p:nvSpPr>
        <p:spPr>
          <a:xfrm>
            <a:off x="9855200" y="6160770"/>
            <a:ext cx="2336801" cy="69723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Date Placeholder 3">
            <a:extLst>
              <a:ext uri="{FF2B5EF4-FFF2-40B4-BE49-F238E27FC236}">
                <a16:creationId xmlns:a16="http://schemas.microsoft.com/office/drawing/2014/main" id="{2469C856-6F85-4635-AA3B-10158F00FF7D}"/>
              </a:ext>
            </a:extLst>
          </p:cNvPr>
          <p:cNvSpPr>
            <a:spLocks noGrp="1"/>
          </p:cNvSpPr>
          <p:nvPr>
            <p:ph type="dt" sz="half" idx="2"/>
          </p:nvPr>
        </p:nvSpPr>
        <p:spPr>
          <a:xfrm>
            <a:off x="838200" y="6356351"/>
            <a:ext cx="2743200" cy="365125"/>
          </a:xfrm>
          <a:prstGeom prst="rect">
            <a:avLst/>
          </a:prstGeom>
        </p:spPr>
        <p:txBody>
          <a:bodyPr/>
          <a:lstStyle>
            <a:lvl1pPr>
              <a:defRPr>
                <a:solidFill>
                  <a:schemeClr val="bg2"/>
                </a:solidFill>
              </a:defRPr>
            </a:lvl1pPr>
          </a:lstStyle>
          <a:p>
            <a:r>
              <a:rPr lang="en-US"/>
              <a:t>Foundation Health Partners</a:t>
            </a:r>
          </a:p>
        </p:txBody>
      </p:sp>
      <p:pic>
        <p:nvPicPr>
          <p:cNvPr id="11" name="Picture 10">
            <a:extLst>
              <a:ext uri="{FF2B5EF4-FFF2-40B4-BE49-F238E27FC236}">
                <a16:creationId xmlns:a16="http://schemas.microsoft.com/office/drawing/2014/main" id="{2923D063-E172-4AA1-B59A-A0C59C76544C}"/>
              </a:ext>
            </a:extLst>
          </p:cNvPr>
          <p:cNvPicPr>
            <a:picLocks noChangeAspect="1"/>
          </p:cNvPicPr>
          <p:nvPr userDrawn="1"/>
        </p:nvPicPr>
        <p:blipFill>
          <a:blip r:embed="rId21" cstate="email">
            <a:extLst>
              <a:ext uri="{28A0092B-C50C-407E-A947-70E740481C1C}">
                <a14:useLocalDpi xmlns:a14="http://schemas.microsoft.com/office/drawing/2010/main"/>
              </a:ext>
            </a:extLst>
          </a:blip>
          <a:srcRect/>
          <a:stretch/>
        </p:blipFill>
        <p:spPr>
          <a:xfrm>
            <a:off x="10729410" y="6272969"/>
            <a:ext cx="624390" cy="531888"/>
          </a:xfrm>
          <a:prstGeom prst="rect">
            <a:avLst/>
          </a:prstGeom>
        </p:spPr>
      </p:pic>
    </p:spTree>
    <p:extLst>
      <p:ext uri="{BB962C8B-B14F-4D97-AF65-F5344CB8AC3E}">
        <p14:creationId xmlns:p14="http://schemas.microsoft.com/office/powerpoint/2010/main" val="210159498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 id="2147483811" r:id="rId14"/>
    <p:sldLayoutId id="2147483812" r:id="rId15"/>
    <p:sldLayoutId id="2147483813" r:id="rId16"/>
    <p:sldLayoutId id="2147483814" r:id="rId17"/>
    <p:sldLayoutId id="2147483815" r:id="rId18"/>
    <p:sldLayoutId id="2147483816" r:id="rId19"/>
  </p:sldLayoutIdLst>
  <p:txStyles>
    <p:titleStyle>
      <a:lvl1pPr algn="l" defTabSz="914446"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72.png"/><Relationship Id="rId4" Type="http://schemas.openxmlformats.org/officeDocument/2006/relationships/image" Target="../media/image171.png"/></Relationships>
</file>

<file path=ppt/slides/_rels/slide10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17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3.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0.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3.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14.xml"/><Relationship Id="rId1" Type="http://schemas.openxmlformats.org/officeDocument/2006/relationships/slideLayout" Target="../slideLayouts/slideLayout4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50.xml"/><Relationship Id="rId4" Type="http://schemas.openxmlformats.org/officeDocument/2006/relationships/image" Target="../media/image82.jpe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5.xml"/><Relationship Id="rId1" Type="http://schemas.openxmlformats.org/officeDocument/2006/relationships/slideLayout" Target="../slideLayouts/slideLayout53.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50.xml"/><Relationship Id="rId4" Type="http://schemas.openxmlformats.org/officeDocument/2006/relationships/image" Target="../media/image96.jpeg"/></Relationships>
</file>

<file path=ppt/slides/_rels/slide4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4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2.xml"/><Relationship Id="rId1" Type="http://schemas.openxmlformats.org/officeDocument/2006/relationships/slideLayout" Target="../slideLayouts/slideLayout53.xml"/><Relationship Id="rId4" Type="http://schemas.openxmlformats.org/officeDocument/2006/relationships/image" Target="../media/image114.jpeg"/></Relationships>
</file>

<file path=ppt/slides/_rels/slide4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53.xml"/><Relationship Id="rId4" Type="http://schemas.openxmlformats.org/officeDocument/2006/relationships/image" Target="../media/image116.jpeg"/></Relationships>
</file>

<file path=ppt/slides/_rels/slide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2.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jpeg"/><Relationship Id="rId1" Type="http://schemas.openxmlformats.org/officeDocument/2006/relationships/slideLayout" Target="../slideLayouts/slideLayout58.xml"/><Relationship Id="rId5" Type="http://schemas.openxmlformats.org/officeDocument/2006/relationships/image" Target="../media/image121.jpe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127.gif"/></Relationships>
</file>

<file path=ppt/slides/_rels/slide6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6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129.png"/></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0.xml"/><Relationship Id="rId1" Type="http://schemas.openxmlformats.org/officeDocument/2006/relationships/slideLayout" Target="../slideLayouts/slideLayout39.xml"/><Relationship Id="rId6" Type="http://schemas.openxmlformats.org/officeDocument/2006/relationships/image" Target="../media/image97.png"/><Relationship Id="rId5" Type="http://schemas.openxmlformats.org/officeDocument/2006/relationships/customXml" Target="../ink/ink1.xml"/><Relationship Id="rId4" Type="http://schemas.openxmlformats.org/officeDocument/2006/relationships/image" Target="../media/image127.gif"/></Relationships>
</file>

<file path=ppt/slides/_rels/slide68.xml.rels><?xml version="1.0" encoding="UTF-8" standalone="yes"?>
<Relationships xmlns="http://schemas.openxmlformats.org/package/2006/relationships"><Relationship Id="rId13" Type="http://schemas.openxmlformats.org/officeDocument/2006/relationships/image" Target="../media/image1300.pn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image" Target="../media/image132.png"/><Relationship Id="rId21" Type="http://schemas.openxmlformats.org/officeDocument/2006/relationships/image" Target="../media/image170.png"/><Relationship Id="rId34" Type="http://schemas.openxmlformats.org/officeDocument/2006/relationships/image" Target="../media/image23.png"/><Relationship Id="rId7" Type="http://schemas.openxmlformats.org/officeDocument/2006/relationships/image" Target="../media/image100.png"/><Relationship Id="rId12" Type="http://schemas.openxmlformats.org/officeDocument/2006/relationships/customXml" Target="../ink/ink5.xml"/><Relationship Id="rId17" Type="http://schemas.openxmlformats.org/officeDocument/2006/relationships/image" Target="../media/image150.png"/><Relationship Id="rId25" Type="http://schemas.openxmlformats.org/officeDocument/2006/relationships/image" Target="../media/image190.png"/><Relationship Id="rId33" Type="http://schemas.openxmlformats.org/officeDocument/2006/relationships/customXml" Target="../ink/ink16.xml"/><Relationship Id="rId2" Type="http://schemas.openxmlformats.org/officeDocument/2006/relationships/notesSlide" Target="../notesSlides/notesSlide31.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customXml" Target="../ink/ink14.xml"/><Relationship Id="rId1" Type="http://schemas.openxmlformats.org/officeDocument/2006/relationships/slideLayout" Target="../slideLayouts/slideLayout38.xml"/><Relationship Id="rId6" Type="http://schemas.openxmlformats.org/officeDocument/2006/relationships/customXml" Target="../ink/ink2.xml"/><Relationship Id="rId11" Type="http://schemas.openxmlformats.org/officeDocument/2006/relationships/image" Target="../media/image1200.png"/><Relationship Id="rId24" Type="http://schemas.openxmlformats.org/officeDocument/2006/relationships/customXml" Target="../ink/ink11.xml"/><Relationship Id="rId32" Type="http://schemas.openxmlformats.org/officeDocument/2006/relationships/image" Target="../media/image22.png"/><Relationship Id="rId5" Type="http://schemas.openxmlformats.org/officeDocument/2006/relationships/image" Target="../media/image133.png"/><Relationship Id="rId15" Type="http://schemas.openxmlformats.org/officeDocument/2006/relationships/image" Target="../media/image140.png"/><Relationship Id="rId23" Type="http://schemas.openxmlformats.org/officeDocument/2006/relationships/image" Target="../media/image180.png"/><Relationship Id="rId28" Type="http://schemas.openxmlformats.org/officeDocument/2006/relationships/customXml" Target="../ink/ink13.xml"/><Relationship Id="rId36" Type="http://schemas.openxmlformats.org/officeDocument/2006/relationships/image" Target="../media/image24.png"/><Relationship Id="rId10" Type="http://schemas.openxmlformats.org/officeDocument/2006/relationships/customXml" Target="../ink/ink4.xml"/><Relationship Id="rId19" Type="http://schemas.openxmlformats.org/officeDocument/2006/relationships/image" Target="../media/image160.png"/><Relationship Id="rId31" Type="http://schemas.openxmlformats.org/officeDocument/2006/relationships/customXml" Target="../ink/ink15.xml"/><Relationship Id="rId4" Type="http://schemas.openxmlformats.org/officeDocument/2006/relationships/image" Target="../media/image127.gif"/><Relationship Id="rId9" Type="http://schemas.openxmlformats.org/officeDocument/2006/relationships/image" Target="../media/image110.pn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20.png"/><Relationship Id="rId30" Type="http://schemas.openxmlformats.org/officeDocument/2006/relationships/image" Target="../media/image210.png"/><Relationship Id="rId35" Type="http://schemas.openxmlformats.org/officeDocument/2006/relationships/customXml" Target="../ink/ink17.xml"/><Relationship Id="rId8" Type="http://schemas.openxmlformats.org/officeDocument/2006/relationships/customXml" Target="../ink/ink3.xml"/></Relationships>
</file>

<file path=ppt/slides/_rels/slide69.xml.rels><?xml version="1.0" encoding="UTF-8" standalone="yes"?>
<Relationships xmlns="http://schemas.openxmlformats.org/package/2006/relationships"><Relationship Id="rId8" Type="http://schemas.openxmlformats.org/officeDocument/2006/relationships/customXml" Target="../ink/ink19.xml"/><Relationship Id="rId3" Type="http://schemas.openxmlformats.org/officeDocument/2006/relationships/image" Target="../media/image134.png"/><Relationship Id="rId7"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38.xml"/><Relationship Id="rId6" Type="http://schemas.openxmlformats.org/officeDocument/2006/relationships/customXml" Target="../ink/ink18.xml"/><Relationship Id="rId5" Type="http://schemas.openxmlformats.org/officeDocument/2006/relationships/image" Target="../media/image135.png"/><Relationship Id="rId4" Type="http://schemas.openxmlformats.org/officeDocument/2006/relationships/image" Target="../media/image127.gif"/><Relationship Id="rId9" Type="http://schemas.openxmlformats.org/officeDocument/2006/relationships/image" Target="../media/image280.png"/></Relationships>
</file>

<file path=ppt/slides/_rels/slide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70.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73.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3" Type="http://schemas.openxmlformats.org/officeDocument/2006/relationships/image" Target="../media/image127.gif"/><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9.xml"/><Relationship Id="rId1" Type="http://schemas.openxmlformats.org/officeDocument/2006/relationships/slideLayout" Target="../slideLayouts/slideLayout34.xml"/><Relationship Id="rId4" Type="http://schemas.openxmlformats.org/officeDocument/2006/relationships/image" Target="../media/image127.gif"/></Relationships>
</file>

<file path=ppt/slides/_rels/slide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9.png"/><Relationship Id="rId1" Type="http://schemas.openxmlformats.org/officeDocument/2006/relationships/slideLayout" Target="../slideLayouts/slideLayout16.xml"/><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3.png"/><Relationship Id="rId1" Type="http://schemas.openxmlformats.org/officeDocument/2006/relationships/slideLayout" Target="../slideLayouts/slideLayout16.xml"/><Relationship Id="rId4" Type="http://schemas.openxmlformats.org/officeDocument/2006/relationships/image" Target="../media/image144.png"/></Relationships>
</file>

<file path=ppt/slides/_rels/slide8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3.png"/><Relationship Id="rId1" Type="http://schemas.openxmlformats.org/officeDocument/2006/relationships/slideLayout" Target="../slideLayouts/slideLayout19.xml"/><Relationship Id="rId4" Type="http://schemas.openxmlformats.org/officeDocument/2006/relationships/image" Target="../media/image144.png"/></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pn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90.xml.rels><?xml version="1.0" encoding="UTF-8" standalone="yes"?>
<Relationships xmlns="http://schemas.openxmlformats.org/package/2006/relationships"><Relationship Id="rId3" Type="http://schemas.openxmlformats.org/officeDocument/2006/relationships/image" Target="../media/image150.svg"/><Relationship Id="rId2" Type="http://schemas.openxmlformats.org/officeDocument/2006/relationships/image" Target="../media/image149.svg"/><Relationship Id="rId1" Type="http://schemas.openxmlformats.org/officeDocument/2006/relationships/slideLayout" Target="../slideLayouts/slideLayout23.xml"/><Relationship Id="rId5" Type="http://schemas.microsoft.com/office/2007/relationships/hdphoto" Target="../media/hdphoto2.wdp"/><Relationship Id="rId4" Type="http://schemas.openxmlformats.org/officeDocument/2006/relationships/image" Target="../media/image151.png"/></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3.xml"/></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43.xml"/><Relationship Id="rId4" Type="http://schemas.openxmlformats.org/officeDocument/2006/relationships/image" Target="../media/image155.png"/></Relationships>
</file>

<file path=ppt/slides/_rels/slide95.xml.rels><?xml version="1.0" encoding="UTF-8" standalone="yes"?>
<Relationships xmlns="http://schemas.openxmlformats.org/package/2006/relationships"><Relationship Id="rId8" Type="http://schemas.openxmlformats.org/officeDocument/2006/relationships/image" Target="../media/image162.png"/><Relationship Id="rId13" Type="http://schemas.microsoft.com/office/2007/relationships/hdphoto" Target="../media/hdphoto3.wdp"/><Relationship Id="rId3" Type="http://schemas.openxmlformats.org/officeDocument/2006/relationships/image" Target="../media/image157.png"/><Relationship Id="rId7" Type="http://schemas.openxmlformats.org/officeDocument/2006/relationships/image" Target="../media/image161.png"/><Relationship Id="rId12" Type="http://schemas.openxmlformats.org/officeDocument/2006/relationships/image" Target="../media/image166.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emf"/><Relationship Id="rId11" Type="http://schemas.openxmlformats.org/officeDocument/2006/relationships/image" Target="../media/image165.emf"/><Relationship Id="rId5" Type="http://schemas.openxmlformats.org/officeDocument/2006/relationships/image" Target="../media/image159.emf"/><Relationship Id="rId10" Type="http://schemas.openxmlformats.org/officeDocument/2006/relationships/image" Target="../media/image164.png"/><Relationship Id="rId4" Type="http://schemas.openxmlformats.org/officeDocument/2006/relationships/image" Target="../media/image158.png"/><Relationship Id="rId9" Type="http://schemas.openxmlformats.org/officeDocument/2006/relationships/image" Target="../media/image163.png"/></Relationships>
</file>

<file path=ppt/slides/_rels/slide96.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jpeg"/><Relationship Id="rId1" Type="http://schemas.openxmlformats.org/officeDocument/2006/relationships/slideLayout" Target="../slideLayouts/slideLayout14.xml"/><Relationship Id="rId5" Type="http://schemas.openxmlformats.org/officeDocument/2006/relationships/image" Target="../media/image168.png"/><Relationship Id="rId4" Type="http://schemas.openxmlformats.org/officeDocument/2006/relationships/image" Target="../media/image52.jpeg"/></Relationships>
</file>

<file path=ppt/slides/_rels/slide9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4A891CF-06E5-E9AC-6330-5C7766FAA21D}"/>
              </a:ext>
            </a:extLst>
          </p:cNvPr>
          <p:cNvSpPr>
            <a:spLocks noGrp="1"/>
          </p:cNvSpPr>
          <p:nvPr>
            <p:ph type="title"/>
          </p:nvPr>
        </p:nvSpPr>
        <p:spPr>
          <a:xfrm>
            <a:off x="0" y="948842"/>
            <a:ext cx="12192000" cy="1522635"/>
          </a:xfrm>
        </p:spPr>
        <p:txBody>
          <a:bodyPr>
            <a:noAutofit/>
          </a:bodyPr>
          <a:lstStyle/>
          <a:p>
            <a:pPr algn="ctr"/>
            <a:r>
              <a:rPr lang="en-US" sz="6600" b="1" dirty="0">
                <a:solidFill>
                  <a:srgbClr val="02698C"/>
                </a:solidFill>
                <a:latin typeface="Source Sans Pro" panose="020B0503030403020204" pitchFamily="34" charset="0"/>
                <a:ea typeface="Source Sans Pro" panose="020B0503030403020204" pitchFamily="34" charset="0"/>
                <a:cs typeface="Beirut" pitchFamily="2" charset="-78"/>
              </a:rPr>
              <a:t>April Partnership Meeting</a:t>
            </a:r>
          </a:p>
        </p:txBody>
      </p:sp>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2894838" y="2471477"/>
            <a:ext cx="6402323" cy="1713495"/>
          </a:xfrm>
          <a:effectLst>
            <a:glow>
              <a:schemeClr val="accent1"/>
            </a:glow>
            <a:outerShdw blurRad="50800" dist="50800" dir="5400000" sx="1000" sy="1000" algn="ctr" rotWithShape="0">
              <a:srgbClr val="000000">
                <a:alpha val="43137"/>
              </a:srgbClr>
            </a:outerShdw>
          </a:effectLst>
        </p:spPr>
        <p:txBody>
          <a:bodyPr>
            <a:normAutofit/>
          </a:bodyPr>
          <a:lstStyle/>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Fairbanks, Alaska</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Friday, April 3, 2026</a:t>
            </a:r>
          </a:p>
          <a:p>
            <a:pPr marL="0" indent="0" algn="ctr">
              <a:buNone/>
            </a:pPr>
            <a:r>
              <a:rPr lang="en-US" sz="3200" b="1" dirty="0">
                <a:solidFill>
                  <a:srgbClr val="FFCC4B"/>
                </a:solidFill>
                <a:effectLst>
                  <a:outerShdw blurRad="50800" dist="38100" dir="5400000" algn="t" rotWithShape="0">
                    <a:prstClr val="black">
                      <a:alpha val="40000"/>
                    </a:prstClr>
                  </a:outerShdw>
                </a:effectLst>
                <a:latin typeface="ADLaM Display" panose="02010000000000000000" pitchFamily="2" charset="77"/>
                <a:ea typeface="ADLaM Display" panose="02010000000000000000" pitchFamily="2" charset="77"/>
                <a:cs typeface="ADLaM Display" panose="02010000000000000000" pitchFamily="2" charset="77"/>
              </a:rPr>
              <a:t>12:00-1:30 pm</a:t>
            </a:r>
          </a:p>
        </p:txBody>
      </p:sp>
      <p:sp>
        <p:nvSpPr>
          <p:cNvPr id="8" name="Content Placeholder 2">
            <a:extLst>
              <a:ext uri="{FF2B5EF4-FFF2-40B4-BE49-F238E27FC236}">
                <a16:creationId xmlns:a16="http://schemas.microsoft.com/office/drawing/2014/main" id="{CB20F53D-7A47-28EC-8F56-8477CC7C0591}"/>
              </a:ext>
            </a:extLst>
          </p:cNvPr>
          <p:cNvSpPr txBox="1">
            <a:spLocks/>
          </p:cNvSpPr>
          <p:nvPr/>
        </p:nvSpPr>
        <p:spPr>
          <a:xfrm>
            <a:off x="3228592" y="4254938"/>
            <a:ext cx="5734813" cy="102095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Presented by the All Alaska Pediatric Partnership (A2P2).</a:t>
            </a:r>
          </a:p>
          <a:p>
            <a:pPr marL="0" indent="0" algn="ctr">
              <a:buFont typeface="Arial" panose="020B0604020202020204" pitchFamily="34" charset="0"/>
              <a:buNone/>
            </a:pPr>
            <a:r>
              <a:rPr lang="en-US" sz="1800" dirty="0">
                <a:solidFill>
                  <a:srgbClr val="1E84A7"/>
                </a:solidFill>
                <a:latin typeface="Source Sans Pro Light" panose="020B0403030403020204" pitchFamily="34" charset="0"/>
                <a:ea typeface="Source Sans Pro Light" panose="020B0403030403020204" pitchFamily="34" charset="0"/>
              </a:rPr>
              <a:t>A2P2 transforms systems of care and increases equitable access to health care and related services to ensure all Alaska’s children reach their full potential.</a:t>
            </a:r>
          </a:p>
        </p:txBody>
      </p:sp>
      <p:pic>
        <p:nvPicPr>
          <p:cNvPr id="15" name="Picture 14">
            <a:extLst>
              <a:ext uri="{FF2B5EF4-FFF2-40B4-BE49-F238E27FC236}">
                <a16:creationId xmlns:a16="http://schemas.microsoft.com/office/drawing/2014/main" id="{1050D147-6E8B-05AB-2309-95091E0950AD}"/>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100000"/>
                    </a14:imgEffect>
                    <a14:imgEffect>
                      <a14:saturation sat="188000"/>
                    </a14:imgEffect>
                    <a14:imgEffect>
                      <a14:brightnessContrast bright="5000" contrast="100000"/>
                    </a14:imgEffect>
                  </a14:imgLayer>
                </a14:imgProps>
              </a:ext>
              <a:ext uri="{28A0092B-C50C-407E-A947-70E740481C1C}">
                <a14:useLocalDpi xmlns:a14="http://schemas.microsoft.com/office/drawing/2010/main"/>
              </a:ext>
            </a:extLst>
          </a:blip>
          <a:stretch>
            <a:fillRect/>
          </a:stretch>
        </p:blipFill>
        <p:spPr>
          <a:xfrm>
            <a:off x="8521700" y="5208299"/>
            <a:ext cx="700023" cy="700860"/>
          </a:xfrm>
          <a:prstGeom prst="rect">
            <a:avLst/>
          </a:prstGeom>
        </p:spPr>
      </p:pic>
      <p:sp>
        <p:nvSpPr>
          <p:cNvPr id="17" name="TextBox 16">
            <a:extLst>
              <a:ext uri="{FF2B5EF4-FFF2-40B4-BE49-F238E27FC236}">
                <a16:creationId xmlns:a16="http://schemas.microsoft.com/office/drawing/2014/main" id="{BCF30C85-1811-D5FC-22A0-E05D83844D03}"/>
              </a:ext>
            </a:extLst>
          </p:cNvPr>
          <p:cNvSpPr txBox="1"/>
          <p:nvPr/>
        </p:nvSpPr>
        <p:spPr>
          <a:xfrm>
            <a:off x="3932301" y="5520255"/>
            <a:ext cx="4327398" cy="307777"/>
          </a:xfrm>
          <a:prstGeom prst="rect">
            <a:avLst/>
          </a:prstGeom>
          <a:noFill/>
        </p:spPr>
        <p:txBody>
          <a:bodyPr wrap="square">
            <a:spAutoFit/>
          </a:bodyPr>
          <a:lstStyle/>
          <a:p>
            <a:pPr marL="0" indent="0" algn="ctr">
              <a:buFont typeface="Arial" panose="020B0604020202020204" pitchFamily="34" charset="0"/>
              <a:buNone/>
            </a:pPr>
            <a:r>
              <a:rPr lang="en-US" sz="1400" dirty="0">
                <a:solidFill>
                  <a:srgbClr val="1E84A7"/>
                </a:solidFill>
                <a:latin typeface="Source Sans Pro Light" panose="020B0403030403020204" pitchFamily="34" charset="0"/>
                <a:ea typeface="Source Sans Pro Light" panose="020B0403030403020204" pitchFamily="34" charset="0"/>
              </a:rPr>
              <a:t>Learn more at a2p2.com or by scanning the QR code</a:t>
            </a:r>
          </a:p>
        </p:txBody>
      </p:sp>
      <p:pic>
        <p:nvPicPr>
          <p:cNvPr id="1026" name="Picture 2">
            <a:extLst>
              <a:ext uri="{FF2B5EF4-FFF2-40B4-BE49-F238E27FC236}">
                <a16:creationId xmlns:a16="http://schemas.microsoft.com/office/drawing/2014/main" id="{F888A280-070B-335E-C46D-D782A9B3E9B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51701" y="5909158"/>
            <a:ext cx="948842" cy="948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55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08DDACB-4C71-F86C-AF15-06E2E1C9FC82}"/>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b="1" kern="1200" dirty="0">
                <a:solidFill>
                  <a:srgbClr val="FFFFFF"/>
                </a:solidFill>
                <a:latin typeface="+mj-lt"/>
                <a:ea typeface="+mj-ea"/>
                <a:cs typeface="+mj-cs"/>
              </a:rPr>
              <a:t>Please join RCPC at their 4</a:t>
            </a:r>
            <a:r>
              <a:rPr lang="en-US" sz="4000" b="1" kern="1200" baseline="30000" dirty="0">
                <a:solidFill>
                  <a:srgbClr val="FFFFFF"/>
                </a:solidFill>
                <a:latin typeface="+mj-lt"/>
                <a:ea typeface="+mj-ea"/>
                <a:cs typeface="+mj-cs"/>
              </a:rPr>
              <a:t>th</a:t>
            </a:r>
            <a:r>
              <a:rPr lang="en-US" sz="4000" b="1" kern="1200" dirty="0">
                <a:solidFill>
                  <a:srgbClr val="FFFFFF"/>
                </a:solidFill>
                <a:latin typeface="+mj-lt"/>
                <a:ea typeface="+mj-ea"/>
                <a:cs typeface="+mj-cs"/>
              </a:rPr>
              <a:t> Annual Go Blue Day Open House! </a:t>
            </a:r>
          </a:p>
        </p:txBody>
      </p:sp>
      <p:pic>
        <p:nvPicPr>
          <p:cNvPr id="5" name="Content Placeholder 4">
            <a:extLst>
              <a:ext uri="{FF2B5EF4-FFF2-40B4-BE49-F238E27FC236}">
                <a16:creationId xmlns:a16="http://schemas.microsoft.com/office/drawing/2014/main" id="{AEE5A07C-7CD5-6C51-B1AB-1DFCC2629D6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579924" y="110443"/>
            <a:ext cx="5098962" cy="6600600"/>
          </a:xfrm>
          <a:prstGeom prst="rect">
            <a:avLst/>
          </a:prstGeom>
        </p:spPr>
      </p:pic>
    </p:spTree>
    <p:extLst>
      <p:ext uri="{BB962C8B-B14F-4D97-AF65-F5344CB8AC3E}">
        <p14:creationId xmlns:p14="http://schemas.microsoft.com/office/powerpoint/2010/main" val="48744575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4E66942-B3C8-B0FF-137F-366E896A7A25}"/>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1F98620-6A5C-0CCE-9A85-F020F474A12D}"/>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1543939" y="703570"/>
            <a:ext cx="9104122" cy="5450860"/>
          </a:xfrm>
          <a:prstGeom prst="rect">
            <a:avLst/>
          </a:prstGeom>
        </p:spPr>
      </p:pic>
      <p:pic>
        <p:nvPicPr>
          <p:cNvPr id="3074" name="Picture 2">
            <a:extLst>
              <a:ext uri="{FF2B5EF4-FFF2-40B4-BE49-F238E27FC236}">
                <a16:creationId xmlns:a16="http://schemas.microsoft.com/office/drawing/2014/main" id="{F552756E-42A3-7E21-9B46-6B0F30D320A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86465" y="3734468"/>
            <a:ext cx="861596" cy="861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288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BD77DD0-0316-9CB1-1EDA-D11FA0E03725}"/>
              </a:ext>
            </a:extLst>
          </p:cNvPr>
          <p:cNvSpPr>
            <a:spLocks noGrp="1"/>
          </p:cNvSpPr>
          <p:nvPr>
            <p:ph idx="1"/>
          </p:nvPr>
        </p:nvSpPr>
        <p:spPr>
          <a:xfrm>
            <a:off x="1189264" y="1266766"/>
            <a:ext cx="9813471" cy="596308"/>
          </a:xfrm>
          <a:effectLst>
            <a:glow>
              <a:schemeClr val="accent1"/>
            </a:glow>
            <a:outerShdw blurRad="50800" dist="50800" dir="5400000" sx="1000" sy="1000" algn="ctr" rotWithShape="0">
              <a:srgbClr val="000000">
                <a:alpha val="43137"/>
              </a:srgbClr>
            </a:outerShdw>
          </a:effectLst>
        </p:spPr>
        <p:txBody>
          <a:bodyPr>
            <a:normAutofit fontScale="92500"/>
          </a:bodyPr>
          <a:lstStyle/>
          <a:p>
            <a:pPr marL="0" indent="0" algn="ctr">
              <a:buNone/>
            </a:pPr>
            <a:r>
              <a:rPr lang="en-US" sz="3600" dirty="0">
                <a:solidFill>
                  <a:srgbClr val="FFCC4B"/>
                </a:solidFill>
                <a:effectLst>
                  <a:outerShdw blurRad="50800" dist="38100" dir="5400000" algn="t" rotWithShape="0">
                    <a:prstClr val="black">
                      <a:alpha val="40000"/>
                    </a:prstClr>
                  </a:outerShdw>
                </a:effectLst>
                <a:latin typeface="Source Sans Pro" panose="020B0503030403020204" pitchFamily="34" charset="0"/>
                <a:ea typeface="Source Sans Pro" panose="020B0503030403020204" pitchFamily="34" charset="0"/>
              </a:rPr>
              <a:t>Thank you for joining this months Partnership Meeting!</a:t>
            </a:r>
          </a:p>
        </p:txBody>
      </p:sp>
      <p:sp>
        <p:nvSpPr>
          <p:cNvPr id="9" name="Rectangle 8">
            <a:extLst>
              <a:ext uri="{FF2B5EF4-FFF2-40B4-BE49-F238E27FC236}">
                <a16:creationId xmlns:a16="http://schemas.microsoft.com/office/drawing/2014/main" id="{A6947CB8-50E2-7A5F-285B-CCF2C15C3AC2}"/>
              </a:ext>
            </a:extLst>
          </p:cNvPr>
          <p:cNvSpPr/>
          <p:nvPr/>
        </p:nvSpPr>
        <p:spPr>
          <a:xfrm>
            <a:off x="1756252" y="2144992"/>
            <a:ext cx="3973342"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B1F2"/>
              </a:solidFill>
            </a:endParaRPr>
          </a:p>
        </p:txBody>
      </p:sp>
      <p:pic>
        <p:nvPicPr>
          <p:cNvPr id="10" name="Picture 9">
            <a:extLst>
              <a:ext uri="{FF2B5EF4-FFF2-40B4-BE49-F238E27FC236}">
                <a16:creationId xmlns:a16="http://schemas.microsoft.com/office/drawing/2014/main" id="{FE8BE6DE-9424-6504-9146-A095233AA8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13121" y="4186154"/>
            <a:ext cx="1259605" cy="1259605"/>
          </a:xfrm>
          <a:prstGeom prst="rect">
            <a:avLst/>
          </a:prstGeom>
        </p:spPr>
      </p:pic>
      <p:sp>
        <p:nvSpPr>
          <p:cNvPr id="11" name="TextBox 10">
            <a:extLst>
              <a:ext uri="{FF2B5EF4-FFF2-40B4-BE49-F238E27FC236}">
                <a16:creationId xmlns:a16="http://schemas.microsoft.com/office/drawing/2014/main" id="{82CC23DD-89C7-3910-BE70-BF9BA08B54C3}"/>
              </a:ext>
            </a:extLst>
          </p:cNvPr>
          <p:cNvSpPr txBox="1"/>
          <p:nvPr/>
        </p:nvSpPr>
        <p:spPr>
          <a:xfrm>
            <a:off x="1905799" y="2426909"/>
            <a:ext cx="3674248" cy="1477328"/>
          </a:xfrm>
          <a:prstGeom prst="rect">
            <a:avLst/>
          </a:prstGeom>
          <a:noFill/>
        </p:spPr>
        <p:txBody>
          <a:bodyPr wrap="square" rtlCol="0">
            <a:spAutoFit/>
          </a:bodyPr>
          <a:lstStyle/>
          <a:p>
            <a:pPr algn="ctr"/>
            <a:r>
              <a:rPr lang="en-US" dirty="0">
                <a:solidFill>
                  <a:srgbClr val="02698C"/>
                </a:solidFill>
                <a:effectLst/>
                <a:latin typeface="Source Sans Pro" panose="020B0503030403020204" pitchFamily="34" charset="0"/>
                <a:ea typeface="Source Sans Pro" panose="020B0503030403020204" pitchFamily="34" charset="0"/>
              </a:rPr>
              <a:t>Partnership Meeting resources and presentations from recent meetings are available on the </a:t>
            </a:r>
          </a:p>
          <a:p>
            <a:pPr algn="ctr"/>
            <a:r>
              <a:rPr lang="en-US" dirty="0">
                <a:solidFill>
                  <a:srgbClr val="02698C"/>
                </a:solidFill>
                <a:effectLst/>
                <a:latin typeface="Source Sans Pro" panose="020B0503030403020204" pitchFamily="34" charset="0"/>
                <a:ea typeface="Source Sans Pro" panose="020B0503030403020204" pitchFamily="34" charset="0"/>
              </a:rPr>
              <a:t>All Alaska Pediatric Partnership (A2P2) website a2p2.org</a:t>
            </a:r>
          </a:p>
        </p:txBody>
      </p:sp>
      <p:sp>
        <p:nvSpPr>
          <p:cNvPr id="12" name="Rectangle 11">
            <a:extLst>
              <a:ext uri="{FF2B5EF4-FFF2-40B4-BE49-F238E27FC236}">
                <a16:creationId xmlns:a16="http://schemas.microsoft.com/office/drawing/2014/main" id="{FB6512BB-D2D8-862A-8EB1-CF959E1BB975}"/>
              </a:ext>
            </a:extLst>
          </p:cNvPr>
          <p:cNvSpPr/>
          <p:nvPr/>
        </p:nvSpPr>
        <p:spPr>
          <a:xfrm>
            <a:off x="6528153" y="2144991"/>
            <a:ext cx="3907594" cy="3474413"/>
          </a:xfrm>
          <a:prstGeom prst="rect">
            <a:avLst/>
          </a:prstGeom>
          <a:solidFill>
            <a:srgbClr val="CCE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5FF1070-5D39-A211-AA00-E39A39247C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2147" y="4186153"/>
            <a:ext cx="1259605" cy="1259605"/>
          </a:xfrm>
          <a:prstGeom prst="rect">
            <a:avLst/>
          </a:prstGeom>
        </p:spPr>
      </p:pic>
      <p:sp>
        <p:nvSpPr>
          <p:cNvPr id="14" name="TextBox 13">
            <a:extLst>
              <a:ext uri="{FF2B5EF4-FFF2-40B4-BE49-F238E27FC236}">
                <a16:creationId xmlns:a16="http://schemas.microsoft.com/office/drawing/2014/main" id="{4FD390D6-E4A8-290B-1F2C-2A0B16FD1C75}"/>
              </a:ext>
            </a:extLst>
          </p:cNvPr>
          <p:cNvSpPr txBox="1"/>
          <p:nvPr/>
        </p:nvSpPr>
        <p:spPr>
          <a:xfrm>
            <a:off x="7055966" y="2251894"/>
            <a:ext cx="2851965" cy="1785104"/>
          </a:xfrm>
          <a:prstGeom prst="rect">
            <a:avLst/>
          </a:prstGeom>
          <a:noFill/>
        </p:spPr>
        <p:txBody>
          <a:bodyPr wrap="square" rtlCol="0">
            <a:spAutoFit/>
          </a:bodyPr>
          <a:lstStyle/>
          <a:p>
            <a:pPr algn="ctr"/>
            <a:r>
              <a:rPr lang="en-US" sz="2000" dirty="0">
                <a:solidFill>
                  <a:srgbClr val="02698C"/>
                </a:solidFill>
                <a:latin typeface="Source Sans Pro" panose="020B0503030403020204" pitchFamily="34" charset="0"/>
                <a:ea typeface="Source Sans Pro" panose="020B0503030403020204" pitchFamily="34" charset="0"/>
              </a:rPr>
              <a:t>Stay informed!</a:t>
            </a:r>
          </a:p>
          <a:p>
            <a:pPr algn="ctr"/>
            <a:endParaRPr lang="en-US" dirty="0">
              <a:solidFill>
                <a:srgbClr val="02698C"/>
              </a:solidFill>
              <a:latin typeface="Source Sans Pro" panose="020B0503030403020204" pitchFamily="34" charset="0"/>
              <a:ea typeface="Source Sans Pro" panose="020B0503030403020204" pitchFamily="34" charset="0"/>
            </a:endParaRPr>
          </a:p>
          <a:p>
            <a:pPr algn="ctr"/>
            <a:r>
              <a:rPr lang="en-US" dirty="0">
                <a:solidFill>
                  <a:srgbClr val="02698C"/>
                </a:solidFill>
                <a:latin typeface="Source Sans Pro" panose="020B0503030403020204" pitchFamily="34" charset="0"/>
                <a:ea typeface="Source Sans Pro" panose="020B0503030403020204" pitchFamily="34" charset="0"/>
              </a:rPr>
              <a:t>Scan the QR code and sign up to the All Alaska Pediatric Partnership’s mailing list.</a:t>
            </a:r>
          </a:p>
        </p:txBody>
      </p:sp>
    </p:spTree>
    <p:extLst>
      <p:ext uri="{BB962C8B-B14F-4D97-AF65-F5344CB8AC3E}">
        <p14:creationId xmlns:p14="http://schemas.microsoft.com/office/powerpoint/2010/main" val="139626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499902A-98FB-4524-A6B9-54E375571E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963F141-5428-3A4F-F4C3-8ED8CFCA89E0}"/>
              </a:ext>
            </a:extLst>
          </p:cNvPr>
          <p:cNvSpPr>
            <a:spLocks noGrp="1"/>
          </p:cNvSpPr>
          <p:nvPr>
            <p:ph type="title"/>
          </p:nvPr>
        </p:nvSpPr>
        <p:spPr>
          <a:xfrm>
            <a:off x="6381684" y="728904"/>
            <a:ext cx="5204184" cy="5400186"/>
          </a:xfrm>
        </p:spPr>
        <p:txBody>
          <a:bodyPr vert="horz" lIns="91440" tIns="45720" rIns="91440" bIns="45720" rtlCol="0" anchor="ctr">
            <a:normAutofit fontScale="90000"/>
          </a:bodyPr>
          <a:lstStyle/>
          <a:p>
            <a:r>
              <a:rPr lang="en-US" sz="4000" kern="1200" dirty="0">
                <a:latin typeface="+mj-lt"/>
                <a:ea typeface="+mj-ea"/>
                <a:cs typeface="+mj-cs"/>
              </a:rPr>
              <a:t>Celebrating 40 years of </a:t>
            </a:r>
            <a:r>
              <a:rPr lang="en-US" sz="4000" kern="1200" dirty="0">
                <a:solidFill>
                  <a:srgbClr val="C00000"/>
                </a:solidFill>
                <a:latin typeface="+mj-lt"/>
                <a:ea typeface="+mj-ea"/>
                <a:cs typeface="+mj-cs"/>
              </a:rPr>
              <a:t>thread</a:t>
            </a:r>
            <a:r>
              <a:rPr lang="en-US" sz="4000" kern="1200" dirty="0">
                <a:latin typeface="+mj-lt"/>
                <a:ea typeface="+mj-ea"/>
                <a:cs typeface="+mj-cs"/>
              </a:rPr>
              <a:t>!</a:t>
            </a:r>
            <a:br>
              <a:rPr lang="en-US" sz="2900" kern="1200" dirty="0">
                <a:solidFill>
                  <a:schemeClr val="tx1"/>
                </a:solidFill>
                <a:latin typeface="+mj-lt"/>
                <a:ea typeface="+mj-ea"/>
                <a:cs typeface="+mj-cs"/>
              </a:rPr>
            </a:br>
            <a:br>
              <a:rPr lang="en-US" sz="2900" kern="1200" dirty="0">
                <a:solidFill>
                  <a:schemeClr val="tx1"/>
                </a:solidFill>
                <a:latin typeface="+mj-lt"/>
                <a:ea typeface="+mj-ea"/>
                <a:cs typeface="+mj-cs"/>
              </a:rPr>
            </a:br>
            <a:r>
              <a:rPr lang="en-US" sz="2900" b="1" kern="1200" dirty="0">
                <a:solidFill>
                  <a:schemeClr val="tx1"/>
                </a:solidFill>
                <a:latin typeface="+mj-lt"/>
                <a:ea typeface="+mj-ea"/>
                <a:cs typeface="+mj-cs"/>
              </a:rPr>
              <a:t>When:</a:t>
            </a:r>
            <a:r>
              <a:rPr lang="en-US" sz="2900" kern="1200" dirty="0">
                <a:solidFill>
                  <a:schemeClr val="tx1"/>
                </a:solidFill>
                <a:latin typeface="+mj-lt"/>
                <a:ea typeface="+mj-ea"/>
                <a:cs typeface="+mj-cs"/>
              </a:rPr>
              <a:t> Thursday, April 9, from 4:00 PM to 7:00 PM.</a:t>
            </a:r>
            <a:br>
              <a:rPr lang="en-US" sz="2900" kern="1200" dirty="0">
                <a:solidFill>
                  <a:schemeClr val="tx1"/>
                </a:solidFill>
                <a:latin typeface="+mj-lt"/>
                <a:ea typeface="+mj-ea"/>
                <a:cs typeface="+mj-cs"/>
              </a:rPr>
            </a:br>
            <a:r>
              <a:rPr lang="en-US" sz="2900" b="1" kern="1200" dirty="0">
                <a:solidFill>
                  <a:schemeClr val="tx1"/>
                </a:solidFill>
                <a:latin typeface="+mj-lt"/>
                <a:ea typeface="+mj-ea"/>
                <a:cs typeface="+mj-cs"/>
              </a:rPr>
              <a:t>Where:</a:t>
            </a:r>
            <a:r>
              <a:rPr lang="en-US" sz="2900" kern="1200" dirty="0">
                <a:solidFill>
                  <a:schemeClr val="tx1"/>
                </a:solidFill>
                <a:latin typeface="+mj-lt"/>
                <a:ea typeface="+mj-ea"/>
                <a:cs typeface="+mj-cs"/>
              </a:rPr>
              <a:t> Participating locations in </a:t>
            </a:r>
            <a:r>
              <a:rPr lang="en-US" sz="2900" b="1" kern="1200" dirty="0">
                <a:solidFill>
                  <a:schemeClr val="tx1"/>
                </a:solidFill>
                <a:latin typeface="+mj-lt"/>
                <a:ea typeface="+mj-ea"/>
                <a:cs typeface="+mj-cs"/>
              </a:rPr>
              <a:t>Anchorage, Juneau, and Fairbanks</a:t>
            </a:r>
            <a:r>
              <a:rPr lang="en-US" sz="2900" kern="1200" dirty="0">
                <a:solidFill>
                  <a:schemeClr val="tx1"/>
                </a:solidFill>
                <a:latin typeface="+mj-lt"/>
                <a:ea typeface="+mj-ea"/>
                <a:cs typeface="+mj-cs"/>
              </a:rPr>
              <a:t>.</a:t>
            </a:r>
            <a:br>
              <a:rPr lang="en-US" sz="2900" kern="1200" dirty="0">
                <a:solidFill>
                  <a:schemeClr val="tx1"/>
                </a:solidFill>
                <a:latin typeface="+mj-lt"/>
                <a:ea typeface="+mj-ea"/>
                <a:cs typeface="+mj-cs"/>
              </a:rPr>
            </a:br>
            <a:r>
              <a:rPr lang="en-US" sz="2900" b="1" kern="1200" dirty="0">
                <a:solidFill>
                  <a:schemeClr val="tx1"/>
                </a:solidFill>
                <a:latin typeface="+mj-lt"/>
                <a:ea typeface="+mj-ea"/>
                <a:cs typeface="+mj-cs"/>
              </a:rPr>
              <a:t>Details:</a:t>
            </a:r>
            <a:r>
              <a:rPr lang="en-US" sz="2900" kern="1200" dirty="0">
                <a:solidFill>
                  <a:schemeClr val="tx1"/>
                </a:solidFill>
                <a:latin typeface="+mj-lt"/>
                <a:ea typeface="+mj-ea"/>
                <a:cs typeface="+mj-cs"/>
              </a:rPr>
              <a:t> Enjoy a FREE meal and learn more about how you can support thread’s mission to provide affordable, high-quality early childhood education for all Alaskans.</a:t>
            </a:r>
            <a:br>
              <a:rPr lang="en-US" sz="2900" kern="1200" dirty="0">
                <a:solidFill>
                  <a:schemeClr val="tx1"/>
                </a:solidFill>
                <a:latin typeface="+mj-lt"/>
                <a:ea typeface="+mj-ea"/>
                <a:cs typeface="+mj-cs"/>
              </a:rPr>
            </a:br>
            <a:r>
              <a:rPr lang="en-US" sz="2900" kern="1200" dirty="0">
                <a:solidFill>
                  <a:schemeClr val="tx1"/>
                </a:solidFill>
                <a:latin typeface="+mj-lt"/>
                <a:ea typeface="+mj-ea"/>
                <a:cs typeface="+mj-cs"/>
              </a:rPr>
              <a:t> </a:t>
            </a:r>
          </a:p>
        </p:txBody>
      </p:sp>
      <p:pic>
        <p:nvPicPr>
          <p:cNvPr id="4" name="Content Placeholder 3">
            <a:extLst>
              <a:ext uri="{FF2B5EF4-FFF2-40B4-BE49-F238E27FC236}">
                <a16:creationId xmlns:a16="http://schemas.microsoft.com/office/drawing/2014/main" id="{4D9D2BB6-9696-FDD7-83FE-014750BAF35E}"/>
              </a:ext>
            </a:extLst>
          </p:cNvPr>
          <p:cNvPicPr>
            <a:picLocks noChangeAspect="1"/>
          </p:cNvPicPr>
          <p:nvPr/>
        </p:nvPicPr>
        <p:blipFill>
          <a:blip r:embed="rId3"/>
          <a:stretch>
            <a:fillRect/>
          </a:stretch>
        </p:blipFill>
        <p:spPr>
          <a:xfrm>
            <a:off x="84222" y="78145"/>
            <a:ext cx="5378116" cy="6701703"/>
          </a:xfrm>
          <a:prstGeom prst="rect">
            <a:avLst/>
          </a:prstGeom>
        </p:spPr>
      </p:pic>
    </p:spTree>
    <p:extLst>
      <p:ext uri="{BB962C8B-B14F-4D97-AF65-F5344CB8AC3E}">
        <p14:creationId xmlns:p14="http://schemas.microsoft.com/office/powerpoint/2010/main" val="429403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290622"/>
            <a:ext cx="10515600" cy="2165476"/>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Dr. Laura Brunner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Fairbanks Memorial Hospital Inpatient Pediatric, NICU, and Pediatric Hospitalist Medical Director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Foundation Health Partners Pediatrics</a:t>
            </a:r>
          </a:p>
        </p:txBody>
      </p:sp>
    </p:spTree>
    <p:extLst>
      <p:ext uri="{BB962C8B-B14F-4D97-AF65-F5344CB8AC3E}">
        <p14:creationId xmlns:p14="http://schemas.microsoft.com/office/powerpoint/2010/main" val="3500744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8DA97-AD22-4460-B9FA-94DD60674A3C}"/>
              </a:ext>
            </a:extLst>
          </p:cNvPr>
          <p:cNvSpPr>
            <a:spLocks noGrp="1"/>
          </p:cNvSpPr>
          <p:nvPr>
            <p:ph type="ctrTitle"/>
          </p:nvPr>
        </p:nvSpPr>
        <p:spPr/>
        <p:txBody>
          <a:bodyPr>
            <a:normAutofit/>
          </a:bodyPr>
          <a:lstStyle/>
          <a:p>
            <a:r>
              <a:rPr lang="en-US" sz="6334"/>
              <a:t>Foundation Health Partners Pediatric Update</a:t>
            </a:r>
          </a:p>
        </p:txBody>
      </p:sp>
      <p:sp>
        <p:nvSpPr>
          <p:cNvPr id="3" name="Subtitle 2">
            <a:extLst>
              <a:ext uri="{FF2B5EF4-FFF2-40B4-BE49-F238E27FC236}">
                <a16:creationId xmlns:a16="http://schemas.microsoft.com/office/drawing/2014/main" id="{A4BFDD02-B693-4EEF-97C9-F8CF7A95B44A}"/>
              </a:ext>
            </a:extLst>
          </p:cNvPr>
          <p:cNvSpPr>
            <a:spLocks noGrp="1"/>
          </p:cNvSpPr>
          <p:nvPr>
            <p:ph type="subTitle" idx="1"/>
          </p:nvPr>
        </p:nvSpPr>
        <p:spPr>
          <a:xfrm>
            <a:off x="699247" y="3646862"/>
            <a:ext cx="10793506" cy="1655762"/>
          </a:xfrm>
        </p:spPr>
        <p:txBody>
          <a:bodyPr vert="horz" lIns="60960" tIns="30480" rIns="60960" bIns="30480" rtlCol="0" anchor="t">
            <a:normAutofit fontScale="92500" lnSpcReduction="20000"/>
          </a:bodyPr>
          <a:lstStyle/>
          <a:p>
            <a:r>
              <a:rPr lang="en-US" sz="2133" dirty="0"/>
              <a:t>Laura Brunner MD</a:t>
            </a:r>
          </a:p>
          <a:p>
            <a:r>
              <a:rPr lang="en-US" sz="2133" dirty="0"/>
              <a:t>Foundation Health Partners Pediatrics</a:t>
            </a:r>
          </a:p>
          <a:p>
            <a:r>
              <a:rPr lang="en-US" sz="2133" dirty="0"/>
              <a:t>April 3, 2025</a:t>
            </a:r>
          </a:p>
          <a:p>
            <a:r>
              <a:rPr lang="en-US" sz="2133" dirty="0"/>
              <a:t>Fairbanks Memorial Hospital Inpatient Pediatric, NICU and Pediatric Hospitalist Medical Director</a:t>
            </a:r>
          </a:p>
        </p:txBody>
      </p:sp>
    </p:spTree>
    <p:extLst>
      <p:ext uri="{BB962C8B-B14F-4D97-AF65-F5344CB8AC3E}">
        <p14:creationId xmlns:p14="http://schemas.microsoft.com/office/powerpoint/2010/main" val="1023700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DBFC3-BFC5-09A4-6A17-4E9CA6031F2B}"/>
              </a:ext>
            </a:extLst>
          </p:cNvPr>
          <p:cNvSpPr>
            <a:spLocks noGrp="1"/>
          </p:cNvSpPr>
          <p:nvPr>
            <p:ph type="title"/>
          </p:nvPr>
        </p:nvSpPr>
        <p:spPr/>
        <p:txBody>
          <a:bodyPr/>
          <a:lstStyle/>
          <a:p>
            <a:r>
              <a:rPr lang="en-US"/>
              <a:t>Outline</a:t>
            </a:r>
          </a:p>
        </p:txBody>
      </p:sp>
      <p:sp>
        <p:nvSpPr>
          <p:cNvPr id="3" name="Content Placeholder 2">
            <a:extLst>
              <a:ext uri="{FF2B5EF4-FFF2-40B4-BE49-F238E27FC236}">
                <a16:creationId xmlns:a16="http://schemas.microsoft.com/office/drawing/2014/main" id="{B017E8FD-317C-702E-6DC2-45D11E35376D}"/>
              </a:ext>
            </a:extLst>
          </p:cNvPr>
          <p:cNvSpPr>
            <a:spLocks noGrp="1"/>
          </p:cNvSpPr>
          <p:nvPr>
            <p:ph idx="1"/>
          </p:nvPr>
        </p:nvSpPr>
        <p:spPr/>
        <p:txBody>
          <a:bodyPr vert="horz" lIns="60960" tIns="30480" rIns="60960" bIns="30480" rtlCol="0" anchor="t">
            <a:normAutofit/>
          </a:bodyPr>
          <a:lstStyle/>
          <a:p>
            <a:r>
              <a:rPr lang="en-US" sz="2667" dirty="0">
                <a:latin typeface="Century Gothic" panose="020B0502020202020204" pitchFamily="34" charset="0"/>
              </a:rPr>
              <a:t>Inpatient</a:t>
            </a:r>
          </a:p>
          <a:p>
            <a:pPr lvl="1"/>
            <a:r>
              <a:rPr lang="en-US" sz="2133" dirty="0">
                <a:latin typeface="Century Gothic" panose="020B0502020202020204" pitchFamily="34" charset="0"/>
              </a:rPr>
              <a:t>Strengths</a:t>
            </a:r>
          </a:p>
          <a:p>
            <a:pPr lvl="1"/>
            <a:r>
              <a:rPr lang="en-US" sz="2133" dirty="0">
                <a:latin typeface="Century Gothic" panose="020B0502020202020204" pitchFamily="34" charset="0"/>
              </a:rPr>
              <a:t>Current areas of work</a:t>
            </a:r>
          </a:p>
          <a:p>
            <a:r>
              <a:rPr lang="en-US" sz="2667" dirty="0">
                <a:latin typeface="Century Gothic" panose="020B0502020202020204" pitchFamily="34" charset="0"/>
              </a:rPr>
              <a:t>Outpatient Facilities</a:t>
            </a:r>
          </a:p>
          <a:p>
            <a:pPr lvl="1"/>
            <a:r>
              <a:rPr lang="en-US" sz="2133" dirty="0">
                <a:latin typeface="Century Gothic"/>
              </a:rPr>
              <a:t>Foundation Health Partners</a:t>
            </a:r>
          </a:p>
          <a:p>
            <a:pPr lvl="1"/>
            <a:r>
              <a:rPr lang="en-US" sz="2133" dirty="0">
                <a:latin typeface="Century Gothic"/>
              </a:rPr>
              <a:t>Behavioral Health </a:t>
            </a:r>
            <a:endParaRPr lang="en-US" sz="2133" dirty="0">
              <a:latin typeface="Century Gothic" panose="020B0502020202020204" pitchFamily="34" charset="0"/>
            </a:endParaRPr>
          </a:p>
          <a:p>
            <a:pPr lvl="1"/>
            <a:r>
              <a:rPr lang="en-US" sz="2133" dirty="0">
                <a:latin typeface="Century Gothic"/>
              </a:rPr>
              <a:t>Visiting Clinics</a:t>
            </a:r>
          </a:p>
          <a:p>
            <a:pPr lvl="1"/>
            <a:r>
              <a:rPr lang="en-US" sz="2133" dirty="0">
                <a:latin typeface="Century Gothic" panose="020B0502020202020204" pitchFamily="34" charset="0"/>
              </a:rPr>
              <a:t>It takes a Village</a:t>
            </a:r>
          </a:p>
        </p:txBody>
      </p:sp>
      <p:pic>
        <p:nvPicPr>
          <p:cNvPr id="4" name="Picture 3" descr="A group of flowers in front of a building&#10;&#10;AI-generated content may be incorrect.">
            <a:extLst>
              <a:ext uri="{FF2B5EF4-FFF2-40B4-BE49-F238E27FC236}">
                <a16:creationId xmlns:a16="http://schemas.microsoft.com/office/drawing/2014/main" id="{0584528B-F61F-1C26-AE3A-0EBA2F2C66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44324" y="1340339"/>
            <a:ext cx="5254522" cy="3605161"/>
          </a:xfrm>
          <a:prstGeom prst="rect">
            <a:avLst/>
          </a:prstGeom>
        </p:spPr>
      </p:pic>
    </p:spTree>
    <p:extLst>
      <p:ext uri="{BB962C8B-B14F-4D97-AF65-F5344CB8AC3E}">
        <p14:creationId xmlns:p14="http://schemas.microsoft.com/office/powerpoint/2010/main" val="3440728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C7C9-C191-3728-265B-0CBE0C59E079}"/>
              </a:ext>
            </a:extLst>
          </p:cNvPr>
          <p:cNvSpPr>
            <a:spLocks noGrp="1"/>
          </p:cNvSpPr>
          <p:nvPr>
            <p:ph type="title"/>
          </p:nvPr>
        </p:nvSpPr>
        <p:spPr/>
        <p:txBody>
          <a:bodyPr/>
          <a:lstStyle/>
          <a:p>
            <a:r>
              <a:rPr lang="en-US"/>
              <a:t>Foundation Health Partners</a:t>
            </a:r>
          </a:p>
        </p:txBody>
      </p:sp>
      <p:sp>
        <p:nvSpPr>
          <p:cNvPr id="4" name="Text Placeholder 3">
            <a:extLst>
              <a:ext uri="{FF2B5EF4-FFF2-40B4-BE49-F238E27FC236}">
                <a16:creationId xmlns:a16="http://schemas.microsoft.com/office/drawing/2014/main" id="{77C8812E-F7A0-E8B0-82EF-60F132046558}"/>
              </a:ext>
            </a:extLst>
          </p:cNvPr>
          <p:cNvSpPr>
            <a:spLocks noGrp="1"/>
          </p:cNvSpPr>
          <p:nvPr>
            <p:ph type="body" idx="1"/>
          </p:nvPr>
        </p:nvSpPr>
        <p:spPr/>
        <p:txBody>
          <a:bodyPr/>
          <a:lstStyle/>
          <a:p>
            <a:r>
              <a:rPr lang="en-US"/>
              <a:t>Providing quality health care to Interior Alaskans</a:t>
            </a:r>
          </a:p>
        </p:txBody>
      </p:sp>
      <p:sp>
        <p:nvSpPr>
          <p:cNvPr id="3" name="Content Placeholder 2">
            <a:extLst>
              <a:ext uri="{FF2B5EF4-FFF2-40B4-BE49-F238E27FC236}">
                <a16:creationId xmlns:a16="http://schemas.microsoft.com/office/drawing/2014/main" id="{F19FB774-9E12-89B7-4146-CA77C8888295}"/>
              </a:ext>
            </a:extLst>
          </p:cNvPr>
          <p:cNvSpPr>
            <a:spLocks noGrp="1"/>
          </p:cNvSpPr>
          <p:nvPr>
            <p:ph sz="half" idx="2"/>
          </p:nvPr>
        </p:nvSpPr>
        <p:spPr/>
        <p:txBody>
          <a:bodyPr>
            <a:normAutofit/>
          </a:bodyPr>
          <a:lstStyle/>
          <a:p>
            <a:pPr marL="0" indent="0">
              <a:lnSpc>
                <a:spcPct val="120000"/>
              </a:lnSpc>
              <a:buNone/>
            </a:pPr>
            <a:r>
              <a:rPr lang="en-US" sz="2000">
                <a:solidFill>
                  <a:srgbClr val="000000"/>
                </a:solidFill>
                <a:latin typeface="Century Gothic" panose="020B0502020202020204" pitchFamily="34" charset="0"/>
              </a:rPr>
              <a:t>The Greater Fairbanks Community Hospital Foundation (GFCHF) owns Tanana Valley Clinic (TVC), Fairbanks Memorial Hospital (FMH) and Denali Center (DC). Foundation Health Partners took over management January 1, 2018</a:t>
            </a:r>
            <a:endParaRPr lang="en-US" sz="2000"/>
          </a:p>
        </p:txBody>
      </p:sp>
      <p:pic>
        <p:nvPicPr>
          <p:cNvPr id="8" name="Content Placeholder 7" descr="A picture containing grass, sky, outdoor, flower&#10;&#10;Description automatically generated">
            <a:extLst>
              <a:ext uri="{FF2B5EF4-FFF2-40B4-BE49-F238E27FC236}">
                <a16:creationId xmlns:a16="http://schemas.microsoft.com/office/drawing/2014/main" id="{0C93DFA1-0432-D21A-8804-96C5845D4C36}"/>
              </a:ext>
            </a:extLst>
          </p:cNvPr>
          <p:cNvPicPr>
            <a:picLocks noGrp="1" noChangeAspect="1"/>
          </p:cNvPicPr>
          <p:nvPr>
            <p:ph sz="quarter" idx="4"/>
          </p:nvPr>
        </p:nvPicPr>
        <p:blipFill>
          <a:blip r:embed="rId2" cstate="email">
            <a:extLst>
              <a:ext uri="{28A0092B-C50C-407E-A947-70E740481C1C}">
                <a14:useLocalDpi xmlns:a14="http://schemas.microsoft.com/office/drawing/2010/main"/>
              </a:ext>
            </a:extLst>
          </a:blip>
          <a:stretch>
            <a:fillRect/>
          </a:stretch>
        </p:blipFill>
        <p:spPr>
          <a:xfrm>
            <a:off x="6503414" y="1764847"/>
            <a:ext cx="4556125" cy="3037417"/>
          </a:xfrm>
        </p:spPr>
      </p:pic>
      <p:sp>
        <p:nvSpPr>
          <p:cNvPr id="9" name="TextBox 8">
            <a:extLst>
              <a:ext uri="{FF2B5EF4-FFF2-40B4-BE49-F238E27FC236}">
                <a16:creationId xmlns:a16="http://schemas.microsoft.com/office/drawing/2014/main" id="{05FF92EC-966E-D525-2AFD-6E4731951EFE}"/>
              </a:ext>
            </a:extLst>
          </p:cNvPr>
          <p:cNvSpPr txBox="1"/>
          <p:nvPr/>
        </p:nvSpPr>
        <p:spPr>
          <a:xfrm>
            <a:off x="7076843" y="4876422"/>
            <a:ext cx="3475631" cy="276999"/>
          </a:xfrm>
          <a:prstGeom prst="rect">
            <a:avLst/>
          </a:prstGeom>
          <a:noFill/>
        </p:spPr>
        <p:txBody>
          <a:bodyPr wrap="none" rtlCol="0">
            <a:spAutoFit/>
          </a:bodyPr>
          <a:lstStyle/>
          <a:p>
            <a:pPr defTabSz="304815"/>
            <a:r>
              <a:rPr lang="en-US" sz="1200">
                <a:solidFill>
                  <a:prstClr val="black"/>
                </a:solidFill>
                <a:latin typeface="Century Gothic" panose="020B0502020202020204" pitchFamily="34" charset="0"/>
              </a:rPr>
              <a:t>Denali Center, FHP’s Long Term Care Facility</a:t>
            </a:r>
          </a:p>
        </p:txBody>
      </p:sp>
    </p:spTree>
    <p:extLst>
      <p:ext uri="{BB962C8B-B14F-4D97-AF65-F5344CB8AC3E}">
        <p14:creationId xmlns:p14="http://schemas.microsoft.com/office/powerpoint/2010/main" val="2668415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C06EC-9BCA-0544-B2A7-A93A2FE63006}"/>
              </a:ext>
            </a:extLst>
          </p:cNvPr>
          <p:cNvSpPr>
            <a:spLocks noGrp="1"/>
          </p:cNvSpPr>
          <p:nvPr>
            <p:ph type="title"/>
          </p:nvPr>
        </p:nvSpPr>
        <p:spPr/>
        <p:txBody>
          <a:bodyPr/>
          <a:lstStyle/>
          <a:p>
            <a:r>
              <a:rPr lang="en-US"/>
              <a:t>All Alaska Pediatric Partnership</a:t>
            </a:r>
          </a:p>
        </p:txBody>
      </p:sp>
      <p:sp>
        <p:nvSpPr>
          <p:cNvPr id="4" name="Text Placeholder 3">
            <a:extLst>
              <a:ext uri="{FF2B5EF4-FFF2-40B4-BE49-F238E27FC236}">
                <a16:creationId xmlns:a16="http://schemas.microsoft.com/office/drawing/2014/main" id="{196BBD4D-FEE2-383A-C414-2A54B842F389}"/>
              </a:ext>
            </a:extLst>
          </p:cNvPr>
          <p:cNvSpPr>
            <a:spLocks noGrp="1"/>
          </p:cNvSpPr>
          <p:nvPr>
            <p:ph type="body" idx="1"/>
          </p:nvPr>
        </p:nvSpPr>
        <p:spPr/>
        <p:txBody>
          <a:bodyPr/>
          <a:lstStyle/>
          <a:p>
            <a:r>
              <a:rPr lang="en-US"/>
              <a:t>Longstanding Member</a:t>
            </a:r>
          </a:p>
        </p:txBody>
      </p:sp>
      <p:sp>
        <p:nvSpPr>
          <p:cNvPr id="3" name="Content Placeholder 2">
            <a:extLst>
              <a:ext uri="{FF2B5EF4-FFF2-40B4-BE49-F238E27FC236}">
                <a16:creationId xmlns:a16="http://schemas.microsoft.com/office/drawing/2014/main" id="{60D9706A-26EA-1DB9-305A-AEA98884EF81}"/>
              </a:ext>
            </a:extLst>
          </p:cNvPr>
          <p:cNvSpPr>
            <a:spLocks noGrp="1"/>
          </p:cNvSpPr>
          <p:nvPr>
            <p:ph sz="half" idx="2"/>
          </p:nvPr>
        </p:nvSpPr>
        <p:spPr>
          <a:xfrm>
            <a:off x="839789" y="2505076"/>
            <a:ext cx="10847387" cy="3036889"/>
          </a:xfrm>
        </p:spPr>
        <p:txBody>
          <a:bodyPr>
            <a:normAutofit/>
          </a:bodyPr>
          <a:lstStyle/>
          <a:p>
            <a:pPr algn="l" rtl="0" fontAlgn="base">
              <a:lnSpc>
                <a:spcPct val="100000"/>
              </a:lnSpc>
              <a:buFont typeface="Arial" panose="020B0604020202020204" pitchFamily="34" charset="0"/>
              <a:buChar char="•"/>
            </a:pPr>
            <a:r>
              <a:rPr lang="en-US" sz="2667">
                <a:latin typeface="Century Gothic" panose="020B0502020202020204" pitchFamily="34" charset="0"/>
              </a:rPr>
              <a:t>Glad to be able to participate in the work that is happening around the state surrounding important topics for children and families</a:t>
            </a:r>
          </a:p>
          <a:p>
            <a:pPr algn="l" rtl="0" fontAlgn="base">
              <a:lnSpc>
                <a:spcPct val="100000"/>
              </a:lnSpc>
              <a:buFont typeface="Arial" panose="020B0604020202020204" pitchFamily="34" charset="0"/>
              <a:buChar char="•"/>
            </a:pPr>
            <a:r>
              <a:rPr lang="en-US" sz="2667">
                <a:latin typeface="Century Gothic" panose="020B0502020202020204" pitchFamily="34" charset="0"/>
              </a:rPr>
              <a:t>Continued commitment to the importance of kids and families in Alaska</a:t>
            </a:r>
          </a:p>
          <a:p>
            <a:endParaRPr lang="en-US"/>
          </a:p>
        </p:txBody>
      </p:sp>
    </p:spTree>
    <p:extLst>
      <p:ext uri="{BB962C8B-B14F-4D97-AF65-F5344CB8AC3E}">
        <p14:creationId xmlns:p14="http://schemas.microsoft.com/office/powerpoint/2010/main" val="1815250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F8C6B-9975-6AB9-54FA-7815BDAC9F4E}"/>
              </a:ext>
            </a:extLst>
          </p:cNvPr>
          <p:cNvSpPr>
            <a:spLocks noGrp="1"/>
          </p:cNvSpPr>
          <p:nvPr>
            <p:ph type="title"/>
          </p:nvPr>
        </p:nvSpPr>
        <p:spPr/>
        <p:txBody>
          <a:bodyPr/>
          <a:lstStyle/>
          <a:p>
            <a:r>
              <a:rPr lang="en-US"/>
              <a:t>Inpatient Facilities</a:t>
            </a:r>
          </a:p>
        </p:txBody>
      </p:sp>
      <p:sp>
        <p:nvSpPr>
          <p:cNvPr id="3" name="Text Placeholder 2">
            <a:extLst>
              <a:ext uri="{FF2B5EF4-FFF2-40B4-BE49-F238E27FC236}">
                <a16:creationId xmlns:a16="http://schemas.microsoft.com/office/drawing/2014/main" id="{3F6DB4BF-331B-E011-1678-5C37818BEEFB}"/>
              </a:ext>
            </a:extLst>
          </p:cNvPr>
          <p:cNvSpPr>
            <a:spLocks noGrp="1"/>
          </p:cNvSpPr>
          <p:nvPr>
            <p:ph type="body" idx="1"/>
          </p:nvPr>
        </p:nvSpPr>
        <p:spPr>
          <a:xfrm>
            <a:off x="836613" y="1273970"/>
            <a:ext cx="5157787" cy="823912"/>
          </a:xfrm>
        </p:spPr>
        <p:txBody>
          <a:bodyPr/>
          <a:lstStyle/>
          <a:p>
            <a:r>
              <a:rPr lang="en-US" dirty="0"/>
              <a:t>Fairbanks Memorial Hospital</a:t>
            </a:r>
          </a:p>
        </p:txBody>
      </p:sp>
      <p:sp>
        <p:nvSpPr>
          <p:cNvPr id="4" name="Content Placeholder 3">
            <a:extLst>
              <a:ext uri="{FF2B5EF4-FFF2-40B4-BE49-F238E27FC236}">
                <a16:creationId xmlns:a16="http://schemas.microsoft.com/office/drawing/2014/main" id="{4986209E-7147-6CE6-CBD3-FF3AC947C2A9}"/>
              </a:ext>
            </a:extLst>
          </p:cNvPr>
          <p:cNvSpPr>
            <a:spLocks noGrp="1"/>
          </p:cNvSpPr>
          <p:nvPr>
            <p:ph sz="half" idx="2"/>
          </p:nvPr>
        </p:nvSpPr>
        <p:spPr>
          <a:xfrm>
            <a:off x="839789" y="2245361"/>
            <a:ext cx="7336729" cy="3586289"/>
          </a:xfrm>
        </p:spPr>
        <p:txBody>
          <a:bodyPr vert="horz" lIns="60960" tIns="30480" rIns="60960" bIns="30480" rtlCol="0" anchor="t">
            <a:normAutofit/>
          </a:bodyPr>
          <a:lstStyle/>
          <a:p>
            <a:pPr marL="0" indent="0" fontAlgn="base">
              <a:buNone/>
            </a:pPr>
            <a:r>
              <a:rPr lang="en-US" b="1" i="0" u="none" strike="noStrike" dirty="0">
                <a:effectLst/>
                <a:latin typeface="Century Gothic" panose="020B0502020202020204" pitchFamily="34" charset="0"/>
              </a:rPr>
              <a:t>Nursery/NICU</a:t>
            </a:r>
            <a:r>
              <a:rPr lang="en-US" b="1" i="0" dirty="0">
                <a:effectLst/>
                <a:latin typeface="Century Gothic" panose="020B0502020202020204" pitchFamily="34" charset="0"/>
              </a:rPr>
              <a:t>​</a:t>
            </a:r>
            <a:endParaRPr lang="en-US" b="1" i="0" dirty="0">
              <a:effectLst/>
              <a:latin typeface="Arial" panose="020B0604020202020204" pitchFamily="34" charset="0"/>
            </a:endParaRPr>
          </a:p>
          <a:p>
            <a:pPr algn="l" rtl="0" fontAlgn="base">
              <a:buFont typeface="Arial" panose="020B0604020202020204" pitchFamily="34" charset="0"/>
              <a:buChar char="•"/>
            </a:pPr>
            <a:r>
              <a:rPr lang="en-US" b="0" i="0" u="none" strike="noStrike" dirty="0">
                <a:effectLst/>
                <a:latin typeface="Century Gothic"/>
              </a:rPr>
              <a:t>Approx </a:t>
            </a:r>
            <a:r>
              <a:rPr lang="en-US" dirty="0">
                <a:latin typeface="Century Gothic"/>
              </a:rPr>
              <a:t>1100</a:t>
            </a:r>
            <a:r>
              <a:rPr lang="en-US" b="0" i="0" u="none" strike="noStrike" dirty="0">
                <a:effectLst/>
                <a:latin typeface="Century Gothic"/>
              </a:rPr>
              <a:t> deliveries per year</a:t>
            </a:r>
            <a:r>
              <a:rPr lang="en-US" b="0" i="0" dirty="0">
                <a:effectLst/>
                <a:latin typeface="Century Gothic"/>
              </a:rPr>
              <a:t>​</a:t>
            </a:r>
          </a:p>
          <a:p>
            <a:pPr algn="l" rtl="0" fontAlgn="base">
              <a:buFont typeface="Arial" panose="020B0604020202020204" pitchFamily="34" charset="0"/>
              <a:buChar char="•"/>
            </a:pPr>
            <a:r>
              <a:rPr lang="en-US" b="0" i="0" u="none" strike="noStrike" dirty="0">
                <a:effectLst/>
                <a:latin typeface="Century Gothic" panose="020B0502020202020204" pitchFamily="34" charset="0"/>
              </a:rPr>
              <a:t>Bassett Army Hospital has approx. 350-450 deliveries per year</a:t>
            </a:r>
            <a:r>
              <a:rPr lang="en-US" b="0" i="0" dirty="0">
                <a:effectLst/>
                <a:latin typeface="Century Gothic" panose="020B0502020202020204" pitchFamily="34" charset="0"/>
              </a:rPr>
              <a:t>​</a:t>
            </a:r>
            <a:endParaRPr lang="en-US" b="0" i="0" dirty="0">
              <a:effectLst/>
              <a:latin typeface="Arial" panose="020B0604020202020204" pitchFamily="34" charset="0"/>
            </a:endParaRPr>
          </a:p>
          <a:p>
            <a:pPr algn="l" rtl="0" fontAlgn="base">
              <a:buFont typeface="Arial" panose="020B0604020202020204" pitchFamily="34" charset="0"/>
              <a:buChar char="•"/>
            </a:pPr>
            <a:r>
              <a:rPr lang="en-US" b="0" i="0" u="none" strike="noStrike" dirty="0">
                <a:effectLst/>
                <a:latin typeface="Century Gothic"/>
              </a:rPr>
              <a:t>Level II NICU</a:t>
            </a:r>
            <a:r>
              <a:rPr lang="en-US" b="0" i="0" dirty="0">
                <a:effectLst/>
                <a:latin typeface="Century Gothic"/>
              </a:rPr>
              <a:t>​</a:t>
            </a:r>
          </a:p>
          <a:p>
            <a:r>
              <a:rPr lang="en-US" dirty="0">
                <a:latin typeface="Century Gothic"/>
              </a:rPr>
              <a:t>In House Pediatric Hospitalists</a:t>
            </a:r>
          </a:p>
          <a:p>
            <a:r>
              <a:rPr lang="en-US" dirty="0">
                <a:latin typeface="Century Gothic"/>
              </a:rPr>
              <a:t>Developing OB Hospitalist Program</a:t>
            </a:r>
          </a:p>
          <a:p>
            <a:pPr algn="l" rtl="0" fontAlgn="base"/>
            <a:endParaRPr lang="en-US" i="0" dirty="0">
              <a:effectLst/>
              <a:latin typeface="Century Gothic"/>
            </a:endParaRPr>
          </a:p>
          <a:p>
            <a:pPr algn="l" rtl="0">
              <a:buFont typeface="Arial" panose="020B0604020202020204" pitchFamily="34" charset="0"/>
              <a:buChar char="•"/>
            </a:pPr>
            <a:endParaRPr lang="en-US" b="0" i="0" dirty="0">
              <a:effectLst/>
              <a:latin typeface="Rockwell" panose="02060603020205020403"/>
            </a:endParaRPr>
          </a:p>
        </p:txBody>
      </p:sp>
      <p:pic>
        <p:nvPicPr>
          <p:cNvPr id="5" name="Picture 4" descr="A child using a medical device&#10;&#10;AI-generated content may be incorrect.">
            <a:extLst>
              <a:ext uri="{FF2B5EF4-FFF2-40B4-BE49-F238E27FC236}">
                <a16:creationId xmlns:a16="http://schemas.microsoft.com/office/drawing/2014/main" id="{D424F723-BB7F-1226-1366-40D50C8B67A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30534" y="1209265"/>
            <a:ext cx="3002321" cy="4009308"/>
          </a:xfrm>
          <a:prstGeom prst="rect">
            <a:avLst/>
          </a:prstGeom>
        </p:spPr>
      </p:pic>
    </p:spTree>
    <p:extLst>
      <p:ext uri="{BB962C8B-B14F-4D97-AF65-F5344CB8AC3E}">
        <p14:creationId xmlns:p14="http://schemas.microsoft.com/office/powerpoint/2010/main" val="176082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9B8C-D4D6-DE7F-CEA0-422FD3EF98AE}"/>
              </a:ext>
            </a:extLst>
          </p:cNvPr>
          <p:cNvSpPr>
            <a:spLocks noGrp="1"/>
          </p:cNvSpPr>
          <p:nvPr>
            <p:ph type="title"/>
          </p:nvPr>
        </p:nvSpPr>
        <p:spPr/>
        <p:txBody>
          <a:bodyPr/>
          <a:lstStyle/>
          <a:p>
            <a:r>
              <a:rPr lang="en-US"/>
              <a:t>Inpatient Facilities</a:t>
            </a:r>
          </a:p>
        </p:txBody>
      </p:sp>
      <p:sp>
        <p:nvSpPr>
          <p:cNvPr id="3" name="Text Placeholder 2">
            <a:extLst>
              <a:ext uri="{FF2B5EF4-FFF2-40B4-BE49-F238E27FC236}">
                <a16:creationId xmlns:a16="http://schemas.microsoft.com/office/drawing/2014/main" id="{C2B3D9EA-DEA8-FEC8-D140-E2A0FE8EEFD1}"/>
              </a:ext>
            </a:extLst>
          </p:cNvPr>
          <p:cNvSpPr>
            <a:spLocks noGrp="1"/>
          </p:cNvSpPr>
          <p:nvPr>
            <p:ph type="body" idx="1"/>
          </p:nvPr>
        </p:nvSpPr>
        <p:spPr>
          <a:xfrm>
            <a:off x="836613" y="1072755"/>
            <a:ext cx="5157787" cy="823912"/>
          </a:xfrm>
        </p:spPr>
        <p:txBody>
          <a:bodyPr/>
          <a:lstStyle/>
          <a:p>
            <a:r>
              <a:rPr lang="en-US"/>
              <a:t>Fairbanks Memorial Hospital</a:t>
            </a:r>
          </a:p>
        </p:txBody>
      </p:sp>
      <p:sp>
        <p:nvSpPr>
          <p:cNvPr id="4" name="Content Placeholder 3">
            <a:extLst>
              <a:ext uri="{FF2B5EF4-FFF2-40B4-BE49-F238E27FC236}">
                <a16:creationId xmlns:a16="http://schemas.microsoft.com/office/drawing/2014/main" id="{4ED77903-0D7E-C194-47FE-69874204AD80}"/>
              </a:ext>
            </a:extLst>
          </p:cNvPr>
          <p:cNvSpPr>
            <a:spLocks noGrp="1"/>
          </p:cNvSpPr>
          <p:nvPr>
            <p:ph sz="half" idx="2"/>
          </p:nvPr>
        </p:nvSpPr>
        <p:spPr>
          <a:xfrm>
            <a:off x="839789" y="1896668"/>
            <a:ext cx="5157787" cy="3772613"/>
          </a:xfrm>
        </p:spPr>
        <p:txBody>
          <a:bodyPr vert="horz" lIns="60960" tIns="30480" rIns="60960" bIns="30480" rtlCol="0" anchor="t">
            <a:normAutofit/>
          </a:bodyPr>
          <a:lstStyle/>
          <a:p>
            <a:pPr marL="0" indent="0" fontAlgn="base">
              <a:buNone/>
            </a:pPr>
            <a:r>
              <a:rPr lang="en-US" sz="1600" b="1" dirty="0">
                <a:latin typeface="Century Gothic"/>
              </a:rPr>
              <a:t>Pediatrics​</a:t>
            </a:r>
          </a:p>
          <a:p>
            <a:pPr fontAlgn="base"/>
            <a:r>
              <a:rPr lang="en-US" sz="1600" dirty="0">
                <a:latin typeface="Century Gothic"/>
              </a:rPr>
              <a:t>11 bed unit with overflow to neighboring unit as needed​</a:t>
            </a:r>
          </a:p>
          <a:p>
            <a:pPr fontAlgn="base"/>
            <a:r>
              <a:rPr lang="en-US" sz="1600" dirty="0">
                <a:latin typeface="Century Gothic"/>
              </a:rPr>
              <a:t> Pediatric-trained nursing staff​</a:t>
            </a:r>
          </a:p>
          <a:p>
            <a:pPr fontAlgn="base"/>
            <a:r>
              <a:rPr lang="en-US" sz="1600" dirty="0">
                <a:latin typeface="Century Gothic"/>
              </a:rPr>
              <a:t>Quality Improvement focus for the care of pediatric patients in the facility​</a:t>
            </a:r>
          </a:p>
          <a:p>
            <a:pPr marL="0" indent="0" fontAlgn="base">
              <a:buNone/>
            </a:pPr>
            <a:r>
              <a:rPr lang="en-US" sz="1600" b="1" dirty="0">
                <a:latin typeface="Century Gothic"/>
              </a:rPr>
              <a:t>Staffed 24 hours a day</a:t>
            </a:r>
          </a:p>
          <a:p>
            <a:pPr fontAlgn="base"/>
            <a:r>
              <a:rPr lang="en-US" sz="1600" dirty="0">
                <a:latin typeface="Century Gothic"/>
              </a:rPr>
              <a:t>Pediatric Hospitalists</a:t>
            </a:r>
          </a:p>
          <a:p>
            <a:pPr fontAlgn="base"/>
            <a:r>
              <a:rPr lang="en-US" sz="1600" dirty="0">
                <a:latin typeface="Century Gothic"/>
              </a:rPr>
              <a:t>NICU</a:t>
            </a:r>
          </a:p>
          <a:p>
            <a:pPr fontAlgn="base"/>
            <a:r>
              <a:rPr lang="en-US" sz="1600" dirty="0">
                <a:latin typeface="Century Gothic"/>
              </a:rPr>
              <a:t>Well Baby</a:t>
            </a:r>
          </a:p>
          <a:p>
            <a:pPr marL="0" indent="0" fontAlgn="base">
              <a:buNone/>
            </a:pPr>
            <a:r>
              <a:rPr lang="en-US" sz="1600" b="1" dirty="0">
                <a:latin typeface="Century Gothic"/>
              </a:rPr>
              <a:t>No dedicated PICU space; can use adult ICU or NICU room as needed</a:t>
            </a:r>
          </a:p>
          <a:p>
            <a:endParaRPr lang="en-US" sz="1200"/>
          </a:p>
        </p:txBody>
      </p:sp>
      <p:pic>
        <p:nvPicPr>
          <p:cNvPr id="10" name="Picture 9" descr="A group of people posing for a photo&#10;&#10;AI-generated content may be incorrect.">
            <a:extLst>
              <a:ext uri="{FF2B5EF4-FFF2-40B4-BE49-F238E27FC236}">
                <a16:creationId xmlns:a16="http://schemas.microsoft.com/office/drawing/2014/main" id="{88D5FB9F-FA7A-8B4D-EDA8-1A78E7DFB53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508599" y="1524000"/>
            <a:ext cx="5449721" cy="3220720"/>
          </a:xfrm>
          <a:prstGeom prst="rect">
            <a:avLst/>
          </a:prstGeom>
        </p:spPr>
      </p:pic>
    </p:spTree>
    <p:extLst>
      <p:ext uri="{BB962C8B-B14F-4D97-AF65-F5344CB8AC3E}">
        <p14:creationId xmlns:p14="http://schemas.microsoft.com/office/powerpoint/2010/main" val="2056996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058D-B981-FB34-0666-35EB4E410A6C}"/>
              </a:ext>
            </a:extLst>
          </p:cNvPr>
          <p:cNvSpPr>
            <a:spLocks noGrp="1"/>
          </p:cNvSpPr>
          <p:nvPr>
            <p:ph type="title"/>
          </p:nvPr>
        </p:nvSpPr>
        <p:spPr/>
        <p:txBody>
          <a:bodyPr/>
          <a:lstStyle/>
          <a:p>
            <a:r>
              <a:rPr lang="en-US"/>
              <a:t>Celebrations</a:t>
            </a:r>
          </a:p>
        </p:txBody>
      </p:sp>
      <p:sp>
        <p:nvSpPr>
          <p:cNvPr id="3" name="Content Placeholder 2">
            <a:extLst>
              <a:ext uri="{FF2B5EF4-FFF2-40B4-BE49-F238E27FC236}">
                <a16:creationId xmlns:a16="http://schemas.microsoft.com/office/drawing/2014/main" id="{A242B81F-2791-84E0-44DE-A4DF33785E81}"/>
              </a:ext>
            </a:extLst>
          </p:cNvPr>
          <p:cNvSpPr>
            <a:spLocks noGrp="1"/>
          </p:cNvSpPr>
          <p:nvPr>
            <p:ph idx="1"/>
          </p:nvPr>
        </p:nvSpPr>
        <p:spPr>
          <a:xfrm>
            <a:off x="838201" y="1739362"/>
            <a:ext cx="6144883" cy="3687772"/>
          </a:xfrm>
        </p:spPr>
        <p:txBody>
          <a:bodyPr vert="horz" lIns="60960" tIns="30480" rIns="60960" bIns="30480" rtlCol="0" anchor="t">
            <a:normAutofit fontScale="55000" lnSpcReduction="20000"/>
          </a:bodyPr>
          <a:lstStyle/>
          <a:p>
            <a:pPr fontAlgn="base">
              <a:lnSpc>
                <a:spcPct val="120000"/>
              </a:lnSpc>
            </a:pPr>
            <a:r>
              <a:rPr lang="en-US" sz="3067" dirty="0">
                <a:latin typeface="Century Gothic"/>
              </a:rPr>
              <a:t>Continued FMH Emergency Department EMS-C designation this year </a:t>
            </a:r>
          </a:p>
          <a:p>
            <a:pPr algn="l" rtl="0" fontAlgn="base">
              <a:lnSpc>
                <a:spcPct val="120000"/>
              </a:lnSpc>
              <a:buFont typeface="Arial" panose="020B0604020202020204" pitchFamily="34" charset="0"/>
              <a:buChar char="•"/>
            </a:pPr>
            <a:r>
              <a:rPr lang="en-US" sz="3067" dirty="0">
                <a:latin typeface="Century Gothic"/>
              </a:rPr>
              <a:t>Includes committee reviews of pediatric deaths and trauma​</a:t>
            </a:r>
          </a:p>
          <a:p>
            <a:pPr>
              <a:lnSpc>
                <a:spcPct val="120000"/>
              </a:lnSpc>
            </a:pPr>
            <a:r>
              <a:rPr lang="en-US" sz="3067" dirty="0">
                <a:latin typeface="Century Gothic"/>
              </a:rPr>
              <a:t>Visiting Pediatric Clinics</a:t>
            </a:r>
          </a:p>
          <a:p>
            <a:pPr>
              <a:lnSpc>
                <a:spcPct val="120000"/>
              </a:lnSpc>
            </a:pPr>
            <a:r>
              <a:rPr lang="en-US" sz="3067" dirty="0">
                <a:latin typeface="Century Gothic"/>
              </a:rPr>
              <a:t>Behavioral Health</a:t>
            </a:r>
          </a:p>
          <a:p>
            <a:pPr algn="l">
              <a:lnSpc>
                <a:spcPct val="120000"/>
              </a:lnSpc>
              <a:buFont typeface="Arial" panose="020B0604020202020204" pitchFamily="34" charset="0"/>
              <a:buChar char="•"/>
            </a:pPr>
            <a:r>
              <a:rPr lang="en-US" sz="3067" dirty="0">
                <a:latin typeface="Century Gothic"/>
              </a:rPr>
              <a:t>Statewide collaborative with other hospitals</a:t>
            </a:r>
          </a:p>
          <a:p>
            <a:pPr algn="l">
              <a:lnSpc>
                <a:spcPct val="120000"/>
              </a:lnSpc>
              <a:buFont typeface="Arial" panose="020B0604020202020204" pitchFamily="34" charset="0"/>
              <a:buChar char="•"/>
            </a:pPr>
            <a:r>
              <a:rPr lang="en-US" sz="3067" dirty="0">
                <a:latin typeface="Century Gothic"/>
              </a:rPr>
              <a:t>Continued resident and medical student presence</a:t>
            </a:r>
          </a:p>
          <a:p>
            <a:pPr algn="l">
              <a:lnSpc>
                <a:spcPct val="120000"/>
              </a:lnSpc>
              <a:buFont typeface="Arial" panose="020B0604020202020204" pitchFamily="34" charset="0"/>
              <a:buChar char="•"/>
            </a:pPr>
            <a:r>
              <a:rPr lang="en-US" sz="3067" dirty="0">
                <a:latin typeface="Century Gothic"/>
              </a:rPr>
              <a:t>It is melting! </a:t>
            </a:r>
          </a:p>
          <a:p>
            <a:pPr algn="l" rtl="0" fontAlgn="base">
              <a:lnSpc>
                <a:spcPct val="120000"/>
              </a:lnSpc>
              <a:buFont typeface="Arial" panose="020B0604020202020204" pitchFamily="34" charset="0"/>
              <a:buChar char="•"/>
            </a:pPr>
            <a:endParaRPr lang="en-US" sz="3067" dirty="0">
              <a:latin typeface="Century Gothic" panose="020B0502020202020204" pitchFamily="34" charset="0"/>
            </a:endParaRPr>
          </a:p>
          <a:p>
            <a:endParaRPr lang="en-US" dirty="0"/>
          </a:p>
        </p:txBody>
      </p:sp>
      <p:pic>
        <p:nvPicPr>
          <p:cNvPr id="4" name="Picture 3" descr="A group of women posing for a picture&#10;&#10;AI-generated content may be incorrect.">
            <a:extLst>
              <a:ext uri="{FF2B5EF4-FFF2-40B4-BE49-F238E27FC236}">
                <a16:creationId xmlns:a16="http://schemas.microsoft.com/office/drawing/2014/main" id="{6D7DABF8-E02D-1E64-AB8A-9D1CF6BD17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55711" y="1349821"/>
            <a:ext cx="4751420" cy="3567619"/>
          </a:xfrm>
          <a:prstGeom prst="rect">
            <a:avLst/>
          </a:prstGeom>
        </p:spPr>
      </p:pic>
    </p:spTree>
    <p:extLst>
      <p:ext uri="{BB962C8B-B14F-4D97-AF65-F5344CB8AC3E}">
        <p14:creationId xmlns:p14="http://schemas.microsoft.com/office/powerpoint/2010/main" val="1715915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3D2EB-28D1-600F-C7E9-C8DBC4866AEA}"/>
              </a:ext>
            </a:extLst>
          </p:cNvPr>
          <p:cNvSpPr>
            <a:spLocks noGrp="1"/>
          </p:cNvSpPr>
          <p:nvPr>
            <p:ph type="title"/>
          </p:nvPr>
        </p:nvSpPr>
        <p:spPr>
          <a:xfrm>
            <a:off x="838200" y="464517"/>
            <a:ext cx="10515600" cy="729801"/>
          </a:xfrm>
        </p:spPr>
        <p:txBody>
          <a:bodyPr/>
          <a:lstStyle/>
          <a:p>
            <a:r>
              <a:rPr lang="en-US" b="1" dirty="0">
                <a:solidFill>
                  <a:srgbClr val="02698C"/>
                </a:solidFill>
                <a:latin typeface="Source Sans Pro SemiBold" panose="020B0503030403020204" pitchFamily="34" charset="0"/>
                <a:ea typeface="Source Sans Pro SemiBold" panose="020B0503030403020204" pitchFamily="34" charset="0"/>
              </a:rPr>
              <a:t>Agenda</a:t>
            </a:r>
          </a:p>
        </p:txBody>
      </p:sp>
      <p:sp>
        <p:nvSpPr>
          <p:cNvPr id="3" name="Content Placeholder 2">
            <a:extLst>
              <a:ext uri="{FF2B5EF4-FFF2-40B4-BE49-F238E27FC236}">
                <a16:creationId xmlns:a16="http://schemas.microsoft.com/office/drawing/2014/main" id="{70A09E35-D95B-0B09-9181-A30FF7902C68}"/>
              </a:ext>
            </a:extLst>
          </p:cNvPr>
          <p:cNvSpPr>
            <a:spLocks noGrp="1"/>
          </p:cNvSpPr>
          <p:nvPr>
            <p:ph idx="1"/>
          </p:nvPr>
        </p:nvSpPr>
        <p:spPr>
          <a:xfrm>
            <a:off x="838200" y="1094875"/>
            <a:ext cx="10820399" cy="5438272"/>
          </a:xfrm>
        </p:spPr>
        <p:txBody>
          <a:bodyPr>
            <a:normAutofit fontScale="92500" lnSpcReduction="20000"/>
          </a:bodyPr>
          <a:lstStyle/>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Welcome!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Laura Brunner, Foundation Health Partners</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Announcements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Tamar Ben-Yosef, All Alaska Pediatric Partnership</a:t>
            </a:r>
          </a:p>
          <a:p>
            <a:pPr>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Presentations </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Laura Brunner, Foundation Health Partners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Dr. Jessica Eiser, Tanana Chiefs Conference</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Rachel Evans &amp; Jenna Hibdon, Fairbanks Public Health Center</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Amanda Johnson, North Start Behavioral Health</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Heidi Haas, Alaska Center for Children and Adults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Meredith Maple Fairbanks Center for Children and Adults</a:t>
            </a:r>
          </a:p>
          <a:p>
            <a:pPr lvl="1">
              <a:lnSpc>
                <a:spcPct val="120000"/>
              </a:lnSpc>
              <a:buFont typeface="Wingdings" pitchFamily="2" charset="2"/>
              <a:buChar char="v"/>
            </a:pPr>
            <a:r>
              <a:rPr lang="en-US" dirty="0">
                <a:solidFill>
                  <a:srgbClr val="02698C"/>
                </a:solidFill>
                <a:latin typeface="Source Sans Pro" panose="020B0503030403020204" pitchFamily="34" charset="0"/>
                <a:ea typeface="Source Sans Pro" panose="020B0503030403020204" pitchFamily="34" charset="0"/>
              </a:rPr>
              <a:t>Go Blue Day Photo! </a:t>
            </a:r>
          </a:p>
        </p:txBody>
      </p:sp>
    </p:spTree>
    <p:extLst>
      <p:ext uri="{BB962C8B-B14F-4D97-AF65-F5344CB8AC3E}">
        <p14:creationId xmlns:p14="http://schemas.microsoft.com/office/powerpoint/2010/main" val="25339289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D853-5036-4A3C-531E-5517C246BD3E}"/>
              </a:ext>
            </a:extLst>
          </p:cNvPr>
          <p:cNvSpPr>
            <a:spLocks noGrp="1"/>
          </p:cNvSpPr>
          <p:nvPr>
            <p:ph type="title"/>
          </p:nvPr>
        </p:nvSpPr>
        <p:spPr/>
        <p:txBody>
          <a:bodyPr/>
          <a:lstStyle/>
          <a:p>
            <a:r>
              <a:rPr lang="en-US"/>
              <a:t>Outpatient Facilities</a:t>
            </a:r>
          </a:p>
        </p:txBody>
      </p:sp>
      <p:sp>
        <p:nvSpPr>
          <p:cNvPr id="3" name="Text Placeholder 2">
            <a:extLst>
              <a:ext uri="{FF2B5EF4-FFF2-40B4-BE49-F238E27FC236}">
                <a16:creationId xmlns:a16="http://schemas.microsoft.com/office/drawing/2014/main" id="{EEF96F95-9AF5-2DF5-A25F-6389FD41A725}"/>
              </a:ext>
            </a:extLst>
          </p:cNvPr>
          <p:cNvSpPr>
            <a:spLocks noGrp="1"/>
          </p:cNvSpPr>
          <p:nvPr>
            <p:ph type="body" idx="1"/>
          </p:nvPr>
        </p:nvSpPr>
        <p:spPr>
          <a:xfrm>
            <a:off x="1645872" y="1542618"/>
            <a:ext cx="5157787" cy="823912"/>
          </a:xfrm>
        </p:spPr>
        <p:txBody>
          <a:bodyPr/>
          <a:lstStyle/>
          <a:p>
            <a:r>
              <a:rPr lang="en-US"/>
              <a:t>Foundation Health Partners Pediatric Clinic</a:t>
            </a:r>
          </a:p>
        </p:txBody>
      </p:sp>
      <p:sp>
        <p:nvSpPr>
          <p:cNvPr id="4" name="Content Placeholder 3">
            <a:extLst>
              <a:ext uri="{FF2B5EF4-FFF2-40B4-BE49-F238E27FC236}">
                <a16:creationId xmlns:a16="http://schemas.microsoft.com/office/drawing/2014/main" id="{0A1BBB33-7868-2908-5166-4624D82606BE}"/>
              </a:ext>
            </a:extLst>
          </p:cNvPr>
          <p:cNvSpPr>
            <a:spLocks noGrp="1"/>
          </p:cNvSpPr>
          <p:nvPr>
            <p:ph sz="half" idx="2"/>
          </p:nvPr>
        </p:nvSpPr>
        <p:spPr>
          <a:xfrm>
            <a:off x="839789" y="2108332"/>
            <a:ext cx="10812961" cy="3635152"/>
          </a:xfrm>
        </p:spPr>
        <p:txBody>
          <a:bodyPr vert="horz" lIns="60960" tIns="30480" rIns="60960" bIns="30480" rtlCol="0" anchor="t">
            <a:normAutofit/>
          </a:bodyPr>
          <a:lstStyle/>
          <a:p>
            <a:pPr marL="0" indent="0" fontAlgn="base">
              <a:buNone/>
            </a:pPr>
            <a:endParaRPr lang="en-US" b="1" i="0" dirty="0">
              <a:effectLst/>
              <a:latin typeface="Century Gothic"/>
            </a:endParaRPr>
          </a:p>
          <a:p>
            <a:pPr fontAlgn="base"/>
            <a:r>
              <a:rPr lang="en-US" sz="2400" dirty="0">
                <a:latin typeface="Century Gothic"/>
              </a:rPr>
              <a:t>Pediatrics Clinic on the Main FHP campus</a:t>
            </a:r>
          </a:p>
          <a:p>
            <a:r>
              <a:rPr lang="en-US" sz="2400" dirty="0">
                <a:latin typeface="Century Gothic"/>
              </a:rPr>
              <a:t>Enter the south entrance (E for Elephant)</a:t>
            </a:r>
          </a:p>
          <a:p>
            <a:r>
              <a:rPr lang="en-US" sz="2400" dirty="0">
                <a:latin typeface="Century Gothic"/>
              </a:rPr>
              <a:t>Co-location with the hospital services</a:t>
            </a:r>
          </a:p>
          <a:p>
            <a:r>
              <a:rPr lang="en-US" sz="2400" dirty="0">
                <a:latin typeface="Century Gothic"/>
              </a:rPr>
              <a:t>Visiting Clinics</a:t>
            </a:r>
          </a:p>
          <a:p>
            <a:r>
              <a:rPr lang="en-US" sz="2400" dirty="0">
                <a:latin typeface="Century Gothic"/>
              </a:rPr>
              <a:t>Many stressors for families: Sicker kids, lower vaccine rates, less engagement with preventative care</a:t>
            </a:r>
          </a:p>
        </p:txBody>
      </p:sp>
      <p:pic>
        <p:nvPicPr>
          <p:cNvPr id="5" name="Picture 4" descr="A person holding a otoscope to a baby&#10;&#10;AI-generated content may be incorrect.">
            <a:extLst>
              <a:ext uri="{FF2B5EF4-FFF2-40B4-BE49-F238E27FC236}">
                <a16:creationId xmlns:a16="http://schemas.microsoft.com/office/drawing/2014/main" id="{53EED844-989B-EF75-FC2E-0D5762FB88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6977" y="207941"/>
            <a:ext cx="3781091" cy="2669355"/>
          </a:xfrm>
          <a:prstGeom prst="rect">
            <a:avLst/>
          </a:prstGeom>
        </p:spPr>
      </p:pic>
    </p:spTree>
    <p:extLst>
      <p:ext uri="{BB962C8B-B14F-4D97-AF65-F5344CB8AC3E}">
        <p14:creationId xmlns:p14="http://schemas.microsoft.com/office/powerpoint/2010/main" val="588825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065B9-966E-98A5-7390-99913B0223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54633-8993-5581-F0E9-44D101971CD8}"/>
              </a:ext>
            </a:extLst>
          </p:cNvPr>
          <p:cNvSpPr>
            <a:spLocks noGrp="1"/>
          </p:cNvSpPr>
          <p:nvPr>
            <p:ph type="title"/>
          </p:nvPr>
        </p:nvSpPr>
        <p:spPr/>
        <p:txBody>
          <a:bodyPr/>
          <a:lstStyle/>
          <a:p>
            <a:r>
              <a:rPr lang="en-US"/>
              <a:t>Pediatrics at FHP</a:t>
            </a:r>
          </a:p>
        </p:txBody>
      </p:sp>
      <p:sp>
        <p:nvSpPr>
          <p:cNvPr id="3" name="Text Placeholder 2">
            <a:extLst>
              <a:ext uri="{FF2B5EF4-FFF2-40B4-BE49-F238E27FC236}">
                <a16:creationId xmlns:a16="http://schemas.microsoft.com/office/drawing/2014/main" id="{619D49E3-5875-0489-F4E0-172C9AE32D27}"/>
              </a:ext>
            </a:extLst>
          </p:cNvPr>
          <p:cNvSpPr>
            <a:spLocks noGrp="1"/>
          </p:cNvSpPr>
          <p:nvPr>
            <p:ph type="body" idx="1"/>
          </p:nvPr>
        </p:nvSpPr>
        <p:spPr/>
        <p:txBody>
          <a:bodyPr/>
          <a:lstStyle/>
          <a:p>
            <a:r>
              <a:rPr lang="en-US"/>
              <a:t>Pediatrics</a:t>
            </a:r>
          </a:p>
        </p:txBody>
      </p:sp>
      <p:sp>
        <p:nvSpPr>
          <p:cNvPr id="4" name="Content Placeholder 3">
            <a:extLst>
              <a:ext uri="{FF2B5EF4-FFF2-40B4-BE49-F238E27FC236}">
                <a16:creationId xmlns:a16="http://schemas.microsoft.com/office/drawing/2014/main" id="{6F34FB8C-38E5-22FF-BEB8-2450BA37F867}"/>
              </a:ext>
            </a:extLst>
          </p:cNvPr>
          <p:cNvSpPr>
            <a:spLocks noGrp="1"/>
          </p:cNvSpPr>
          <p:nvPr>
            <p:ph sz="half" idx="2"/>
          </p:nvPr>
        </p:nvSpPr>
        <p:spPr/>
        <p:txBody>
          <a:bodyPr vert="horz" lIns="60960" tIns="30480" rIns="60960" bIns="30480" numCol="1" rtlCol="0" anchor="t">
            <a:normAutofit fontScale="55000" lnSpcReduction="20000"/>
          </a:bodyPr>
          <a:lstStyle/>
          <a:p>
            <a:pPr fontAlgn="base">
              <a:lnSpc>
                <a:spcPct val="120000"/>
              </a:lnSpc>
            </a:pPr>
            <a:r>
              <a:rPr lang="en-US" sz="2933" dirty="0">
                <a:latin typeface="Century Gothic"/>
              </a:rPr>
              <a:t>In house pediatric hospitalist team</a:t>
            </a:r>
            <a:endParaRPr lang="en-US" sz="2933" dirty="0">
              <a:latin typeface="Century Gothic" panose="020B0502020202020204" pitchFamily="34" charset="0"/>
            </a:endParaRPr>
          </a:p>
          <a:p>
            <a:pPr>
              <a:lnSpc>
                <a:spcPct val="120000"/>
              </a:lnSpc>
            </a:pPr>
            <a:r>
              <a:rPr lang="en-US" sz="2933" dirty="0">
                <a:latin typeface="Century Gothic"/>
              </a:rPr>
              <a:t>Allergist​</a:t>
            </a:r>
            <a:endParaRPr lang="en-US" sz="2933" dirty="0">
              <a:latin typeface="Century Gothic" panose="020B0502020202020204" pitchFamily="34" charset="0"/>
            </a:endParaRPr>
          </a:p>
          <a:p>
            <a:pPr fontAlgn="base">
              <a:lnSpc>
                <a:spcPct val="120000"/>
              </a:lnSpc>
            </a:pPr>
            <a:r>
              <a:rPr lang="en-US" sz="2933" dirty="0">
                <a:latin typeface="Century Gothic"/>
              </a:rPr>
              <a:t>Child and Adolescent Psychiatrist in the Behavioral Health Clinic</a:t>
            </a:r>
          </a:p>
          <a:p>
            <a:pPr>
              <a:lnSpc>
                <a:spcPct val="120000"/>
              </a:lnSpc>
            </a:pPr>
            <a:r>
              <a:rPr lang="en-US" sz="2933" dirty="0">
                <a:latin typeface="Century Gothic"/>
              </a:rPr>
              <a:t>​Pediatricians, Pediatric Advanced Practice Providers and Pediatric Nurses</a:t>
            </a:r>
          </a:p>
          <a:p>
            <a:pPr>
              <a:lnSpc>
                <a:spcPct val="120000"/>
              </a:lnSpc>
            </a:pPr>
            <a:r>
              <a:rPr lang="en-US" sz="2933" dirty="0">
                <a:latin typeface="Century Gothic"/>
              </a:rPr>
              <a:t>Evening and weekend hours</a:t>
            </a:r>
          </a:p>
        </p:txBody>
      </p:sp>
      <p:sp>
        <p:nvSpPr>
          <p:cNvPr id="5" name="Text Placeholder 4">
            <a:extLst>
              <a:ext uri="{FF2B5EF4-FFF2-40B4-BE49-F238E27FC236}">
                <a16:creationId xmlns:a16="http://schemas.microsoft.com/office/drawing/2014/main" id="{3F3D8040-8338-FB21-8186-98F37E44B57F}"/>
              </a:ext>
            </a:extLst>
          </p:cNvPr>
          <p:cNvSpPr>
            <a:spLocks noGrp="1"/>
          </p:cNvSpPr>
          <p:nvPr>
            <p:ph type="body" sz="quarter" idx="3"/>
          </p:nvPr>
        </p:nvSpPr>
        <p:spPr/>
        <p:txBody>
          <a:bodyPr/>
          <a:lstStyle/>
          <a:p>
            <a:r>
              <a:rPr lang="en-US"/>
              <a:t>Visiting Clinics Include:</a:t>
            </a:r>
          </a:p>
        </p:txBody>
      </p:sp>
      <p:sp>
        <p:nvSpPr>
          <p:cNvPr id="6" name="Content Placeholder 5">
            <a:extLst>
              <a:ext uri="{FF2B5EF4-FFF2-40B4-BE49-F238E27FC236}">
                <a16:creationId xmlns:a16="http://schemas.microsoft.com/office/drawing/2014/main" id="{4BB28787-F182-BB23-342C-720ED4E4757D}"/>
              </a:ext>
            </a:extLst>
          </p:cNvPr>
          <p:cNvSpPr>
            <a:spLocks noGrp="1"/>
          </p:cNvSpPr>
          <p:nvPr>
            <p:ph sz="quarter" idx="4"/>
          </p:nvPr>
        </p:nvSpPr>
        <p:spPr/>
        <p:txBody>
          <a:bodyPr vert="horz" lIns="60960" tIns="30480" rIns="60960" bIns="30480" numCol="2" rtlCol="0" anchor="t">
            <a:normAutofit fontScale="55000" lnSpcReduction="20000"/>
          </a:bodyPr>
          <a:lstStyle/>
          <a:p>
            <a:pPr algn="l" rtl="0" fontAlgn="base">
              <a:lnSpc>
                <a:spcPct val="120000"/>
              </a:lnSpc>
              <a:buFont typeface="Arial" panose="020B0604020202020204" pitchFamily="34" charset="0"/>
              <a:buChar char="•"/>
            </a:pPr>
            <a:r>
              <a:rPr lang="en-US" sz="2933" dirty="0">
                <a:latin typeface="Century Gothic" panose="020B0502020202020204" pitchFamily="34" charset="0"/>
              </a:rPr>
              <a:t>Pediatric urology​</a:t>
            </a:r>
            <a:endParaRPr lang="en-US" sz="2933" dirty="0">
              <a:latin typeface="Arial" panose="020B0604020202020204" pitchFamily="34" charset="0"/>
            </a:endParaRPr>
          </a:p>
          <a:p>
            <a:pPr algn="l" rtl="0" fontAlgn="base">
              <a:lnSpc>
                <a:spcPct val="120000"/>
              </a:lnSpc>
              <a:buFont typeface="Arial" panose="020B0604020202020204" pitchFamily="34" charset="0"/>
              <a:buChar char="•"/>
            </a:pPr>
            <a:r>
              <a:rPr lang="en-US" sz="2933" dirty="0">
                <a:latin typeface="Century Gothic" panose="020B0502020202020204" pitchFamily="34" charset="0"/>
              </a:rPr>
              <a:t>State metabolic clinic</a:t>
            </a:r>
          </a:p>
          <a:p>
            <a:pPr algn="l" rtl="0" fontAlgn="base">
              <a:lnSpc>
                <a:spcPct val="120000"/>
              </a:lnSpc>
              <a:buFont typeface="Arial" panose="020B0604020202020204" pitchFamily="34" charset="0"/>
              <a:buChar char="•"/>
            </a:pPr>
            <a:r>
              <a:rPr lang="en-US" sz="2933" dirty="0">
                <a:latin typeface="Century Gothic" panose="020B0502020202020204" pitchFamily="34" charset="0"/>
              </a:rPr>
              <a:t>Alaska Seattle Children’s Cardiology</a:t>
            </a:r>
          </a:p>
          <a:p>
            <a:pPr algn="l" rtl="0" fontAlgn="base">
              <a:lnSpc>
                <a:spcPct val="120000"/>
              </a:lnSpc>
              <a:buFont typeface="Arial" panose="020B0604020202020204" pitchFamily="34" charset="0"/>
              <a:buChar char="•"/>
            </a:pPr>
            <a:r>
              <a:rPr lang="en-US" sz="2933" dirty="0">
                <a:latin typeface="Century Gothic" panose="020B0502020202020204" pitchFamily="34" charset="0"/>
              </a:rPr>
              <a:t>Alaska Children’s Heart</a:t>
            </a:r>
          </a:p>
          <a:p>
            <a:pPr algn="l" rtl="0" fontAlgn="base">
              <a:lnSpc>
                <a:spcPct val="120000"/>
              </a:lnSpc>
              <a:buFont typeface="Arial" panose="020B0604020202020204" pitchFamily="34" charset="0"/>
              <a:buChar char="•"/>
            </a:pPr>
            <a:r>
              <a:rPr lang="en-US" sz="2933" dirty="0">
                <a:latin typeface="Century Gothic" panose="020B0502020202020204" pitchFamily="34" charset="0"/>
              </a:rPr>
              <a:t>State Neurodevelopment Clinic</a:t>
            </a:r>
          </a:p>
          <a:p>
            <a:pPr algn="l" rtl="0" fontAlgn="base">
              <a:lnSpc>
                <a:spcPct val="120000"/>
              </a:lnSpc>
              <a:buFont typeface="Arial" panose="020B0604020202020204" pitchFamily="34" charset="0"/>
              <a:buChar char="•"/>
            </a:pPr>
            <a:r>
              <a:rPr lang="en-US" sz="2933" dirty="0">
                <a:latin typeface="Century Gothic" panose="020B0502020202020204" pitchFamily="34" charset="0"/>
              </a:rPr>
              <a:t>Alaska Pediatric Surgery</a:t>
            </a:r>
          </a:p>
          <a:p>
            <a:pPr>
              <a:lnSpc>
                <a:spcPct val="120000"/>
              </a:lnSpc>
            </a:pPr>
            <a:r>
              <a:rPr lang="en-US" sz="2933" dirty="0">
                <a:latin typeface="Century Gothic"/>
              </a:rPr>
              <a:t>ASPN Pediatric Endocrine Clinic</a:t>
            </a:r>
          </a:p>
          <a:p>
            <a:pPr>
              <a:lnSpc>
                <a:spcPct val="120000"/>
              </a:lnSpc>
            </a:pPr>
            <a:r>
              <a:rPr lang="en-US" sz="2933" dirty="0">
                <a:latin typeface="Century Gothic"/>
              </a:rPr>
              <a:t>Alaska Pediatric Specialties GI</a:t>
            </a:r>
          </a:p>
          <a:p>
            <a:endParaRPr lang="en-US" dirty="0">
              <a:latin typeface="Rockwell" panose="02060603020205020403"/>
            </a:endParaRPr>
          </a:p>
        </p:txBody>
      </p:sp>
      <p:pic>
        <p:nvPicPr>
          <p:cNvPr id="7" name="Picture 6" descr="A person holding a baby and smiling&#10;&#10;AI-generated content may be incorrect.">
            <a:extLst>
              <a:ext uri="{FF2B5EF4-FFF2-40B4-BE49-F238E27FC236}">
                <a16:creationId xmlns:a16="http://schemas.microsoft.com/office/drawing/2014/main" id="{91C8BF36-FBE9-70AF-F00E-87B2C63E1F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07705" y="89617"/>
            <a:ext cx="2846849" cy="1996153"/>
          </a:xfrm>
          <a:prstGeom prst="rect">
            <a:avLst/>
          </a:prstGeom>
        </p:spPr>
      </p:pic>
    </p:spTree>
    <p:extLst>
      <p:ext uri="{BB962C8B-B14F-4D97-AF65-F5344CB8AC3E}">
        <p14:creationId xmlns:p14="http://schemas.microsoft.com/office/powerpoint/2010/main" val="35739064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6A24D-4034-1976-B815-93F44256E3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F03E6-B0B0-9E73-3C39-6E437683069A}"/>
              </a:ext>
            </a:extLst>
          </p:cNvPr>
          <p:cNvSpPr>
            <a:spLocks noGrp="1"/>
          </p:cNvSpPr>
          <p:nvPr>
            <p:ph type="title"/>
          </p:nvPr>
        </p:nvSpPr>
        <p:spPr/>
        <p:txBody>
          <a:bodyPr/>
          <a:lstStyle/>
          <a:p>
            <a:r>
              <a:rPr lang="en-US" dirty="0"/>
              <a:t>Behavioral Health Summit</a:t>
            </a:r>
          </a:p>
        </p:txBody>
      </p:sp>
      <p:sp>
        <p:nvSpPr>
          <p:cNvPr id="4" name="Content Placeholder 3">
            <a:extLst>
              <a:ext uri="{FF2B5EF4-FFF2-40B4-BE49-F238E27FC236}">
                <a16:creationId xmlns:a16="http://schemas.microsoft.com/office/drawing/2014/main" id="{4F0F155A-8144-AA3B-A9A6-4F42DB08EA0D}"/>
              </a:ext>
            </a:extLst>
          </p:cNvPr>
          <p:cNvSpPr>
            <a:spLocks noGrp="1"/>
          </p:cNvSpPr>
          <p:nvPr>
            <p:ph sz="half" idx="2"/>
          </p:nvPr>
        </p:nvSpPr>
        <p:spPr>
          <a:xfrm>
            <a:off x="839789" y="2096862"/>
            <a:ext cx="10542167" cy="3326574"/>
          </a:xfrm>
        </p:spPr>
        <p:txBody>
          <a:bodyPr vert="horz" lIns="60960" tIns="30480" rIns="60960" bIns="30480" numCol="1" rtlCol="0" anchor="t">
            <a:normAutofit fontScale="55000" lnSpcReduction="20000"/>
          </a:bodyPr>
          <a:lstStyle/>
          <a:p>
            <a:pPr fontAlgn="base">
              <a:lnSpc>
                <a:spcPct val="120000"/>
              </a:lnSpc>
            </a:pPr>
            <a:r>
              <a:rPr lang="en-US" sz="2933" dirty="0">
                <a:latin typeface="Century Gothic"/>
              </a:rPr>
              <a:t>Behavioral Health Summitt focused on Interior Alaska</a:t>
            </a:r>
          </a:p>
          <a:p>
            <a:pPr>
              <a:lnSpc>
                <a:spcPct val="120000"/>
              </a:lnSpc>
            </a:pPr>
            <a:r>
              <a:rPr lang="en-US" sz="2933" dirty="0">
                <a:latin typeface="Century Gothic"/>
              </a:rPr>
              <a:t>Ongoing updates from local organizations</a:t>
            </a:r>
          </a:p>
          <a:p>
            <a:pPr>
              <a:lnSpc>
                <a:spcPct val="120000"/>
              </a:lnSpc>
            </a:pPr>
            <a:r>
              <a:rPr lang="en-US" sz="2933" dirty="0">
                <a:latin typeface="Century Gothic"/>
              </a:rPr>
              <a:t>Focus on decision makers in the room and building out the  continuum of care</a:t>
            </a:r>
          </a:p>
          <a:p>
            <a:pPr marL="0" indent="0">
              <a:lnSpc>
                <a:spcPct val="120000"/>
              </a:lnSpc>
              <a:buNone/>
            </a:pPr>
            <a:r>
              <a:rPr lang="en-US" sz="2933" b="1" dirty="0">
                <a:latin typeface="Century Gothic"/>
              </a:rPr>
              <a:t>Celebrations!</a:t>
            </a:r>
          </a:p>
          <a:p>
            <a:pPr>
              <a:lnSpc>
                <a:spcPct val="120000"/>
              </a:lnSpc>
            </a:pPr>
            <a:r>
              <a:rPr lang="en-US" sz="2933" dirty="0">
                <a:latin typeface="Century Gothic"/>
              </a:rPr>
              <a:t>Partial Hospitalization at AKBH, Eating disorder treatment</a:t>
            </a:r>
          </a:p>
          <a:p>
            <a:pPr>
              <a:lnSpc>
                <a:spcPct val="120000"/>
              </a:lnSpc>
            </a:pPr>
            <a:r>
              <a:rPr lang="en-US" sz="2933" dirty="0">
                <a:latin typeface="Century Gothic"/>
              </a:rPr>
              <a:t>Day Treatment at FNA</a:t>
            </a:r>
          </a:p>
          <a:p>
            <a:pPr>
              <a:lnSpc>
                <a:spcPct val="120000"/>
              </a:lnSpc>
            </a:pPr>
            <a:r>
              <a:rPr lang="en-US" sz="2933" dirty="0">
                <a:latin typeface="Century Gothic"/>
              </a:rPr>
              <a:t>Graf opening at TCC</a:t>
            </a:r>
          </a:p>
          <a:p>
            <a:pPr>
              <a:lnSpc>
                <a:spcPct val="120000"/>
              </a:lnSpc>
            </a:pPr>
            <a:r>
              <a:rPr lang="en-US" sz="2933" dirty="0">
                <a:latin typeface="Century Gothic"/>
              </a:rPr>
              <a:t>Family Centered Services of Alaska has expanded capacity</a:t>
            </a:r>
          </a:p>
          <a:p>
            <a:pPr>
              <a:lnSpc>
                <a:spcPct val="120000"/>
              </a:lnSpc>
            </a:pPr>
            <a:r>
              <a:rPr lang="en-US" sz="2933" dirty="0">
                <a:latin typeface="Century Gothic"/>
              </a:rPr>
              <a:t>North Star length of stay and discharge, transition work</a:t>
            </a:r>
          </a:p>
        </p:txBody>
      </p:sp>
      <p:pic>
        <p:nvPicPr>
          <p:cNvPr id="3" name="Picture 2" descr="A logo with mountains and sun&#10;&#10;AI-generated content may be incorrect.">
            <a:extLst>
              <a:ext uri="{FF2B5EF4-FFF2-40B4-BE49-F238E27FC236}">
                <a16:creationId xmlns:a16="http://schemas.microsoft.com/office/drawing/2014/main" id="{DEDF37CD-E838-2A56-5B64-800731459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67570" y="-426110"/>
            <a:ext cx="3296369" cy="3310747"/>
          </a:xfrm>
          <a:prstGeom prst="rect">
            <a:avLst/>
          </a:prstGeom>
        </p:spPr>
      </p:pic>
    </p:spTree>
    <p:extLst>
      <p:ext uri="{BB962C8B-B14F-4D97-AF65-F5344CB8AC3E}">
        <p14:creationId xmlns:p14="http://schemas.microsoft.com/office/powerpoint/2010/main" val="3729326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A5EC8-54D7-ED0C-2405-9E66A51067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77C6A0-C43A-5D3B-B9B5-3363BC6065A6}"/>
              </a:ext>
            </a:extLst>
          </p:cNvPr>
          <p:cNvSpPr>
            <a:spLocks noGrp="1"/>
          </p:cNvSpPr>
          <p:nvPr>
            <p:ph type="title"/>
          </p:nvPr>
        </p:nvSpPr>
        <p:spPr/>
        <p:txBody>
          <a:bodyPr/>
          <a:lstStyle/>
          <a:p>
            <a:r>
              <a:rPr lang="en-US"/>
              <a:t>Adolescent Behavioral Health Unit</a:t>
            </a:r>
          </a:p>
        </p:txBody>
      </p:sp>
      <p:sp>
        <p:nvSpPr>
          <p:cNvPr id="4" name="Content Placeholder 3">
            <a:extLst>
              <a:ext uri="{FF2B5EF4-FFF2-40B4-BE49-F238E27FC236}">
                <a16:creationId xmlns:a16="http://schemas.microsoft.com/office/drawing/2014/main" id="{EDAA1CFD-6415-F602-0164-53CB0974C16B}"/>
              </a:ext>
            </a:extLst>
          </p:cNvPr>
          <p:cNvSpPr>
            <a:spLocks noGrp="1"/>
          </p:cNvSpPr>
          <p:nvPr>
            <p:ph sz="half" idx="2"/>
          </p:nvPr>
        </p:nvSpPr>
        <p:spPr>
          <a:xfrm>
            <a:off x="839789" y="1511754"/>
            <a:ext cx="10940823" cy="4329567"/>
          </a:xfrm>
        </p:spPr>
        <p:txBody>
          <a:bodyPr vert="horz" lIns="60960" tIns="30480" rIns="60960" bIns="30480" numCol="1" rtlCol="0" anchor="t">
            <a:normAutofit/>
          </a:bodyPr>
          <a:lstStyle/>
          <a:p>
            <a:pPr fontAlgn="base">
              <a:lnSpc>
                <a:spcPct val="120000"/>
              </a:lnSpc>
            </a:pPr>
            <a:r>
              <a:rPr lang="en-US" sz="2400" dirty="0">
                <a:latin typeface="Century Gothic"/>
              </a:rPr>
              <a:t>FHP identified the community need for acute inpatient beds for our youth</a:t>
            </a:r>
            <a:endParaRPr lang="en-US" sz="2400" dirty="0">
              <a:latin typeface="Century Gothic" panose="020B0502020202020204" pitchFamily="34" charset="0"/>
            </a:endParaRPr>
          </a:p>
          <a:p>
            <a:pPr>
              <a:lnSpc>
                <a:spcPct val="120000"/>
              </a:lnSpc>
            </a:pPr>
            <a:r>
              <a:rPr lang="en-US" sz="2400" dirty="0">
                <a:latin typeface="Century Gothic"/>
              </a:rPr>
              <a:t>CON approved</a:t>
            </a:r>
          </a:p>
          <a:p>
            <a:pPr>
              <a:lnSpc>
                <a:spcPct val="120000"/>
              </a:lnSpc>
            </a:pPr>
            <a:r>
              <a:rPr lang="en-US" sz="2400" dirty="0">
                <a:latin typeface="Century Gothic"/>
              </a:rPr>
              <a:t>Federal funding</a:t>
            </a:r>
          </a:p>
          <a:p>
            <a:pPr>
              <a:lnSpc>
                <a:spcPct val="120000"/>
              </a:lnSpc>
            </a:pPr>
            <a:r>
              <a:rPr lang="en-US" sz="2400" dirty="0">
                <a:latin typeface="Century Gothic"/>
              </a:rPr>
              <a:t>Will need partnerships and collaboration with everyone in the room</a:t>
            </a:r>
          </a:p>
          <a:p>
            <a:pPr>
              <a:lnSpc>
                <a:spcPct val="120000"/>
              </a:lnSpc>
            </a:pPr>
            <a:r>
              <a:rPr lang="en-US" sz="2400" dirty="0">
                <a:latin typeface="Century Gothic"/>
              </a:rPr>
              <a:t>Current work surrounding programing, learning from others</a:t>
            </a:r>
            <a:endParaRPr lang="en-US" sz="2400" dirty="0">
              <a:latin typeface="Century Gothic" panose="020B0502020202020204" pitchFamily="34" charset="0"/>
            </a:endParaRPr>
          </a:p>
        </p:txBody>
      </p:sp>
    </p:spTree>
    <p:extLst>
      <p:ext uri="{BB962C8B-B14F-4D97-AF65-F5344CB8AC3E}">
        <p14:creationId xmlns:p14="http://schemas.microsoft.com/office/powerpoint/2010/main" val="503495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C29CD2-A4DE-B999-F38D-590CDB5A124C}"/>
              </a:ext>
            </a:extLst>
          </p:cNvPr>
          <p:cNvPicPr>
            <a:picLocks noChangeAspect="1"/>
          </p:cNvPicPr>
          <p:nvPr/>
        </p:nvPicPr>
        <p:blipFill>
          <a:blip r:embed="rId2" cstate="email">
            <a:extLst>
              <a:ext uri="{28A0092B-C50C-407E-A947-70E740481C1C}">
                <a14:useLocalDpi xmlns:a14="http://schemas.microsoft.com/office/drawing/2010/main"/>
              </a:ext>
            </a:extLst>
          </a:blip>
          <a:srcRect b="10334"/>
          <a:stretch/>
        </p:blipFill>
        <p:spPr>
          <a:xfrm>
            <a:off x="20" y="0"/>
            <a:ext cx="12191980" cy="6340632"/>
          </a:xfrm>
          <a:prstGeom prst="rect">
            <a:avLst/>
          </a:prstGeom>
        </p:spPr>
      </p:pic>
      <p:sp>
        <p:nvSpPr>
          <p:cNvPr id="2" name="Slide Number Placeholder 1">
            <a:extLst>
              <a:ext uri="{FF2B5EF4-FFF2-40B4-BE49-F238E27FC236}">
                <a16:creationId xmlns:a16="http://schemas.microsoft.com/office/drawing/2014/main" id="{A4A33FB1-D6D4-FF7F-6D0C-ECF4DF01C736}"/>
              </a:ext>
            </a:extLst>
          </p:cNvPr>
          <p:cNvSpPr>
            <a:spLocks noGrp="1"/>
          </p:cNvSpPr>
          <p:nvPr>
            <p:ph type="sldNum" sz="quarter" idx="12"/>
          </p:nvPr>
        </p:nvSpPr>
        <p:spPr>
          <a:xfrm>
            <a:off x="9900459" y="6459786"/>
            <a:ext cx="1312025" cy="365125"/>
          </a:xfrm>
        </p:spPr>
        <p:txBody>
          <a:bodyPr>
            <a:normAutofit/>
          </a:bodyPr>
          <a:lstStyle/>
          <a:p>
            <a:pPr defTabSz="304815">
              <a:spcAft>
                <a:spcPts val="600"/>
              </a:spcAft>
            </a:pPr>
            <a:fld id="{087E425A-885D-41B3-8EEB-35EF6D605C93}" type="slidenum">
              <a:rPr lang="en-US" sz="1200">
                <a:solidFill>
                  <a:prstClr val="black"/>
                </a:solidFill>
                <a:latin typeface="Rockwell" panose="02060603020205020403"/>
              </a:rPr>
              <a:pPr defTabSz="304815">
                <a:spcAft>
                  <a:spcPts val="600"/>
                </a:spcAft>
              </a:pPr>
              <a:t>24</a:t>
            </a:fld>
            <a:endParaRPr lang="en-US" sz="1200">
              <a:solidFill>
                <a:prstClr val="black"/>
              </a:solidFill>
              <a:latin typeface="Rockwell" panose="02060603020205020403"/>
            </a:endParaRPr>
          </a:p>
        </p:txBody>
      </p:sp>
      <p:sp>
        <p:nvSpPr>
          <p:cNvPr id="5" name="TextBox 4">
            <a:extLst>
              <a:ext uri="{FF2B5EF4-FFF2-40B4-BE49-F238E27FC236}">
                <a16:creationId xmlns:a16="http://schemas.microsoft.com/office/drawing/2014/main" id="{2D71483E-8B34-287E-C70E-4206235B8F02}"/>
              </a:ext>
            </a:extLst>
          </p:cNvPr>
          <p:cNvSpPr txBox="1"/>
          <p:nvPr/>
        </p:nvSpPr>
        <p:spPr>
          <a:xfrm>
            <a:off x="6709144" y="5539562"/>
            <a:ext cx="4231758" cy="523220"/>
          </a:xfrm>
          <a:prstGeom prst="rect">
            <a:avLst/>
          </a:prstGeom>
          <a:noFill/>
        </p:spPr>
        <p:txBody>
          <a:bodyPr wrap="square" rtlCol="0">
            <a:spAutoFit/>
          </a:bodyPr>
          <a:lstStyle/>
          <a:p>
            <a:pPr algn="ctr" defTabSz="304815"/>
            <a:r>
              <a:rPr lang="en-US" sz="2800" b="1" dirty="0">
                <a:solidFill>
                  <a:prstClr val="black"/>
                </a:solidFill>
                <a:latin typeface="Rockwell" panose="02060603020205020403"/>
              </a:rPr>
              <a:t>Current State</a:t>
            </a:r>
          </a:p>
        </p:txBody>
      </p:sp>
    </p:spTree>
    <p:extLst>
      <p:ext uri="{BB962C8B-B14F-4D97-AF65-F5344CB8AC3E}">
        <p14:creationId xmlns:p14="http://schemas.microsoft.com/office/powerpoint/2010/main" val="24849081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print of a building&#10;&#10;AI-generated content may be incorrect.">
            <a:extLst>
              <a:ext uri="{FF2B5EF4-FFF2-40B4-BE49-F238E27FC236}">
                <a16:creationId xmlns:a16="http://schemas.microsoft.com/office/drawing/2014/main" id="{B6501E5E-B853-07A8-01BE-2081A719DF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19153"/>
            <a:ext cx="12191980" cy="6340632"/>
          </a:xfrm>
          <a:prstGeom prst="rect">
            <a:avLst/>
          </a:prstGeom>
        </p:spPr>
      </p:pic>
      <p:sp>
        <p:nvSpPr>
          <p:cNvPr id="2" name="Slide Number Placeholder 1">
            <a:extLst>
              <a:ext uri="{FF2B5EF4-FFF2-40B4-BE49-F238E27FC236}">
                <a16:creationId xmlns:a16="http://schemas.microsoft.com/office/drawing/2014/main" id="{18C1433A-C52B-D4F7-70A6-A18CFC9F1F09}"/>
              </a:ext>
            </a:extLst>
          </p:cNvPr>
          <p:cNvSpPr>
            <a:spLocks noGrp="1"/>
          </p:cNvSpPr>
          <p:nvPr>
            <p:ph type="sldNum" sz="quarter" idx="12"/>
          </p:nvPr>
        </p:nvSpPr>
        <p:spPr>
          <a:xfrm>
            <a:off x="9900459" y="6459786"/>
            <a:ext cx="1312025" cy="365125"/>
          </a:xfrm>
        </p:spPr>
        <p:txBody>
          <a:bodyPr>
            <a:normAutofit/>
          </a:bodyPr>
          <a:lstStyle/>
          <a:p>
            <a:pPr defTabSz="304815">
              <a:spcAft>
                <a:spcPts val="600"/>
              </a:spcAft>
            </a:pPr>
            <a:fld id="{087E425A-885D-41B3-8EEB-35EF6D605C93}" type="slidenum">
              <a:rPr lang="en-US" sz="1200">
                <a:solidFill>
                  <a:prstClr val="black"/>
                </a:solidFill>
                <a:latin typeface="Rockwell" panose="02060603020205020403"/>
              </a:rPr>
              <a:pPr defTabSz="304815">
                <a:spcAft>
                  <a:spcPts val="600"/>
                </a:spcAft>
              </a:pPr>
              <a:t>25</a:t>
            </a:fld>
            <a:endParaRPr lang="en-US" sz="1200">
              <a:solidFill>
                <a:prstClr val="black"/>
              </a:solidFill>
              <a:latin typeface="Rockwell" panose="02060603020205020403"/>
            </a:endParaRPr>
          </a:p>
        </p:txBody>
      </p:sp>
      <p:sp>
        <p:nvSpPr>
          <p:cNvPr id="5" name="TextBox 4">
            <a:extLst>
              <a:ext uri="{FF2B5EF4-FFF2-40B4-BE49-F238E27FC236}">
                <a16:creationId xmlns:a16="http://schemas.microsoft.com/office/drawing/2014/main" id="{F7CB6F73-628F-3FB8-C35A-2892460B120B}"/>
              </a:ext>
            </a:extLst>
          </p:cNvPr>
          <p:cNvSpPr txBox="1"/>
          <p:nvPr/>
        </p:nvSpPr>
        <p:spPr>
          <a:xfrm>
            <a:off x="1297172" y="5709684"/>
            <a:ext cx="3519377" cy="523220"/>
          </a:xfrm>
          <a:prstGeom prst="rect">
            <a:avLst/>
          </a:prstGeom>
          <a:noFill/>
        </p:spPr>
        <p:txBody>
          <a:bodyPr wrap="square" rtlCol="0">
            <a:spAutoFit/>
          </a:bodyPr>
          <a:lstStyle/>
          <a:p>
            <a:pPr defTabSz="304815"/>
            <a:r>
              <a:rPr lang="en-US" sz="2800" b="1" dirty="0">
                <a:solidFill>
                  <a:prstClr val="black"/>
                </a:solidFill>
                <a:latin typeface="Rockwell" panose="02060603020205020403"/>
              </a:rPr>
              <a:t>Unit Design</a:t>
            </a:r>
          </a:p>
        </p:txBody>
      </p:sp>
    </p:spTree>
    <p:extLst>
      <p:ext uri="{BB962C8B-B14F-4D97-AF65-F5344CB8AC3E}">
        <p14:creationId xmlns:p14="http://schemas.microsoft.com/office/powerpoint/2010/main" val="162924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92585C-0A30-D086-2065-F6304211B1ED}"/>
              </a:ext>
            </a:extLst>
          </p:cNvPr>
          <p:cNvPicPr>
            <a:picLocks noChangeAspect="1"/>
          </p:cNvPicPr>
          <p:nvPr/>
        </p:nvPicPr>
        <p:blipFill>
          <a:blip r:embed="rId2" cstate="email">
            <a:extLst>
              <a:ext uri="{28A0092B-C50C-407E-A947-70E740481C1C}">
                <a14:useLocalDpi xmlns:a14="http://schemas.microsoft.com/office/drawing/2010/main"/>
              </a:ext>
            </a:extLst>
          </a:blip>
          <a:srcRect b="9159"/>
          <a:stretch/>
        </p:blipFill>
        <p:spPr>
          <a:xfrm>
            <a:off x="20" y="10"/>
            <a:ext cx="12191980" cy="6340632"/>
          </a:xfrm>
          <a:prstGeom prst="rect">
            <a:avLst/>
          </a:prstGeom>
        </p:spPr>
      </p:pic>
      <p:sp>
        <p:nvSpPr>
          <p:cNvPr id="2" name="Slide Number Placeholder 1">
            <a:extLst>
              <a:ext uri="{FF2B5EF4-FFF2-40B4-BE49-F238E27FC236}">
                <a16:creationId xmlns:a16="http://schemas.microsoft.com/office/drawing/2014/main" id="{C27586F1-5A45-37C2-BE8B-0270AEE1FC82}"/>
              </a:ext>
            </a:extLst>
          </p:cNvPr>
          <p:cNvSpPr>
            <a:spLocks noGrp="1"/>
          </p:cNvSpPr>
          <p:nvPr>
            <p:ph type="sldNum" sz="quarter" idx="12"/>
          </p:nvPr>
        </p:nvSpPr>
        <p:spPr>
          <a:xfrm>
            <a:off x="9900459" y="6459786"/>
            <a:ext cx="1312025" cy="365125"/>
          </a:xfrm>
        </p:spPr>
        <p:txBody>
          <a:bodyPr>
            <a:normAutofit/>
          </a:bodyPr>
          <a:lstStyle/>
          <a:p>
            <a:pPr defTabSz="304815">
              <a:spcAft>
                <a:spcPts val="600"/>
              </a:spcAft>
            </a:pPr>
            <a:fld id="{087E425A-885D-41B3-8EEB-35EF6D605C93}" type="slidenum">
              <a:rPr lang="en-US" sz="1200">
                <a:solidFill>
                  <a:prstClr val="black"/>
                </a:solidFill>
                <a:latin typeface="Rockwell" panose="02060603020205020403"/>
              </a:rPr>
              <a:pPr defTabSz="304815">
                <a:spcAft>
                  <a:spcPts val="600"/>
                </a:spcAft>
              </a:pPr>
              <a:t>26</a:t>
            </a:fld>
            <a:endParaRPr lang="en-US" sz="1200">
              <a:solidFill>
                <a:prstClr val="black"/>
              </a:solidFill>
              <a:latin typeface="Rockwell" panose="02060603020205020403"/>
            </a:endParaRPr>
          </a:p>
        </p:txBody>
      </p:sp>
      <p:sp>
        <p:nvSpPr>
          <p:cNvPr id="6" name="TextBox 5">
            <a:extLst>
              <a:ext uri="{FF2B5EF4-FFF2-40B4-BE49-F238E27FC236}">
                <a16:creationId xmlns:a16="http://schemas.microsoft.com/office/drawing/2014/main" id="{5E2B9A1A-26B8-F88F-2442-B840B1EADD6E}"/>
              </a:ext>
            </a:extLst>
          </p:cNvPr>
          <p:cNvSpPr txBox="1"/>
          <p:nvPr/>
        </p:nvSpPr>
        <p:spPr>
          <a:xfrm>
            <a:off x="6581554" y="5433238"/>
            <a:ext cx="3083442" cy="523220"/>
          </a:xfrm>
          <a:prstGeom prst="rect">
            <a:avLst/>
          </a:prstGeom>
          <a:noFill/>
        </p:spPr>
        <p:txBody>
          <a:bodyPr wrap="square" rtlCol="0">
            <a:spAutoFit/>
          </a:bodyPr>
          <a:lstStyle/>
          <a:p>
            <a:pPr algn="ctr" defTabSz="304815"/>
            <a:r>
              <a:rPr lang="en-US" sz="2800" b="1" dirty="0">
                <a:solidFill>
                  <a:prstClr val="black"/>
                </a:solidFill>
                <a:latin typeface="Rockwell" panose="02060603020205020403"/>
              </a:rPr>
              <a:t>Phasing</a:t>
            </a:r>
          </a:p>
        </p:txBody>
      </p:sp>
    </p:spTree>
    <p:extLst>
      <p:ext uri="{BB962C8B-B14F-4D97-AF65-F5344CB8AC3E}">
        <p14:creationId xmlns:p14="http://schemas.microsoft.com/office/powerpoint/2010/main" val="3149767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46F9DF-6DE0-F18B-A453-EC96EE6E9D29}"/>
              </a:ext>
            </a:extLst>
          </p:cNvPr>
          <p:cNvPicPr>
            <a:picLocks noChangeAspect="1"/>
          </p:cNvPicPr>
          <p:nvPr/>
        </p:nvPicPr>
        <p:blipFill>
          <a:blip r:embed="rId2"/>
          <a:stretch>
            <a:fillRect/>
          </a:stretch>
        </p:blipFill>
        <p:spPr>
          <a:xfrm>
            <a:off x="1474016" y="841248"/>
            <a:ext cx="3829872" cy="5175504"/>
          </a:xfrm>
          <a:prstGeom prst="rect">
            <a:avLst/>
          </a:prstGeom>
        </p:spPr>
      </p:pic>
      <p:pic>
        <p:nvPicPr>
          <p:cNvPr id="4" name="Picture 3" descr="A collage of different rooms&#10;&#10;AI-generated content may be incorrect.">
            <a:extLst>
              <a:ext uri="{FF2B5EF4-FFF2-40B4-BE49-F238E27FC236}">
                <a16:creationId xmlns:a16="http://schemas.microsoft.com/office/drawing/2014/main" id="{DB7719DC-11A0-4C73-1E36-5CFA87340D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5174" y="1302940"/>
            <a:ext cx="5092361" cy="4252122"/>
          </a:xfrm>
          <a:prstGeom prst="rect">
            <a:avLst/>
          </a:prstGeom>
        </p:spPr>
      </p:pic>
      <p:sp>
        <p:nvSpPr>
          <p:cNvPr id="2" name="Slide Number Placeholder 1">
            <a:extLst>
              <a:ext uri="{FF2B5EF4-FFF2-40B4-BE49-F238E27FC236}">
                <a16:creationId xmlns:a16="http://schemas.microsoft.com/office/drawing/2014/main" id="{9E4E1611-44E5-C500-DC94-4B1797205D95}"/>
              </a:ext>
            </a:extLst>
          </p:cNvPr>
          <p:cNvSpPr>
            <a:spLocks noGrp="1"/>
          </p:cNvSpPr>
          <p:nvPr>
            <p:ph type="sldNum" sz="quarter" idx="12"/>
          </p:nvPr>
        </p:nvSpPr>
        <p:spPr>
          <a:xfrm>
            <a:off x="9900459" y="6459786"/>
            <a:ext cx="1312025" cy="365125"/>
          </a:xfrm>
        </p:spPr>
        <p:txBody>
          <a:bodyPr>
            <a:normAutofit/>
          </a:bodyPr>
          <a:lstStyle/>
          <a:p>
            <a:pPr defTabSz="304815">
              <a:spcAft>
                <a:spcPts val="600"/>
              </a:spcAft>
            </a:pPr>
            <a:fld id="{087E425A-885D-41B3-8EEB-35EF6D605C93}" type="slidenum">
              <a:rPr lang="en-US" sz="1200">
                <a:solidFill>
                  <a:prstClr val="black"/>
                </a:solidFill>
                <a:latin typeface="Rockwell" panose="02060603020205020403"/>
              </a:rPr>
              <a:pPr defTabSz="304815">
                <a:spcAft>
                  <a:spcPts val="600"/>
                </a:spcAft>
              </a:pPr>
              <a:t>27</a:t>
            </a:fld>
            <a:endParaRPr lang="en-US" sz="1200">
              <a:solidFill>
                <a:prstClr val="black"/>
              </a:solidFill>
              <a:latin typeface="Rockwell" panose="02060603020205020403"/>
            </a:endParaRPr>
          </a:p>
        </p:txBody>
      </p:sp>
      <p:sp>
        <p:nvSpPr>
          <p:cNvPr id="7" name="TextBox 6">
            <a:extLst>
              <a:ext uri="{FF2B5EF4-FFF2-40B4-BE49-F238E27FC236}">
                <a16:creationId xmlns:a16="http://schemas.microsoft.com/office/drawing/2014/main" id="{04D3DE8A-E05F-D975-1234-E1B93EE478B6}"/>
              </a:ext>
            </a:extLst>
          </p:cNvPr>
          <p:cNvSpPr txBox="1"/>
          <p:nvPr/>
        </p:nvSpPr>
        <p:spPr>
          <a:xfrm>
            <a:off x="7028122" y="5773480"/>
            <a:ext cx="3338623" cy="523220"/>
          </a:xfrm>
          <a:prstGeom prst="rect">
            <a:avLst/>
          </a:prstGeom>
          <a:noFill/>
        </p:spPr>
        <p:txBody>
          <a:bodyPr wrap="square" rtlCol="0">
            <a:spAutoFit/>
          </a:bodyPr>
          <a:lstStyle/>
          <a:p>
            <a:pPr algn="ctr" defTabSz="304815"/>
            <a:r>
              <a:rPr lang="en-US" sz="2800" b="1" dirty="0">
                <a:solidFill>
                  <a:prstClr val="black"/>
                </a:solidFill>
                <a:latin typeface="Rockwell" panose="02060603020205020403"/>
              </a:rPr>
              <a:t>Ambiance</a:t>
            </a:r>
            <a:r>
              <a:rPr lang="en-US" dirty="0">
                <a:solidFill>
                  <a:prstClr val="black"/>
                </a:solidFill>
                <a:latin typeface="Rockwell" panose="02060603020205020403"/>
              </a:rPr>
              <a:t> </a:t>
            </a:r>
          </a:p>
        </p:txBody>
      </p:sp>
    </p:spTree>
    <p:extLst>
      <p:ext uri="{BB962C8B-B14F-4D97-AF65-F5344CB8AC3E}">
        <p14:creationId xmlns:p14="http://schemas.microsoft.com/office/powerpoint/2010/main" val="282784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FAF7A-7A2C-17F3-BAD9-09A209663CA1}"/>
              </a:ext>
            </a:extLst>
          </p:cNvPr>
          <p:cNvSpPr>
            <a:spLocks noGrp="1"/>
          </p:cNvSpPr>
          <p:nvPr>
            <p:ph type="title"/>
          </p:nvPr>
        </p:nvSpPr>
        <p:spPr>
          <a:xfrm>
            <a:off x="990933" y="286604"/>
            <a:ext cx="6750987" cy="1450757"/>
          </a:xfrm>
        </p:spPr>
        <p:txBody>
          <a:bodyPr>
            <a:normAutofit/>
          </a:bodyPr>
          <a:lstStyle/>
          <a:p>
            <a:r>
              <a:rPr lang="en-US" dirty="0">
                <a:solidFill>
                  <a:schemeClr val="accent2"/>
                </a:solidFill>
              </a:rPr>
              <a:t>What are we working on currently? </a:t>
            </a:r>
          </a:p>
        </p:txBody>
      </p:sp>
      <p:sp>
        <p:nvSpPr>
          <p:cNvPr id="3" name="Content Placeholder 2">
            <a:extLst>
              <a:ext uri="{FF2B5EF4-FFF2-40B4-BE49-F238E27FC236}">
                <a16:creationId xmlns:a16="http://schemas.microsoft.com/office/drawing/2014/main" id="{1E60F8B4-4ED9-BFC4-C3BF-8AE36E22E068}"/>
              </a:ext>
            </a:extLst>
          </p:cNvPr>
          <p:cNvSpPr>
            <a:spLocks noGrp="1"/>
          </p:cNvSpPr>
          <p:nvPr>
            <p:ph idx="1"/>
          </p:nvPr>
        </p:nvSpPr>
        <p:spPr>
          <a:xfrm>
            <a:off x="1044205" y="2023963"/>
            <a:ext cx="6697715" cy="3845131"/>
          </a:xfrm>
        </p:spPr>
        <p:txBody>
          <a:bodyPr>
            <a:normAutofit/>
          </a:bodyPr>
          <a:lstStyle/>
          <a:p>
            <a:pPr marL="0" indent="0">
              <a:buNone/>
            </a:pPr>
            <a:r>
              <a:rPr lang="en-US" sz="1500" dirty="0"/>
              <a:t>    Design Review</a:t>
            </a:r>
          </a:p>
          <a:p>
            <a:pPr marL="749845" lvl="1" indent="-457223">
              <a:buFont typeface="+mj-lt"/>
              <a:buAutoNum type="alphaLcParenR"/>
            </a:pPr>
            <a:r>
              <a:rPr lang="en-US" sz="1500" dirty="0"/>
              <a:t>Ambiance, colors</a:t>
            </a:r>
          </a:p>
          <a:p>
            <a:pPr marL="749845" lvl="1" indent="-457223">
              <a:buFont typeface="+mj-lt"/>
              <a:buAutoNum type="alphaLcParenR"/>
            </a:pPr>
            <a:r>
              <a:rPr lang="en-US" sz="1500" dirty="0"/>
              <a:t>Construction schedule</a:t>
            </a:r>
          </a:p>
          <a:p>
            <a:pPr marL="749845" lvl="1" indent="-457223">
              <a:buFont typeface="+mj-lt"/>
              <a:buAutoNum type="alphaLcParenR"/>
            </a:pPr>
            <a:r>
              <a:rPr lang="en-US" sz="1500" dirty="0"/>
              <a:t>Phasing</a:t>
            </a:r>
          </a:p>
          <a:p>
            <a:pPr marL="749845" lvl="1" indent="-457223">
              <a:buFont typeface="+mj-lt"/>
              <a:buAutoNum type="alphaLcParenR"/>
            </a:pPr>
            <a:endParaRPr lang="en-US" sz="1500" dirty="0"/>
          </a:p>
          <a:p>
            <a:pPr marL="292623" lvl="1" indent="0">
              <a:buNone/>
            </a:pPr>
            <a:r>
              <a:rPr lang="en-US" sz="1500" dirty="0"/>
              <a:t>Programming</a:t>
            </a:r>
          </a:p>
          <a:p>
            <a:pPr marL="749845" lvl="1" indent="-457223">
              <a:buFont typeface="+mj-lt"/>
              <a:buAutoNum type="alphaLcParenR"/>
            </a:pPr>
            <a:r>
              <a:rPr lang="en-US" sz="1500" dirty="0"/>
              <a:t>Daily schedule</a:t>
            </a:r>
          </a:p>
          <a:p>
            <a:pPr marL="749845" lvl="1" indent="-457223">
              <a:buFont typeface="+mj-lt"/>
              <a:buAutoNum type="alphaLcParenR"/>
            </a:pPr>
            <a:r>
              <a:rPr lang="en-US" sz="1500" dirty="0"/>
              <a:t>Daily curriculum </a:t>
            </a:r>
          </a:p>
          <a:p>
            <a:pPr marL="749845" lvl="1" indent="-457223">
              <a:buFont typeface="+mj-lt"/>
              <a:buAutoNum type="alphaLcParenR"/>
            </a:pPr>
            <a:r>
              <a:rPr lang="en-US" sz="1500" dirty="0"/>
              <a:t>De-escalation approach </a:t>
            </a:r>
          </a:p>
          <a:p>
            <a:pPr marL="749845" lvl="1" indent="-457223">
              <a:buFont typeface="+mj-lt"/>
              <a:buAutoNum type="alphaLcParenR"/>
            </a:pPr>
            <a:r>
              <a:rPr lang="en-US" sz="1500" dirty="0"/>
              <a:t>Outdoor activities</a:t>
            </a:r>
          </a:p>
          <a:p>
            <a:pPr marL="749845" lvl="1" indent="-457223">
              <a:buFont typeface="+mj-lt"/>
              <a:buAutoNum type="alphaLcParenR"/>
            </a:pPr>
            <a:r>
              <a:rPr lang="en-US" sz="1500" dirty="0"/>
              <a:t>Intake process </a:t>
            </a:r>
          </a:p>
          <a:p>
            <a:pPr marL="749845" lvl="1" indent="-457223">
              <a:buFont typeface="+mj-lt"/>
              <a:buAutoNum type="alphaLcParenR"/>
            </a:pPr>
            <a:r>
              <a:rPr lang="en-US" sz="1500" dirty="0"/>
              <a:t>Family visits</a:t>
            </a:r>
          </a:p>
          <a:p>
            <a:pPr marL="749845" lvl="1" indent="-457223">
              <a:buFont typeface="+mj-lt"/>
              <a:buAutoNum type="alphaLcParenR"/>
            </a:pPr>
            <a:r>
              <a:rPr lang="en-US" sz="1500" dirty="0"/>
              <a:t>Policies/SOPs… and so much more!</a:t>
            </a:r>
          </a:p>
          <a:p>
            <a:pPr marL="749845" lvl="1" indent="-457223">
              <a:buFont typeface="+mj-lt"/>
              <a:buAutoNum type="alphaLcParenR"/>
            </a:pPr>
            <a:endParaRPr lang="en-US" sz="1500" dirty="0"/>
          </a:p>
          <a:p>
            <a:pPr marL="749845" lvl="1" indent="-457223">
              <a:buFont typeface="+mj-lt"/>
              <a:buAutoNum type="alphaLcParenR"/>
            </a:pPr>
            <a:endParaRPr lang="en-US" sz="1500" dirty="0"/>
          </a:p>
        </p:txBody>
      </p:sp>
      <p:sp>
        <p:nvSpPr>
          <p:cNvPr id="4" name="Slide Number Placeholder 3">
            <a:extLst>
              <a:ext uri="{FF2B5EF4-FFF2-40B4-BE49-F238E27FC236}">
                <a16:creationId xmlns:a16="http://schemas.microsoft.com/office/drawing/2014/main" id="{187A8CEA-5D72-68E9-D6E5-EFD766660C80}"/>
              </a:ext>
            </a:extLst>
          </p:cNvPr>
          <p:cNvSpPr>
            <a:spLocks noGrp="1"/>
          </p:cNvSpPr>
          <p:nvPr>
            <p:ph type="sldNum" sz="quarter" idx="12"/>
          </p:nvPr>
        </p:nvSpPr>
        <p:spPr>
          <a:xfrm>
            <a:off x="6600306" y="4306524"/>
            <a:ext cx="874683" cy="243417"/>
          </a:xfrm>
          <a:prstGeom prst="rect">
            <a:avLst/>
          </a:prstGeom>
        </p:spPr>
        <p:txBody>
          <a:bodyPr vert="horz" lIns="60960" tIns="30480" rIns="60960" bIns="30480" rtlCol="0" anchor="ctr">
            <a:normAutofit/>
          </a:bodyPr>
          <a:lstStyle>
            <a:defPPr>
              <a:defRPr lang="en-US"/>
            </a:defPPr>
            <a:lvl1pPr marL="0" algn="r" defTabSz="609630" rtl="0" eaLnBrk="1" latinLnBrk="0" hangingPunct="1">
              <a:defRPr sz="700" kern="1200">
                <a:solidFill>
                  <a:srgbClr val="FFFFFF"/>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a:lstStyle>
          <a:p>
            <a:pPr>
              <a:spcAft>
                <a:spcPts val="600"/>
              </a:spcAft>
            </a:pPr>
            <a:fld id="{087E425A-885D-41B3-8EEB-35EF6D605C93}" type="slidenum">
              <a:rPr lang="en-US">
                <a:latin typeface="Rockwell" panose="02060603020205020403"/>
              </a:rPr>
              <a:pPr>
                <a:spcAft>
                  <a:spcPts val="600"/>
                </a:spcAft>
              </a:pPr>
              <a:t>28</a:t>
            </a:fld>
            <a:endParaRPr lang="en-US">
              <a:latin typeface="Rockwell" panose="02060603020205020403"/>
            </a:endParaRPr>
          </a:p>
        </p:txBody>
      </p:sp>
      <p:sp>
        <p:nvSpPr>
          <p:cNvPr id="5" name="AutoShape 2" descr="Image preview">
            <a:extLst>
              <a:ext uri="{FF2B5EF4-FFF2-40B4-BE49-F238E27FC236}">
                <a16:creationId xmlns:a16="http://schemas.microsoft.com/office/drawing/2014/main" id="{9F1FC585-0767-3C46-5905-DB6E59E3F846}"/>
              </a:ext>
            </a:extLst>
          </p:cNvPr>
          <p:cNvSpPr>
            <a:spLocks noChangeAspect="1" noChangeArrowheads="1"/>
          </p:cNvSpPr>
          <p:nvPr/>
        </p:nvSpPr>
        <p:spPr bwMode="auto">
          <a:xfrm>
            <a:off x="5994400" y="3327400"/>
            <a:ext cx="203200"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0960" tIns="30480" rIns="60960" bIns="30480" numCol="1" anchor="t" anchorCtr="0" compatLnSpc="1">
            <a:prstTxWarp prst="textNoShape">
              <a:avLst/>
            </a:prstTxWarp>
          </a:bodyPr>
          <a:lstStyle/>
          <a:p>
            <a:pPr defTabSz="304815"/>
            <a:endParaRPr lang="en-US" sz="1200">
              <a:solidFill>
                <a:prstClr val="black"/>
              </a:solidFill>
              <a:latin typeface="Rockwell" panose="02060603020205020403"/>
            </a:endParaRPr>
          </a:p>
        </p:txBody>
      </p:sp>
      <p:pic>
        <p:nvPicPr>
          <p:cNvPr id="10" name="Picture 9">
            <a:extLst>
              <a:ext uri="{FF2B5EF4-FFF2-40B4-BE49-F238E27FC236}">
                <a16:creationId xmlns:a16="http://schemas.microsoft.com/office/drawing/2014/main" id="{AF666526-24F0-3C6F-1A12-BFEDED1EC7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7381240" y="1343190"/>
            <a:ext cx="4094480" cy="3070860"/>
          </a:xfrm>
          <a:prstGeom prst="rect">
            <a:avLst/>
          </a:prstGeom>
        </p:spPr>
      </p:pic>
    </p:spTree>
    <p:extLst>
      <p:ext uri="{BB962C8B-B14F-4D97-AF65-F5344CB8AC3E}">
        <p14:creationId xmlns:p14="http://schemas.microsoft.com/office/powerpoint/2010/main" val="414208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54F4C-EE14-BFB8-99E8-436F277861C6}"/>
              </a:ext>
            </a:extLst>
          </p:cNvPr>
          <p:cNvSpPr>
            <a:spLocks noGrp="1"/>
          </p:cNvSpPr>
          <p:nvPr>
            <p:ph type="title"/>
          </p:nvPr>
        </p:nvSpPr>
        <p:spPr/>
        <p:txBody>
          <a:bodyPr/>
          <a:lstStyle/>
          <a:p>
            <a:r>
              <a:rPr lang="en-US" dirty="0"/>
              <a:t>It takes a village</a:t>
            </a:r>
          </a:p>
        </p:txBody>
      </p:sp>
      <p:sp>
        <p:nvSpPr>
          <p:cNvPr id="4" name="Content Placeholder 3">
            <a:extLst>
              <a:ext uri="{FF2B5EF4-FFF2-40B4-BE49-F238E27FC236}">
                <a16:creationId xmlns:a16="http://schemas.microsoft.com/office/drawing/2014/main" id="{281E2B1A-905F-0E79-F017-2DC81E3DFA9D}"/>
              </a:ext>
            </a:extLst>
          </p:cNvPr>
          <p:cNvSpPr>
            <a:spLocks noGrp="1"/>
          </p:cNvSpPr>
          <p:nvPr>
            <p:ph sz="half" idx="2"/>
          </p:nvPr>
        </p:nvSpPr>
        <p:spPr>
          <a:xfrm>
            <a:off x="839789" y="1681073"/>
            <a:ext cx="5157787" cy="3515499"/>
          </a:xfrm>
        </p:spPr>
        <p:txBody>
          <a:bodyPr vert="horz" lIns="60960" tIns="30480" rIns="60960" bIns="30480" rtlCol="0" anchor="t">
            <a:normAutofit fontScale="55000" lnSpcReduction="20000"/>
          </a:bodyPr>
          <a:lstStyle/>
          <a:p>
            <a:pPr marL="0" indent="0" fontAlgn="base">
              <a:buNone/>
            </a:pPr>
            <a:endParaRPr lang="en-US" b="1" i="0" dirty="0">
              <a:solidFill>
                <a:srgbClr val="000000"/>
              </a:solidFill>
              <a:effectLst/>
              <a:latin typeface="Century Gothic"/>
            </a:endParaRPr>
          </a:p>
          <a:p>
            <a:pPr marL="0" indent="0" fontAlgn="base">
              <a:buNone/>
            </a:pPr>
            <a:r>
              <a:rPr lang="en-US" b="1" dirty="0">
                <a:solidFill>
                  <a:srgbClr val="404040"/>
                </a:solidFill>
                <a:latin typeface="Century Gothic" panose="020B0502020202020204" pitchFamily="34" charset="0"/>
              </a:rPr>
              <a:t>Non-profit and community support</a:t>
            </a:r>
            <a:endParaRPr lang="en-US"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dirty="0">
                <a:solidFill>
                  <a:srgbClr val="404040"/>
                </a:solidFill>
                <a:latin typeface="Century Gothic" panose="020B0502020202020204" pitchFamily="34" charset="0"/>
              </a:rPr>
              <a:t>The Door</a:t>
            </a:r>
            <a:r>
              <a:rPr lang="en-US" b="0" i="0" dirty="0">
                <a:solidFill>
                  <a:srgbClr val="000000"/>
                </a:solidFill>
                <a:effectLst/>
                <a:latin typeface="Century Gothic" panose="020B050202020202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Children’s Museum</a:t>
            </a:r>
          </a:p>
          <a:p>
            <a:pPr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United Way</a:t>
            </a:r>
          </a:p>
          <a:p>
            <a:pPr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Boys and Girls club closure</a:t>
            </a:r>
          </a:p>
          <a:p>
            <a:pPr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Schools</a:t>
            </a:r>
          </a:p>
          <a:p>
            <a:pPr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WIC and public health​</a:t>
            </a:r>
          </a:p>
          <a:p>
            <a:pPr algn="l" rtl="0" fontAlgn="base">
              <a:buFont typeface="Arial" panose="020B0604020202020204" pitchFamily="34" charset="0"/>
              <a:buChar char="•"/>
            </a:pPr>
            <a:r>
              <a:rPr lang="en-US" b="0" i="0" dirty="0">
                <a:solidFill>
                  <a:srgbClr val="000000"/>
                </a:solidFill>
                <a:effectLst/>
                <a:latin typeface="Century Gothic" panose="020B0502020202020204" pitchFamily="34" charset="0"/>
              </a:rPr>
              <a:t>All the others!</a:t>
            </a:r>
          </a:p>
          <a:p>
            <a:pPr algn="l" rtl="0" fontAlgn="base">
              <a:buFont typeface="Arial" panose="020B0604020202020204" pitchFamily="34" charset="0"/>
              <a:buChar char="•"/>
            </a:pPr>
            <a:endParaRPr lang="en-US" b="0" i="0" dirty="0">
              <a:solidFill>
                <a:srgbClr val="000000"/>
              </a:solidFill>
              <a:effectLst/>
              <a:latin typeface="Arial" panose="020B0604020202020204" pitchFamily="34" charset="0"/>
            </a:endParaRPr>
          </a:p>
          <a:p>
            <a:pPr marL="0" indent="0" fontAlgn="base">
              <a:buNone/>
            </a:pPr>
            <a:r>
              <a:rPr lang="en-US" b="1" i="0" u="none" strike="noStrike" dirty="0">
                <a:solidFill>
                  <a:srgbClr val="404040"/>
                </a:solidFill>
                <a:effectLst/>
                <a:latin typeface="Century Gothic" panose="020B0502020202020204" pitchFamily="34" charset="0"/>
              </a:rPr>
              <a:t>Pediatric subspecialty care</a:t>
            </a:r>
            <a:endParaRPr lang="en-US" b="1"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04040"/>
                </a:solidFill>
                <a:effectLst/>
                <a:latin typeface="Century Gothic" panose="020B0502020202020204" pitchFamily="34" charset="0"/>
              </a:rPr>
              <a:t>Support for ongoing visiting clinics</a:t>
            </a:r>
            <a:endParaRPr lang="en-US" b="0" i="0" dirty="0">
              <a:solidFill>
                <a:srgbClr val="000000"/>
              </a:solidFill>
              <a:effectLst/>
              <a:latin typeface="Arial" panose="020B0604020202020204" pitchFamily="34" charset="0"/>
            </a:endParaRPr>
          </a:p>
          <a:p>
            <a:endParaRPr lang="en-US" dirty="0"/>
          </a:p>
        </p:txBody>
      </p:sp>
      <p:pic>
        <p:nvPicPr>
          <p:cNvPr id="8" name="Picture 7" descr="A picture containing outdoor, tree, grass, sky&#10;&#10;Description automatically generated">
            <a:extLst>
              <a:ext uri="{FF2B5EF4-FFF2-40B4-BE49-F238E27FC236}">
                <a16:creationId xmlns:a16="http://schemas.microsoft.com/office/drawing/2014/main" id="{1C60646D-8D0C-8E25-4632-12936F6DA8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3471" y="1888718"/>
            <a:ext cx="4905104" cy="3270069"/>
          </a:xfrm>
          <a:prstGeom prst="rect">
            <a:avLst/>
          </a:prstGeom>
        </p:spPr>
      </p:pic>
      <p:sp>
        <p:nvSpPr>
          <p:cNvPr id="9" name="TextBox 8">
            <a:extLst>
              <a:ext uri="{FF2B5EF4-FFF2-40B4-BE49-F238E27FC236}">
                <a16:creationId xmlns:a16="http://schemas.microsoft.com/office/drawing/2014/main" id="{9C9298B6-DE95-19E5-A08F-6BC2DE653F4C}"/>
              </a:ext>
            </a:extLst>
          </p:cNvPr>
          <p:cNvSpPr txBox="1"/>
          <p:nvPr/>
        </p:nvSpPr>
        <p:spPr>
          <a:xfrm>
            <a:off x="7571763" y="5233705"/>
            <a:ext cx="2933816" cy="276999"/>
          </a:xfrm>
          <a:prstGeom prst="rect">
            <a:avLst/>
          </a:prstGeom>
          <a:noFill/>
        </p:spPr>
        <p:txBody>
          <a:bodyPr wrap="none" rtlCol="0">
            <a:spAutoFit/>
          </a:bodyPr>
          <a:lstStyle/>
          <a:p>
            <a:pPr defTabSz="304815"/>
            <a:r>
              <a:rPr lang="en-US" sz="1200">
                <a:solidFill>
                  <a:prstClr val="black"/>
                </a:solidFill>
                <a:latin typeface="Century Gothic" panose="020B0502020202020204" pitchFamily="34" charset="0"/>
              </a:rPr>
              <a:t>Fairbanks Memorial Hospital Campus</a:t>
            </a:r>
          </a:p>
        </p:txBody>
      </p:sp>
    </p:spTree>
    <p:extLst>
      <p:ext uri="{BB962C8B-B14F-4D97-AF65-F5344CB8AC3E}">
        <p14:creationId xmlns:p14="http://schemas.microsoft.com/office/powerpoint/2010/main" val="3197749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53617" y="1082842"/>
            <a:ext cx="5127171" cy="4691425"/>
          </a:xfrm>
        </p:spPr>
        <p:txBody>
          <a:bodyPr>
            <a:noAutofit/>
          </a:bodyPr>
          <a:lstStyle/>
          <a:p>
            <a:pPr algn="ctr"/>
            <a:r>
              <a:rPr lang="en-US" sz="6000" dirty="0">
                <a:solidFill>
                  <a:srgbClr val="02698C"/>
                </a:solidFill>
                <a:latin typeface="Source Sans Pro SemiBold" panose="020B0503030403020204" pitchFamily="34" charset="0"/>
                <a:ea typeface="Source Sans Pro SemiBold" panose="020B0503030403020204" pitchFamily="34" charset="0"/>
              </a:rPr>
              <a:t>Welcome!</a:t>
            </a:r>
            <a:br>
              <a:rPr lang="en-US" sz="6000" dirty="0">
                <a:solidFill>
                  <a:srgbClr val="02698C"/>
                </a:solidFill>
                <a:latin typeface="Source Sans Pro SemiBold" panose="020B0503030403020204" pitchFamily="34" charset="0"/>
                <a:ea typeface="Source Sans Pro SemiBold" panose="020B0503030403020204" pitchFamily="34" charset="0"/>
              </a:rPr>
            </a:br>
            <a:r>
              <a:rPr lang="en-US" sz="4000" dirty="0">
                <a:solidFill>
                  <a:srgbClr val="02698C"/>
                </a:solidFill>
                <a:latin typeface="Source Sans Pro SemiBold" panose="020B0503030403020204" pitchFamily="34" charset="0"/>
                <a:ea typeface="Source Sans Pro SemiBold" panose="020B0503030403020204" pitchFamily="34" charset="0"/>
              </a:rPr>
              <a:t>Dr. Laura Brunner</a:t>
            </a:r>
            <a:br>
              <a:rPr lang="en-US" sz="6000" dirty="0">
                <a:solidFill>
                  <a:srgbClr val="02698C"/>
                </a:solidFill>
                <a:latin typeface="Source Sans Pro SemiBold" panose="020B0503030403020204" pitchFamily="34" charset="0"/>
                <a:ea typeface="Source Sans Pro SemiBold" panose="020B0503030403020204" pitchFamily="34" charset="0"/>
              </a:rPr>
            </a:br>
            <a:r>
              <a:rPr lang="en-US" sz="2800" dirty="0">
                <a:solidFill>
                  <a:srgbClr val="02698C"/>
                </a:solidFill>
                <a:latin typeface="Source Sans Pro SemiBold" panose="020B0503030403020204" pitchFamily="34" charset="0"/>
                <a:ea typeface="Source Sans Pro SemiBold" panose="020B0503030403020204" pitchFamily="34" charset="0"/>
              </a:rPr>
              <a:t>Foundation Health Partners, </a:t>
            </a:r>
            <a:endParaRPr lang="en-US" sz="7200" dirty="0">
              <a:latin typeface="Source Sans Pro SemiBold" panose="020B0503030403020204" pitchFamily="34" charset="0"/>
              <a:ea typeface="Source Sans Pro SemiBold" panose="020B0503030403020204" pitchFamily="34" charset="0"/>
            </a:endParaRPr>
          </a:p>
        </p:txBody>
      </p:sp>
      <p:pic>
        <p:nvPicPr>
          <p:cNvPr id="8" name="Picture 7">
            <a:extLst>
              <a:ext uri="{FF2B5EF4-FFF2-40B4-BE49-F238E27FC236}">
                <a16:creationId xmlns:a16="http://schemas.microsoft.com/office/drawing/2014/main" id="{7C0DC0FC-230A-5B7A-B75D-6CD2C3EDAF1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07875" y="1219834"/>
            <a:ext cx="6984125" cy="4417440"/>
          </a:xfrm>
          <a:prstGeom prst="rect">
            <a:avLst/>
          </a:prstGeom>
        </p:spPr>
      </p:pic>
    </p:spTree>
    <p:extLst>
      <p:ext uri="{BB962C8B-B14F-4D97-AF65-F5344CB8AC3E}">
        <p14:creationId xmlns:p14="http://schemas.microsoft.com/office/powerpoint/2010/main" val="10221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AF41C8-BB8D-1DE6-C7C2-A17D8C8748E5}"/>
              </a:ext>
            </a:extLst>
          </p:cNvPr>
          <p:cNvSpPr>
            <a:spLocks noGrp="1"/>
          </p:cNvSpPr>
          <p:nvPr>
            <p:ph type="title"/>
          </p:nvPr>
        </p:nvSpPr>
        <p:spPr>
          <a:xfrm>
            <a:off x="838200" y="2683934"/>
            <a:ext cx="10515600" cy="1326091"/>
          </a:xfrm>
        </p:spPr>
        <p:txBody>
          <a:bodyPr/>
          <a:lstStyle/>
          <a:p>
            <a:pPr algn="ctr"/>
            <a:r>
              <a:rPr lang="en-US"/>
              <a:t>Questions &amp; Comments</a:t>
            </a:r>
          </a:p>
        </p:txBody>
      </p:sp>
    </p:spTree>
    <p:extLst>
      <p:ext uri="{BB962C8B-B14F-4D97-AF65-F5344CB8AC3E}">
        <p14:creationId xmlns:p14="http://schemas.microsoft.com/office/powerpoint/2010/main" val="40826936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3725093D-4097-6302-A095-F9066CA9F7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961E7-7D18-7684-807D-FF4122975631}"/>
              </a:ext>
            </a:extLst>
          </p:cNvPr>
          <p:cNvSpPr>
            <a:spLocks noGrp="1"/>
          </p:cNvSpPr>
          <p:nvPr>
            <p:ph type="title"/>
          </p:nvPr>
        </p:nvSpPr>
        <p:spPr>
          <a:xfrm>
            <a:off x="838200" y="2188457"/>
            <a:ext cx="10515600" cy="2249697"/>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Dr. Jessica Eiser</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3600" b="1" dirty="0">
                <a:solidFill>
                  <a:srgbClr val="02698C"/>
                </a:solidFill>
                <a:latin typeface="Source Sans Pro SemiBold" panose="020B0503030403020204" pitchFamily="34" charset="0"/>
                <a:ea typeface="Source Sans Pro SemiBold" panose="020B0503030403020204" pitchFamily="34" charset="0"/>
              </a:rPr>
              <a:t>Staff Pediatrician at </a:t>
            </a:r>
            <a:br>
              <a:rPr lang="en-US" sz="3600" b="1" dirty="0">
                <a:solidFill>
                  <a:srgbClr val="02698C"/>
                </a:solidFill>
                <a:latin typeface="Source Sans Pro SemiBold" panose="020B0503030403020204" pitchFamily="34" charset="0"/>
                <a:ea typeface="Source Sans Pro SemiBold" panose="020B0503030403020204" pitchFamily="34" charset="0"/>
              </a:rPr>
            </a:br>
            <a:r>
              <a:rPr lang="en-US" sz="3600" b="1" dirty="0">
                <a:solidFill>
                  <a:srgbClr val="02698C"/>
                </a:solidFill>
                <a:latin typeface="Source Sans Pro SemiBold" panose="020B0503030403020204" pitchFamily="34" charset="0"/>
                <a:ea typeface="Source Sans Pro SemiBold" panose="020B0503030403020204" pitchFamily="34" charset="0"/>
              </a:rPr>
              <a:t>Chief Andrew Isaac Health Center  </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74556686-30AC-625B-5693-DD07294BCE43}"/>
              </a:ext>
            </a:extLst>
          </p:cNvPr>
          <p:cNvSpPr>
            <a:spLocks noGrp="1"/>
          </p:cNvSpPr>
          <p:nvPr>
            <p:ph idx="1"/>
          </p:nvPr>
        </p:nvSpPr>
        <p:spPr>
          <a:xfrm>
            <a:off x="673100" y="4567378"/>
            <a:ext cx="108458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Tanana Chiefs Conference </a:t>
            </a:r>
          </a:p>
        </p:txBody>
      </p:sp>
    </p:spTree>
    <p:extLst>
      <p:ext uri="{BB962C8B-B14F-4D97-AF65-F5344CB8AC3E}">
        <p14:creationId xmlns:p14="http://schemas.microsoft.com/office/powerpoint/2010/main" val="103975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Chief Andrew Isaac Health Center</a:t>
            </a:r>
            <a:br>
              <a:rPr lang="en-US" b="1" dirty="0"/>
            </a:br>
            <a:r>
              <a:rPr lang="en-US" b="1" dirty="0">
                <a:solidFill>
                  <a:srgbClr val="FF0000"/>
                </a:solidFill>
              </a:rPr>
              <a:t>P</a:t>
            </a:r>
            <a:r>
              <a:rPr lang="en-US" b="1" dirty="0">
                <a:solidFill>
                  <a:srgbClr val="FFC000"/>
                </a:solidFill>
              </a:rPr>
              <a:t>e</a:t>
            </a:r>
            <a:r>
              <a:rPr lang="en-US" b="1" dirty="0">
                <a:solidFill>
                  <a:srgbClr val="FFFF00"/>
                </a:solidFill>
              </a:rPr>
              <a:t>d</a:t>
            </a:r>
            <a:r>
              <a:rPr lang="en-US" b="1" dirty="0">
                <a:solidFill>
                  <a:srgbClr val="92D050"/>
                </a:solidFill>
              </a:rPr>
              <a:t>i</a:t>
            </a:r>
            <a:r>
              <a:rPr lang="en-US" b="1" dirty="0">
                <a:solidFill>
                  <a:srgbClr val="00B050"/>
                </a:solidFill>
              </a:rPr>
              <a:t>a</a:t>
            </a:r>
            <a:r>
              <a:rPr lang="en-US" b="1" dirty="0">
                <a:solidFill>
                  <a:srgbClr val="00B0F0"/>
                </a:solidFill>
              </a:rPr>
              <a:t>t</a:t>
            </a:r>
            <a:r>
              <a:rPr lang="en-US" b="1" dirty="0">
                <a:solidFill>
                  <a:srgbClr val="0070C0"/>
                </a:solidFill>
              </a:rPr>
              <a:t>r</a:t>
            </a:r>
            <a:r>
              <a:rPr lang="en-US" b="1" dirty="0">
                <a:solidFill>
                  <a:srgbClr val="002060"/>
                </a:solidFill>
              </a:rPr>
              <a:t>i</a:t>
            </a:r>
            <a:r>
              <a:rPr lang="en-US" b="1" dirty="0">
                <a:solidFill>
                  <a:srgbClr val="7030A0"/>
                </a:solidFill>
              </a:rPr>
              <a:t>c</a:t>
            </a:r>
            <a:r>
              <a:rPr lang="en-US" b="1" dirty="0"/>
              <a:t> Overview</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228837" y="1825625"/>
            <a:ext cx="7734326" cy="4351338"/>
          </a:xfrm>
        </p:spPr>
      </p:pic>
    </p:spTree>
    <p:extLst>
      <p:ext uri="{BB962C8B-B14F-4D97-AF65-F5344CB8AC3E}">
        <p14:creationId xmlns:p14="http://schemas.microsoft.com/office/powerpoint/2010/main" val="986154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6360" y="2245553"/>
            <a:ext cx="6936509" cy="3901787"/>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rcRect r="-2399" b="-5848"/>
          <a:stretch/>
        </p:blipFill>
        <p:spPr>
          <a:xfrm>
            <a:off x="0" y="67739"/>
            <a:ext cx="3088448" cy="2898162"/>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5641" y="10099"/>
            <a:ext cx="4254428" cy="2836072"/>
          </a:xfrm>
          <a:prstGeom prst="rect">
            <a:avLst/>
          </a:prstGeom>
        </p:spPr>
      </p:pic>
      <p:sp>
        <p:nvSpPr>
          <p:cNvPr id="11" name="Content Placeholder 5">
            <a:extLst>
              <a:ext uri="{FF2B5EF4-FFF2-40B4-BE49-F238E27FC236}">
                <a16:creationId xmlns:a16="http://schemas.microsoft.com/office/drawing/2014/main" id="{CB0A1610-3963-5A0B-64B3-8D16C38C464F}"/>
              </a:ext>
            </a:extLst>
          </p:cNvPr>
          <p:cNvSpPr txBox="1">
            <a:spLocks/>
          </p:cNvSpPr>
          <p:nvPr/>
        </p:nvSpPr>
        <p:spPr>
          <a:xfrm>
            <a:off x="9231" y="2865019"/>
            <a:ext cx="4370266" cy="33697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203,000 sq foot facility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Expanded Laboratory, Urgent Care, Surgery Center, Optometry, Infusion Center/Cancer Care clinic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Visiting specialty care from ANTHC (Endo, Audiology, Ortho, Neurology, +/- others/expanding), CT,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Fibroscan</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OMM for Pediatrics and Adults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Traditional Healing in the form of sound therapy, reiki, </a:t>
            </a:r>
            <a:r>
              <a:rPr kumimoji="0" lang="en-US" sz="1800" b="0" i="0" u="none" strike="noStrike" kern="1200" cap="none" spc="0" normalizeH="0" baseline="0" noProof="0" dirty="0" err="1">
                <a:ln>
                  <a:noFill/>
                </a:ln>
                <a:solidFill>
                  <a:prstClr val="white"/>
                </a:solidFill>
                <a:effectLst/>
                <a:uLnTx/>
                <a:uFillTx/>
                <a:latin typeface="Calibri" panose="020F0502020204030204"/>
                <a:ea typeface="+mn-ea"/>
                <a:cs typeface="+mn-cs"/>
              </a:rPr>
              <a:t>etc</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is offered. Training programs are being created.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B0EF038E-A60F-4C95-FB33-5EF24E3DB7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1305" y="203471"/>
            <a:ext cx="4824336" cy="2525816"/>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79345" y="4516736"/>
            <a:ext cx="3112655" cy="2334491"/>
          </a:xfrm>
          <a:prstGeom prst="rect">
            <a:avLst/>
          </a:prstGeom>
        </p:spPr>
      </p:pic>
    </p:spTree>
    <p:extLst>
      <p:ext uri="{BB962C8B-B14F-4D97-AF65-F5344CB8AC3E}">
        <p14:creationId xmlns:p14="http://schemas.microsoft.com/office/powerpoint/2010/main" val="19092901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1" name="Rectangle 100">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4385" y="4544570"/>
            <a:ext cx="3581079" cy="1703830"/>
          </a:xfrm>
        </p:spPr>
        <p:txBody>
          <a:bodyPr vert="horz" lIns="91440" tIns="45720" rIns="91440" bIns="45720" rtlCol="0" anchor="ctr">
            <a:noAutofit/>
          </a:bodyPr>
          <a:lstStyle/>
          <a:p>
            <a:r>
              <a:rPr lang="en-US" sz="6000" kern="1200" dirty="0">
                <a:solidFill>
                  <a:schemeClr val="tx1"/>
                </a:solidFill>
                <a:latin typeface="+mj-lt"/>
                <a:ea typeface="+mj-ea"/>
                <a:cs typeface="+mj-cs"/>
              </a:rPr>
              <a:t>Pediatric Clinic</a:t>
            </a:r>
          </a:p>
        </p:txBody>
      </p:sp>
      <p:pic>
        <p:nvPicPr>
          <p:cNvPr id="10" name="Picture 9">
            <a:extLst>
              <a:ext uri="{FF2B5EF4-FFF2-40B4-BE49-F238E27FC236}">
                <a16:creationId xmlns:a16="http://schemas.microsoft.com/office/drawing/2014/main" id="{0FF5A5C6-B35B-D54D-15A1-7046321BEE58}"/>
              </a:ext>
            </a:extLst>
          </p:cNvPr>
          <p:cNvPicPr>
            <a:picLocks noChangeAspect="1"/>
          </p:cNvPicPr>
          <p:nvPr/>
        </p:nvPicPr>
        <p:blipFill>
          <a:blip r:embed="rId2" cstate="email">
            <a:extLst>
              <a:ext uri="{28A0092B-C50C-407E-A947-70E740481C1C}">
                <a14:useLocalDpi xmlns:a14="http://schemas.microsoft.com/office/drawing/2010/main"/>
              </a:ext>
            </a:extLst>
          </a:blip>
          <a:srcRect r="-4"/>
          <a:stretch>
            <a:fillRect/>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12" name="Picture 11">
            <a:extLst>
              <a:ext uri="{FF2B5EF4-FFF2-40B4-BE49-F238E27FC236}">
                <a16:creationId xmlns:a16="http://schemas.microsoft.com/office/drawing/2014/main" id="{25A29694-DC22-7EF9-7E42-BE288980A58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9" name="Picture 8">
            <a:extLst>
              <a:ext uri="{FF2B5EF4-FFF2-40B4-BE49-F238E27FC236}">
                <a16:creationId xmlns:a16="http://schemas.microsoft.com/office/drawing/2014/main" id="{B5423C27-4D9B-4B97-9294-A42BF9453856}"/>
              </a:ext>
            </a:extLst>
          </p:cNvPr>
          <p:cNvPicPr>
            <a:picLocks noChangeAspect="1"/>
          </p:cNvPicPr>
          <p:nvPr/>
        </p:nvPicPr>
        <p:blipFill>
          <a:blip r:embed="rId4" cstate="email">
            <a:extLst>
              <a:ext uri="{28A0092B-C50C-407E-A947-70E740481C1C}">
                <a14:useLocalDpi xmlns:a14="http://schemas.microsoft.com/office/drawing/2010/main"/>
              </a:ext>
            </a:extLst>
          </a:blip>
          <a:srcRect r="-1"/>
          <a:stretch>
            <a:fillRect/>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103"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p:cNvSpPr>
            <a:spLocks noGrp="1"/>
          </p:cNvSpPr>
          <p:nvPr>
            <p:ph sz="half" idx="2"/>
          </p:nvPr>
        </p:nvSpPr>
        <p:spPr>
          <a:xfrm>
            <a:off x="4411402" y="4711331"/>
            <a:ext cx="7147481" cy="1703830"/>
          </a:xfrm>
        </p:spPr>
        <p:txBody>
          <a:bodyPr vert="horz" lIns="91440" tIns="45720" rIns="91440" bIns="45720" rtlCol="0" anchor="ctr">
            <a:normAutofit lnSpcReduction="10000"/>
          </a:bodyPr>
          <a:lstStyle/>
          <a:p>
            <a:r>
              <a:rPr lang="en-US" sz="2000" dirty="0"/>
              <a:t>Dr. Jessica Eiser (Pediatric Team Lead), Dr. Eliana McKee, </a:t>
            </a:r>
            <a:br>
              <a:rPr lang="en-US" sz="2000" dirty="0"/>
            </a:br>
            <a:r>
              <a:rPr lang="en-US" sz="2000" dirty="0"/>
              <a:t>PA Stephanie Homan, NP Sarah Reed</a:t>
            </a:r>
          </a:p>
          <a:p>
            <a:r>
              <a:rPr lang="en-US" sz="2000" dirty="0"/>
              <a:t>Currently co-located with our CMAs and Care Coordinators</a:t>
            </a:r>
          </a:p>
          <a:p>
            <a:r>
              <a:rPr lang="en-US" sz="2000" dirty="0"/>
              <a:t>Each member is integrated into one of the three care teams: </a:t>
            </a:r>
            <a:r>
              <a:rPr lang="en-US" sz="2000" dirty="0" err="1"/>
              <a:t>Deneege</a:t>
            </a:r>
            <a:r>
              <a:rPr lang="en-US" sz="2000" dirty="0"/>
              <a:t>, Tudi, </a:t>
            </a:r>
            <a:r>
              <a:rPr lang="en-US" sz="2000" dirty="0" err="1"/>
              <a:t>Teekona</a:t>
            </a:r>
            <a:endParaRPr lang="en-US" sz="2000" dirty="0"/>
          </a:p>
          <a:p>
            <a:pPr marL="0"/>
            <a:endParaRPr lang="en-US" sz="1900" dirty="0"/>
          </a:p>
        </p:txBody>
      </p:sp>
    </p:spTree>
    <p:extLst>
      <p:ext uri="{BB962C8B-B14F-4D97-AF65-F5344CB8AC3E}">
        <p14:creationId xmlns:p14="http://schemas.microsoft.com/office/powerpoint/2010/main" val="4106426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map of the state of alaska&#10;&#10;AI-generated content may be incorrect.">
            <a:extLst>
              <a:ext uri="{FF2B5EF4-FFF2-40B4-BE49-F238E27FC236}">
                <a16:creationId xmlns:a16="http://schemas.microsoft.com/office/drawing/2014/main" id="{E5984E3D-B6F5-8119-B547-F1D7F9B45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269" y="888016"/>
            <a:ext cx="5935133" cy="4584890"/>
          </a:xfrm>
          <a:prstGeom prst="rect">
            <a:avLst/>
          </a:prstGeom>
        </p:spPr>
      </p:pic>
      <p:pic>
        <p:nvPicPr>
          <p:cNvPr id="3075" name="Picture 1">
            <a:extLst>
              <a:ext uri="{FF2B5EF4-FFF2-40B4-BE49-F238E27FC236}">
                <a16:creationId xmlns:a16="http://schemas.microsoft.com/office/drawing/2014/main" id="{D64A5C14-FB35-F2DF-1A5A-09EC8F4DF0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935133" y="1049867"/>
            <a:ext cx="6107483" cy="41378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9531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6" name="Picture 15" descr="A couple of men standing next to a truck in the snow&#10;&#10;AI-generated content may be incorrect.">
            <a:extLst>
              <a:ext uri="{FF2B5EF4-FFF2-40B4-BE49-F238E27FC236}">
                <a16:creationId xmlns:a16="http://schemas.microsoft.com/office/drawing/2014/main" id="{16A649D5-9CD5-3AB9-4BB3-E2E13C9200E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 y="-1"/>
            <a:ext cx="3719750" cy="2225041"/>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rcRect r="-4" b="-5"/>
          <a:stretch/>
        </p:blipFill>
        <p:spPr>
          <a:xfrm>
            <a:off x="3811189" y="-16426"/>
            <a:ext cx="3719752" cy="2267032"/>
          </a:xfrm>
          <a:prstGeom prst="rect">
            <a:avLst/>
          </a:prstGeom>
        </p:spPr>
      </p:pic>
      <p:pic>
        <p:nvPicPr>
          <p:cNvPr id="12" name="Picture 11">
            <a:extLst>
              <a:ext uri="{FF2B5EF4-FFF2-40B4-BE49-F238E27FC236}">
                <a16:creationId xmlns:a16="http://schemas.microsoft.com/office/drawing/2014/main" id="{29294A96-8F88-A626-7163-8F81B473484B}"/>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20" y="2316480"/>
            <a:ext cx="3719729" cy="2208616"/>
          </a:xfrm>
          <a:prstGeom prst="rect">
            <a:avLst/>
          </a:prstGeom>
        </p:spPr>
      </p:pic>
      <p:pic>
        <p:nvPicPr>
          <p:cNvPr id="10" name="Picture 9" descr="A group of people standing next to a plane&#10;&#10;AI-generated content may be incorrect.">
            <a:extLst>
              <a:ext uri="{FF2B5EF4-FFF2-40B4-BE49-F238E27FC236}">
                <a16:creationId xmlns:a16="http://schemas.microsoft.com/office/drawing/2014/main" id="{9FFF17A7-4BAF-60D6-13EE-4C48724345F5}"/>
              </a:ext>
            </a:extLst>
          </p:cNvPr>
          <p:cNvPicPr>
            <a:picLocks noChangeAspect="1"/>
          </p:cNvPicPr>
          <p:nvPr/>
        </p:nvPicPr>
        <p:blipFill>
          <a:blip r:embed="rId6" cstate="email">
            <a:extLst>
              <a:ext uri="{28A0092B-C50C-407E-A947-70E740481C1C}">
                <a14:useLocalDpi xmlns:a14="http://schemas.microsoft.com/office/drawing/2010/main"/>
              </a:ext>
            </a:extLst>
          </a:blip>
          <a:srcRect r="-4"/>
          <a:stretch/>
        </p:blipFill>
        <p:spPr>
          <a:xfrm>
            <a:off x="3811189" y="2316480"/>
            <a:ext cx="3719748" cy="2208617"/>
          </a:xfrm>
          <a:prstGeom prst="rect">
            <a:avLst/>
          </a:prstGeom>
        </p:spPr>
      </p:pic>
      <p:pic>
        <p:nvPicPr>
          <p:cNvPr id="5" name="Content Placeholder 4"/>
          <p:cNvPicPr>
            <a:picLocks noGrp="1" noChangeAspect="1"/>
          </p:cNvPicPr>
          <p:nvPr>
            <p:ph sz="half" idx="1"/>
          </p:nvPr>
        </p:nvPicPr>
        <p:blipFill>
          <a:blip r:embed="rId7" cstate="email">
            <a:extLst>
              <a:ext uri="{28A0092B-C50C-407E-A947-70E740481C1C}">
                <a14:useLocalDpi xmlns:a14="http://schemas.microsoft.com/office/drawing/2010/main"/>
              </a:ext>
            </a:extLst>
          </a:blip>
          <a:srcRect b="-1"/>
          <a:stretch/>
        </p:blipFill>
        <p:spPr>
          <a:xfrm>
            <a:off x="1" y="4616536"/>
            <a:ext cx="3719748" cy="2241464"/>
          </a:xfrm>
          <a:prstGeom prst="rect">
            <a:avLst/>
          </a:prstGeom>
        </p:spPr>
      </p:pic>
      <p:pic>
        <p:nvPicPr>
          <p:cNvPr id="18" name="Picture 17" descr="A group of people taking a selfie in the snow&#10;&#10;AI-generated content may be incorrect.">
            <a:extLst>
              <a:ext uri="{FF2B5EF4-FFF2-40B4-BE49-F238E27FC236}">
                <a16:creationId xmlns:a16="http://schemas.microsoft.com/office/drawing/2014/main" id="{F2A5725F-6C11-1C5B-2338-46D09CB9AA8E}"/>
              </a:ext>
            </a:extLst>
          </p:cNvPr>
          <p:cNvPicPr>
            <a:picLocks noChangeAspect="1"/>
          </p:cNvPicPr>
          <p:nvPr/>
        </p:nvPicPr>
        <p:blipFill>
          <a:blip r:embed="rId8" cstate="email">
            <a:extLst>
              <a:ext uri="{28A0092B-C50C-407E-A947-70E740481C1C}">
                <a14:useLocalDpi xmlns:a14="http://schemas.microsoft.com/office/drawing/2010/main"/>
              </a:ext>
            </a:extLst>
          </a:blip>
          <a:srcRect r="-4"/>
          <a:stretch/>
        </p:blipFill>
        <p:spPr>
          <a:xfrm>
            <a:off x="3811189" y="4607394"/>
            <a:ext cx="3719752" cy="2250607"/>
          </a:xfrm>
          <a:prstGeom prst="rect">
            <a:avLst/>
          </a:prstGeom>
        </p:spPr>
      </p:pic>
      <p:sp>
        <p:nvSpPr>
          <p:cNvPr id="4" name="Content Placeholder 3"/>
          <p:cNvSpPr>
            <a:spLocks noGrp="1"/>
          </p:cNvSpPr>
          <p:nvPr>
            <p:ph sz="half" idx="2"/>
          </p:nvPr>
        </p:nvSpPr>
        <p:spPr>
          <a:xfrm>
            <a:off x="7765256" y="1000125"/>
            <a:ext cx="4045744" cy="5176838"/>
          </a:xfrm>
        </p:spPr>
        <p:txBody>
          <a:bodyPr vert="horz" lIns="91440" tIns="45720" rIns="91440" bIns="45720" rtlCol="0">
            <a:normAutofit/>
          </a:bodyPr>
          <a:lstStyle/>
          <a:p>
            <a:r>
              <a:rPr lang="en-US" dirty="0"/>
              <a:t>Clinic mission at CAIHC- well checks, acute visits, telehealth appointments</a:t>
            </a:r>
            <a:br>
              <a:rPr lang="en-US" dirty="0"/>
            </a:br>
            <a:endParaRPr lang="en-US" dirty="0"/>
          </a:p>
          <a:p>
            <a:r>
              <a:rPr lang="en-US" dirty="0"/>
              <a:t>Pediatric call for villages and subregions, urgent care, other providers at CAIHC, and outside providers </a:t>
            </a:r>
            <a:br>
              <a:rPr lang="en-US" dirty="0"/>
            </a:br>
            <a:endParaRPr lang="en-US" dirty="0"/>
          </a:p>
          <a:p>
            <a:r>
              <a:rPr lang="en-US" dirty="0"/>
              <a:t>Village Pediatric Care</a:t>
            </a:r>
          </a:p>
        </p:txBody>
      </p:sp>
    </p:spTree>
    <p:extLst>
      <p:ext uri="{BB962C8B-B14F-4D97-AF65-F5344CB8AC3E}">
        <p14:creationId xmlns:p14="http://schemas.microsoft.com/office/powerpoint/2010/main" val="1382796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43EBCDB-700F-6602-9AA4-2769C7705AE8}"/>
              </a:ext>
            </a:extLst>
          </p:cNvPr>
          <p:cNvSpPr>
            <a:spLocks noGrp="1"/>
          </p:cNvSpPr>
          <p:nvPr>
            <p:ph type="title"/>
          </p:nvPr>
        </p:nvSpPr>
        <p:spPr>
          <a:xfrm>
            <a:off x="956825" y="1112969"/>
            <a:ext cx="4153579" cy="4166010"/>
          </a:xfrm>
        </p:spPr>
        <p:txBody>
          <a:bodyPr>
            <a:normAutofit/>
          </a:bodyPr>
          <a:lstStyle/>
          <a:p>
            <a:r>
              <a:rPr lang="en-US" sz="4100" b="1" dirty="0">
                <a:solidFill>
                  <a:srgbClr val="FFFFFF"/>
                </a:solidFill>
              </a:rPr>
              <a:t>Political Changes &amp; Healthcare Impact (2024–2026) on Alaska Native Communities</a:t>
            </a:r>
            <a:br>
              <a:rPr lang="en-US" sz="4100" dirty="0">
                <a:solidFill>
                  <a:srgbClr val="FFFFFF"/>
                </a:solidFill>
              </a:rPr>
            </a:br>
            <a:endParaRPr lang="en-US" sz="4100" dirty="0">
              <a:solidFill>
                <a:srgbClr val="FFFFFF"/>
              </a:solidFill>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AF33A66-11C5-813A-4A39-9A434B37322C}"/>
              </a:ext>
            </a:extLst>
          </p:cNvPr>
          <p:cNvSpPr>
            <a:spLocks noGrp="1"/>
          </p:cNvSpPr>
          <p:nvPr>
            <p:ph idx="1"/>
          </p:nvPr>
        </p:nvSpPr>
        <p:spPr>
          <a:xfrm>
            <a:off x="6096000" y="820880"/>
            <a:ext cx="5257799" cy="4889350"/>
          </a:xfrm>
        </p:spPr>
        <p:txBody>
          <a:bodyPr anchor="t">
            <a:normAutofit/>
          </a:bodyPr>
          <a:lstStyle/>
          <a:p>
            <a:r>
              <a:rPr lang="en-US" sz="3200" dirty="0"/>
              <a:t>Underserved populations face disproportionate barriers to care </a:t>
            </a:r>
            <a:br>
              <a:rPr lang="en-US" sz="3200" dirty="0"/>
            </a:br>
            <a:endParaRPr lang="en-US" sz="3200" dirty="0"/>
          </a:p>
          <a:p>
            <a:r>
              <a:rPr lang="en-US" sz="3200" dirty="0"/>
              <a:t>Key policy area changes negatively impacting health: </a:t>
            </a:r>
          </a:p>
          <a:p>
            <a:pPr lvl="1"/>
            <a:r>
              <a:rPr lang="en-US" sz="3200" dirty="0"/>
              <a:t>Medicaid </a:t>
            </a:r>
          </a:p>
          <a:p>
            <a:pPr lvl="1"/>
            <a:r>
              <a:rPr lang="en-US" sz="3200" dirty="0"/>
              <a:t>SNAP (food assistance) </a:t>
            </a:r>
          </a:p>
          <a:p>
            <a:pPr lvl="1"/>
            <a:r>
              <a:rPr lang="en-US" sz="3200" dirty="0"/>
              <a:t>Vaccine information and public health</a:t>
            </a:r>
          </a:p>
          <a:p>
            <a:endParaRPr lang="en-US"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9834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54C61B3-A9F0-5C28-06CB-435A47BDE611}"/>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Background &amp; Medicaid Changes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3363524-6C1E-D9B7-204B-66572AB1AE26}"/>
              </a:ext>
            </a:extLst>
          </p:cNvPr>
          <p:cNvSpPr>
            <a:spLocks noGrp="1"/>
          </p:cNvSpPr>
          <p:nvPr>
            <p:ph idx="1"/>
          </p:nvPr>
        </p:nvSpPr>
        <p:spPr>
          <a:xfrm>
            <a:off x="4167272" y="319088"/>
            <a:ext cx="7662778" cy="5986462"/>
          </a:xfrm>
        </p:spPr>
        <p:txBody>
          <a:bodyPr anchor="ctr">
            <a:normAutofit/>
          </a:bodyPr>
          <a:lstStyle/>
          <a:p>
            <a:pPr marL="0" indent="0">
              <a:buNone/>
            </a:pPr>
            <a:r>
              <a:rPr lang="en-US" sz="2400" b="1" dirty="0"/>
              <a:t>Alaska Native Health Context</a:t>
            </a:r>
            <a:endParaRPr lang="en-US" sz="2400" dirty="0"/>
          </a:p>
          <a:p>
            <a:r>
              <a:rPr lang="en-US" sz="2400" dirty="0"/>
              <a:t>Life expectancy ~8 years lower than U.S. average </a:t>
            </a:r>
          </a:p>
          <a:p>
            <a:r>
              <a:rPr lang="en-US" sz="2400" dirty="0"/>
              <a:t>Higher rates of chronic disease</a:t>
            </a:r>
          </a:p>
          <a:p>
            <a:r>
              <a:rPr lang="en-US" sz="2400" dirty="0"/>
              <a:t>~52% of AIAN children are covered by Medicaid/CHIP </a:t>
            </a:r>
          </a:p>
          <a:p>
            <a:pPr marL="0" indent="0">
              <a:buNone/>
            </a:pPr>
            <a:endParaRPr lang="en-US" sz="2400" b="1" dirty="0"/>
          </a:p>
          <a:p>
            <a:pPr marL="0" indent="0">
              <a:buNone/>
            </a:pPr>
            <a:r>
              <a:rPr lang="en-US" sz="2400" b="1" dirty="0"/>
              <a:t>Recent Medicaid Changes</a:t>
            </a:r>
            <a:endParaRPr lang="en-US" sz="2400" dirty="0"/>
          </a:p>
          <a:p>
            <a:r>
              <a:rPr lang="en-US" sz="2400" dirty="0"/>
              <a:t>Proposed federal cuts of </a:t>
            </a:r>
            <a:r>
              <a:rPr lang="en-US" sz="2400" b="1" dirty="0"/>
              <a:t>~$911 billion over 10 years</a:t>
            </a:r>
            <a:r>
              <a:rPr lang="en-US" sz="2400" dirty="0"/>
              <a:t> </a:t>
            </a:r>
          </a:p>
          <a:p>
            <a:r>
              <a:rPr lang="en-US" sz="2400" dirty="0"/>
              <a:t>Estimated </a:t>
            </a:r>
            <a:r>
              <a:rPr lang="en-US" sz="2400" b="1" dirty="0"/>
              <a:t>10 million more uninsured people</a:t>
            </a:r>
            <a:r>
              <a:rPr lang="en-US" sz="2400" dirty="0"/>
              <a:t> </a:t>
            </a:r>
          </a:p>
          <a:p>
            <a:pPr marL="0" indent="0">
              <a:buNone/>
            </a:pPr>
            <a:endParaRPr lang="en-US" sz="2400" b="1" dirty="0"/>
          </a:p>
          <a:p>
            <a:pPr marL="0" indent="0">
              <a:buNone/>
            </a:pPr>
            <a:r>
              <a:rPr lang="en-US" sz="2400" dirty="0"/>
              <a:t>Medicaid is a </a:t>
            </a:r>
            <a:r>
              <a:rPr lang="en-US" sz="2400" b="1" dirty="0"/>
              <a:t>primary coverage source</a:t>
            </a:r>
            <a:r>
              <a:rPr lang="en-US" sz="2400" dirty="0"/>
              <a:t> and a </a:t>
            </a:r>
            <a:r>
              <a:rPr lang="en-US" sz="2400" b="1" dirty="0"/>
              <a:t>major funding stream</a:t>
            </a:r>
            <a:r>
              <a:rPr lang="en-US" sz="2400" dirty="0"/>
              <a:t> for Tribal health systems, including the Indian Health Service </a:t>
            </a:r>
          </a:p>
        </p:txBody>
      </p:sp>
    </p:spTree>
    <p:extLst>
      <p:ext uri="{BB962C8B-B14F-4D97-AF65-F5344CB8AC3E}">
        <p14:creationId xmlns:p14="http://schemas.microsoft.com/office/powerpoint/2010/main" val="689105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Vegetables on display at a market">
            <a:extLst>
              <a:ext uri="{FF2B5EF4-FFF2-40B4-BE49-F238E27FC236}">
                <a16:creationId xmlns:a16="http://schemas.microsoft.com/office/drawing/2014/main" id="{38AFF28A-A90B-D6BB-2545-D0B8E485AD5C}"/>
              </a:ext>
            </a:extLst>
          </p:cNvPr>
          <p:cNvPicPr>
            <a:picLocks noChangeAspect="1"/>
          </p:cNvPicPr>
          <p:nvPr/>
        </p:nvPicPr>
        <p:blipFill>
          <a:blip r:embed="rId2" cstate="email">
            <a:alphaModFix amt="60000"/>
            <a:extLst>
              <a:ext uri="{28A0092B-C50C-407E-A947-70E740481C1C}">
                <a14:useLocalDpi xmlns:a14="http://schemas.microsoft.com/office/drawing/2010/main"/>
              </a:ext>
            </a:extLst>
          </a:blip>
          <a:srcRect/>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BC19F212-E23F-9CAE-4BC3-35BA4576ECB4}"/>
              </a:ext>
            </a:extLst>
          </p:cNvPr>
          <p:cNvSpPr>
            <a:spLocks noGrp="1"/>
          </p:cNvSpPr>
          <p:nvPr>
            <p:ph type="title"/>
          </p:nvPr>
        </p:nvSpPr>
        <p:spPr>
          <a:xfrm>
            <a:off x="838199" y="557189"/>
            <a:ext cx="5155263" cy="5571899"/>
          </a:xfrm>
        </p:spPr>
        <p:txBody>
          <a:bodyPr>
            <a:normAutofit/>
          </a:bodyPr>
          <a:lstStyle/>
          <a:p>
            <a:r>
              <a:rPr lang="en-US">
                <a:solidFill>
                  <a:srgbClr val="FFFFFF"/>
                </a:solidFill>
              </a:rPr>
              <a:t>Food Insecurity &amp; SNAP Disruptions</a:t>
            </a:r>
          </a:p>
        </p:txBody>
      </p:sp>
      <p:sp>
        <p:nvSpPr>
          <p:cNvPr id="3" name="Content Placeholder 2">
            <a:extLst>
              <a:ext uri="{FF2B5EF4-FFF2-40B4-BE49-F238E27FC236}">
                <a16:creationId xmlns:a16="http://schemas.microsoft.com/office/drawing/2014/main" id="{1D79F9AB-895E-3847-48A6-107DFB32A385}"/>
              </a:ext>
            </a:extLst>
          </p:cNvPr>
          <p:cNvSpPr>
            <a:spLocks noGrp="1"/>
          </p:cNvSpPr>
          <p:nvPr>
            <p:ph idx="1"/>
          </p:nvPr>
        </p:nvSpPr>
        <p:spPr>
          <a:xfrm>
            <a:off x="5538356" y="557189"/>
            <a:ext cx="6442362" cy="6051429"/>
          </a:xfrm>
        </p:spPr>
        <p:txBody>
          <a:bodyPr anchor="ctr">
            <a:normAutofit/>
          </a:bodyPr>
          <a:lstStyle/>
          <a:p>
            <a:pPr marL="0" indent="0">
              <a:buNone/>
            </a:pPr>
            <a:r>
              <a:rPr lang="en-US" sz="2000" b="1" dirty="0">
                <a:solidFill>
                  <a:srgbClr val="FFFFFF"/>
                </a:solidFill>
              </a:rPr>
              <a:t>Key Statistics</a:t>
            </a:r>
            <a:endParaRPr lang="en-US" sz="2000" dirty="0">
              <a:solidFill>
                <a:srgbClr val="FFFFFF"/>
              </a:solidFill>
            </a:endParaRPr>
          </a:p>
          <a:p>
            <a:r>
              <a:rPr lang="en-US" sz="2000" dirty="0">
                <a:solidFill>
                  <a:srgbClr val="FFFFFF"/>
                </a:solidFill>
              </a:rPr>
              <a:t>Alaska has some of the </a:t>
            </a:r>
            <a:r>
              <a:rPr lang="en-US" sz="2000" b="1" dirty="0">
                <a:solidFill>
                  <a:srgbClr val="FFFFFF"/>
                </a:solidFill>
              </a:rPr>
              <a:t>highest food costs in the U.S.</a:t>
            </a:r>
            <a:r>
              <a:rPr lang="en-US" sz="2000" dirty="0">
                <a:solidFill>
                  <a:srgbClr val="FFFFFF"/>
                </a:solidFill>
              </a:rPr>
              <a:t> </a:t>
            </a:r>
          </a:p>
          <a:p>
            <a:r>
              <a:rPr lang="en-US" sz="2000" dirty="0">
                <a:solidFill>
                  <a:srgbClr val="FFFFFF"/>
                </a:solidFill>
              </a:rPr>
              <a:t>Rural households can spend </a:t>
            </a:r>
            <a:r>
              <a:rPr lang="en-US" sz="2000" b="1" dirty="0">
                <a:solidFill>
                  <a:srgbClr val="FFFFFF"/>
                </a:solidFill>
              </a:rPr>
              <a:t>2–3× more on groceries</a:t>
            </a:r>
            <a:r>
              <a:rPr lang="en-US" sz="2000" dirty="0">
                <a:solidFill>
                  <a:srgbClr val="FFFFFF"/>
                </a:solidFill>
              </a:rPr>
              <a:t> </a:t>
            </a:r>
          </a:p>
          <a:p>
            <a:r>
              <a:rPr lang="en-US" sz="2000" dirty="0">
                <a:solidFill>
                  <a:srgbClr val="FFFFFF"/>
                </a:solidFill>
              </a:rPr>
              <a:t>AIAN populations experience higher food insecurity rates than the national average </a:t>
            </a:r>
          </a:p>
          <a:p>
            <a:pPr marL="0" indent="0">
              <a:buNone/>
            </a:pPr>
            <a:endParaRPr lang="en-US" sz="2000" b="1" dirty="0">
              <a:solidFill>
                <a:srgbClr val="FFFFFF"/>
              </a:solidFill>
            </a:endParaRPr>
          </a:p>
          <a:p>
            <a:pPr marL="0" indent="0">
              <a:buNone/>
            </a:pPr>
            <a:r>
              <a:rPr lang="en-US" sz="2000" b="1" dirty="0">
                <a:solidFill>
                  <a:srgbClr val="FFFFFF"/>
                </a:solidFill>
              </a:rPr>
              <a:t>SNAP Changes</a:t>
            </a:r>
            <a:endParaRPr lang="en-US" sz="2000" dirty="0">
              <a:solidFill>
                <a:srgbClr val="FFFFFF"/>
              </a:solidFill>
            </a:endParaRPr>
          </a:p>
          <a:p>
            <a:r>
              <a:rPr lang="en-US" sz="2000" dirty="0">
                <a:solidFill>
                  <a:srgbClr val="FFFFFF"/>
                </a:solidFill>
              </a:rPr>
              <a:t>Temporary benefit disruptions during federal shutdown </a:t>
            </a:r>
          </a:p>
          <a:p>
            <a:r>
              <a:rPr lang="en-US" sz="2000" dirty="0">
                <a:solidFill>
                  <a:srgbClr val="FFFFFF"/>
                </a:solidFill>
              </a:rPr>
              <a:t>Policy pressure to reduce program funding </a:t>
            </a:r>
          </a:p>
          <a:p>
            <a:pPr marL="0" indent="0">
              <a:buNone/>
            </a:pPr>
            <a:endParaRPr lang="en-US" sz="2000" b="1" dirty="0">
              <a:solidFill>
                <a:srgbClr val="FFFFFF"/>
              </a:solidFill>
            </a:endParaRPr>
          </a:p>
          <a:p>
            <a:pPr marL="0" indent="0">
              <a:buNone/>
            </a:pPr>
            <a:r>
              <a:rPr lang="en-US" sz="2000" b="1" dirty="0">
                <a:solidFill>
                  <a:srgbClr val="FFFFFF"/>
                </a:solidFill>
              </a:rPr>
              <a:t>Health Impact</a:t>
            </a:r>
            <a:endParaRPr lang="en-US" sz="2000" dirty="0">
              <a:solidFill>
                <a:srgbClr val="FFFFFF"/>
              </a:solidFill>
            </a:endParaRPr>
          </a:p>
          <a:p>
            <a:r>
              <a:rPr lang="en-US" sz="2000" dirty="0">
                <a:solidFill>
                  <a:srgbClr val="FFFFFF"/>
                </a:solidFill>
              </a:rPr>
              <a:t>Increased food insecurity</a:t>
            </a:r>
          </a:p>
          <a:p>
            <a:r>
              <a:rPr lang="en-US" sz="2000" dirty="0">
                <a:solidFill>
                  <a:srgbClr val="FFFFFF"/>
                </a:solidFill>
              </a:rPr>
              <a:t>Increased reliance on low-quality foods </a:t>
            </a:r>
          </a:p>
          <a:p>
            <a:r>
              <a:rPr lang="en-US" sz="2000" dirty="0">
                <a:solidFill>
                  <a:srgbClr val="FFFFFF"/>
                </a:solidFill>
              </a:rPr>
              <a:t>Higher rates of chronic diseases </a:t>
            </a:r>
          </a:p>
          <a:p>
            <a:r>
              <a:rPr lang="en-US" sz="2000" dirty="0">
                <a:solidFill>
                  <a:srgbClr val="FFFFFF"/>
                </a:solidFill>
              </a:rPr>
              <a:t>Increased stress and mental health challenges</a:t>
            </a:r>
          </a:p>
          <a:p>
            <a:endParaRPr lang="en-US" sz="1700" dirty="0">
              <a:solidFill>
                <a:srgbClr val="FFFFFF"/>
              </a:solidFill>
            </a:endParaRPr>
          </a:p>
        </p:txBody>
      </p:sp>
    </p:spTree>
    <p:extLst>
      <p:ext uri="{BB962C8B-B14F-4D97-AF65-F5344CB8AC3E}">
        <p14:creationId xmlns:p14="http://schemas.microsoft.com/office/powerpoint/2010/main" val="361070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5F6E329-D57C-2766-AE21-016C6B4809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062AFA-EA09-9AB5-3CA3-8A4AABEE1D61}"/>
              </a:ext>
            </a:extLst>
          </p:cNvPr>
          <p:cNvSpPr>
            <a:spLocks noGrp="1"/>
          </p:cNvSpPr>
          <p:nvPr>
            <p:ph type="title"/>
          </p:nvPr>
        </p:nvSpPr>
        <p:spPr>
          <a:xfrm>
            <a:off x="838200" y="2031881"/>
            <a:ext cx="10515600" cy="1325563"/>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Introductions</a:t>
            </a:r>
          </a:p>
        </p:txBody>
      </p:sp>
      <p:sp>
        <p:nvSpPr>
          <p:cNvPr id="3" name="Content Placeholder 2">
            <a:extLst>
              <a:ext uri="{FF2B5EF4-FFF2-40B4-BE49-F238E27FC236}">
                <a16:creationId xmlns:a16="http://schemas.microsoft.com/office/drawing/2014/main" id="{3EDDC404-C8CA-E6A4-3AC1-4E4A42873EE2}"/>
              </a:ext>
            </a:extLst>
          </p:cNvPr>
          <p:cNvSpPr>
            <a:spLocks noGrp="1"/>
          </p:cNvSpPr>
          <p:nvPr>
            <p:ph idx="1"/>
          </p:nvPr>
        </p:nvSpPr>
        <p:spPr>
          <a:xfrm>
            <a:off x="1845564" y="3500557"/>
            <a:ext cx="8500872" cy="1325563"/>
          </a:xfrm>
        </p:spPr>
        <p:txBody>
          <a:bodyPr>
            <a:normAutofit fontScale="92500" lnSpcReduction="10000"/>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Please share your:</a:t>
            </a:r>
          </a:p>
          <a:p>
            <a:pPr marL="0" indent="0" algn="ctr">
              <a:buNone/>
            </a:pPr>
            <a:r>
              <a:rPr lang="en-US" dirty="0">
                <a:solidFill>
                  <a:srgbClr val="02698C"/>
                </a:solidFill>
                <a:latin typeface="Source Sans Pro" panose="020B0503030403020204" pitchFamily="34" charset="0"/>
                <a:ea typeface="Source Sans Pro" panose="020B0503030403020204" pitchFamily="34" charset="0"/>
              </a:rPr>
              <a:t>Name, Role, Agency</a:t>
            </a:r>
          </a:p>
          <a:p>
            <a:pPr marL="0" indent="0" algn="ctr">
              <a:buNone/>
            </a:pPr>
            <a:r>
              <a:rPr lang="en-US" dirty="0">
                <a:solidFill>
                  <a:srgbClr val="02698C"/>
                </a:solidFill>
                <a:latin typeface="Source Sans Pro" panose="020B0503030403020204" pitchFamily="34" charset="0"/>
                <a:ea typeface="Source Sans Pro" panose="020B0503030403020204" pitchFamily="34" charset="0"/>
              </a:rPr>
              <a:t>Online: Name, Community, Role, Agency</a:t>
            </a:r>
          </a:p>
        </p:txBody>
      </p:sp>
    </p:spTree>
    <p:extLst>
      <p:ext uri="{BB962C8B-B14F-4D97-AF65-F5344CB8AC3E}">
        <p14:creationId xmlns:p14="http://schemas.microsoft.com/office/powerpoint/2010/main" val="1158692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Pharmaceutical research lab">
            <a:extLst>
              <a:ext uri="{FF2B5EF4-FFF2-40B4-BE49-F238E27FC236}">
                <a16:creationId xmlns:a16="http://schemas.microsoft.com/office/drawing/2014/main" id="{EEDBF3C5-D19F-5788-DDE7-82AAFCC3138D}"/>
              </a:ext>
            </a:extLst>
          </p:cNvPr>
          <p:cNvPicPr>
            <a:picLocks noChangeAspect="1"/>
          </p:cNvPicPr>
          <p:nvPr/>
        </p:nvPicPr>
        <p:blipFill>
          <a:blip r:embed="rId2" cstate="email">
            <a:alphaModFix amt="55000"/>
            <a:extLst>
              <a:ext uri="{28A0092B-C50C-407E-A947-70E740481C1C}">
                <a14:useLocalDpi xmlns:a14="http://schemas.microsoft.com/office/drawing/2010/main"/>
              </a:ext>
            </a:extLst>
          </a:blip>
          <a:srcRect/>
          <a:stretch>
            <a:fillRect/>
          </a:stretch>
        </p:blipFill>
        <p:spPr>
          <a:xfrm>
            <a:off x="20" y="-9107"/>
            <a:ext cx="12191980" cy="6858000"/>
          </a:xfrm>
          <a:prstGeom prst="rect">
            <a:avLst/>
          </a:prstGeom>
        </p:spPr>
      </p:pic>
      <p:sp>
        <p:nvSpPr>
          <p:cNvPr id="2" name="Title 1">
            <a:extLst>
              <a:ext uri="{FF2B5EF4-FFF2-40B4-BE49-F238E27FC236}">
                <a16:creationId xmlns:a16="http://schemas.microsoft.com/office/drawing/2014/main" id="{D7400FB6-B2AB-D366-47B8-E517B96827E9}"/>
              </a:ext>
            </a:extLst>
          </p:cNvPr>
          <p:cNvSpPr>
            <a:spLocks noGrp="1"/>
          </p:cNvSpPr>
          <p:nvPr>
            <p:ph type="title"/>
          </p:nvPr>
        </p:nvSpPr>
        <p:spPr>
          <a:xfrm>
            <a:off x="686834" y="591344"/>
            <a:ext cx="3200400" cy="5585619"/>
          </a:xfrm>
        </p:spPr>
        <p:txBody>
          <a:bodyPr>
            <a:normAutofit/>
          </a:bodyPr>
          <a:lstStyle/>
          <a:p>
            <a:r>
              <a:rPr lang="en-US" sz="3700" dirty="0">
                <a:solidFill>
                  <a:srgbClr val="FFFFFF"/>
                </a:solidFill>
              </a:rPr>
              <a:t>Vaccine Misinformation &amp; Public Health</a:t>
            </a:r>
          </a:p>
        </p:txBody>
      </p:sp>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Content Placeholder 2">
            <a:extLst>
              <a:ext uri="{FF2B5EF4-FFF2-40B4-BE49-F238E27FC236}">
                <a16:creationId xmlns:a16="http://schemas.microsoft.com/office/drawing/2014/main" id="{10E1370A-AF43-6684-9BA1-8F65E0EE83D0}"/>
              </a:ext>
            </a:extLst>
          </p:cNvPr>
          <p:cNvSpPr>
            <a:spLocks noGrp="1"/>
          </p:cNvSpPr>
          <p:nvPr>
            <p:ph idx="1"/>
          </p:nvPr>
        </p:nvSpPr>
        <p:spPr>
          <a:xfrm>
            <a:off x="4447308" y="591344"/>
            <a:ext cx="6906491" cy="5585619"/>
          </a:xfrm>
        </p:spPr>
        <p:txBody>
          <a:bodyPr anchor="ctr">
            <a:normAutofit/>
          </a:bodyPr>
          <a:lstStyle/>
          <a:p>
            <a:pPr marL="0" indent="0">
              <a:buNone/>
            </a:pPr>
            <a:r>
              <a:rPr lang="en-US" sz="2400" b="1" dirty="0">
                <a:solidFill>
                  <a:srgbClr val="FFFFFF"/>
                </a:solidFill>
              </a:rPr>
              <a:t>Trends</a:t>
            </a:r>
            <a:endParaRPr lang="en-US" sz="2400" dirty="0">
              <a:solidFill>
                <a:srgbClr val="FFFFFF"/>
              </a:solidFill>
            </a:endParaRPr>
          </a:p>
          <a:p>
            <a:r>
              <a:rPr lang="en-US" sz="2400" dirty="0">
                <a:solidFill>
                  <a:srgbClr val="FFFFFF"/>
                </a:solidFill>
              </a:rPr>
              <a:t>Rising vaccine hesitancy linked to misinformation </a:t>
            </a:r>
          </a:p>
          <a:p>
            <a:r>
              <a:rPr lang="en-US" sz="2400" dirty="0">
                <a:solidFill>
                  <a:srgbClr val="FFFFFF"/>
                </a:solidFill>
              </a:rPr>
              <a:t>Some childhood vaccination rates have fallen below herd immunity thresholds for some diseases (~95%) </a:t>
            </a:r>
          </a:p>
          <a:p>
            <a:pPr marL="0" indent="0">
              <a:buNone/>
            </a:pPr>
            <a:endParaRPr lang="en-US" sz="2400" b="1" dirty="0">
              <a:solidFill>
                <a:srgbClr val="FFFFFF"/>
              </a:solidFill>
            </a:endParaRPr>
          </a:p>
          <a:p>
            <a:pPr marL="0" indent="0">
              <a:buNone/>
            </a:pPr>
            <a:r>
              <a:rPr lang="en-US" sz="2400" b="1" dirty="0">
                <a:solidFill>
                  <a:srgbClr val="FFFFFF"/>
                </a:solidFill>
              </a:rPr>
              <a:t>Impact on Alaska Native Communities</a:t>
            </a:r>
            <a:endParaRPr lang="en-US" sz="2400" dirty="0">
              <a:solidFill>
                <a:srgbClr val="FFFFFF"/>
              </a:solidFill>
            </a:endParaRPr>
          </a:p>
          <a:p>
            <a:r>
              <a:rPr lang="en-US" sz="2400" dirty="0">
                <a:solidFill>
                  <a:srgbClr val="FFFFFF"/>
                </a:solidFill>
              </a:rPr>
              <a:t>Rural access challenges amplify risk </a:t>
            </a:r>
          </a:p>
          <a:p>
            <a:r>
              <a:rPr lang="en-US" sz="2400" dirty="0">
                <a:solidFill>
                  <a:srgbClr val="FFFFFF"/>
                </a:solidFill>
              </a:rPr>
              <a:t>Increased vulnerability to outbreaks</a:t>
            </a:r>
          </a:p>
          <a:p>
            <a:pPr marL="0" indent="0">
              <a:buNone/>
            </a:pPr>
            <a:endParaRPr lang="en-US" sz="2400" b="1" dirty="0">
              <a:solidFill>
                <a:srgbClr val="FFFFFF"/>
              </a:solidFill>
            </a:endParaRPr>
          </a:p>
          <a:p>
            <a:pPr marL="0" indent="0">
              <a:buNone/>
            </a:pPr>
            <a:r>
              <a:rPr lang="en-US" sz="2400" b="1" dirty="0">
                <a:solidFill>
                  <a:srgbClr val="FFFFFF"/>
                </a:solidFill>
              </a:rPr>
              <a:t>Key Issue</a:t>
            </a:r>
            <a:endParaRPr lang="en-US" sz="2400" dirty="0">
              <a:solidFill>
                <a:srgbClr val="FFFFFF"/>
              </a:solidFill>
            </a:endParaRPr>
          </a:p>
          <a:p>
            <a:r>
              <a:rPr lang="en-US" sz="2400" dirty="0">
                <a:solidFill>
                  <a:srgbClr val="FFFFFF"/>
                </a:solidFill>
              </a:rPr>
              <a:t>Misinformation reduces trust in healthcare systems and preventive care uptake </a:t>
            </a:r>
          </a:p>
          <a:p>
            <a:endParaRPr lang="en-US" sz="2400" dirty="0">
              <a:solidFill>
                <a:srgbClr val="FFFFFF"/>
              </a:solidFill>
            </a:endParaRPr>
          </a:p>
        </p:txBody>
      </p:sp>
    </p:spTree>
    <p:extLst>
      <p:ext uri="{BB962C8B-B14F-4D97-AF65-F5344CB8AC3E}">
        <p14:creationId xmlns:p14="http://schemas.microsoft.com/office/powerpoint/2010/main" val="41684732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5736409-9FD2-C13B-3CF7-67E2D9D212FB}"/>
              </a:ext>
            </a:extLst>
          </p:cNvPr>
          <p:cNvSpPr>
            <a:spLocks noGrp="1"/>
          </p:cNvSpPr>
          <p:nvPr>
            <p:ph idx="1"/>
          </p:nvPr>
        </p:nvSpPr>
        <p:spPr>
          <a:xfrm>
            <a:off x="4447308" y="591344"/>
            <a:ext cx="7306542" cy="5585619"/>
          </a:xfrm>
        </p:spPr>
        <p:txBody>
          <a:bodyPr anchor="ctr">
            <a:normAutofit/>
          </a:bodyPr>
          <a:lstStyle/>
          <a:p>
            <a:pPr marL="0" indent="0" algn="ctr">
              <a:buNone/>
            </a:pPr>
            <a:r>
              <a:rPr lang="en-US" sz="3600" b="1" dirty="0">
                <a:latin typeface="Righteous" panose="02010506000000020000" pitchFamily="2" charset="0"/>
              </a:rPr>
              <a:t>"I have never in my life envied a human being who led an easy life; I have envied a great many people who led difficult lives and led them well."</a:t>
            </a:r>
            <a:endParaRPr lang="en-US" sz="3600" dirty="0">
              <a:latin typeface="Righteous" panose="02010506000000020000" pitchFamily="2" charset="0"/>
            </a:endParaRPr>
          </a:p>
        </p:txBody>
      </p:sp>
      <p:pic>
        <p:nvPicPr>
          <p:cNvPr id="7174" name="Picture 6">
            <a:extLst>
              <a:ext uri="{FF2B5EF4-FFF2-40B4-BE49-F238E27FC236}">
                <a16:creationId xmlns:a16="http://schemas.microsoft.com/office/drawing/2014/main" id="{779D57F8-E772-3D60-9673-5926EE634BC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047" y="1847850"/>
            <a:ext cx="3785096"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0695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56940DD-6982-0930-32DE-C095B5C19B4B}"/>
              </a:ext>
            </a:extLst>
          </p:cNvPr>
          <p:cNvSpPr>
            <a:spLocks noGrp="1"/>
          </p:cNvSpPr>
          <p:nvPr>
            <p:ph type="title"/>
          </p:nvPr>
        </p:nvSpPr>
        <p:spPr>
          <a:xfrm>
            <a:off x="466722" y="586855"/>
            <a:ext cx="3201366" cy="3387497"/>
          </a:xfrm>
        </p:spPr>
        <p:txBody>
          <a:bodyPr anchor="b">
            <a:normAutofit/>
          </a:bodyPr>
          <a:lstStyle/>
          <a:p>
            <a:pPr algn="ctr"/>
            <a:r>
              <a:rPr lang="en-US" sz="4000" dirty="0">
                <a:solidFill>
                  <a:srgbClr val="FFFFFF"/>
                </a:solidFill>
              </a:rPr>
              <a:t>Resilience and Leadership from TCC</a:t>
            </a:r>
          </a:p>
        </p:txBody>
      </p:sp>
      <p:sp>
        <p:nvSpPr>
          <p:cNvPr id="3" name="Content Placeholder 2">
            <a:extLst>
              <a:ext uri="{FF2B5EF4-FFF2-40B4-BE49-F238E27FC236}">
                <a16:creationId xmlns:a16="http://schemas.microsoft.com/office/drawing/2014/main" id="{203E4338-0974-B685-33B8-A58AE9886058}"/>
              </a:ext>
            </a:extLst>
          </p:cNvPr>
          <p:cNvSpPr>
            <a:spLocks noGrp="1"/>
          </p:cNvSpPr>
          <p:nvPr>
            <p:ph idx="1"/>
          </p:nvPr>
        </p:nvSpPr>
        <p:spPr>
          <a:xfrm>
            <a:off x="4134811" y="400050"/>
            <a:ext cx="8054142" cy="6200775"/>
          </a:xfrm>
        </p:spPr>
        <p:txBody>
          <a:bodyPr anchor="ctr">
            <a:noAutofit/>
          </a:bodyPr>
          <a:lstStyle/>
          <a:p>
            <a:r>
              <a:rPr lang="en-US" sz="2000" dirty="0"/>
              <a:t>Focus on self governance and unified advocacy against Medicaid Cuts and defending tribal exemptions for Medicaid and SNAP benefits</a:t>
            </a:r>
          </a:p>
          <a:p>
            <a:r>
              <a:rPr lang="en-US" sz="2000" dirty="0"/>
              <a:t>Expanded </a:t>
            </a:r>
            <a:r>
              <a:rPr lang="en-US" sz="2000" b="1" dirty="0"/>
              <a:t>telehealth services</a:t>
            </a:r>
            <a:r>
              <a:rPr lang="en-US" sz="2000" dirty="0"/>
              <a:t> to reach remote villages, improving access despite provider shortages </a:t>
            </a:r>
          </a:p>
          <a:p>
            <a:r>
              <a:rPr lang="en-US" sz="2000" dirty="0"/>
              <a:t>Supported </a:t>
            </a:r>
            <a:r>
              <a:rPr lang="en-US" sz="2000" b="1" dirty="0"/>
              <a:t>sanitation and infrastructure programs</a:t>
            </a:r>
            <a:r>
              <a:rPr lang="en-US" sz="2000" dirty="0"/>
              <a:t> (clean water, waste systems) that directly improve health outcomes </a:t>
            </a:r>
          </a:p>
          <a:p>
            <a:pPr marL="0" indent="0">
              <a:buNone/>
            </a:pPr>
            <a:br>
              <a:rPr lang="en-US" sz="2000" b="1" dirty="0"/>
            </a:br>
            <a:r>
              <a:rPr lang="en-US" sz="2000" b="1" dirty="0"/>
              <a:t>Public Health &amp; Vaccination Efforts</a:t>
            </a:r>
            <a:r>
              <a:rPr lang="en-US" sz="2000" dirty="0"/>
              <a:t> </a:t>
            </a:r>
          </a:p>
          <a:p>
            <a:pPr lvl="1"/>
            <a:r>
              <a:rPr lang="en-US" sz="2000" dirty="0"/>
              <a:t>Deployed community health workers to combat misinformation and increase trust</a:t>
            </a:r>
            <a:r>
              <a:rPr lang="en-US" sz="2000" dirty="0">
                <a:sym typeface="Wingdings" panose="05000000000000000000" pitchFamily="2" charset="2"/>
              </a:rPr>
              <a:t> emphasize shared decision making</a:t>
            </a:r>
          </a:p>
          <a:p>
            <a:pPr lvl="1"/>
            <a:r>
              <a:rPr lang="en-US" sz="2000" dirty="0">
                <a:sym typeface="Wingdings" panose="05000000000000000000" pitchFamily="2" charset="2"/>
              </a:rPr>
              <a:t>Staff awareness and education</a:t>
            </a:r>
            <a:br>
              <a:rPr lang="en-US" sz="2000" dirty="0"/>
            </a:br>
            <a:endParaRPr lang="en-US" sz="2000" dirty="0"/>
          </a:p>
          <a:p>
            <a:pPr marL="0" indent="0">
              <a:buNone/>
            </a:pPr>
            <a:r>
              <a:rPr lang="en-US" sz="2000" b="1" dirty="0"/>
              <a:t>Food Security &amp; Community Support</a:t>
            </a:r>
            <a:r>
              <a:rPr lang="en-US" sz="2000" dirty="0"/>
              <a:t> </a:t>
            </a:r>
          </a:p>
          <a:p>
            <a:pPr lvl="1"/>
            <a:r>
              <a:rPr lang="en-US" sz="2000" dirty="0"/>
              <a:t>Partner with local communities to support </a:t>
            </a:r>
            <a:r>
              <a:rPr lang="en-US" sz="2000" b="1" dirty="0"/>
              <a:t>subsistence practices and food-sharing networks</a:t>
            </a:r>
            <a:r>
              <a:rPr lang="en-US" sz="2000" dirty="0"/>
              <a:t> </a:t>
            </a:r>
          </a:p>
          <a:p>
            <a:pPr lvl="1"/>
            <a:r>
              <a:rPr lang="en-US" sz="2000" dirty="0"/>
              <a:t>Promote nutrition programs addressing chronic disease </a:t>
            </a:r>
          </a:p>
        </p:txBody>
      </p:sp>
    </p:spTree>
    <p:extLst>
      <p:ext uri="{BB962C8B-B14F-4D97-AF65-F5344CB8AC3E}">
        <p14:creationId xmlns:p14="http://schemas.microsoft.com/office/powerpoint/2010/main" val="16248117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C98A213-5994-475E-B327-DC6EC27FBA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A6521B-A7DD-A39A-7917-0CDD22B3FB46}"/>
              </a:ext>
            </a:extLst>
          </p:cNvPr>
          <p:cNvSpPr>
            <a:spLocks noGrp="1"/>
          </p:cNvSpPr>
          <p:nvPr>
            <p:ph type="title"/>
          </p:nvPr>
        </p:nvSpPr>
        <p:spPr>
          <a:xfrm>
            <a:off x="638881" y="670218"/>
            <a:ext cx="10909640" cy="1065836"/>
          </a:xfrm>
        </p:spPr>
        <p:txBody>
          <a:bodyPr vert="horz" lIns="91440" tIns="45720" rIns="91440" bIns="45720" rtlCol="0" anchor="ctr">
            <a:normAutofit/>
          </a:bodyPr>
          <a:lstStyle/>
          <a:p>
            <a:pPr algn="ctr"/>
            <a:r>
              <a:rPr lang="en-US" sz="6600" dirty="0"/>
              <a:t>HUSLIA</a:t>
            </a:r>
          </a:p>
        </p:txBody>
      </p:sp>
      <p:sp>
        <p:nvSpPr>
          <p:cNvPr id="15" name="sketch line">
            <a:extLst>
              <a:ext uri="{FF2B5EF4-FFF2-40B4-BE49-F238E27FC236}">
                <a16:creationId xmlns:a16="http://schemas.microsoft.com/office/drawing/2014/main" id="{4B030A0D-0DAD-4A99-89BB-419527D6A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1800088"/>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E45DFD0A-A9C5-35ED-55FB-EDEAA2B76B41}"/>
              </a:ext>
            </a:extLst>
          </p:cNvPr>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292608" y="3010485"/>
            <a:ext cx="3758184" cy="2818638"/>
          </a:xfrm>
          <a:prstGeom prst="rect">
            <a:avLst/>
          </a:prstGeom>
        </p:spPr>
      </p:pic>
      <p:pic>
        <p:nvPicPr>
          <p:cNvPr id="6" name="Content Placeholder 5">
            <a:extLst>
              <a:ext uri="{FF2B5EF4-FFF2-40B4-BE49-F238E27FC236}">
                <a16:creationId xmlns:a16="http://schemas.microsoft.com/office/drawing/2014/main" id="{0B6B3EBF-F0C4-9315-3BB7-19282C43FC24}"/>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216908" y="3010485"/>
            <a:ext cx="3758184" cy="2818638"/>
          </a:xfrm>
          <a:prstGeom prst="rect">
            <a:avLst/>
          </a:prstGeom>
        </p:spPr>
      </p:pic>
      <p:pic>
        <p:nvPicPr>
          <p:cNvPr id="8" name="Content Placeholder 11">
            <a:extLst>
              <a:ext uri="{FF2B5EF4-FFF2-40B4-BE49-F238E27FC236}">
                <a16:creationId xmlns:a16="http://schemas.microsoft.com/office/drawing/2014/main" id="{7E13AD8F-8E61-1134-D1B6-84807BD8515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1208" y="3010485"/>
            <a:ext cx="3758184" cy="2818638"/>
          </a:xfrm>
          <a:prstGeom prst="rect">
            <a:avLst/>
          </a:prstGeom>
        </p:spPr>
      </p:pic>
    </p:spTree>
    <p:extLst>
      <p:ext uri="{BB962C8B-B14F-4D97-AF65-F5344CB8AC3E}">
        <p14:creationId xmlns:p14="http://schemas.microsoft.com/office/powerpoint/2010/main" val="28523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8">
            <a:extLst>
              <a:ext uri="{FF2B5EF4-FFF2-40B4-BE49-F238E27FC236}">
                <a16:creationId xmlns:a16="http://schemas.microsoft.com/office/drawing/2014/main" id="{3D7E4C9F-7EC2-4C52-9146-0E1435CC2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3" name="Picture 42">
            <a:extLst>
              <a:ext uri="{FF2B5EF4-FFF2-40B4-BE49-F238E27FC236}">
                <a16:creationId xmlns:a16="http://schemas.microsoft.com/office/drawing/2014/main" id="{73E28EAD-A1BB-BFF8-2F01-C592482C84A9}"/>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 y="5"/>
            <a:ext cx="3922776" cy="3937609"/>
          </a:xfrm>
          <a:prstGeom prst="rect">
            <a:avLst/>
          </a:prstGeom>
        </p:spPr>
      </p:pic>
      <p:pic>
        <p:nvPicPr>
          <p:cNvPr id="37" name="Picture 36">
            <a:extLst>
              <a:ext uri="{FF2B5EF4-FFF2-40B4-BE49-F238E27FC236}">
                <a16:creationId xmlns:a16="http://schemas.microsoft.com/office/drawing/2014/main" id="{CA617D33-4D83-C1E1-A0AC-ED983C90A71B}"/>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131633" y="10"/>
            <a:ext cx="3922776" cy="3937599"/>
          </a:xfrm>
          <a:prstGeom prst="rect">
            <a:avLst/>
          </a:prstGeom>
        </p:spPr>
      </p:pic>
      <p:sp useBgFill="1">
        <p:nvSpPr>
          <p:cNvPr id="1041" name="Rectangle 1040">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E1D4B33-2D58-98EE-3B34-7FF1FF8DB215}"/>
              </a:ext>
            </a:extLst>
          </p:cNvPr>
          <p:cNvSpPr>
            <a:spLocks noGrp="1"/>
          </p:cNvSpPr>
          <p:nvPr>
            <p:ph type="title"/>
          </p:nvPr>
        </p:nvSpPr>
        <p:spPr>
          <a:xfrm>
            <a:off x="865325" y="4462819"/>
            <a:ext cx="2869683" cy="1608383"/>
          </a:xfrm>
        </p:spPr>
        <p:txBody>
          <a:bodyPr vert="horz" lIns="91440" tIns="45720" rIns="91440" bIns="45720" rtlCol="0" anchor="ctr">
            <a:normAutofit/>
          </a:bodyPr>
          <a:lstStyle/>
          <a:p>
            <a:r>
              <a:rPr lang="en-US" sz="6600" kern="1200" dirty="0">
                <a:solidFill>
                  <a:schemeClr val="tx1"/>
                </a:solidFill>
                <a:latin typeface="+mj-lt"/>
                <a:ea typeface="+mj-ea"/>
                <a:cs typeface="+mj-cs"/>
              </a:rPr>
              <a:t>KALTAG</a:t>
            </a:r>
          </a:p>
        </p:txBody>
      </p:sp>
      <p:pic>
        <p:nvPicPr>
          <p:cNvPr id="31" name="Picture 30">
            <a:extLst>
              <a:ext uri="{FF2B5EF4-FFF2-40B4-BE49-F238E27FC236}">
                <a16:creationId xmlns:a16="http://schemas.microsoft.com/office/drawing/2014/main" id="{FBEC4B11-2DD6-22B9-B326-3A8C671CA8E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8263267" y="10"/>
            <a:ext cx="3928733" cy="3937599"/>
          </a:xfrm>
          <a:prstGeom prst="rect">
            <a:avLst/>
          </a:prstGeom>
        </p:spPr>
      </p:pic>
      <p:sp>
        <p:nvSpPr>
          <p:cNvPr id="1043" name="Rectangle 1042">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extLst>
              <a:ext uri="{FF2B5EF4-FFF2-40B4-BE49-F238E27FC236}">
                <a16:creationId xmlns:a16="http://schemas.microsoft.com/office/drawing/2014/main" id="{3F6ABE27-D4DA-1EE8-03DA-DBABF927030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8269224" y="4160171"/>
            <a:ext cx="3922776" cy="2149184"/>
          </a:xfrm>
          <a:prstGeom prst="rect">
            <a:avLst/>
          </a:prstGeom>
        </p:spPr>
      </p:pic>
    </p:spTree>
    <p:extLst>
      <p:ext uri="{BB962C8B-B14F-4D97-AF65-F5344CB8AC3E}">
        <p14:creationId xmlns:p14="http://schemas.microsoft.com/office/powerpoint/2010/main" val="3773992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B91957-956D-2FA5-519E-DA5D3455E31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B97239-2685-48C8-8104-1D4E4E383D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1509D07-864D-FA6E-67DF-DDA0EAFEEF9D}"/>
              </a:ext>
            </a:extLst>
          </p:cNvPr>
          <p:cNvPicPr>
            <a:picLocks noChangeAspect="1"/>
          </p:cNvPicPr>
          <p:nvPr/>
        </p:nvPicPr>
        <p:blipFill>
          <a:blip r:embed="rId3" cstate="email">
            <a:extLst>
              <a:ext uri="{28A0092B-C50C-407E-A947-70E740481C1C}">
                <a14:useLocalDpi xmlns:a14="http://schemas.microsoft.com/office/drawing/2010/main"/>
              </a:ext>
            </a:extLst>
          </a:blip>
          <a:srcRect r="-2"/>
          <a:stretch>
            <a:fillRect/>
          </a:stretch>
        </p:blipFill>
        <p:spPr>
          <a:xfrm>
            <a:off x="321734" y="321733"/>
            <a:ext cx="5674894" cy="3030842"/>
          </a:xfrm>
          <a:prstGeom prst="rect">
            <a:avLst/>
          </a:prstGeom>
        </p:spPr>
      </p:pic>
      <p:pic>
        <p:nvPicPr>
          <p:cNvPr id="13" name="Picture 12">
            <a:extLst>
              <a:ext uri="{FF2B5EF4-FFF2-40B4-BE49-F238E27FC236}">
                <a16:creationId xmlns:a16="http://schemas.microsoft.com/office/drawing/2014/main" id="{1800C23D-AFFF-58FE-63A1-A7CC8A9B2CE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1735" y="3524289"/>
            <a:ext cx="2676579" cy="2776517"/>
          </a:xfrm>
          <a:prstGeom prst="rect">
            <a:avLst/>
          </a:prstGeom>
        </p:spPr>
      </p:pic>
      <p:pic>
        <p:nvPicPr>
          <p:cNvPr id="9" name="Content Placeholder 8">
            <a:extLst>
              <a:ext uri="{FF2B5EF4-FFF2-40B4-BE49-F238E27FC236}">
                <a16:creationId xmlns:a16="http://schemas.microsoft.com/office/drawing/2014/main" id="{6C93D29B-4E64-F390-F3EC-4A57D9E8A3B8}"/>
              </a:ext>
            </a:extLst>
          </p:cNvPr>
          <p:cNvPicPr>
            <a:picLocks noGrp="1" noChangeAspect="1"/>
          </p:cNvPicPr>
          <p:nvPr>
            <p:ph sz="half" idx="1"/>
          </p:nvPr>
        </p:nvPicPr>
        <p:blipFill>
          <a:blip r:embed="rId5" cstate="email">
            <a:extLst>
              <a:ext uri="{28A0092B-C50C-407E-A947-70E740481C1C}">
                <a14:useLocalDpi xmlns:a14="http://schemas.microsoft.com/office/drawing/2010/main"/>
              </a:ext>
            </a:extLst>
          </a:blip>
          <a:srcRect/>
          <a:stretch>
            <a:fillRect/>
          </a:stretch>
        </p:blipFill>
        <p:spPr>
          <a:xfrm>
            <a:off x="3159553" y="3514855"/>
            <a:ext cx="2837076" cy="2785951"/>
          </a:xfrm>
          <a:prstGeom prst="rect">
            <a:avLst/>
          </a:prstGeom>
        </p:spPr>
      </p:pic>
      <p:pic>
        <p:nvPicPr>
          <p:cNvPr id="21" name="Picture 20">
            <a:extLst>
              <a:ext uri="{FF2B5EF4-FFF2-40B4-BE49-F238E27FC236}">
                <a16:creationId xmlns:a16="http://schemas.microsoft.com/office/drawing/2014/main" id="{1EFD06F4-DC3B-B2E0-1633-CB9E88758A27}"/>
              </a:ext>
            </a:extLst>
          </p:cNvPr>
          <p:cNvPicPr>
            <a:picLocks noChangeAspect="1"/>
          </p:cNvPicPr>
          <p:nvPr/>
        </p:nvPicPr>
        <p:blipFill>
          <a:blip r:embed="rId6" cstate="email">
            <a:extLst>
              <a:ext uri="{28A0092B-C50C-407E-A947-70E740481C1C}">
                <a14:useLocalDpi xmlns:a14="http://schemas.microsoft.com/office/drawing/2010/main"/>
              </a:ext>
            </a:extLst>
          </a:blip>
          <a:srcRect r="-2"/>
          <a:stretch>
            <a:fillRect/>
          </a:stretch>
        </p:blipFill>
        <p:spPr>
          <a:xfrm>
            <a:off x="6195373" y="321733"/>
            <a:ext cx="5674892" cy="5979074"/>
          </a:xfrm>
          <a:prstGeom prst="rect">
            <a:avLst/>
          </a:prstGeom>
        </p:spPr>
      </p:pic>
      <p:sp>
        <p:nvSpPr>
          <p:cNvPr id="22" name="TextBox 21">
            <a:extLst>
              <a:ext uri="{FF2B5EF4-FFF2-40B4-BE49-F238E27FC236}">
                <a16:creationId xmlns:a16="http://schemas.microsoft.com/office/drawing/2014/main" id="{9881C1FB-0EA7-A8A4-4A79-EFA6F85259DE}"/>
              </a:ext>
            </a:extLst>
          </p:cNvPr>
          <p:cNvSpPr txBox="1"/>
          <p:nvPr/>
        </p:nvSpPr>
        <p:spPr>
          <a:xfrm>
            <a:off x="6316838" y="557193"/>
            <a:ext cx="6667928"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AKP and TANANA</a:t>
            </a:r>
          </a:p>
        </p:txBody>
      </p:sp>
    </p:spTree>
    <p:extLst>
      <p:ext uri="{BB962C8B-B14F-4D97-AF65-F5344CB8AC3E}">
        <p14:creationId xmlns:p14="http://schemas.microsoft.com/office/powerpoint/2010/main" val="27373092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9C582D-55CA-6794-3FEB-A0D1040B97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573" y="2143125"/>
            <a:ext cx="5552209" cy="4164157"/>
          </a:xfrm>
          <a:prstGeom prst="rect">
            <a:avLst/>
          </a:prstGeom>
        </p:spPr>
      </p:pic>
      <p:pic>
        <p:nvPicPr>
          <p:cNvPr id="4" name="Picture 3">
            <a:extLst>
              <a:ext uri="{FF2B5EF4-FFF2-40B4-BE49-F238E27FC236}">
                <a16:creationId xmlns:a16="http://schemas.microsoft.com/office/drawing/2014/main" id="{3678616F-0C6C-8593-45D0-CE2DC747A14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8735" y="2143125"/>
            <a:ext cx="5552209" cy="4164158"/>
          </a:xfrm>
          <a:prstGeom prst="rect">
            <a:avLst/>
          </a:prstGeom>
        </p:spPr>
      </p:pic>
      <p:sp>
        <p:nvSpPr>
          <p:cNvPr id="10" name="TextBox 9">
            <a:extLst>
              <a:ext uri="{FF2B5EF4-FFF2-40B4-BE49-F238E27FC236}">
                <a16:creationId xmlns:a16="http://schemas.microsoft.com/office/drawing/2014/main" id="{E3EA7830-EE9F-F138-FD34-CFCCF52D8322}"/>
              </a:ext>
            </a:extLst>
          </p:cNvPr>
          <p:cNvSpPr txBox="1"/>
          <p:nvPr/>
        </p:nvSpPr>
        <p:spPr>
          <a:xfrm>
            <a:off x="1669311" y="685800"/>
            <a:ext cx="5784111"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panose="020F0502020204030204"/>
                <a:ea typeface="+mn-ea"/>
                <a:cs typeface="+mn-cs"/>
              </a:rPr>
              <a:t>GALENA</a:t>
            </a:r>
          </a:p>
        </p:txBody>
      </p:sp>
    </p:spTree>
    <p:extLst>
      <p:ext uri="{BB962C8B-B14F-4D97-AF65-F5344CB8AC3E}">
        <p14:creationId xmlns:p14="http://schemas.microsoft.com/office/powerpoint/2010/main" val="145000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332004EE-0F74-CF2F-0DB8-27AEEF04762F}"/>
              </a:ext>
            </a:extLst>
          </p:cNvPr>
          <p:cNvPicPr>
            <a:picLocks noChangeAspect="1"/>
          </p:cNvPicPr>
          <p:nvPr/>
        </p:nvPicPr>
        <p:blipFill>
          <a:blip r:embed="rId3" cstate="email">
            <a:extLst>
              <a:ext uri="{28A0092B-C50C-407E-A947-70E740481C1C}">
                <a14:useLocalDpi xmlns:a14="http://schemas.microsoft.com/office/drawing/2010/main"/>
              </a:ext>
            </a:extLst>
          </a:blip>
          <a:srcRect r="-2" b="-3"/>
          <a:stretch>
            <a:fillRect/>
          </a:stretch>
        </p:blipFill>
        <p:spPr>
          <a:xfrm>
            <a:off x="159026" y="160165"/>
            <a:ext cx="5806505" cy="3181935"/>
          </a:xfrm>
          <a:prstGeom prst="rect">
            <a:avLst/>
          </a:prstGeom>
        </p:spPr>
      </p:pic>
      <p:pic>
        <p:nvPicPr>
          <p:cNvPr id="16" name="Picture 15">
            <a:extLst>
              <a:ext uri="{FF2B5EF4-FFF2-40B4-BE49-F238E27FC236}">
                <a16:creationId xmlns:a16="http://schemas.microsoft.com/office/drawing/2014/main" id="{1DB6C313-4DA2-E106-02C6-3C3D98E80BE4}"/>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rot="5400000">
            <a:off x="6008969" y="345215"/>
            <a:ext cx="3181935" cy="2822342"/>
          </a:xfrm>
          <a:prstGeom prst="rect">
            <a:avLst/>
          </a:prstGeom>
        </p:spPr>
      </p:pic>
      <p:pic>
        <p:nvPicPr>
          <p:cNvPr id="20" name="Picture 19">
            <a:extLst>
              <a:ext uri="{FF2B5EF4-FFF2-40B4-BE49-F238E27FC236}">
                <a16:creationId xmlns:a16="http://schemas.microsoft.com/office/drawing/2014/main" id="{2C36DE62-EB60-06FF-AC00-31A3DCE13145}"/>
              </a:ext>
            </a:extLst>
          </p:cNvPr>
          <p:cNvPicPr>
            <a:picLocks noChangeAspect="1"/>
          </p:cNvPicPr>
          <p:nvPr/>
        </p:nvPicPr>
        <p:blipFill>
          <a:blip r:embed="rId5" cstate="email">
            <a:extLst>
              <a:ext uri="{28A0092B-C50C-407E-A947-70E740481C1C}">
                <a14:useLocalDpi xmlns:a14="http://schemas.microsoft.com/office/drawing/2010/main"/>
              </a:ext>
            </a:extLst>
          </a:blip>
          <a:srcRect b="-4"/>
          <a:stretch>
            <a:fillRect/>
          </a:stretch>
        </p:blipFill>
        <p:spPr>
          <a:xfrm>
            <a:off x="9174460" y="160165"/>
            <a:ext cx="2851140" cy="3181935"/>
          </a:xfrm>
          <a:prstGeom prst="rect">
            <a:avLst/>
          </a:prstGeom>
        </p:spPr>
      </p:pic>
      <p:pic>
        <p:nvPicPr>
          <p:cNvPr id="12" name="Picture 11">
            <a:extLst>
              <a:ext uri="{FF2B5EF4-FFF2-40B4-BE49-F238E27FC236}">
                <a16:creationId xmlns:a16="http://schemas.microsoft.com/office/drawing/2014/main" id="{79AA9C87-81C0-0F60-B297-6DDFE69EFD09}"/>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rot="5400000">
            <a:off x="1695921" y="2011066"/>
            <a:ext cx="2796836" cy="5806505"/>
          </a:xfrm>
          <a:prstGeom prst="rect">
            <a:avLst/>
          </a:prstGeom>
        </p:spPr>
      </p:pic>
      <p:pic>
        <p:nvPicPr>
          <p:cNvPr id="10" name="Picture 9">
            <a:extLst>
              <a:ext uri="{FF2B5EF4-FFF2-40B4-BE49-F238E27FC236}">
                <a16:creationId xmlns:a16="http://schemas.microsoft.com/office/drawing/2014/main" id="{9B9994E3-69D2-5035-45CB-27452E3FD9BD}"/>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194411" y="3510646"/>
            <a:ext cx="2822342" cy="2796836"/>
          </a:xfrm>
          <a:prstGeom prst="rect">
            <a:avLst/>
          </a:prstGeom>
        </p:spPr>
      </p:pic>
      <p:pic>
        <p:nvPicPr>
          <p:cNvPr id="14" name="Picture 13">
            <a:extLst>
              <a:ext uri="{FF2B5EF4-FFF2-40B4-BE49-F238E27FC236}">
                <a16:creationId xmlns:a16="http://schemas.microsoft.com/office/drawing/2014/main" id="{67B0EA54-4675-6652-6F06-9A0F654106F8}"/>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rot="5400000">
            <a:off x="9214631" y="3483494"/>
            <a:ext cx="2796836" cy="2851140"/>
          </a:xfrm>
          <a:prstGeom prst="rect">
            <a:avLst/>
          </a:prstGeom>
        </p:spPr>
      </p:pic>
    </p:spTree>
    <p:extLst>
      <p:ext uri="{BB962C8B-B14F-4D97-AF65-F5344CB8AC3E}">
        <p14:creationId xmlns:p14="http://schemas.microsoft.com/office/powerpoint/2010/main" val="4212435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3D50453-510E-6E84-7E24-6270A921A97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644" y="218586"/>
            <a:ext cx="8490088" cy="5844283"/>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a:extLst>
              <a:ext uri="{FF2B5EF4-FFF2-40B4-BE49-F238E27FC236}">
                <a16:creationId xmlns:a16="http://schemas.microsoft.com/office/drawing/2014/main" id="{6F524E3F-FC74-069A-9032-8AB15487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816009" y="2403528"/>
            <a:ext cx="3104528" cy="413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EC3153F-23E8-6F62-DCDB-71A1FF9F76CC}"/>
              </a:ext>
            </a:extLst>
          </p:cNvPr>
          <p:cNvSpPr txBox="1"/>
          <p:nvPr/>
        </p:nvSpPr>
        <p:spPr>
          <a:xfrm>
            <a:off x="8609744" y="482885"/>
            <a:ext cx="2722651"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libri" panose="020F0502020204030204"/>
                <a:ea typeface="+mn-ea"/>
                <a:cs typeface="+mn-cs"/>
              </a:rPr>
              <a:t>MINTO </a:t>
            </a:r>
          </a:p>
        </p:txBody>
      </p:sp>
    </p:spTree>
    <p:extLst>
      <p:ext uri="{BB962C8B-B14F-4D97-AF65-F5344CB8AC3E}">
        <p14:creationId xmlns:p14="http://schemas.microsoft.com/office/powerpoint/2010/main" val="4000910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D69E2B-C16F-5553-76BE-338D3331D83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864" y="2397701"/>
            <a:ext cx="5448300" cy="4086225"/>
          </a:xfrm>
          <a:prstGeom prst="rect">
            <a:avLst/>
          </a:prstGeom>
        </p:spPr>
      </p:pic>
      <p:pic>
        <p:nvPicPr>
          <p:cNvPr id="5" name="Picture 4">
            <a:extLst>
              <a:ext uri="{FF2B5EF4-FFF2-40B4-BE49-F238E27FC236}">
                <a16:creationId xmlns:a16="http://schemas.microsoft.com/office/drawing/2014/main" id="{6D215C72-0585-BE0D-A3D3-0057F75787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0" y="480578"/>
            <a:ext cx="6109855" cy="4582391"/>
          </a:xfrm>
          <a:prstGeom prst="rect">
            <a:avLst/>
          </a:prstGeom>
        </p:spPr>
      </p:pic>
      <p:sp>
        <p:nvSpPr>
          <p:cNvPr id="6" name="TextBox 5">
            <a:extLst>
              <a:ext uri="{FF2B5EF4-FFF2-40B4-BE49-F238E27FC236}">
                <a16:creationId xmlns:a16="http://schemas.microsoft.com/office/drawing/2014/main" id="{A347EA8D-BBE4-17CD-64CB-9C59739B1FF9}"/>
              </a:ext>
            </a:extLst>
          </p:cNvPr>
          <p:cNvSpPr txBox="1"/>
          <p:nvPr/>
        </p:nvSpPr>
        <p:spPr>
          <a:xfrm>
            <a:off x="854765" y="725557"/>
            <a:ext cx="402534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ALLAKAKET</a:t>
            </a:r>
          </a:p>
        </p:txBody>
      </p:sp>
    </p:spTree>
    <p:extLst>
      <p:ext uri="{BB962C8B-B14F-4D97-AF65-F5344CB8AC3E}">
        <p14:creationId xmlns:p14="http://schemas.microsoft.com/office/powerpoint/2010/main" val="2259336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C9C6609-AF25-9D1C-CF00-A2D483634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09A4CE-DC3F-A2F7-29C5-F0130B241BDB}"/>
              </a:ext>
            </a:extLst>
          </p:cNvPr>
          <p:cNvSpPr>
            <a:spLocks noGrp="1"/>
          </p:cNvSpPr>
          <p:nvPr>
            <p:ph type="title"/>
          </p:nvPr>
        </p:nvSpPr>
        <p:spPr>
          <a:xfrm>
            <a:off x="838200" y="745958"/>
            <a:ext cx="10515600" cy="4632158"/>
          </a:xfrm>
        </p:spPr>
        <p:txBody>
          <a:bodyPr>
            <a:normAutofit fontScale="90000"/>
          </a:bodyPr>
          <a:lstStyle/>
          <a:p>
            <a:pPr algn="ct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7300" b="1" dirty="0">
                <a:solidFill>
                  <a:srgbClr val="02698C"/>
                </a:solidFill>
                <a:latin typeface="Source Sans Pro SemiBold" panose="020B0503030403020204" pitchFamily="34" charset="0"/>
                <a:ea typeface="Source Sans Pro SemiBold" panose="020B0503030403020204" pitchFamily="34" charset="0"/>
              </a:rPr>
              <a:t>Announcements</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Tamar Ben-Yosef</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A2P2 Executive Director </a:t>
            </a:r>
            <a:br>
              <a:rPr lang="en-US" sz="6000" b="1" dirty="0">
                <a:latin typeface="Source Sans Pro SemiBold" panose="020B0503030403020204" pitchFamily="34" charset="0"/>
                <a:ea typeface="Source Sans Pro SemiBold" panose="020B0503030403020204" pitchFamily="34" charset="0"/>
              </a:rPr>
            </a:br>
            <a:br>
              <a:rPr lang="en-US" sz="6000" b="1" dirty="0">
                <a:latin typeface="Source Sans Pro SemiBold" panose="020B0503030403020204" pitchFamily="34" charset="0"/>
                <a:ea typeface="Source Sans Pro SemiBold" panose="020B0503030403020204" pitchFamily="34" charset="0"/>
              </a:rPr>
            </a:br>
            <a:endParaRPr lang="en-US" sz="6000" b="1" dirty="0">
              <a:latin typeface="Source Sans Pro SemiBold" panose="020B0503030403020204" pitchFamily="34" charset="0"/>
              <a:ea typeface="Source Sans Pro SemiBold" panose="020B0503030403020204" pitchFamily="34" charset="0"/>
            </a:endParaRPr>
          </a:p>
        </p:txBody>
      </p:sp>
    </p:spTree>
    <p:extLst>
      <p:ext uri="{BB962C8B-B14F-4D97-AF65-F5344CB8AC3E}">
        <p14:creationId xmlns:p14="http://schemas.microsoft.com/office/powerpoint/2010/main" val="204601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E2D9CA0-1791-40C7-A419-1A0FC27F1453}"/>
              </a:ext>
            </a:extLst>
          </p:cNvPr>
          <p:cNvSpPr>
            <a:spLocks noGrp="1"/>
          </p:cNvSpPr>
          <p:nvPr>
            <p:ph type="title"/>
          </p:nvPr>
        </p:nvSpPr>
        <p:spPr>
          <a:xfrm>
            <a:off x="586478" y="1683756"/>
            <a:ext cx="3115265" cy="2396359"/>
          </a:xfrm>
        </p:spPr>
        <p:txBody>
          <a:bodyPr anchor="b">
            <a:normAutofit/>
          </a:bodyPr>
          <a:lstStyle/>
          <a:p>
            <a:pPr algn="ctr"/>
            <a:r>
              <a:rPr lang="en-US" sz="4000" dirty="0">
                <a:solidFill>
                  <a:srgbClr val="FFFFFF"/>
                </a:solidFill>
              </a:rPr>
              <a:t>ANTHC </a:t>
            </a:r>
            <a:r>
              <a:rPr lang="en-US" sz="4000" dirty="0" err="1">
                <a:solidFill>
                  <a:srgbClr val="FFFFFF"/>
                </a:solidFill>
              </a:rPr>
              <a:t>EpiCenter</a:t>
            </a:r>
            <a:r>
              <a:rPr lang="en-US" sz="4000" dirty="0">
                <a:solidFill>
                  <a:srgbClr val="FFFFFF"/>
                </a:solidFill>
              </a:rPr>
              <a:t> Public Health Grant</a:t>
            </a:r>
          </a:p>
        </p:txBody>
      </p:sp>
      <p:graphicFrame>
        <p:nvGraphicFramePr>
          <p:cNvPr id="10" name="Content Placeholder 2">
            <a:extLst>
              <a:ext uri="{FF2B5EF4-FFF2-40B4-BE49-F238E27FC236}">
                <a16:creationId xmlns:a16="http://schemas.microsoft.com/office/drawing/2014/main" id="{AEEB9FFF-EDFD-4B88-AA95-2E693F9B4320}"/>
              </a:ext>
            </a:extLst>
          </p:cNvPr>
          <p:cNvGraphicFramePr>
            <a:graphicFrameLocks noGrp="1"/>
          </p:cNvGraphicFramePr>
          <p:nvPr>
            <p:ph idx="1"/>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603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83CD-059C-4A3C-8337-1053A06658D2}"/>
              </a:ext>
            </a:extLst>
          </p:cNvPr>
          <p:cNvSpPr>
            <a:spLocks noGrp="1"/>
          </p:cNvSpPr>
          <p:nvPr>
            <p:ph type="title"/>
          </p:nvPr>
        </p:nvSpPr>
        <p:spPr/>
        <p:txBody>
          <a:bodyPr anchor="b">
            <a:normAutofit fontScale="90000"/>
          </a:bodyPr>
          <a:lstStyle/>
          <a:p>
            <a:r>
              <a:rPr lang="en-US" sz="3800" b="1" dirty="0"/>
              <a:t>Improving Child Health:</a:t>
            </a:r>
            <a:br>
              <a:rPr lang="en-US" sz="3800" b="1" dirty="0"/>
            </a:br>
            <a:r>
              <a:rPr lang="en-US" sz="3800" b="1" dirty="0"/>
              <a:t>Identifying and addressing barriers to well-child visit adherence among 0-5 year olds</a:t>
            </a:r>
            <a:endParaRPr lang="en-US" sz="3800" dirty="0"/>
          </a:p>
        </p:txBody>
      </p:sp>
    </p:spTree>
    <p:extLst>
      <p:ext uri="{BB962C8B-B14F-4D97-AF65-F5344CB8AC3E}">
        <p14:creationId xmlns:p14="http://schemas.microsoft.com/office/powerpoint/2010/main" val="23379059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a:xfrm>
            <a:off x="-3" y="2484158"/>
            <a:ext cx="4038605" cy="2868427"/>
          </a:xfrm>
          <a:prstGeom prst="ellipse">
            <a:avLst/>
          </a:prstGeom>
        </p:spPr>
        <p:txBody>
          <a:bodyPr vert="horz" lIns="91440" tIns="45720" rIns="91440" bIns="45720" rtlCol="0" anchor="t">
            <a:normAutofit/>
          </a:bodyPr>
          <a:lstStyle/>
          <a:p>
            <a:pPr algn="ctr"/>
            <a:r>
              <a:rPr lang="en-US" sz="3400" kern="1200" dirty="0">
                <a:solidFill>
                  <a:srgbClr val="FFFFFF"/>
                </a:solidFill>
                <a:latin typeface="+mj-lt"/>
                <a:ea typeface="+mj-ea"/>
                <a:cs typeface="+mj-cs"/>
              </a:rPr>
              <a:t>TCC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Well Child Visit Rates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(ages 0-5)</a:t>
            </a:r>
          </a:p>
        </p:txBody>
      </p:sp>
      <p:pic>
        <p:nvPicPr>
          <p:cNvPr id="9" name="Content Placeholder 8">
            <a:extLst>
              <a:ext uri="{FF2B5EF4-FFF2-40B4-BE49-F238E27FC236}">
                <a16:creationId xmlns:a16="http://schemas.microsoft.com/office/drawing/2014/main" id="{477DCD51-E089-B709-D76F-AB3E05A47695}"/>
              </a:ext>
            </a:extLst>
          </p:cNvPr>
          <p:cNvPicPr>
            <a:picLocks noGrp="1" noChangeAspect="1"/>
          </p:cNvPicPr>
          <p:nvPr>
            <p:ph idx="1"/>
          </p:nvPr>
        </p:nvPicPr>
        <p:blipFill>
          <a:blip r:embed="rId2"/>
          <a:stretch>
            <a:fillRect/>
          </a:stretch>
        </p:blipFill>
        <p:spPr>
          <a:xfrm>
            <a:off x="4502428" y="1252244"/>
            <a:ext cx="7225748" cy="4353512"/>
          </a:xfrm>
          <a:prstGeom prst="rect">
            <a:avLst/>
          </a:prstGeom>
        </p:spPr>
      </p:pic>
    </p:spTree>
    <p:extLst>
      <p:ext uri="{BB962C8B-B14F-4D97-AF65-F5344CB8AC3E}">
        <p14:creationId xmlns:p14="http://schemas.microsoft.com/office/powerpoint/2010/main" val="1249466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AC70A0AD-4A0C-40FD-A774-6B09C1736F33}"/>
              </a:ext>
            </a:extLst>
          </p:cNvPr>
          <p:cNvSpPr>
            <a:spLocks noGrp="1"/>
          </p:cNvSpPr>
          <p:nvPr>
            <p:ph type="title"/>
          </p:nvPr>
        </p:nvSpPr>
        <p:spPr>
          <a:xfrm>
            <a:off x="995905" y="876156"/>
            <a:ext cx="10515600" cy="1325563"/>
          </a:xfrm>
        </p:spPr>
        <p:txBody>
          <a:bodyPr/>
          <a:lstStyle/>
          <a:p>
            <a:r>
              <a:rPr lang="en-US" dirty="0"/>
              <a:t>Why Well-Child Visit Attendance Matters </a:t>
            </a:r>
          </a:p>
        </p:txBody>
      </p:sp>
      <p:sp>
        <p:nvSpPr>
          <p:cNvPr id="3" name="Text Placeholder 2">
            <a:extLst>
              <a:ext uri="{FF2B5EF4-FFF2-40B4-BE49-F238E27FC236}">
                <a16:creationId xmlns:a16="http://schemas.microsoft.com/office/drawing/2014/main" id="{A5AE4F89-DAE1-40CE-8F5C-C60CF296379E}"/>
              </a:ext>
            </a:extLst>
          </p:cNvPr>
          <p:cNvSpPr>
            <a:spLocks noGrp="1"/>
          </p:cNvSpPr>
          <p:nvPr>
            <p:ph type="body" idx="1"/>
          </p:nvPr>
        </p:nvSpPr>
        <p:spPr>
          <a:xfrm>
            <a:off x="1338072" y="2414017"/>
            <a:ext cx="3957828" cy="711244"/>
          </a:xfrm>
        </p:spPr>
        <p:txBody>
          <a:bodyPr>
            <a:normAutofit fontScale="77500" lnSpcReduction="20000"/>
          </a:bodyPr>
          <a:lstStyle/>
          <a:p>
            <a:r>
              <a:rPr lang="en-US" dirty="0"/>
              <a:t>For Individual Children</a:t>
            </a:r>
          </a:p>
        </p:txBody>
      </p:sp>
      <p:sp>
        <p:nvSpPr>
          <p:cNvPr id="4" name="Content Placeholder 3">
            <a:extLst>
              <a:ext uri="{FF2B5EF4-FFF2-40B4-BE49-F238E27FC236}">
                <a16:creationId xmlns:a16="http://schemas.microsoft.com/office/drawing/2014/main" id="{947F062E-956B-4680-B26F-D1CA5D55B048}"/>
              </a:ext>
            </a:extLst>
          </p:cNvPr>
          <p:cNvSpPr>
            <a:spLocks noGrp="1"/>
          </p:cNvSpPr>
          <p:nvPr>
            <p:ph sz="half" idx="2"/>
          </p:nvPr>
        </p:nvSpPr>
        <p:spPr>
          <a:xfrm>
            <a:off x="1389451" y="3289852"/>
            <a:ext cx="4868473" cy="2900635"/>
          </a:xfrm>
        </p:spPr>
        <p:txBody>
          <a:bodyPr>
            <a:normAutofit/>
          </a:bodyPr>
          <a:lstStyle/>
          <a:p>
            <a:r>
              <a:rPr lang="en-US" dirty="0"/>
              <a:t>Early detection of developmental, behavioral, and medical concerns</a:t>
            </a:r>
          </a:p>
          <a:p>
            <a:r>
              <a:rPr lang="en-US" dirty="0"/>
              <a:t>Timely and complete immunizations</a:t>
            </a:r>
          </a:p>
          <a:p>
            <a:r>
              <a:rPr lang="en-US" dirty="0"/>
              <a:t>Fewer preventable hospitalizations</a:t>
            </a:r>
          </a:p>
          <a:p>
            <a:r>
              <a:rPr lang="en-US" dirty="0"/>
              <a:t>Structured guidance for parents on growth, safety, and wellness</a:t>
            </a:r>
          </a:p>
        </p:txBody>
      </p:sp>
      <p:sp>
        <p:nvSpPr>
          <p:cNvPr id="10" name="Text Placeholder 9">
            <a:extLst>
              <a:ext uri="{FF2B5EF4-FFF2-40B4-BE49-F238E27FC236}">
                <a16:creationId xmlns:a16="http://schemas.microsoft.com/office/drawing/2014/main" id="{631D8CAB-33A0-4094-87E1-8E142A537A5F}"/>
              </a:ext>
            </a:extLst>
          </p:cNvPr>
          <p:cNvSpPr>
            <a:spLocks noGrp="1"/>
          </p:cNvSpPr>
          <p:nvPr>
            <p:ph type="body" sz="quarter" idx="13"/>
          </p:nvPr>
        </p:nvSpPr>
        <p:spPr>
          <a:xfrm>
            <a:off x="6510528" y="2414017"/>
            <a:ext cx="4576572" cy="713232"/>
          </a:xfrm>
        </p:spPr>
        <p:txBody>
          <a:bodyPr>
            <a:normAutofit fontScale="70000" lnSpcReduction="20000"/>
          </a:bodyPr>
          <a:lstStyle/>
          <a:p>
            <a:r>
              <a:rPr lang="en-US" dirty="0"/>
              <a:t>For Families &amp; Communities</a:t>
            </a:r>
          </a:p>
        </p:txBody>
      </p:sp>
      <p:sp>
        <p:nvSpPr>
          <p:cNvPr id="11" name="Content Placeholder 10">
            <a:extLst>
              <a:ext uri="{FF2B5EF4-FFF2-40B4-BE49-F238E27FC236}">
                <a16:creationId xmlns:a16="http://schemas.microsoft.com/office/drawing/2014/main" id="{38401151-47ED-4A91-BB32-1E8E0B90F771}"/>
              </a:ext>
            </a:extLst>
          </p:cNvPr>
          <p:cNvSpPr>
            <a:spLocks noGrp="1"/>
          </p:cNvSpPr>
          <p:nvPr>
            <p:ph sz="quarter" idx="14"/>
          </p:nvPr>
        </p:nvSpPr>
        <p:spPr>
          <a:xfrm>
            <a:off x="6743700" y="3339547"/>
            <a:ext cx="4343400" cy="2850940"/>
          </a:xfrm>
        </p:spPr>
        <p:txBody>
          <a:bodyPr>
            <a:normAutofit lnSpcReduction="10000"/>
          </a:bodyPr>
          <a:lstStyle/>
          <a:p>
            <a:r>
              <a:rPr lang="en-US" dirty="0"/>
              <a:t>Improve access to care and support health equity</a:t>
            </a:r>
          </a:p>
          <a:p>
            <a:r>
              <a:rPr lang="en-US" dirty="0"/>
              <a:t>Shifts utilization from emergency and urgent care settings</a:t>
            </a:r>
          </a:p>
          <a:p>
            <a:r>
              <a:rPr lang="en-US" dirty="0"/>
              <a:t>Reduce communicable diseases</a:t>
            </a:r>
          </a:p>
          <a:p>
            <a:r>
              <a:rPr lang="en-US" dirty="0"/>
              <a:t>Serve as consistent touchpoint for social needs resources</a:t>
            </a:r>
          </a:p>
        </p:txBody>
      </p:sp>
    </p:spTree>
    <p:extLst>
      <p:ext uri="{BB962C8B-B14F-4D97-AF65-F5344CB8AC3E}">
        <p14:creationId xmlns:p14="http://schemas.microsoft.com/office/powerpoint/2010/main" val="27083564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53F4F-A16A-4B8B-9227-2EB4EFA020AA}"/>
              </a:ext>
            </a:extLst>
          </p:cNvPr>
          <p:cNvSpPr>
            <a:spLocks noGrp="1"/>
          </p:cNvSpPr>
          <p:nvPr>
            <p:ph type="title"/>
          </p:nvPr>
        </p:nvSpPr>
        <p:spPr/>
        <p:txBody>
          <a:bodyPr>
            <a:normAutofit/>
          </a:bodyPr>
          <a:lstStyle/>
          <a:p>
            <a:r>
              <a:rPr lang="en-US" dirty="0"/>
              <a:t>Initial Steps</a:t>
            </a:r>
          </a:p>
        </p:txBody>
      </p:sp>
      <p:sp>
        <p:nvSpPr>
          <p:cNvPr id="3" name="Text Placeholder 2">
            <a:extLst>
              <a:ext uri="{FF2B5EF4-FFF2-40B4-BE49-F238E27FC236}">
                <a16:creationId xmlns:a16="http://schemas.microsoft.com/office/drawing/2014/main" id="{4BF9879B-7534-4AE1-813D-DDCAD3281B73}"/>
              </a:ext>
            </a:extLst>
          </p:cNvPr>
          <p:cNvSpPr>
            <a:spLocks noGrp="1"/>
          </p:cNvSpPr>
          <p:nvPr>
            <p:ph type="body" sz="quarter" idx="13"/>
          </p:nvPr>
        </p:nvSpPr>
        <p:spPr/>
        <p:txBody>
          <a:bodyPr/>
          <a:lstStyle/>
          <a:p>
            <a:endParaRPr lang="en-US" sz="3200" dirty="0">
              <a:solidFill>
                <a:schemeClr val="bg1"/>
              </a:solidFill>
            </a:endParaRPr>
          </a:p>
          <a:p>
            <a:endParaRPr lang="en-US" dirty="0"/>
          </a:p>
        </p:txBody>
      </p:sp>
    </p:spTree>
    <p:extLst>
      <p:ext uri="{BB962C8B-B14F-4D97-AF65-F5344CB8AC3E}">
        <p14:creationId xmlns:p14="http://schemas.microsoft.com/office/powerpoint/2010/main" val="2201432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CDF373-B5D6-4F86-8E13-9DB2240140AA}"/>
              </a:ext>
            </a:extLst>
          </p:cNvPr>
          <p:cNvSpPr>
            <a:spLocks noGrp="1"/>
          </p:cNvSpPr>
          <p:nvPr>
            <p:ph type="title"/>
          </p:nvPr>
        </p:nvSpPr>
        <p:spPr>
          <a:xfrm>
            <a:off x="630944" y="124876"/>
            <a:ext cx="11561056" cy="964134"/>
          </a:xfrm>
        </p:spPr>
        <p:txBody>
          <a:bodyPr>
            <a:normAutofit/>
          </a:bodyPr>
          <a:lstStyle/>
          <a:p>
            <a:r>
              <a:rPr lang="en-US" dirty="0"/>
              <a:t>Launching Awareness: Early Messaging</a:t>
            </a:r>
          </a:p>
        </p:txBody>
      </p:sp>
      <p:sp>
        <p:nvSpPr>
          <p:cNvPr id="7" name="Content Placeholder 6">
            <a:extLst>
              <a:ext uri="{FF2B5EF4-FFF2-40B4-BE49-F238E27FC236}">
                <a16:creationId xmlns:a16="http://schemas.microsoft.com/office/drawing/2014/main" id="{922901A9-2FA2-4FF9-8C8C-B9DE9921F62D}"/>
              </a:ext>
            </a:extLst>
          </p:cNvPr>
          <p:cNvSpPr>
            <a:spLocks noGrp="1"/>
          </p:cNvSpPr>
          <p:nvPr>
            <p:ph idx="1"/>
          </p:nvPr>
        </p:nvSpPr>
        <p:spPr>
          <a:xfrm>
            <a:off x="0" y="1338012"/>
            <a:ext cx="6334125" cy="1922525"/>
          </a:xfrm>
        </p:spPr>
        <p:txBody>
          <a:bodyPr>
            <a:normAutofit/>
          </a:bodyPr>
          <a:lstStyle/>
          <a:p>
            <a:pPr marL="342900" indent="-342900">
              <a:lnSpc>
                <a:spcPct val="110000"/>
              </a:lnSpc>
              <a:buFont typeface="Arial" panose="020B0604020202020204" pitchFamily="34" charset="0"/>
              <a:buChar char="•"/>
            </a:pPr>
            <a:r>
              <a:rPr lang="en-US" dirty="0"/>
              <a:t>Social Media Campaign &amp; Digital  Monitors</a:t>
            </a:r>
            <a:endParaRPr lang="en-US" sz="2000" dirty="0"/>
          </a:p>
          <a:p>
            <a:pPr marL="342900" indent="-342900">
              <a:buFont typeface="Arial" panose="020B0604020202020204" pitchFamily="34" charset="0"/>
              <a:buChar char="•"/>
            </a:pPr>
            <a:r>
              <a:rPr lang="en-US" dirty="0"/>
              <a:t>Newsletter Article</a:t>
            </a:r>
          </a:p>
          <a:p>
            <a:endParaRPr lang="en-US" dirty="0"/>
          </a:p>
        </p:txBody>
      </p:sp>
      <p:pic>
        <p:nvPicPr>
          <p:cNvPr id="12" name="Picture 11" descr="A colorful staircase with text and images&#10;&#10;AI-generated content may be incorrect.">
            <a:extLst>
              <a:ext uri="{FF2B5EF4-FFF2-40B4-BE49-F238E27FC236}">
                <a16:creationId xmlns:a16="http://schemas.microsoft.com/office/drawing/2014/main" id="{0969EDB7-6D86-91D4-9D31-41468B7F6F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9946" y="1170965"/>
            <a:ext cx="6102720" cy="2975076"/>
          </a:xfrm>
          <a:prstGeom prst="rect">
            <a:avLst/>
          </a:prstGeom>
        </p:spPr>
      </p:pic>
      <p:pic>
        <p:nvPicPr>
          <p:cNvPr id="21" name="Picture 20">
            <a:extLst>
              <a:ext uri="{FF2B5EF4-FFF2-40B4-BE49-F238E27FC236}">
                <a16:creationId xmlns:a16="http://schemas.microsoft.com/office/drawing/2014/main" id="{25BCC938-4480-826B-3F9A-4E58D27A50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4830" y="4146041"/>
            <a:ext cx="2745734" cy="2639721"/>
          </a:xfrm>
          <a:prstGeom prst="rect">
            <a:avLst/>
          </a:prstGeom>
        </p:spPr>
      </p:pic>
      <p:pic>
        <p:nvPicPr>
          <p:cNvPr id="24" name="Picture 23">
            <a:extLst>
              <a:ext uri="{FF2B5EF4-FFF2-40B4-BE49-F238E27FC236}">
                <a16:creationId xmlns:a16="http://schemas.microsoft.com/office/drawing/2014/main" id="{E8F345EA-73BF-9256-969A-76188F759B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5677" y="3245006"/>
            <a:ext cx="3550703" cy="1048220"/>
          </a:xfrm>
          <a:prstGeom prst="rect">
            <a:avLst/>
          </a:prstGeom>
        </p:spPr>
      </p:pic>
      <p:pic>
        <p:nvPicPr>
          <p:cNvPr id="26" name="Picture 25" descr="A child in a chair with a crown&#10;&#10;AI-generated content may be incorrect.">
            <a:extLst>
              <a:ext uri="{FF2B5EF4-FFF2-40B4-BE49-F238E27FC236}">
                <a16:creationId xmlns:a16="http://schemas.microsoft.com/office/drawing/2014/main" id="{644C0CC8-CE78-81D4-0FBE-1C695685E7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13757" y="4297557"/>
            <a:ext cx="4996034" cy="2435567"/>
          </a:xfrm>
          <a:prstGeom prst="rect">
            <a:avLst/>
          </a:prstGeom>
        </p:spPr>
      </p:pic>
    </p:spTree>
    <p:extLst>
      <p:ext uri="{BB962C8B-B14F-4D97-AF65-F5344CB8AC3E}">
        <p14:creationId xmlns:p14="http://schemas.microsoft.com/office/powerpoint/2010/main" val="3065165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FD6002-E7C9-43AE-8B63-5ABE487D94F9}"/>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Getting Started: </a:t>
            </a:r>
            <a:br>
              <a:rPr lang="en-US" sz="4000">
                <a:solidFill>
                  <a:srgbClr val="FFFFFF"/>
                </a:solidFill>
              </a:rPr>
            </a:br>
            <a:r>
              <a:rPr lang="en-US" sz="4000">
                <a:solidFill>
                  <a:srgbClr val="FFFFFF"/>
                </a:solidFill>
              </a:rPr>
              <a:t>Early tweaks to scheduling &amp; access</a:t>
            </a:r>
          </a:p>
        </p:txBody>
      </p:sp>
      <p:graphicFrame>
        <p:nvGraphicFramePr>
          <p:cNvPr id="19" name="Content Placeholder 16">
            <a:extLst>
              <a:ext uri="{FF2B5EF4-FFF2-40B4-BE49-F238E27FC236}">
                <a16:creationId xmlns:a16="http://schemas.microsoft.com/office/drawing/2014/main" id="{36C460B6-E0BB-60BB-4EBA-F6C3661AAF64}"/>
              </a:ext>
            </a:extLst>
          </p:cNvPr>
          <p:cNvGraphicFramePr>
            <a:graphicFrameLocks noGrp="1"/>
          </p:cNvGraphicFramePr>
          <p:nvPr>
            <p:ph idx="1"/>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3615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EC60EF-9F20-4E94-8801-8BA37007F39B}"/>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100" kern="1200" dirty="0">
                <a:solidFill>
                  <a:schemeClr val="tx1"/>
                </a:solidFill>
                <a:latin typeface="+mj-lt"/>
                <a:ea typeface="+mj-ea"/>
                <a:cs typeface="+mj-cs"/>
              </a:rPr>
              <a:t>Supporting Well-Child Visits in Primary Care</a:t>
            </a:r>
          </a:p>
        </p:txBody>
      </p:sp>
      <p:sp>
        <p:nvSpPr>
          <p:cNvPr id="7" name="Content Placeholder 6">
            <a:extLst>
              <a:ext uri="{FF2B5EF4-FFF2-40B4-BE49-F238E27FC236}">
                <a16:creationId xmlns:a16="http://schemas.microsoft.com/office/drawing/2014/main" id="{CA623FCB-8BEC-FE82-C65B-2410FD576BF5}"/>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sz="2400" dirty="0"/>
              <a:t>H</a:t>
            </a:r>
            <a:r>
              <a:rPr lang="en-US" sz="2400" kern="1200" dirty="0">
                <a:solidFill>
                  <a:schemeClr val="tx1"/>
                </a:solidFill>
                <a:latin typeface="+mn-lt"/>
                <a:ea typeface="+mn-ea"/>
                <a:cs typeface="+mn-cs"/>
              </a:rPr>
              <a:t>andouts</a:t>
            </a:r>
            <a:r>
              <a:rPr lang="en-US" sz="2400" dirty="0"/>
              <a:t> for staff</a:t>
            </a:r>
          </a:p>
          <a:p>
            <a:pPr marL="0" indent="0">
              <a:buNone/>
            </a:pPr>
            <a:r>
              <a:rPr lang="en-US" sz="2400" kern="1200" dirty="0">
                <a:solidFill>
                  <a:schemeClr val="tx1"/>
                </a:solidFill>
                <a:latin typeface="+mn-lt"/>
                <a:ea typeface="+mn-ea"/>
                <a:cs typeface="+mn-cs"/>
              </a:rPr>
              <a:t>Patient facing screening schedules </a:t>
            </a:r>
          </a:p>
        </p:txBody>
      </p:sp>
      <p:sp>
        <p:nvSpPr>
          <p:cNvPr id="1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FC96C31-48CA-80F8-9D5E-DE0EA0085C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3096" y="499715"/>
            <a:ext cx="7369269" cy="5858569"/>
          </a:xfrm>
          <a:prstGeom prst="rect">
            <a:avLst/>
          </a:prstGeom>
        </p:spPr>
      </p:pic>
    </p:spTree>
    <p:extLst>
      <p:ext uri="{BB962C8B-B14F-4D97-AF65-F5344CB8AC3E}">
        <p14:creationId xmlns:p14="http://schemas.microsoft.com/office/powerpoint/2010/main" val="7836486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B7FA04-7689-8FB3-F196-D5F6AAEF75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30824" y="643466"/>
            <a:ext cx="7330352" cy="5571067"/>
          </a:xfrm>
          <a:prstGeom prst="rect">
            <a:avLst/>
          </a:prstGeom>
        </p:spPr>
      </p:pic>
    </p:spTree>
    <p:extLst>
      <p:ext uri="{BB962C8B-B14F-4D97-AF65-F5344CB8AC3E}">
        <p14:creationId xmlns:p14="http://schemas.microsoft.com/office/powerpoint/2010/main" val="7002374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EABB-5B3F-F333-D422-AD198B5F95B4}"/>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B639CF7-75AE-4445-1962-896ECCA8BA1F}"/>
              </a:ext>
            </a:extLst>
          </p:cNvPr>
          <p:cNvSpPr>
            <a:spLocks noGrp="1"/>
          </p:cNvSpPr>
          <p:nvPr>
            <p:ph idx="1"/>
          </p:nvPr>
        </p:nvSpPr>
        <p:spPr>
          <a:xfrm>
            <a:off x="489347" y="873141"/>
            <a:ext cx="10864453" cy="2403459"/>
          </a:xfrm>
        </p:spPr>
        <p:txBody>
          <a:bodyPr>
            <a:normAutofit fontScale="92500" lnSpcReduction="10000"/>
          </a:bodyPr>
          <a:lstStyle/>
          <a:p>
            <a:pPr marL="0" marR="0">
              <a:buNone/>
            </a:pPr>
            <a:r>
              <a:rPr lang="en-US" sz="1800" b="1" dirty="0">
                <a:effectLst/>
                <a:latin typeface="Aptos" panose="020B0004020202020204" pitchFamily="34" charset="0"/>
                <a:ea typeface="Aptos" panose="020B0004020202020204" pitchFamily="34" charset="0"/>
                <a:cs typeface="Aptos" panose="020B0004020202020204" pitchFamily="34" charset="0"/>
              </a:rPr>
              <a:t> </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1. </a:t>
            </a:r>
            <a:r>
              <a:rPr lang="en-US" sz="1800" b="1" dirty="0">
                <a:effectLst/>
                <a:latin typeface="Aptos" panose="020B0004020202020204" pitchFamily="34" charset="0"/>
                <a:ea typeface="Aptos" panose="020B0004020202020204" pitchFamily="34" charset="0"/>
                <a:cs typeface="Aptos" panose="020B0004020202020204" pitchFamily="34" charset="0"/>
              </a:rPr>
              <a:t>Clinical Staff Education</a:t>
            </a:r>
            <a:r>
              <a:rPr lang="en-US" sz="1800" dirty="0">
                <a:effectLst/>
                <a:latin typeface="Aptos" panose="020B0004020202020204" pitchFamily="34" charset="0"/>
                <a:ea typeface="Aptos" panose="020B0004020202020204" pitchFamily="34" charset="0"/>
                <a:cs typeface="Aptos" panose="020B0004020202020204" pitchFamily="34" charset="0"/>
              </a:rPr>
              <a:t> at staff meetings</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2. </a:t>
            </a:r>
            <a:r>
              <a:rPr lang="en-US" sz="1800" b="1" dirty="0">
                <a:effectLst/>
                <a:latin typeface="Aptos" panose="020B0004020202020204" pitchFamily="34" charset="0"/>
                <a:ea typeface="Aptos" panose="020B0004020202020204" pitchFamily="34" charset="0"/>
                <a:cs typeface="Aptos" panose="020B0004020202020204" pitchFamily="34" charset="0"/>
              </a:rPr>
              <a:t>EHR Alert</a:t>
            </a:r>
            <a:r>
              <a:rPr lang="en-US" sz="1800" dirty="0">
                <a:effectLst/>
                <a:latin typeface="Aptos" panose="020B0004020202020204" pitchFamily="34" charset="0"/>
                <a:ea typeface="Aptos" panose="020B0004020202020204" pitchFamily="34" charset="0"/>
                <a:cs typeface="Aptos" panose="020B0004020202020204" pitchFamily="34" charset="0"/>
              </a:rPr>
              <a:t> – The Athena Quality Measure was changed from forecasting at 11yrs to forecasting due at 9yrs</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3.</a:t>
            </a:r>
            <a:r>
              <a:rPr lang="en-US" sz="1800" b="1" dirty="0">
                <a:effectLst/>
                <a:latin typeface="Aptos" panose="020B0004020202020204" pitchFamily="34" charset="0"/>
                <a:ea typeface="Aptos" panose="020B0004020202020204" pitchFamily="34" charset="0"/>
                <a:cs typeface="Aptos" panose="020B0004020202020204" pitchFamily="34" charset="0"/>
              </a:rPr>
              <a:t> Back-to-School Clinics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4. </a:t>
            </a:r>
            <a:r>
              <a:rPr lang="en-US" sz="1800" b="1" dirty="0">
                <a:effectLst/>
                <a:latin typeface="Aptos" panose="020B0004020202020204" pitchFamily="34" charset="0"/>
                <a:ea typeface="Aptos" panose="020B0004020202020204" pitchFamily="34" charset="0"/>
                <a:cs typeface="Aptos" panose="020B0004020202020204" pitchFamily="34" charset="0"/>
              </a:rPr>
              <a:t>Village and Subregion Outreach</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5. </a:t>
            </a:r>
            <a:r>
              <a:rPr lang="en-US" sz="1800" b="1" dirty="0">
                <a:effectLst/>
                <a:latin typeface="Aptos" panose="020B0004020202020204" pitchFamily="34" charset="0"/>
                <a:ea typeface="Aptos" panose="020B0004020202020204" pitchFamily="34" charset="0"/>
                <a:cs typeface="Aptos" panose="020B0004020202020204" pitchFamily="34" charset="0"/>
              </a:rPr>
              <a:t>Patient </a:t>
            </a:r>
            <a:r>
              <a:rPr lang="en-US" sz="1800" b="1" dirty="0">
                <a:latin typeface="Aptos" panose="020B0004020202020204" pitchFamily="34" charset="0"/>
                <a:ea typeface="Aptos" panose="020B0004020202020204" pitchFamily="34" charset="0"/>
                <a:cs typeface="Aptos" panose="020B0004020202020204" pitchFamily="34" charset="0"/>
              </a:rPr>
              <a:t>Text Messages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6.</a:t>
            </a:r>
            <a:r>
              <a:rPr lang="en-US" sz="1800" b="1" dirty="0">
                <a:effectLst/>
                <a:latin typeface="Aptos" panose="020B0004020202020204" pitchFamily="34" charset="0"/>
                <a:ea typeface="Aptos" panose="020B0004020202020204" pitchFamily="34" charset="0"/>
                <a:cs typeface="Aptos" panose="020B0004020202020204" pitchFamily="34" charset="0"/>
              </a:rPr>
              <a:t> Staff Acknowledgement- </a:t>
            </a:r>
            <a:r>
              <a:rPr lang="en-US" sz="1800" dirty="0">
                <a:effectLst/>
                <a:latin typeface="Aptos" panose="020B0004020202020204" pitchFamily="34" charset="0"/>
                <a:ea typeface="Aptos" panose="020B0004020202020204" pitchFamily="34" charset="0"/>
                <a:cs typeface="Aptos" panose="020B0004020202020204" pitchFamily="34" charset="0"/>
              </a:rPr>
              <a:t>Recognizing clinicians and their clinical support staff</a:t>
            </a:r>
            <a:endParaRPr lang="en-US" sz="1800" dirty="0"/>
          </a:p>
        </p:txBody>
      </p:sp>
      <p:sp>
        <p:nvSpPr>
          <p:cNvPr id="6" name="Title 3">
            <a:extLst>
              <a:ext uri="{FF2B5EF4-FFF2-40B4-BE49-F238E27FC236}">
                <a16:creationId xmlns:a16="http://schemas.microsoft.com/office/drawing/2014/main" id="{137372A3-B022-ABC6-CF85-A1B6A1489B25}"/>
              </a:ext>
            </a:extLst>
          </p:cNvPr>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4" name="Title 3">
            <a:extLst>
              <a:ext uri="{FF2B5EF4-FFF2-40B4-BE49-F238E27FC236}">
                <a16:creationId xmlns:a16="http://schemas.microsoft.com/office/drawing/2014/main" id="{996921FF-0013-6939-FCD6-EB88142793F8}"/>
              </a:ext>
            </a:extLst>
          </p:cNvPr>
          <p:cNvSpPr txBox="1">
            <a:spLocks/>
          </p:cNvSpPr>
          <p:nvPr/>
        </p:nvSpPr>
        <p:spPr>
          <a:xfrm>
            <a:off x="685800" y="39846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7" name="Title 3">
            <a:extLst>
              <a:ext uri="{FF2B5EF4-FFF2-40B4-BE49-F238E27FC236}">
                <a16:creationId xmlns:a16="http://schemas.microsoft.com/office/drawing/2014/main" id="{792002B9-DD7E-9170-E582-55A87D143F6C}"/>
              </a:ext>
            </a:extLst>
          </p:cNvPr>
          <p:cNvSpPr txBox="1">
            <a:spLocks/>
          </p:cNvSpPr>
          <p:nvPr/>
        </p:nvSpPr>
        <p:spPr>
          <a:xfrm>
            <a:off x="685800" y="-3374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panose="020F0302020204030204"/>
                <a:ea typeface="+mj-ea"/>
                <a:cs typeface="+mj-cs"/>
              </a:rPr>
              <a:t>HPV Campaign</a:t>
            </a:r>
          </a:p>
        </p:txBody>
      </p:sp>
      <p:sp>
        <p:nvSpPr>
          <p:cNvPr id="11" name="AutoShape 8">
            <a:extLst>
              <a:ext uri="{FF2B5EF4-FFF2-40B4-BE49-F238E27FC236}">
                <a16:creationId xmlns:a16="http://schemas.microsoft.com/office/drawing/2014/main" id="{A25390E7-4B5E-BD9B-8F0B-C9260808ED74}"/>
              </a:ext>
            </a:extLst>
          </p:cNvPr>
          <p:cNvSpPr>
            <a:spLocks noChangeAspect="1" noChangeArrowheads="1"/>
          </p:cNvSpPr>
          <p:nvPr/>
        </p:nvSpPr>
        <p:spPr bwMode="auto">
          <a:xfrm>
            <a:off x="5943600" y="3276600"/>
            <a:ext cx="4613564" cy="461356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C511967-F587-0E66-D163-1DF3B29E07D4}"/>
              </a:ext>
            </a:extLst>
          </p:cNvPr>
          <p:cNvPicPr>
            <a:picLocks noChangeAspect="1"/>
          </p:cNvPicPr>
          <p:nvPr/>
        </p:nvPicPr>
        <p:blipFill>
          <a:blip r:embed="rId3"/>
          <a:stretch>
            <a:fillRect/>
          </a:stretch>
        </p:blipFill>
        <p:spPr>
          <a:xfrm>
            <a:off x="1502229" y="3347622"/>
            <a:ext cx="9486222" cy="3387936"/>
          </a:xfrm>
          <a:prstGeom prst="rect">
            <a:avLst/>
          </a:prstGeom>
        </p:spPr>
      </p:pic>
    </p:spTree>
    <p:extLst>
      <p:ext uri="{BB962C8B-B14F-4D97-AF65-F5344CB8AC3E}">
        <p14:creationId xmlns:p14="http://schemas.microsoft.com/office/powerpoint/2010/main" val="4160565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A4383E3-50C3-8547-EBEC-7D8AF3B1FE8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b="-1"/>
          <a:stretch>
            <a:fillRect/>
          </a:stretch>
        </p:blipFill>
        <p:spPr>
          <a:xfrm>
            <a:off x="2519309" y="10"/>
            <a:ext cx="9669642" cy="6857990"/>
          </a:xfrm>
          <a:prstGeom prst="rect">
            <a:avLst/>
          </a:prstGeom>
        </p:spPr>
      </p:pic>
      <p:sp>
        <p:nvSpPr>
          <p:cNvPr id="20" name="Rectangle 1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61DBB9A-4D45-964A-208A-639D2ADCACE2}"/>
              </a:ext>
            </a:extLst>
          </p:cNvPr>
          <p:cNvSpPr>
            <a:spLocks noGrp="1"/>
          </p:cNvSpPr>
          <p:nvPr>
            <p:ph type="title"/>
          </p:nvPr>
        </p:nvSpPr>
        <p:spPr>
          <a:xfrm>
            <a:off x="0" y="743447"/>
            <a:ext cx="4925613" cy="3692028"/>
          </a:xfrm>
          <a:noFill/>
        </p:spPr>
        <p:txBody>
          <a:bodyPr vert="horz" lIns="91440" tIns="45720" rIns="91440" bIns="45720" rtlCol="0" anchor="b">
            <a:normAutofit/>
          </a:bodyPr>
          <a:lstStyle/>
          <a:p>
            <a:pPr algn="ctr"/>
            <a:r>
              <a:rPr lang="en-US" sz="4000" b="1" dirty="0">
                <a:solidFill>
                  <a:srgbClr val="02698C"/>
                </a:solidFill>
              </a:rPr>
              <a:t>April is Child Abuse Prevention Month</a:t>
            </a:r>
            <a:br>
              <a:rPr lang="en-US" sz="4000" b="1" dirty="0">
                <a:solidFill>
                  <a:srgbClr val="02698C"/>
                </a:solidFill>
              </a:rPr>
            </a:br>
            <a:br>
              <a:rPr lang="en-US" sz="4000" b="1" dirty="0">
                <a:solidFill>
                  <a:srgbClr val="02698C"/>
                </a:solidFill>
              </a:rPr>
            </a:br>
            <a:r>
              <a:rPr lang="en-US" sz="5400" b="1" dirty="0">
                <a:solidFill>
                  <a:srgbClr val="02698C"/>
                </a:solidFill>
              </a:rPr>
              <a:t>Today is Go Blue Day! </a:t>
            </a:r>
            <a:endParaRPr lang="en-US" sz="4000" b="1" dirty="0">
              <a:solidFill>
                <a:srgbClr val="02698C"/>
              </a:solidFill>
            </a:endParaRPr>
          </a:p>
        </p:txBody>
      </p:sp>
    </p:spTree>
    <p:extLst>
      <p:ext uri="{BB962C8B-B14F-4D97-AF65-F5344CB8AC3E}">
        <p14:creationId xmlns:p14="http://schemas.microsoft.com/office/powerpoint/2010/main" val="895609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a:xfrm>
            <a:off x="447675" y="1825625"/>
            <a:ext cx="5829299" cy="4351338"/>
          </a:xfrm>
        </p:spPr>
        <p:txBody>
          <a:bodyPr>
            <a:normAutofit/>
          </a:bodyPr>
          <a:lstStyle/>
          <a:p>
            <a:r>
              <a:rPr lang="en-US" sz="3200" dirty="0"/>
              <a:t>Jessica.eiser@tananachiefs.org</a:t>
            </a:r>
            <a:br>
              <a:rPr lang="en-US" sz="3200" dirty="0"/>
            </a:br>
            <a:endParaRPr lang="en-US" sz="3200" dirty="0"/>
          </a:p>
          <a:p>
            <a:r>
              <a:rPr lang="en-US" sz="3200" dirty="0"/>
              <a:t>907-451-6682 </a:t>
            </a:r>
            <a:r>
              <a:rPr lang="en-US" sz="3200" dirty="0" err="1"/>
              <a:t>ext</a:t>
            </a:r>
            <a:r>
              <a:rPr lang="en-US" sz="3200" dirty="0"/>
              <a:t> 4972 </a:t>
            </a:r>
          </a:p>
        </p:txBody>
      </p:sp>
      <p:pic>
        <p:nvPicPr>
          <p:cNvPr id="5" name="Picture 4">
            <a:extLst>
              <a:ext uri="{FF2B5EF4-FFF2-40B4-BE49-F238E27FC236}">
                <a16:creationId xmlns:a16="http://schemas.microsoft.com/office/drawing/2014/main" id="{2ADF1EE4-3CBB-9B84-3766-F16F21E905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54355" y="282575"/>
            <a:ext cx="4965562" cy="6267450"/>
          </a:xfrm>
          <a:prstGeom prst="rect">
            <a:avLst/>
          </a:prstGeom>
        </p:spPr>
      </p:pic>
    </p:spTree>
    <p:extLst>
      <p:ext uri="{BB962C8B-B14F-4D97-AF65-F5344CB8AC3E}">
        <p14:creationId xmlns:p14="http://schemas.microsoft.com/office/powerpoint/2010/main" val="1759202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5967E80-50EE-26C2-F25B-FF33FC488C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5966E9-C381-ACCF-6B7E-009CF4434545}"/>
              </a:ext>
            </a:extLst>
          </p:cNvPr>
          <p:cNvSpPr>
            <a:spLocks noGrp="1"/>
          </p:cNvSpPr>
          <p:nvPr>
            <p:ph type="title"/>
          </p:nvPr>
        </p:nvSpPr>
        <p:spPr>
          <a:xfrm>
            <a:off x="1" y="1459428"/>
            <a:ext cx="12017828" cy="3208825"/>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Rachel Evans,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PHN3</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b="1" dirty="0">
                <a:solidFill>
                  <a:srgbClr val="02698C"/>
                </a:solidFill>
                <a:latin typeface="Source Sans Pro SemiBold" panose="020B0503030403020204" pitchFamily="34" charset="0"/>
                <a:ea typeface="Source Sans Pro SemiBold" panose="020B0503030403020204" pitchFamily="34" charset="0"/>
              </a:rPr>
              <a:t> &amp;</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6000" b="1" dirty="0">
                <a:solidFill>
                  <a:srgbClr val="02698C"/>
                </a:solidFill>
                <a:latin typeface="Source Sans Pro SemiBold" panose="020B0503030403020204" pitchFamily="34" charset="0"/>
                <a:ea typeface="Source Sans Pro SemiBold" panose="020B0503030403020204" pitchFamily="34" charset="0"/>
              </a:rPr>
              <a:t> Jenna Hibdon, </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PHN2</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90B2539-E2C7-6B9F-A56E-9082720EFB45}"/>
              </a:ext>
            </a:extLst>
          </p:cNvPr>
          <p:cNvSpPr>
            <a:spLocks noGrp="1"/>
          </p:cNvSpPr>
          <p:nvPr>
            <p:ph idx="1"/>
          </p:nvPr>
        </p:nvSpPr>
        <p:spPr>
          <a:xfrm>
            <a:off x="787400" y="4989104"/>
            <a:ext cx="10617200" cy="535517"/>
          </a:xfrm>
        </p:spPr>
        <p:txBody>
          <a:bodyPr>
            <a:normAutofit/>
          </a:bodyPr>
          <a:lstStyle/>
          <a:p>
            <a:pPr marL="0" indent="0" algn="ctr">
              <a:buNone/>
            </a:pPr>
            <a:r>
              <a:rPr lang="en-US" dirty="0">
                <a:latin typeface="Source Sans Pro" panose="020B0503030403020204" pitchFamily="34" charset="0"/>
                <a:ea typeface="Source Sans Pro" panose="020B0503030403020204" pitchFamily="34" charset="0"/>
              </a:rPr>
              <a:t> </a:t>
            </a:r>
            <a:r>
              <a:rPr lang="en-US" dirty="0">
                <a:solidFill>
                  <a:srgbClr val="02698C"/>
                </a:solidFill>
                <a:latin typeface="Source Sans Pro" panose="020B0503030403020204" pitchFamily="34" charset="0"/>
                <a:ea typeface="Source Sans Pro" panose="020B0503030403020204" pitchFamily="34" charset="0"/>
              </a:rPr>
              <a:t>Fairbanks Public Health Center</a:t>
            </a:r>
          </a:p>
        </p:txBody>
      </p:sp>
    </p:spTree>
    <p:extLst>
      <p:ext uri="{BB962C8B-B14F-4D97-AF65-F5344CB8AC3E}">
        <p14:creationId xmlns:p14="http://schemas.microsoft.com/office/powerpoint/2010/main" val="33805203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175CC-F4C2-4CC6-B06E-1A6466BBAFB2}"/>
              </a:ext>
            </a:extLst>
          </p:cNvPr>
          <p:cNvSpPr>
            <a:spLocks noGrp="1"/>
          </p:cNvSpPr>
          <p:nvPr>
            <p:ph type="ctrTitle"/>
          </p:nvPr>
        </p:nvSpPr>
        <p:spPr>
          <a:xfrm>
            <a:off x="4151727" y="1119786"/>
            <a:ext cx="6548117" cy="2974542"/>
          </a:xfrm>
          <a:effectLst/>
        </p:spPr>
        <p:txBody>
          <a:bodyPr>
            <a:noAutofit/>
          </a:bodyPr>
          <a:lstStyle/>
          <a:p>
            <a:pPr algn="ctr"/>
            <a:r>
              <a:rPr lang="en-US" sz="6000" dirty="0">
                <a:latin typeface="Avenir Next LT Pro Demi" panose="020B0704020202020204" pitchFamily="34" charset="0"/>
              </a:rPr>
              <a:t>Fairbanks Public Health Center:</a:t>
            </a:r>
            <a:br>
              <a:rPr lang="en-US" sz="6000" dirty="0">
                <a:latin typeface="Avenir Next LT Pro Demi" panose="020B0704020202020204" pitchFamily="34" charset="0"/>
              </a:rPr>
            </a:br>
            <a:r>
              <a:rPr lang="en-US" sz="4000" dirty="0">
                <a:latin typeface="Avenir Next LT Pro Demi" panose="020B0704020202020204" pitchFamily="34" charset="0"/>
              </a:rPr>
              <a:t>Interior Immunization Rates </a:t>
            </a:r>
            <a:endParaRPr lang="en-US" sz="4000" dirty="0">
              <a:solidFill>
                <a:schemeClr val="tx1">
                  <a:lumMod val="75000"/>
                </a:schemeClr>
              </a:solidFill>
              <a:latin typeface="Avenir Next LT Pro Demi" panose="020B0704020202020204" pitchFamily="34" charset="0"/>
            </a:endParaRPr>
          </a:p>
        </p:txBody>
      </p:sp>
      <p:sp>
        <p:nvSpPr>
          <p:cNvPr id="3" name="Subtitle 2">
            <a:extLst>
              <a:ext uri="{FF2B5EF4-FFF2-40B4-BE49-F238E27FC236}">
                <a16:creationId xmlns:a16="http://schemas.microsoft.com/office/drawing/2014/main" id="{6E615B60-066F-4AF1-A3F8-E5EF4E0C9ACC}"/>
              </a:ext>
            </a:extLst>
          </p:cNvPr>
          <p:cNvSpPr>
            <a:spLocks noGrp="1"/>
          </p:cNvSpPr>
          <p:nvPr>
            <p:ph type="subTitle" idx="1"/>
          </p:nvPr>
        </p:nvSpPr>
        <p:spPr>
          <a:xfrm>
            <a:off x="4632374" y="4753266"/>
            <a:ext cx="5615354" cy="1112962"/>
          </a:xfrm>
          <a:effectLst/>
        </p:spPr>
        <p:txBody>
          <a:bodyPr>
            <a:normAutofit fontScale="92500" lnSpcReduction="20000"/>
          </a:bodyPr>
          <a:lstStyle/>
          <a:p>
            <a:r>
              <a:rPr lang="en-US" dirty="0">
                <a:latin typeface="Avenir Next LT Pro Demi" panose="020B0704020202020204" pitchFamily="34" charset="0"/>
              </a:rPr>
              <a:t>Rachel Evans, Itinerant PHN 3 </a:t>
            </a:r>
          </a:p>
          <a:p>
            <a:r>
              <a:rPr lang="en-US" dirty="0">
                <a:latin typeface="Avenir Next LT Pro Demi" panose="020B0704020202020204" pitchFamily="34" charset="0"/>
              </a:rPr>
              <a:t>Jenna Hibdon, PHN 2</a:t>
            </a:r>
          </a:p>
          <a:p>
            <a:r>
              <a:rPr lang="en-US" dirty="0">
                <a:latin typeface="Avenir Next LT Pro Demi" panose="020B0704020202020204" pitchFamily="34" charset="0"/>
              </a:rPr>
              <a:t>April 3, 2026</a:t>
            </a:r>
          </a:p>
        </p:txBody>
      </p:sp>
      <p:pic>
        <p:nvPicPr>
          <p:cNvPr id="4" name="Picture 3">
            <a:extLst>
              <a:ext uri="{FF2B5EF4-FFF2-40B4-BE49-F238E27FC236}">
                <a16:creationId xmlns:a16="http://schemas.microsoft.com/office/drawing/2014/main" id="{4B002D30-D224-F6C5-4C10-C7CC3FD8A93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06769" y="5718012"/>
            <a:ext cx="1177636" cy="969587"/>
          </a:xfrm>
          <a:prstGeom prst="rect">
            <a:avLst/>
          </a:prstGeom>
        </p:spPr>
      </p:pic>
    </p:spTree>
    <p:extLst>
      <p:ext uri="{BB962C8B-B14F-4D97-AF65-F5344CB8AC3E}">
        <p14:creationId xmlns:p14="http://schemas.microsoft.com/office/powerpoint/2010/main" val="2186685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0B75DC-73B1-4DC9-BB00-68C3B2CFF0BE}"/>
              </a:ext>
            </a:extLst>
          </p:cNvPr>
          <p:cNvSpPr>
            <a:spLocks noGrp="1"/>
          </p:cNvSpPr>
          <p:nvPr>
            <p:ph idx="1"/>
          </p:nvPr>
        </p:nvSpPr>
        <p:spPr>
          <a:xfrm>
            <a:off x="838200" y="641445"/>
            <a:ext cx="5972033" cy="4892580"/>
          </a:xfrm>
        </p:spPr>
        <p:txBody>
          <a:bodyPr>
            <a:normAutofit/>
          </a:bodyPr>
          <a:lstStyle/>
          <a:p>
            <a:pPr marL="0" indent="0">
              <a:buNone/>
            </a:pPr>
            <a:r>
              <a:rPr lang="en-US" b="1" dirty="0"/>
              <a:t>Mission and Vision for the Section of Public Health Nursing</a:t>
            </a:r>
          </a:p>
          <a:p>
            <a:pPr marL="0" indent="0">
              <a:buNone/>
            </a:pPr>
            <a:endParaRPr lang="en-US" b="1" dirty="0"/>
          </a:p>
          <a:p>
            <a:r>
              <a:rPr lang="en-US" dirty="0"/>
              <a:t>Mission: Partnering with Alaskans to protect and improve the health and wellbeing of communities.</a:t>
            </a:r>
          </a:p>
          <a:p>
            <a:pPr marL="0" indent="0">
              <a:buNone/>
            </a:pPr>
            <a:endParaRPr lang="en-US" dirty="0"/>
          </a:p>
          <a:p>
            <a:r>
              <a:rPr lang="en-US" dirty="0"/>
              <a:t>Vision: Alaskans thriving across generations</a:t>
            </a:r>
          </a:p>
          <a:p>
            <a:endParaRPr lang="en-US" dirty="0"/>
          </a:p>
        </p:txBody>
      </p:sp>
      <p:pic>
        <p:nvPicPr>
          <p:cNvPr id="6" name="Picture 2">
            <a:extLst>
              <a:ext uri="{FF2B5EF4-FFF2-40B4-BE49-F238E27FC236}">
                <a16:creationId xmlns:a16="http://schemas.microsoft.com/office/drawing/2014/main" id="{2ABAE57A-46F0-D33F-BA93-76B10FAC2D4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88683" y="1396767"/>
            <a:ext cx="3903412" cy="3749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247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9929952-119B-C46D-09F3-A2F3783DFBF7}"/>
              </a:ext>
            </a:extLst>
          </p:cNvPr>
          <p:cNvSpPr>
            <a:spLocks noGrp="1"/>
          </p:cNvSpPr>
          <p:nvPr>
            <p:ph type="title"/>
          </p:nvPr>
        </p:nvSpPr>
        <p:spPr>
          <a:xfrm>
            <a:off x="838200" y="365126"/>
            <a:ext cx="10515600" cy="635000"/>
          </a:xfrm>
        </p:spPr>
        <p:txBody>
          <a:bodyPr vert="horz" lIns="91440" tIns="45720" rIns="91440" bIns="45720" rtlCol="0" anchor="ctr">
            <a:normAutofit/>
          </a:bodyPr>
          <a:lstStyle/>
          <a:p>
            <a:r>
              <a:rPr lang="en-US" b="1" kern="1200" cap="all" baseline="0">
                <a:latin typeface="Avenir Next LT Pro Light" panose="020B0304020202020204" pitchFamily="34" charset="0"/>
                <a:ea typeface="+mj-ea"/>
                <a:cs typeface="+mj-cs"/>
              </a:rPr>
              <a:t>PHN priority program areas</a:t>
            </a:r>
          </a:p>
        </p:txBody>
      </p:sp>
      <p:sp>
        <p:nvSpPr>
          <p:cNvPr id="4" name="TextBox 3">
            <a:extLst>
              <a:ext uri="{FF2B5EF4-FFF2-40B4-BE49-F238E27FC236}">
                <a16:creationId xmlns:a16="http://schemas.microsoft.com/office/drawing/2014/main" id="{A9F96C88-114A-61A1-8154-E30D2C47E61B}"/>
              </a:ext>
            </a:extLst>
          </p:cNvPr>
          <p:cNvSpPr txBox="1"/>
          <p:nvPr/>
        </p:nvSpPr>
        <p:spPr>
          <a:xfrm>
            <a:off x="838200" y="1400175"/>
            <a:ext cx="10515600" cy="4133850"/>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venir Next LT Pro Light"/>
                <a:ea typeface="+mn-ea"/>
                <a:cs typeface="+mn-cs"/>
              </a:rPr>
              <a:t>Reduce Vaccine Preventable Diseases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venir Next LT Pro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venir Next LT Pro Light"/>
                <a:ea typeface="+mn-ea"/>
                <a:cs typeface="+mn-cs"/>
              </a:rPr>
              <a:t>Improve the Health of Children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venir Next LT Pro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venir Next LT Pro Light"/>
                <a:ea typeface="+mn-ea"/>
                <a:cs typeface="+mn-cs"/>
              </a:rPr>
              <a:t>Prevent and Respond to Tuberculosis and other Infectious Diseases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venir Next LT Pro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venir Next LT Pro Light"/>
                <a:ea typeface="+mn-ea"/>
                <a:cs typeface="+mn-cs"/>
              </a:rPr>
              <a:t>Reduce Sexually Transmitted Infections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white"/>
              </a:solidFill>
              <a:effectLst/>
              <a:uLnTx/>
              <a:uFillTx/>
              <a:latin typeface="Avenir Next LT Pro Ligh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white"/>
                </a:solidFill>
                <a:effectLst/>
                <a:uLnTx/>
                <a:uFillTx/>
                <a:latin typeface="Avenir Next LT Pro Light"/>
                <a:ea typeface="+mn-ea"/>
                <a:cs typeface="+mn-cs"/>
              </a:rPr>
              <a:t>Support Community Mental Health and Wellbeing</a:t>
            </a:r>
          </a:p>
        </p:txBody>
      </p:sp>
      <p:pic>
        <p:nvPicPr>
          <p:cNvPr id="2" name="Picture 1">
            <a:extLst>
              <a:ext uri="{FF2B5EF4-FFF2-40B4-BE49-F238E27FC236}">
                <a16:creationId xmlns:a16="http://schemas.microsoft.com/office/drawing/2014/main" id="{069B9B07-8EA4-3E53-9ACF-4BFC36996B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9453" y="5534025"/>
            <a:ext cx="1177636" cy="969587"/>
          </a:xfrm>
          <a:prstGeom prst="rect">
            <a:avLst/>
          </a:prstGeom>
        </p:spPr>
      </p:pic>
    </p:spTree>
    <p:extLst>
      <p:ext uri="{BB962C8B-B14F-4D97-AF65-F5344CB8AC3E}">
        <p14:creationId xmlns:p14="http://schemas.microsoft.com/office/powerpoint/2010/main" val="2043396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97F79-31A8-A239-BD15-2AB6934C40C6}"/>
              </a:ext>
            </a:extLst>
          </p:cNvPr>
          <p:cNvSpPr>
            <a:spLocks noGrp="1"/>
          </p:cNvSpPr>
          <p:nvPr>
            <p:ph type="title"/>
          </p:nvPr>
        </p:nvSpPr>
        <p:spPr/>
        <p:txBody>
          <a:bodyPr/>
          <a:lstStyle/>
          <a:p>
            <a:r>
              <a:rPr lang="en-US" dirty="0">
                <a:latin typeface="+mj-lt"/>
              </a:rPr>
              <a:t>Immunization Highlights</a:t>
            </a:r>
          </a:p>
        </p:txBody>
      </p:sp>
      <p:sp>
        <p:nvSpPr>
          <p:cNvPr id="3" name="Subtitle 2">
            <a:extLst>
              <a:ext uri="{FF2B5EF4-FFF2-40B4-BE49-F238E27FC236}">
                <a16:creationId xmlns:a16="http://schemas.microsoft.com/office/drawing/2014/main" id="{F372562D-30A9-91A0-695B-15E0750D527A}"/>
              </a:ext>
            </a:extLst>
          </p:cNvPr>
          <p:cNvSpPr>
            <a:spLocks noGrp="1"/>
          </p:cNvSpPr>
          <p:nvPr>
            <p:ph sz="half" idx="1"/>
          </p:nvPr>
        </p:nvSpPr>
        <p:spPr>
          <a:xfrm>
            <a:off x="453401" y="1690688"/>
            <a:ext cx="5181600" cy="4351338"/>
          </a:xfrm>
        </p:spPr>
        <p:txBody>
          <a:bodyPr>
            <a:normAutofit fontScale="70000" lnSpcReduction="20000"/>
          </a:bodyPr>
          <a:lstStyle/>
          <a:p>
            <a:pPr marL="342900" indent="-342900">
              <a:buFont typeface="Arial" panose="020B0604020202020204" pitchFamily="34" charset="0"/>
              <a:buChar char="•"/>
            </a:pPr>
            <a:r>
              <a:rPr lang="en-US" dirty="0">
                <a:latin typeface="+mj-lt"/>
              </a:rPr>
              <a:t>In December 2025 CDC and ACIP recommended shared clinical decision-making for administration of the Hepatitis B (</a:t>
            </a:r>
            <a:r>
              <a:rPr lang="en-US" dirty="0" err="1">
                <a:latin typeface="+mj-lt"/>
              </a:rPr>
              <a:t>HepB</a:t>
            </a:r>
            <a:r>
              <a:rPr lang="en-US" dirty="0">
                <a:latin typeface="+mj-lt"/>
              </a:rPr>
              <a:t>) birth dose in infants born to HBsAG-negative mothers. CDC continues to review evidence regarding serology testing and provide guidance at a future date. </a:t>
            </a:r>
          </a:p>
          <a:p>
            <a:endParaRPr lang="en-US" dirty="0">
              <a:latin typeface="+mj-lt"/>
            </a:endParaRPr>
          </a:p>
          <a:p>
            <a:pPr marL="342900" indent="-342900">
              <a:buFont typeface="Arial" panose="020B0604020202020204" pitchFamily="34" charset="0"/>
              <a:buChar char="•"/>
            </a:pPr>
            <a:r>
              <a:rPr lang="en-US" dirty="0">
                <a:latin typeface="+mj-lt"/>
              </a:rPr>
              <a:t>In January 2026, the CDC updated their childhood immunization schedule recommendations. We currently are still following our current medical directives.</a:t>
            </a:r>
          </a:p>
          <a:p>
            <a:endParaRPr lang="en-US" dirty="0">
              <a:latin typeface="+mj-lt"/>
            </a:endParaRPr>
          </a:p>
          <a:p>
            <a:pPr marL="342900" indent="-342900">
              <a:buFont typeface="Arial" panose="020B0604020202020204" pitchFamily="34" charset="0"/>
              <a:buChar char="•"/>
            </a:pPr>
            <a:r>
              <a:rPr lang="en-US" dirty="0">
                <a:latin typeface="+mj-lt"/>
              </a:rPr>
              <a:t>PHN is working with the State of Alaska Immunization program on messaging and communication.</a:t>
            </a:r>
          </a:p>
          <a:p>
            <a:endParaRPr lang="en-US" dirty="0"/>
          </a:p>
        </p:txBody>
      </p:sp>
      <p:pic>
        <p:nvPicPr>
          <p:cNvPr id="4" name="Picture 3">
            <a:extLst>
              <a:ext uri="{FF2B5EF4-FFF2-40B4-BE49-F238E27FC236}">
                <a16:creationId xmlns:a16="http://schemas.microsoft.com/office/drawing/2014/main" id="{EF48E5C1-A593-D0AA-DF5B-2C48DD801D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pic>
        <p:nvPicPr>
          <p:cNvPr id="6" name="Content Placeholder 5">
            <a:extLst>
              <a:ext uri="{FF2B5EF4-FFF2-40B4-BE49-F238E27FC236}">
                <a16:creationId xmlns:a16="http://schemas.microsoft.com/office/drawing/2014/main" id="{C38D84BE-743C-BD49-8312-4250A758025D}"/>
              </a:ext>
            </a:extLst>
          </p:cNvPr>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6172202" y="1690688"/>
            <a:ext cx="5370501" cy="3749040"/>
          </a:xfrm>
          <a:prstGeom prst="rect">
            <a:avLst/>
          </a:prstGeom>
        </p:spPr>
      </p:pic>
    </p:spTree>
    <p:extLst>
      <p:ext uri="{BB962C8B-B14F-4D97-AF65-F5344CB8AC3E}">
        <p14:creationId xmlns:p14="http://schemas.microsoft.com/office/powerpoint/2010/main" val="3491943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269B-54DD-1671-E91C-F1B6C731605B}"/>
              </a:ext>
            </a:extLst>
          </p:cNvPr>
          <p:cNvSpPr>
            <a:spLocks noGrp="1"/>
          </p:cNvSpPr>
          <p:nvPr>
            <p:ph type="title"/>
          </p:nvPr>
        </p:nvSpPr>
        <p:spPr/>
        <p:txBody>
          <a:bodyPr>
            <a:normAutofit/>
          </a:bodyPr>
          <a:lstStyle/>
          <a:p>
            <a:r>
              <a:rPr lang="en-US" sz="4000" dirty="0"/>
              <a:t>Vaccine series coverage rate (%), 2019-2025</a:t>
            </a:r>
          </a:p>
        </p:txBody>
      </p:sp>
      <p:sp>
        <p:nvSpPr>
          <p:cNvPr id="3" name="Content Placeholder 2">
            <a:extLst>
              <a:ext uri="{FF2B5EF4-FFF2-40B4-BE49-F238E27FC236}">
                <a16:creationId xmlns:a16="http://schemas.microsoft.com/office/drawing/2014/main" id="{F1476786-BFD7-2713-EEAB-AD297F5E2C92}"/>
              </a:ext>
            </a:extLst>
          </p:cNvPr>
          <p:cNvSpPr>
            <a:spLocks noGrp="1"/>
          </p:cNvSpPr>
          <p:nvPr>
            <p:ph sz="half" idx="1"/>
          </p:nvPr>
        </p:nvSpPr>
        <p:spPr/>
        <p:txBody>
          <a:bodyPr/>
          <a:lstStyle/>
          <a:p>
            <a:r>
              <a:rPr lang="en-US" dirty="0"/>
              <a:t>Childhood vaccination rates have been close to 60% for two years. Since 2024, school-required vaccination coverage declined among kindergarten-aged children through Q4. </a:t>
            </a:r>
          </a:p>
          <a:p>
            <a:endParaRPr lang="en-US" dirty="0"/>
          </a:p>
        </p:txBody>
      </p:sp>
      <p:pic>
        <p:nvPicPr>
          <p:cNvPr id="5" name="Content Placeholder 4">
            <a:extLst>
              <a:ext uri="{FF2B5EF4-FFF2-40B4-BE49-F238E27FC236}">
                <a16:creationId xmlns:a16="http://schemas.microsoft.com/office/drawing/2014/main" id="{51DB515D-0AC3-7FF2-191E-0B280B6B6690}"/>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707813" y="2734327"/>
            <a:ext cx="6193079" cy="2152628"/>
          </a:xfrm>
          <a:prstGeom prst="rect">
            <a:avLst/>
          </a:prstGeom>
          <a:noFill/>
        </p:spPr>
      </p:pic>
      <p:sp>
        <p:nvSpPr>
          <p:cNvPr id="6" name="TextBox 5">
            <a:extLst>
              <a:ext uri="{FF2B5EF4-FFF2-40B4-BE49-F238E27FC236}">
                <a16:creationId xmlns:a16="http://schemas.microsoft.com/office/drawing/2014/main" id="{1B028501-B402-D934-1CE0-1F02DC41A1E5}"/>
              </a:ext>
            </a:extLst>
          </p:cNvPr>
          <p:cNvSpPr txBox="1"/>
          <p:nvPr/>
        </p:nvSpPr>
        <p:spPr>
          <a:xfrm>
            <a:off x="6819314" y="6311900"/>
            <a:ext cx="609834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venir Next LT Pro Light"/>
                <a:ea typeface="+mn-ea"/>
                <a:cs typeface="+mn-cs"/>
              </a:rPr>
              <a:t>https://health.alaska.gov/media/zupbfy3i/vaccination-coverage-q42025.pdf</a:t>
            </a:r>
          </a:p>
        </p:txBody>
      </p:sp>
    </p:spTree>
    <p:extLst>
      <p:ext uri="{BB962C8B-B14F-4D97-AF65-F5344CB8AC3E}">
        <p14:creationId xmlns:p14="http://schemas.microsoft.com/office/powerpoint/2010/main" val="2303409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5701-1BFF-45F0-A0FE-D456703299A5}"/>
              </a:ext>
            </a:extLst>
          </p:cNvPr>
          <p:cNvSpPr>
            <a:spLocks noGrp="1"/>
          </p:cNvSpPr>
          <p:nvPr>
            <p:ph type="title"/>
          </p:nvPr>
        </p:nvSpPr>
        <p:spPr>
          <a:xfrm>
            <a:off x="598488" y="489785"/>
            <a:ext cx="5497512" cy="804821"/>
          </a:xfrm>
        </p:spPr>
        <p:txBody>
          <a:bodyPr anchor="b">
            <a:normAutofit/>
          </a:bodyPr>
          <a:lstStyle/>
          <a:p>
            <a:r>
              <a:rPr lang="en-US" sz="4000" dirty="0"/>
              <a:t>Vaccines by Region</a:t>
            </a:r>
          </a:p>
        </p:txBody>
      </p:sp>
      <p:pic>
        <p:nvPicPr>
          <p:cNvPr id="5" name="Picture 4">
            <a:extLst>
              <a:ext uri="{FF2B5EF4-FFF2-40B4-BE49-F238E27FC236}">
                <a16:creationId xmlns:a16="http://schemas.microsoft.com/office/drawing/2014/main" id="{53AECEFF-F4CA-EE72-40CE-3BAAFE04CB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2025" y="2009955"/>
            <a:ext cx="6725082" cy="3295290"/>
          </a:xfrm>
          <a:prstGeom prst="rect">
            <a:avLst/>
          </a:prstGeom>
          <a:solidFill>
            <a:srgbClr val="FFFF00"/>
          </a:solidFill>
        </p:spPr>
      </p:pic>
      <p:sp>
        <p:nvSpPr>
          <p:cNvPr id="3" name="Content Placeholder 2">
            <a:extLst>
              <a:ext uri="{FF2B5EF4-FFF2-40B4-BE49-F238E27FC236}">
                <a16:creationId xmlns:a16="http://schemas.microsoft.com/office/drawing/2014/main" id="{16FBFDB4-CAA1-45E2-85B7-8581985C4649}"/>
              </a:ext>
            </a:extLst>
          </p:cNvPr>
          <p:cNvSpPr>
            <a:spLocks noGrp="1"/>
          </p:cNvSpPr>
          <p:nvPr>
            <p:ph type="body" sz="half" idx="2"/>
          </p:nvPr>
        </p:nvSpPr>
        <p:spPr>
          <a:xfrm>
            <a:off x="488096" y="1751806"/>
            <a:ext cx="3932237" cy="3811588"/>
          </a:xfrm>
        </p:spPr>
        <p:txBody>
          <a:bodyPr>
            <a:normAutofit lnSpcReduction="10000"/>
          </a:bodyPr>
          <a:lstStyle/>
          <a:p>
            <a:pPr marL="342900" indent="-342900">
              <a:buFont typeface="Arial" panose="020B0604020202020204" pitchFamily="34" charset="0"/>
              <a:buChar char="•"/>
            </a:pPr>
            <a:r>
              <a:rPr lang="en-US" sz="2400" dirty="0"/>
              <a:t>Vaccination rates vary by region and age group. During 2025 Q4, Anchorage and Southeast regions had the highest rates for childhood immunizations. The Northern region had highest coverage rates among kindergarten ages.</a:t>
            </a:r>
          </a:p>
        </p:txBody>
      </p:sp>
      <p:pic>
        <p:nvPicPr>
          <p:cNvPr id="4" name="Picture 3">
            <a:extLst>
              <a:ext uri="{FF2B5EF4-FFF2-40B4-BE49-F238E27FC236}">
                <a16:creationId xmlns:a16="http://schemas.microsoft.com/office/drawing/2014/main" id="{7277F4A7-4B92-0025-A14B-6345972E72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9620" y="5521367"/>
            <a:ext cx="1177636" cy="969587"/>
          </a:xfrm>
          <a:prstGeom prst="rect">
            <a:avLst/>
          </a:prstGeom>
        </p:spPr>
      </p:pic>
      <p:sp>
        <p:nvSpPr>
          <p:cNvPr id="7" name="TextBox 6">
            <a:extLst>
              <a:ext uri="{FF2B5EF4-FFF2-40B4-BE49-F238E27FC236}">
                <a16:creationId xmlns:a16="http://schemas.microsoft.com/office/drawing/2014/main" id="{5F11FA3C-D110-D980-8B18-F499E5F2E2A6}"/>
              </a:ext>
            </a:extLst>
          </p:cNvPr>
          <p:cNvSpPr txBox="1"/>
          <p:nvPr/>
        </p:nvSpPr>
        <p:spPr>
          <a:xfrm>
            <a:off x="5398763" y="6363996"/>
            <a:ext cx="609834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venir Next LT Pro Light"/>
                <a:ea typeface="+mn-ea"/>
                <a:cs typeface="+mn-cs"/>
              </a:rPr>
              <a:t>https://health.alaska.gov/media/zupbfy3i/vaccination-coverage-q42025.pdf</a:t>
            </a:r>
          </a:p>
        </p:txBody>
      </p:sp>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3E4C8D0B-A78B-AF51-1EFD-F5E0E935D67C}"/>
                  </a:ext>
                </a:extLst>
              </p14:cNvPr>
              <p14:cNvContentPartPr/>
              <p14:nvPr/>
            </p14:nvContentPartPr>
            <p14:xfrm>
              <a:off x="6643880" y="2002820"/>
              <a:ext cx="914400" cy="3241800"/>
            </p14:xfrm>
          </p:contentPart>
        </mc:Choice>
        <mc:Fallback xmlns="">
          <p:pic>
            <p:nvPicPr>
              <p:cNvPr id="8" name="Ink 7">
                <a:extLst>
                  <a:ext uri="{FF2B5EF4-FFF2-40B4-BE49-F238E27FC236}">
                    <a16:creationId xmlns:a16="http://schemas.microsoft.com/office/drawing/2014/main" id="{3E4C8D0B-A78B-AF51-1EFD-F5E0E935D67C}"/>
                  </a:ext>
                </a:extLst>
              </p:cNvPr>
              <p:cNvPicPr/>
              <p:nvPr/>
            </p:nvPicPr>
            <p:blipFill>
              <a:blip r:embed="rId6"/>
              <a:stretch>
                <a:fillRect/>
              </a:stretch>
            </p:blipFill>
            <p:spPr>
              <a:xfrm>
                <a:off x="6637760" y="1996700"/>
                <a:ext cx="926640" cy="3254040"/>
              </a:xfrm>
              <a:prstGeom prst="rect">
                <a:avLst/>
              </a:prstGeom>
            </p:spPr>
          </p:pic>
        </mc:Fallback>
      </mc:AlternateContent>
    </p:spTree>
    <p:extLst>
      <p:ext uri="{BB962C8B-B14F-4D97-AF65-F5344CB8AC3E}">
        <p14:creationId xmlns:p14="http://schemas.microsoft.com/office/powerpoint/2010/main" val="6657184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A5701-1BFF-45F0-A0FE-D456703299A5}"/>
              </a:ext>
            </a:extLst>
          </p:cNvPr>
          <p:cNvSpPr>
            <a:spLocks noGrp="1"/>
          </p:cNvSpPr>
          <p:nvPr>
            <p:ph type="title"/>
          </p:nvPr>
        </p:nvSpPr>
        <p:spPr>
          <a:xfrm>
            <a:off x="557200" y="255218"/>
            <a:ext cx="5118820" cy="739908"/>
          </a:xfrm>
        </p:spPr>
        <p:txBody>
          <a:bodyPr anchor="b">
            <a:normAutofit/>
          </a:bodyPr>
          <a:lstStyle/>
          <a:p>
            <a:r>
              <a:rPr lang="en-US" sz="4000" b="1" dirty="0"/>
              <a:t>Childhood Series: </a:t>
            </a:r>
          </a:p>
        </p:txBody>
      </p:sp>
      <p:pic>
        <p:nvPicPr>
          <p:cNvPr id="5" name="Content Placeholder 4">
            <a:extLst>
              <a:ext uri="{FF2B5EF4-FFF2-40B4-BE49-F238E27FC236}">
                <a16:creationId xmlns:a16="http://schemas.microsoft.com/office/drawing/2014/main" id="{8C9C317D-C599-87D6-B2DA-0955634C066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356015" y="3764184"/>
            <a:ext cx="6562683" cy="2707105"/>
          </a:xfrm>
          <a:prstGeom prst="rect">
            <a:avLst/>
          </a:prstGeom>
          <a:noFill/>
        </p:spPr>
      </p:pic>
      <p:sp>
        <p:nvSpPr>
          <p:cNvPr id="10" name="Text Placeholder 3">
            <a:extLst>
              <a:ext uri="{FF2B5EF4-FFF2-40B4-BE49-F238E27FC236}">
                <a16:creationId xmlns:a16="http://schemas.microsoft.com/office/drawing/2014/main" id="{6864496D-67FF-3E3F-08D6-B35A4C5470AF}"/>
              </a:ext>
            </a:extLst>
          </p:cNvPr>
          <p:cNvSpPr>
            <a:spLocks noGrp="1"/>
          </p:cNvSpPr>
          <p:nvPr>
            <p:ph type="body" sz="half" idx="2"/>
          </p:nvPr>
        </p:nvSpPr>
        <p:spPr>
          <a:xfrm>
            <a:off x="1604916" y="2149685"/>
            <a:ext cx="1216111" cy="774699"/>
          </a:xfrm>
        </p:spPr>
        <p:txBody>
          <a:bodyPr>
            <a:normAutofit/>
          </a:bodyPr>
          <a:lstStyle/>
          <a:p>
            <a:r>
              <a:rPr lang="en-US" sz="2000" b="1" dirty="0"/>
              <a:t>2024</a:t>
            </a:r>
          </a:p>
        </p:txBody>
      </p:sp>
      <p:pic>
        <p:nvPicPr>
          <p:cNvPr id="3" name="Picture 2">
            <a:extLst>
              <a:ext uri="{FF2B5EF4-FFF2-40B4-BE49-F238E27FC236}">
                <a16:creationId xmlns:a16="http://schemas.microsoft.com/office/drawing/2014/main" id="{767C12B6-6031-3C17-BA8D-58A4B9C503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29788" y="5501702"/>
            <a:ext cx="1177636" cy="969587"/>
          </a:xfrm>
          <a:prstGeom prst="rect">
            <a:avLst/>
          </a:prstGeom>
        </p:spPr>
      </p:pic>
      <p:pic>
        <p:nvPicPr>
          <p:cNvPr id="6" name="Picture 5">
            <a:extLst>
              <a:ext uri="{FF2B5EF4-FFF2-40B4-BE49-F238E27FC236}">
                <a16:creationId xmlns:a16="http://schemas.microsoft.com/office/drawing/2014/main" id="{FDC050C9-EF05-9343-ECA1-421AFD3645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56015" y="1019928"/>
            <a:ext cx="6562683" cy="2693500"/>
          </a:xfrm>
          <a:prstGeom prst="rect">
            <a:avLst/>
          </a:prstGeom>
        </p:spPr>
      </p:pic>
      <p:sp>
        <p:nvSpPr>
          <p:cNvPr id="7" name="TextBox 6">
            <a:extLst>
              <a:ext uri="{FF2B5EF4-FFF2-40B4-BE49-F238E27FC236}">
                <a16:creationId xmlns:a16="http://schemas.microsoft.com/office/drawing/2014/main" id="{ED7F5D88-0DE2-AA73-9F50-5BF941E2344E}"/>
              </a:ext>
            </a:extLst>
          </p:cNvPr>
          <p:cNvSpPr txBox="1"/>
          <p:nvPr/>
        </p:nvSpPr>
        <p:spPr>
          <a:xfrm>
            <a:off x="1609259" y="4677005"/>
            <a:ext cx="7745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Light"/>
                <a:ea typeface="+mn-ea"/>
                <a:cs typeface="+mn-cs"/>
              </a:rPr>
              <a:t>2025</a:t>
            </a:r>
          </a:p>
        </p:txBody>
      </p:sp>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D1BC1053-8F66-C8D2-ED22-DEDAC1CEB4E6}"/>
                  </a:ext>
                </a:extLst>
              </p14:cNvPr>
              <p14:cNvContentPartPr/>
              <p14:nvPr/>
            </p14:nvContentPartPr>
            <p14:xfrm>
              <a:off x="5575040" y="1739660"/>
              <a:ext cx="243360" cy="30600"/>
            </p14:xfrm>
          </p:contentPart>
        </mc:Choice>
        <mc:Fallback xmlns="">
          <p:pic>
            <p:nvPicPr>
              <p:cNvPr id="8" name="Ink 7">
                <a:extLst>
                  <a:ext uri="{FF2B5EF4-FFF2-40B4-BE49-F238E27FC236}">
                    <a16:creationId xmlns:a16="http://schemas.microsoft.com/office/drawing/2014/main" id="{D1BC1053-8F66-C8D2-ED22-DEDAC1CEB4E6}"/>
                  </a:ext>
                </a:extLst>
              </p:cNvPr>
              <p:cNvPicPr/>
              <p:nvPr/>
            </p:nvPicPr>
            <p:blipFill>
              <a:blip r:embed="rId7"/>
              <a:stretch>
                <a:fillRect/>
              </a:stretch>
            </p:blipFill>
            <p:spPr>
              <a:xfrm>
                <a:off x="5521400" y="1631660"/>
                <a:ext cx="35100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 name="Ink 8">
                <a:extLst>
                  <a:ext uri="{FF2B5EF4-FFF2-40B4-BE49-F238E27FC236}">
                    <a16:creationId xmlns:a16="http://schemas.microsoft.com/office/drawing/2014/main" id="{832CA1E3-B10C-4825-7436-EA6444751D77}"/>
                  </a:ext>
                </a:extLst>
              </p14:cNvPr>
              <p14:cNvContentPartPr/>
              <p14:nvPr/>
            </p14:nvContentPartPr>
            <p14:xfrm>
              <a:off x="5588000" y="2120540"/>
              <a:ext cx="250560" cy="360"/>
            </p14:xfrm>
          </p:contentPart>
        </mc:Choice>
        <mc:Fallback xmlns="">
          <p:pic>
            <p:nvPicPr>
              <p:cNvPr id="9" name="Ink 8">
                <a:extLst>
                  <a:ext uri="{FF2B5EF4-FFF2-40B4-BE49-F238E27FC236}">
                    <a16:creationId xmlns:a16="http://schemas.microsoft.com/office/drawing/2014/main" id="{832CA1E3-B10C-4825-7436-EA6444751D77}"/>
                  </a:ext>
                </a:extLst>
              </p:cNvPr>
              <p:cNvPicPr/>
              <p:nvPr/>
            </p:nvPicPr>
            <p:blipFill>
              <a:blip r:embed="rId9"/>
              <a:stretch>
                <a:fillRect/>
              </a:stretch>
            </p:blipFill>
            <p:spPr>
              <a:xfrm>
                <a:off x="5534360" y="2012900"/>
                <a:ext cx="358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5B01DB69-9ABF-4F61-8765-70E1156F6D5C}"/>
                  </a:ext>
                </a:extLst>
              </p14:cNvPr>
              <p14:cNvContentPartPr/>
              <p14:nvPr/>
            </p14:nvContentPartPr>
            <p14:xfrm>
              <a:off x="5625800" y="2392340"/>
              <a:ext cx="131040" cy="7920"/>
            </p14:xfrm>
          </p:contentPart>
        </mc:Choice>
        <mc:Fallback xmlns="">
          <p:pic>
            <p:nvPicPr>
              <p:cNvPr id="11" name="Ink 10">
                <a:extLst>
                  <a:ext uri="{FF2B5EF4-FFF2-40B4-BE49-F238E27FC236}">
                    <a16:creationId xmlns:a16="http://schemas.microsoft.com/office/drawing/2014/main" id="{5B01DB69-9ABF-4F61-8765-70E1156F6D5C}"/>
                  </a:ext>
                </a:extLst>
              </p:cNvPr>
              <p:cNvPicPr/>
              <p:nvPr/>
            </p:nvPicPr>
            <p:blipFill>
              <a:blip r:embed="rId11"/>
              <a:stretch>
                <a:fillRect/>
              </a:stretch>
            </p:blipFill>
            <p:spPr>
              <a:xfrm>
                <a:off x="5572160" y="2284700"/>
                <a:ext cx="238680" cy="2235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29AE6595-DD7B-C8D9-734C-FC174D8863F0}"/>
                  </a:ext>
                </a:extLst>
              </p14:cNvPr>
              <p14:cNvContentPartPr/>
              <p14:nvPr/>
            </p14:nvContentPartPr>
            <p14:xfrm>
              <a:off x="5537240" y="2643260"/>
              <a:ext cx="212760" cy="61920"/>
            </p14:xfrm>
          </p:contentPart>
        </mc:Choice>
        <mc:Fallback xmlns="">
          <p:pic>
            <p:nvPicPr>
              <p:cNvPr id="12" name="Ink 11">
                <a:extLst>
                  <a:ext uri="{FF2B5EF4-FFF2-40B4-BE49-F238E27FC236}">
                    <a16:creationId xmlns:a16="http://schemas.microsoft.com/office/drawing/2014/main" id="{29AE6595-DD7B-C8D9-734C-FC174D8863F0}"/>
                  </a:ext>
                </a:extLst>
              </p:cNvPr>
              <p:cNvPicPr/>
              <p:nvPr/>
            </p:nvPicPr>
            <p:blipFill>
              <a:blip r:embed="rId13"/>
              <a:stretch>
                <a:fillRect/>
              </a:stretch>
            </p:blipFill>
            <p:spPr>
              <a:xfrm>
                <a:off x="5483240" y="2535260"/>
                <a:ext cx="320400" cy="2775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5F4592A7-B78B-11C7-3564-220895F7D1F4}"/>
                  </a:ext>
                </a:extLst>
              </p14:cNvPr>
              <p14:cNvContentPartPr/>
              <p14:nvPr/>
            </p14:nvContentPartPr>
            <p14:xfrm>
              <a:off x="5613560" y="2818940"/>
              <a:ext cx="255240" cy="360"/>
            </p14:xfrm>
          </p:contentPart>
        </mc:Choice>
        <mc:Fallback xmlns="">
          <p:pic>
            <p:nvPicPr>
              <p:cNvPr id="13" name="Ink 12">
                <a:extLst>
                  <a:ext uri="{FF2B5EF4-FFF2-40B4-BE49-F238E27FC236}">
                    <a16:creationId xmlns:a16="http://schemas.microsoft.com/office/drawing/2014/main" id="{5F4592A7-B78B-11C7-3564-220895F7D1F4}"/>
                  </a:ext>
                </a:extLst>
              </p:cNvPr>
              <p:cNvPicPr/>
              <p:nvPr/>
            </p:nvPicPr>
            <p:blipFill>
              <a:blip r:embed="rId15"/>
              <a:stretch>
                <a:fillRect/>
              </a:stretch>
            </p:blipFill>
            <p:spPr>
              <a:xfrm>
                <a:off x="5559560" y="2711300"/>
                <a:ext cx="3628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345EE265-AE3B-0C08-11EF-E13E13AD8F7A}"/>
                  </a:ext>
                </a:extLst>
              </p14:cNvPr>
              <p14:cNvContentPartPr/>
              <p14:nvPr/>
            </p14:nvContentPartPr>
            <p14:xfrm>
              <a:off x="5625800" y="3060500"/>
              <a:ext cx="146520" cy="5400"/>
            </p14:xfrm>
          </p:contentPart>
        </mc:Choice>
        <mc:Fallback xmlns="">
          <p:pic>
            <p:nvPicPr>
              <p:cNvPr id="14" name="Ink 13">
                <a:extLst>
                  <a:ext uri="{FF2B5EF4-FFF2-40B4-BE49-F238E27FC236}">
                    <a16:creationId xmlns:a16="http://schemas.microsoft.com/office/drawing/2014/main" id="{345EE265-AE3B-0C08-11EF-E13E13AD8F7A}"/>
                  </a:ext>
                </a:extLst>
              </p:cNvPr>
              <p:cNvPicPr/>
              <p:nvPr/>
            </p:nvPicPr>
            <p:blipFill>
              <a:blip r:embed="rId17"/>
              <a:stretch>
                <a:fillRect/>
              </a:stretch>
            </p:blipFill>
            <p:spPr>
              <a:xfrm>
                <a:off x="5572160" y="2952860"/>
                <a:ext cx="2541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B5C3536F-B1A9-C7C6-5F31-485E665A1B17}"/>
                  </a:ext>
                </a:extLst>
              </p14:cNvPr>
              <p14:cNvContentPartPr/>
              <p14:nvPr/>
            </p14:nvContentPartPr>
            <p14:xfrm>
              <a:off x="5537240" y="3302060"/>
              <a:ext cx="304920" cy="13320"/>
            </p14:xfrm>
          </p:contentPart>
        </mc:Choice>
        <mc:Fallback xmlns="">
          <p:pic>
            <p:nvPicPr>
              <p:cNvPr id="15" name="Ink 14">
                <a:extLst>
                  <a:ext uri="{FF2B5EF4-FFF2-40B4-BE49-F238E27FC236}">
                    <a16:creationId xmlns:a16="http://schemas.microsoft.com/office/drawing/2014/main" id="{B5C3536F-B1A9-C7C6-5F31-485E665A1B17}"/>
                  </a:ext>
                </a:extLst>
              </p:cNvPr>
              <p:cNvPicPr/>
              <p:nvPr/>
            </p:nvPicPr>
            <p:blipFill>
              <a:blip r:embed="rId19"/>
              <a:stretch>
                <a:fillRect/>
              </a:stretch>
            </p:blipFill>
            <p:spPr>
              <a:xfrm>
                <a:off x="5483240" y="3194060"/>
                <a:ext cx="41256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9408A971-AE72-2D02-A8B2-9439C322D9B8}"/>
                  </a:ext>
                </a:extLst>
              </p14:cNvPr>
              <p14:cNvContentPartPr/>
              <p14:nvPr/>
            </p14:nvContentPartPr>
            <p14:xfrm>
              <a:off x="5613560" y="3568460"/>
              <a:ext cx="311400" cy="38160"/>
            </p14:xfrm>
          </p:contentPart>
        </mc:Choice>
        <mc:Fallback xmlns="">
          <p:pic>
            <p:nvPicPr>
              <p:cNvPr id="16" name="Ink 15">
                <a:extLst>
                  <a:ext uri="{FF2B5EF4-FFF2-40B4-BE49-F238E27FC236}">
                    <a16:creationId xmlns:a16="http://schemas.microsoft.com/office/drawing/2014/main" id="{9408A971-AE72-2D02-A8B2-9439C322D9B8}"/>
                  </a:ext>
                </a:extLst>
              </p:cNvPr>
              <p:cNvPicPr/>
              <p:nvPr/>
            </p:nvPicPr>
            <p:blipFill>
              <a:blip r:embed="rId21"/>
              <a:stretch>
                <a:fillRect/>
              </a:stretch>
            </p:blipFill>
            <p:spPr>
              <a:xfrm>
                <a:off x="5559560" y="3460460"/>
                <a:ext cx="419040" cy="253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7" name="Ink 16">
                <a:extLst>
                  <a:ext uri="{FF2B5EF4-FFF2-40B4-BE49-F238E27FC236}">
                    <a16:creationId xmlns:a16="http://schemas.microsoft.com/office/drawing/2014/main" id="{0D33930C-2849-C417-8390-F2F30180C7FA}"/>
                  </a:ext>
                </a:extLst>
              </p14:cNvPr>
              <p14:cNvContentPartPr/>
              <p14:nvPr/>
            </p14:nvContentPartPr>
            <p14:xfrm>
              <a:off x="5638400" y="4521020"/>
              <a:ext cx="154080" cy="360"/>
            </p14:xfrm>
          </p:contentPart>
        </mc:Choice>
        <mc:Fallback xmlns="">
          <p:pic>
            <p:nvPicPr>
              <p:cNvPr id="17" name="Ink 16">
                <a:extLst>
                  <a:ext uri="{FF2B5EF4-FFF2-40B4-BE49-F238E27FC236}">
                    <a16:creationId xmlns:a16="http://schemas.microsoft.com/office/drawing/2014/main" id="{0D33930C-2849-C417-8390-F2F30180C7FA}"/>
                  </a:ext>
                </a:extLst>
              </p:cNvPr>
              <p:cNvPicPr/>
              <p:nvPr/>
            </p:nvPicPr>
            <p:blipFill>
              <a:blip r:embed="rId23"/>
              <a:stretch>
                <a:fillRect/>
              </a:stretch>
            </p:blipFill>
            <p:spPr>
              <a:xfrm>
                <a:off x="5584760" y="4413380"/>
                <a:ext cx="26172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8" name="Ink 17">
                <a:extLst>
                  <a:ext uri="{FF2B5EF4-FFF2-40B4-BE49-F238E27FC236}">
                    <a16:creationId xmlns:a16="http://schemas.microsoft.com/office/drawing/2014/main" id="{B8385104-5757-347A-C33A-B6B76FBFE016}"/>
                  </a:ext>
                </a:extLst>
              </p14:cNvPr>
              <p14:cNvContentPartPr/>
              <p14:nvPr/>
            </p14:nvContentPartPr>
            <p14:xfrm>
              <a:off x="5613560" y="4850780"/>
              <a:ext cx="239040" cy="26280"/>
            </p14:xfrm>
          </p:contentPart>
        </mc:Choice>
        <mc:Fallback xmlns="">
          <p:pic>
            <p:nvPicPr>
              <p:cNvPr id="18" name="Ink 17">
                <a:extLst>
                  <a:ext uri="{FF2B5EF4-FFF2-40B4-BE49-F238E27FC236}">
                    <a16:creationId xmlns:a16="http://schemas.microsoft.com/office/drawing/2014/main" id="{B8385104-5757-347A-C33A-B6B76FBFE016}"/>
                  </a:ext>
                </a:extLst>
              </p:cNvPr>
              <p:cNvPicPr/>
              <p:nvPr/>
            </p:nvPicPr>
            <p:blipFill>
              <a:blip r:embed="rId25"/>
              <a:stretch>
                <a:fillRect/>
              </a:stretch>
            </p:blipFill>
            <p:spPr>
              <a:xfrm>
                <a:off x="5559560" y="4743140"/>
                <a:ext cx="3466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Ink 18">
                <a:extLst>
                  <a:ext uri="{FF2B5EF4-FFF2-40B4-BE49-F238E27FC236}">
                    <a16:creationId xmlns:a16="http://schemas.microsoft.com/office/drawing/2014/main" id="{640B9A8E-7C74-8F22-311B-42F5EBFD34A9}"/>
                  </a:ext>
                </a:extLst>
              </p14:cNvPr>
              <p14:cNvContentPartPr/>
              <p14:nvPr/>
            </p14:nvContentPartPr>
            <p14:xfrm>
              <a:off x="5600600" y="5105300"/>
              <a:ext cx="150840" cy="13320"/>
            </p14:xfrm>
          </p:contentPart>
        </mc:Choice>
        <mc:Fallback xmlns="">
          <p:pic>
            <p:nvPicPr>
              <p:cNvPr id="19" name="Ink 18">
                <a:extLst>
                  <a:ext uri="{FF2B5EF4-FFF2-40B4-BE49-F238E27FC236}">
                    <a16:creationId xmlns:a16="http://schemas.microsoft.com/office/drawing/2014/main" id="{640B9A8E-7C74-8F22-311B-42F5EBFD34A9}"/>
                  </a:ext>
                </a:extLst>
              </p:cNvPr>
              <p:cNvPicPr/>
              <p:nvPr/>
            </p:nvPicPr>
            <p:blipFill>
              <a:blip r:embed="rId27"/>
              <a:stretch>
                <a:fillRect/>
              </a:stretch>
            </p:blipFill>
            <p:spPr>
              <a:xfrm>
                <a:off x="5546600" y="4997660"/>
                <a:ext cx="25848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0" name="Ink 19">
                <a:extLst>
                  <a:ext uri="{FF2B5EF4-FFF2-40B4-BE49-F238E27FC236}">
                    <a16:creationId xmlns:a16="http://schemas.microsoft.com/office/drawing/2014/main" id="{FA3182DC-07D6-5600-0BD3-8614F63D9A55}"/>
                  </a:ext>
                </a:extLst>
              </p14:cNvPr>
              <p14:cNvContentPartPr/>
              <p14:nvPr/>
            </p14:nvContentPartPr>
            <p14:xfrm>
              <a:off x="5549480" y="5346860"/>
              <a:ext cx="253800" cy="360"/>
            </p14:xfrm>
          </p:contentPart>
        </mc:Choice>
        <mc:Fallback xmlns="">
          <p:pic>
            <p:nvPicPr>
              <p:cNvPr id="20" name="Ink 19">
                <a:extLst>
                  <a:ext uri="{FF2B5EF4-FFF2-40B4-BE49-F238E27FC236}">
                    <a16:creationId xmlns:a16="http://schemas.microsoft.com/office/drawing/2014/main" id="{FA3182DC-07D6-5600-0BD3-8614F63D9A55}"/>
                  </a:ext>
                </a:extLst>
              </p:cNvPr>
              <p:cNvPicPr/>
              <p:nvPr/>
            </p:nvPicPr>
            <p:blipFill>
              <a:blip r:embed="rId15"/>
              <a:stretch>
                <a:fillRect/>
              </a:stretch>
            </p:blipFill>
            <p:spPr>
              <a:xfrm>
                <a:off x="5495840" y="5238860"/>
                <a:ext cx="3614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1" name="Ink 20">
                <a:extLst>
                  <a:ext uri="{FF2B5EF4-FFF2-40B4-BE49-F238E27FC236}">
                    <a16:creationId xmlns:a16="http://schemas.microsoft.com/office/drawing/2014/main" id="{8B2A17B2-328D-B0E6-4112-35B3D7DA0216}"/>
                  </a:ext>
                </a:extLst>
              </p14:cNvPr>
              <p14:cNvContentPartPr/>
              <p14:nvPr/>
            </p14:nvContentPartPr>
            <p14:xfrm>
              <a:off x="5613560" y="5638100"/>
              <a:ext cx="189360" cy="14040"/>
            </p14:xfrm>
          </p:contentPart>
        </mc:Choice>
        <mc:Fallback xmlns="">
          <p:pic>
            <p:nvPicPr>
              <p:cNvPr id="21" name="Ink 20">
                <a:extLst>
                  <a:ext uri="{FF2B5EF4-FFF2-40B4-BE49-F238E27FC236}">
                    <a16:creationId xmlns:a16="http://schemas.microsoft.com/office/drawing/2014/main" id="{8B2A17B2-328D-B0E6-4112-35B3D7DA0216}"/>
                  </a:ext>
                </a:extLst>
              </p:cNvPr>
              <p:cNvPicPr/>
              <p:nvPr/>
            </p:nvPicPr>
            <p:blipFill>
              <a:blip r:embed="rId30"/>
              <a:stretch>
                <a:fillRect/>
              </a:stretch>
            </p:blipFill>
            <p:spPr>
              <a:xfrm>
                <a:off x="5559560" y="5530100"/>
                <a:ext cx="297000" cy="22968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Ink 21">
                <a:extLst>
                  <a:ext uri="{FF2B5EF4-FFF2-40B4-BE49-F238E27FC236}">
                    <a16:creationId xmlns:a16="http://schemas.microsoft.com/office/drawing/2014/main" id="{4BA306B5-93F3-AB12-03F1-CF62BC4AA7D9}"/>
                  </a:ext>
                </a:extLst>
              </p14:cNvPr>
              <p14:cNvContentPartPr/>
              <p14:nvPr/>
            </p14:nvContentPartPr>
            <p14:xfrm>
              <a:off x="5613560" y="5828180"/>
              <a:ext cx="275400" cy="27720"/>
            </p14:xfrm>
          </p:contentPart>
        </mc:Choice>
        <mc:Fallback xmlns="">
          <p:pic>
            <p:nvPicPr>
              <p:cNvPr id="22" name="Ink 21">
                <a:extLst>
                  <a:ext uri="{FF2B5EF4-FFF2-40B4-BE49-F238E27FC236}">
                    <a16:creationId xmlns:a16="http://schemas.microsoft.com/office/drawing/2014/main" id="{4BA306B5-93F3-AB12-03F1-CF62BC4AA7D9}"/>
                  </a:ext>
                </a:extLst>
              </p:cNvPr>
              <p:cNvPicPr/>
              <p:nvPr/>
            </p:nvPicPr>
            <p:blipFill>
              <a:blip r:embed="rId32"/>
              <a:stretch>
                <a:fillRect/>
              </a:stretch>
            </p:blipFill>
            <p:spPr>
              <a:xfrm>
                <a:off x="5559560" y="5720540"/>
                <a:ext cx="383040" cy="24336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3" name="Ink 22">
                <a:extLst>
                  <a:ext uri="{FF2B5EF4-FFF2-40B4-BE49-F238E27FC236}">
                    <a16:creationId xmlns:a16="http://schemas.microsoft.com/office/drawing/2014/main" id="{C3AD03F8-72E2-F5EA-41A3-F7B75C3E1D24}"/>
                  </a:ext>
                </a:extLst>
              </p14:cNvPr>
              <p14:cNvContentPartPr/>
              <p14:nvPr/>
            </p14:nvContentPartPr>
            <p14:xfrm>
              <a:off x="5600600" y="6031580"/>
              <a:ext cx="183240" cy="26640"/>
            </p14:xfrm>
          </p:contentPart>
        </mc:Choice>
        <mc:Fallback xmlns="">
          <p:pic>
            <p:nvPicPr>
              <p:cNvPr id="23" name="Ink 22">
                <a:extLst>
                  <a:ext uri="{FF2B5EF4-FFF2-40B4-BE49-F238E27FC236}">
                    <a16:creationId xmlns:a16="http://schemas.microsoft.com/office/drawing/2014/main" id="{C3AD03F8-72E2-F5EA-41A3-F7B75C3E1D24}"/>
                  </a:ext>
                </a:extLst>
              </p:cNvPr>
              <p:cNvPicPr/>
              <p:nvPr/>
            </p:nvPicPr>
            <p:blipFill>
              <a:blip r:embed="rId34"/>
              <a:stretch>
                <a:fillRect/>
              </a:stretch>
            </p:blipFill>
            <p:spPr>
              <a:xfrm>
                <a:off x="5546600" y="5923580"/>
                <a:ext cx="29088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4" name="Ink 23">
                <a:extLst>
                  <a:ext uri="{FF2B5EF4-FFF2-40B4-BE49-F238E27FC236}">
                    <a16:creationId xmlns:a16="http://schemas.microsoft.com/office/drawing/2014/main" id="{8568D20E-6CD6-B754-F327-F97A81CB6F7C}"/>
                  </a:ext>
                </a:extLst>
              </p14:cNvPr>
              <p14:cNvContentPartPr/>
              <p14:nvPr/>
            </p14:nvContentPartPr>
            <p14:xfrm>
              <a:off x="5600600" y="6310940"/>
              <a:ext cx="187920" cy="26640"/>
            </p14:xfrm>
          </p:contentPart>
        </mc:Choice>
        <mc:Fallback xmlns="">
          <p:pic>
            <p:nvPicPr>
              <p:cNvPr id="24" name="Ink 23">
                <a:extLst>
                  <a:ext uri="{FF2B5EF4-FFF2-40B4-BE49-F238E27FC236}">
                    <a16:creationId xmlns:a16="http://schemas.microsoft.com/office/drawing/2014/main" id="{8568D20E-6CD6-B754-F327-F97A81CB6F7C}"/>
                  </a:ext>
                </a:extLst>
              </p:cNvPr>
              <p:cNvPicPr/>
              <p:nvPr/>
            </p:nvPicPr>
            <p:blipFill>
              <a:blip r:embed="rId36"/>
              <a:stretch>
                <a:fillRect/>
              </a:stretch>
            </p:blipFill>
            <p:spPr>
              <a:xfrm>
                <a:off x="5546600" y="6202940"/>
                <a:ext cx="295560" cy="242280"/>
              </a:xfrm>
              <a:prstGeom prst="rect">
                <a:avLst/>
              </a:prstGeom>
            </p:spPr>
          </p:pic>
        </mc:Fallback>
      </mc:AlternateContent>
      <p:sp>
        <p:nvSpPr>
          <p:cNvPr id="25" name="TextBox 24">
            <a:extLst>
              <a:ext uri="{FF2B5EF4-FFF2-40B4-BE49-F238E27FC236}">
                <a16:creationId xmlns:a16="http://schemas.microsoft.com/office/drawing/2014/main" id="{F050AF5A-86A1-CE6F-2C42-EA24E99E8985}"/>
              </a:ext>
            </a:extLst>
          </p:cNvPr>
          <p:cNvSpPr txBox="1"/>
          <p:nvPr/>
        </p:nvSpPr>
        <p:spPr>
          <a:xfrm>
            <a:off x="7465519" y="255218"/>
            <a:ext cx="609887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venir Next LT Pro Light"/>
                <a:ea typeface="+mn-ea"/>
                <a:cs typeface="+mn-cs"/>
              </a:rPr>
              <a:t>https://health.alaska.gov/media/dozcjxuu/ak-vaccination-coverage.pdf</a:t>
            </a:r>
          </a:p>
        </p:txBody>
      </p:sp>
      <p:sp>
        <p:nvSpPr>
          <p:cNvPr id="27" name="TextBox 26">
            <a:extLst>
              <a:ext uri="{FF2B5EF4-FFF2-40B4-BE49-F238E27FC236}">
                <a16:creationId xmlns:a16="http://schemas.microsoft.com/office/drawing/2014/main" id="{5971EC8A-95DF-ADC2-B9CE-B6395E04494A}"/>
              </a:ext>
            </a:extLst>
          </p:cNvPr>
          <p:cNvSpPr txBox="1"/>
          <p:nvPr/>
        </p:nvSpPr>
        <p:spPr>
          <a:xfrm>
            <a:off x="7248556" y="485330"/>
            <a:ext cx="6762464"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venir Next LT Pro Light"/>
                <a:ea typeface="+mn-ea"/>
                <a:cs typeface="+mn-cs"/>
              </a:rPr>
              <a:t>https://health.alaska.gov/media/zupbfy3i/vaccination-coverage-q42025.pdf</a:t>
            </a:r>
          </a:p>
        </p:txBody>
      </p:sp>
    </p:spTree>
    <p:extLst>
      <p:ext uri="{BB962C8B-B14F-4D97-AF65-F5344CB8AC3E}">
        <p14:creationId xmlns:p14="http://schemas.microsoft.com/office/powerpoint/2010/main" val="346005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3D6A0-9E7B-7C8B-FC3E-1F1E6332FCB7}"/>
              </a:ext>
            </a:extLst>
          </p:cNvPr>
          <p:cNvSpPr>
            <a:spLocks noGrp="1"/>
          </p:cNvSpPr>
          <p:nvPr>
            <p:ph type="title"/>
          </p:nvPr>
        </p:nvSpPr>
        <p:spPr>
          <a:xfrm>
            <a:off x="1122063" y="307950"/>
            <a:ext cx="4453237" cy="749300"/>
          </a:xfrm>
        </p:spPr>
        <p:txBody>
          <a:bodyPr anchor="b">
            <a:noAutofit/>
          </a:bodyPr>
          <a:lstStyle/>
          <a:p>
            <a:r>
              <a:rPr lang="en-US" sz="3600" b="1" dirty="0"/>
              <a:t>Kindergarten Series:</a:t>
            </a:r>
          </a:p>
        </p:txBody>
      </p:sp>
      <p:pic>
        <p:nvPicPr>
          <p:cNvPr id="5" name="Picture 4">
            <a:extLst>
              <a:ext uri="{FF2B5EF4-FFF2-40B4-BE49-F238E27FC236}">
                <a16:creationId xmlns:a16="http://schemas.microsoft.com/office/drawing/2014/main" id="{83DC330C-E8FB-2075-A70A-66E0E67759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9501" y="3963268"/>
            <a:ext cx="6654160" cy="2412132"/>
          </a:xfrm>
          <a:prstGeom prst="rect">
            <a:avLst/>
          </a:prstGeom>
          <a:noFill/>
        </p:spPr>
      </p:pic>
      <p:sp>
        <p:nvSpPr>
          <p:cNvPr id="3" name="Subtitle 2">
            <a:extLst>
              <a:ext uri="{FF2B5EF4-FFF2-40B4-BE49-F238E27FC236}">
                <a16:creationId xmlns:a16="http://schemas.microsoft.com/office/drawing/2014/main" id="{EE622A0D-00F9-5420-F3FF-1F50853BF631}"/>
              </a:ext>
            </a:extLst>
          </p:cNvPr>
          <p:cNvSpPr>
            <a:spLocks noGrp="1"/>
          </p:cNvSpPr>
          <p:nvPr>
            <p:ph type="body" sz="half" idx="2"/>
          </p:nvPr>
        </p:nvSpPr>
        <p:spPr>
          <a:xfrm>
            <a:off x="1753019" y="2375959"/>
            <a:ext cx="1049637" cy="454804"/>
          </a:xfrm>
        </p:spPr>
        <p:txBody>
          <a:bodyPr>
            <a:normAutofit/>
          </a:bodyPr>
          <a:lstStyle/>
          <a:p>
            <a:r>
              <a:rPr lang="en-US" sz="2000" b="1" dirty="0"/>
              <a:t>2024</a:t>
            </a:r>
          </a:p>
        </p:txBody>
      </p:sp>
      <p:pic>
        <p:nvPicPr>
          <p:cNvPr id="4" name="Picture 3">
            <a:extLst>
              <a:ext uri="{FF2B5EF4-FFF2-40B4-BE49-F238E27FC236}">
                <a16:creationId xmlns:a16="http://schemas.microsoft.com/office/drawing/2014/main" id="{28FA52DF-BA1E-878A-CD70-48F24E9D654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75955" y="5761703"/>
            <a:ext cx="909799" cy="749068"/>
          </a:xfrm>
          <a:prstGeom prst="rect">
            <a:avLst/>
          </a:prstGeom>
        </p:spPr>
      </p:pic>
      <p:pic>
        <p:nvPicPr>
          <p:cNvPr id="7" name="Picture 6">
            <a:extLst>
              <a:ext uri="{FF2B5EF4-FFF2-40B4-BE49-F238E27FC236}">
                <a16:creationId xmlns:a16="http://schemas.microsoft.com/office/drawing/2014/main" id="{128BC73C-92C1-C490-EAD1-745998B3F5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19501" y="1178504"/>
            <a:ext cx="6654160" cy="2542255"/>
          </a:xfrm>
          <a:prstGeom prst="rect">
            <a:avLst/>
          </a:prstGeom>
        </p:spPr>
      </p:pic>
      <p:sp>
        <p:nvSpPr>
          <p:cNvPr id="8" name="TextBox 7">
            <a:extLst>
              <a:ext uri="{FF2B5EF4-FFF2-40B4-BE49-F238E27FC236}">
                <a16:creationId xmlns:a16="http://schemas.microsoft.com/office/drawing/2014/main" id="{6A225615-3761-BDF3-AA0D-F7A5305F6E41}"/>
              </a:ext>
            </a:extLst>
          </p:cNvPr>
          <p:cNvSpPr txBox="1"/>
          <p:nvPr/>
        </p:nvSpPr>
        <p:spPr>
          <a:xfrm>
            <a:off x="1772129" y="5016410"/>
            <a:ext cx="1409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venir Next LT Pro Light"/>
                <a:ea typeface="+mn-ea"/>
                <a:cs typeface="+mn-cs"/>
              </a:rPr>
              <a:t>2025</a:t>
            </a:r>
          </a:p>
        </p:txBody>
      </p:sp>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052DFAF1-A38D-A0ED-FE83-23C64535C6BF}"/>
                  </a:ext>
                </a:extLst>
              </p14:cNvPr>
              <p14:cNvContentPartPr/>
              <p14:nvPr/>
            </p14:nvContentPartPr>
            <p14:xfrm>
              <a:off x="5979680" y="1904540"/>
              <a:ext cx="67320" cy="1607040"/>
            </p14:xfrm>
          </p:contentPart>
        </mc:Choice>
        <mc:Fallback xmlns="">
          <p:pic>
            <p:nvPicPr>
              <p:cNvPr id="9" name="Ink 8">
                <a:extLst>
                  <a:ext uri="{FF2B5EF4-FFF2-40B4-BE49-F238E27FC236}">
                    <a16:creationId xmlns:a16="http://schemas.microsoft.com/office/drawing/2014/main" id="{052DFAF1-A38D-A0ED-FE83-23C64535C6BF}"/>
                  </a:ext>
                </a:extLst>
              </p:cNvPr>
              <p:cNvPicPr/>
              <p:nvPr/>
            </p:nvPicPr>
            <p:blipFill>
              <a:blip r:embed="rId7"/>
              <a:stretch>
                <a:fillRect/>
              </a:stretch>
            </p:blipFill>
            <p:spPr>
              <a:xfrm>
                <a:off x="5926040" y="1796900"/>
                <a:ext cx="174960" cy="1822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Ink 10">
                <a:extLst>
                  <a:ext uri="{FF2B5EF4-FFF2-40B4-BE49-F238E27FC236}">
                    <a16:creationId xmlns:a16="http://schemas.microsoft.com/office/drawing/2014/main" id="{3AEAB835-158C-FED4-495E-9B6FB226F0F7}"/>
                  </a:ext>
                </a:extLst>
              </p14:cNvPr>
              <p14:cNvContentPartPr/>
              <p14:nvPr/>
            </p14:nvContentPartPr>
            <p14:xfrm>
              <a:off x="6362720" y="4647740"/>
              <a:ext cx="25200" cy="1537560"/>
            </p14:xfrm>
          </p:contentPart>
        </mc:Choice>
        <mc:Fallback xmlns="">
          <p:pic>
            <p:nvPicPr>
              <p:cNvPr id="11" name="Ink 10">
                <a:extLst>
                  <a:ext uri="{FF2B5EF4-FFF2-40B4-BE49-F238E27FC236}">
                    <a16:creationId xmlns:a16="http://schemas.microsoft.com/office/drawing/2014/main" id="{3AEAB835-158C-FED4-495E-9B6FB226F0F7}"/>
                  </a:ext>
                </a:extLst>
              </p:cNvPr>
              <p:cNvPicPr/>
              <p:nvPr/>
            </p:nvPicPr>
            <p:blipFill>
              <a:blip r:embed="rId9"/>
              <a:stretch>
                <a:fillRect/>
              </a:stretch>
            </p:blipFill>
            <p:spPr>
              <a:xfrm>
                <a:off x="6308720" y="4539740"/>
                <a:ext cx="132840" cy="1753200"/>
              </a:xfrm>
              <a:prstGeom prst="rect">
                <a:avLst/>
              </a:prstGeom>
            </p:spPr>
          </p:pic>
        </mc:Fallback>
      </mc:AlternateContent>
      <p:sp>
        <p:nvSpPr>
          <p:cNvPr id="10" name="TextBox 9">
            <a:extLst>
              <a:ext uri="{FF2B5EF4-FFF2-40B4-BE49-F238E27FC236}">
                <a16:creationId xmlns:a16="http://schemas.microsoft.com/office/drawing/2014/main" id="{8FE66E69-4357-A457-D970-433B263A4EF8}"/>
              </a:ext>
            </a:extLst>
          </p:cNvPr>
          <p:cNvSpPr txBox="1"/>
          <p:nvPr/>
        </p:nvSpPr>
        <p:spPr>
          <a:xfrm>
            <a:off x="7493207" y="261483"/>
            <a:ext cx="4586251" cy="2617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venir Next LT Pro Light"/>
                <a:ea typeface="+mn-ea"/>
                <a:cs typeface="+mn-cs"/>
              </a:rPr>
              <a:t>https://health.alaska.gov/media/dozcjxuu/ak-vaccination-coverage.pdf</a:t>
            </a:r>
          </a:p>
        </p:txBody>
      </p:sp>
      <p:sp>
        <p:nvSpPr>
          <p:cNvPr id="13" name="TextBox 12">
            <a:extLst>
              <a:ext uri="{FF2B5EF4-FFF2-40B4-BE49-F238E27FC236}">
                <a16:creationId xmlns:a16="http://schemas.microsoft.com/office/drawing/2014/main" id="{AB06FBD6-AECA-3C50-4C68-BFAFD779E72B}"/>
              </a:ext>
            </a:extLst>
          </p:cNvPr>
          <p:cNvSpPr txBox="1"/>
          <p:nvPr/>
        </p:nvSpPr>
        <p:spPr>
          <a:xfrm>
            <a:off x="7224489" y="448869"/>
            <a:ext cx="6098344"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venir Next LT Pro Light"/>
                <a:ea typeface="+mn-ea"/>
                <a:cs typeface="+mn-cs"/>
              </a:rPr>
              <a:t>https://health.alaska.gov/media/zupbfy3i/vaccination-coverage-q42025.pdf</a:t>
            </a:r>
          </a:p>
        </p:txBody>
      </p:sp>
    </p:spTree>
    <p:extLst>
      <p:ext uri="{BB962C8B-B14F-4D97-AF65-F5344CB8AC3E}">
        <p14:creationId xmlns:p14="http://schemas.microsoft.com/office/powerpoint/2010/main" val="332849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AA337-CBFF-3A69-B9A0-456DFEA619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6CC5C684-D73E-5E70-3C83-4614FAB89EA5}"/>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1B16F6E-5E3A-3E1F-172D-EA33D2702FC3}"/>
              </a:ext>
            </a:extLst>
          </p:cNvPr>
          <p:cNvSpPr txBox="1"/>
          <p:nvPr/>
        </p:nvSpPr>
        <p:spPr>
          <a:xfrm>
            <a:off x="712518" y="2902082"/>
            <a:ext cx="10937175" cy="2554545"/>
          </a:xfrm>
          <a:prstGeom prst="rect">
            <a:avLst/>
          </a:prstGeom>
          <a:noFill/>
        </p:spPr>
        <p:txBody>
          <a:bodyPr wrap="square" rtlCol="0">
            <a:spAutoFit/>
          </a:bodyPr>
          <a:lstStyle/>
          <a:p>
            <a:pPr algn="ctr"/>
            <a:r>
              <a:rPr lang="en-US" sz="1600" dirty="0"/>
              <a:t>Are you a professional working with young children not currently able to access Infant and Early Childhood Mental Health (IECMH) Consultation, including Family, Friend and Neighbor care, home visiting, early intervention, medical or social service providers?</a:t>
            </a:r>
          </a:p>
          <a:p>
            <a:pPr algn="ctr"/>
            <a:endParaRPr lang="en-US" sz="1600" dirty="0"/>
          </a:p>
          <a:p>
            <a:pPr algn="ctr"/>
            <a:r>
              <a:rPr lang="en-US" sz="1600" dirty="0"/>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algn="ctr"/>
            <a:endParaRPr lang="en-US" sz="1600" dirty="0"/>
          </a:p>
          <a:p>
            <a:pPr algn="ctr"/>
            <a:r>
              <a:rPr lang="en-US" sz="1600" b="1" dirty="0"/>
              <a:t>Call 1-833-HMG-ALASKA (1-833-464-2527) today and ask to be connected with Growing Minds!</a:t>
            </a:r>
          </a:p>
          <a:p>
            <a:pPr algn="ctr"/>
            <a:r>
              <a:rPr lang="en-US" sz="1600" dirty="0"/>
              <a:t> or visit </a:t>
            </a:r>
            <a:r>
              <a:rPr lang="en-US" sz="1600" u="sng" dirty="0" err="1"/>
              <a:t>helpmegrowak.org</a:t>
            </a:r>
            <a:r>
              <a:rPr lang="en-US" sz="1600" u="sng" dirty="0"/>
              <a:t>/growing-minds</a:t>
            </a:r>
          </a:p>
        </p:txBody>
      </p:sp>
      <p:pic>
        <p:nvPicPr>
          <p:cNvPr id="4" name="Picture 3" descr="Logo&#10;&#10;Description automatically generated">
            <a:extLst>
              <a:ext uri="{FF2B5EF4-FFF2-40B4-BE49-F238E27FC236}">
                <a16:creationId xmlns:a16="http://schemas.microsoft.com/office/drawing/2014/main" id="{181D8920-E8B5-E34E-A974-6EF848E04E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pic>
        <p:nvPicPr>
          <p:cNvPr id="7" name="Picture 6" descr="A logo for a company&#10;&#10;AI-generated content may be incorrect.">
            <a:extLst>
              <a:ext uri="{FF2B5EF4-FFF2-40B4-BE49-F238E27FC236}">
                <a16:creationId xmlns:a16="http://schemas.microsoft.com/office/drawing/2014/main" id="{8E512F65-5EFC-13CD-EE4A-9B2BB1E4D6E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06588" y="370032"/>
            <a:ext cx="6123423" cy="2429929"/>
          </a:xfrm>
          <a:prstGeom prst="rect">
            <a:avLst/>
          </a:prstGeom>
        </p:spPr>
      </p:pic>
      <p:sp>
        <p:nvSpPr>
          <p:cNvPr id="8" name="TextBox 7">
            <a:extLst>
              <a:ext uri="{FF2B5EF4-FFF2-40B4-BE49-F238E27FC236}">
                <a16:creationId xmlns:a16="http://schemas.microsoft.com/office/drawing/2014/main" id="{526DDB07-DCF8-9639-AE70-362BAD99B258}"/>
              </a:ext>
            </a:extLst>
          </p:cNvPr>
          <p:cNvSpPr txBox="1"/>
          <p:nvPr/>
        </p:nvSpPr>
        <p:spPr>
          <a:xfrm>
            <a:off x="2600741" y="5641634"/>
            <a:ext cx="6990518" cy="369332"/>
          </a:xfrm>
          <a:prstGeom prst="rect">
            <a:avLst/>
          </a:prstGeom>
          <a:noFill/>
        </p:spPr>
        <p:txBody>
          <a:bodyPr wrap="square" rtlCol="0">
            <a:spAutoFit/>
          </a:bodyPr>
          <a:lstStyle/>
          <a:p>
            <a:pPr algn="ctr"/>
            <a:r>
              <a:rPr lang="en-US" sz="900" i="1" dirty="0"/>
              <a:t>The Health Resources and Services Administration (HRSA), Department of Health and Human Services (HHS) provided financial support for this publication. The award totaled $3,057,637.00 and contents may not reflect the policies of HRSA, HHS, or the U.S. Government.</a:t>
            </a:r>
            <a:endParaRPr lang="en-US" sz="900" i="1" u="sng" dirty="0"/>
          </a:p>
        </p:txBody>
      </p:sp>
      <p:pic>
        <p:nvPicPr>
          <p:cNvPr id="10" name="Picture 9" descr="A logo of a dog and a star&#10;&#10;AI-generated content may be incorrect.">
            <a:extLst>
              <a:ext uri="{FF2B5EF4-FFF2-40B4-BE49-F238E27FC236}">
                <a16:creationId xmlns:a16="http://schemas.microsoft.com/office/drawing/2014/main" id="{A755F93C-1D76-E27D-F8FA-EEFA804C5B3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E71E09A8-99FE-A403-8900-9AF236AE8F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81613" y="6074419"/>
            <a:ext cx="1143482" cy="420230"/>
          </a:xfrm>
          <a:prstGeom prst="rect">
            <a:avLst/>
          </a:prstGeom>
        </p:spPr>
      </p:pic>
    </p:spTree>
    <p:extLst>
      <p:ext uri="{BB962C8B-B14F-4D97-AF65-F5344CB8AC3E}">
        <p14:creationId xmlns:p14="http://schemas.microsoft.com/office/powerpoint/2010/main" val="2889367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EDD8A-4211-A0B8-8FCA-FFD4288C964E}"/>
              </a:ext>
            </a:extLst>
          </p:cNvPr>
          <p:cNvSpPr>
            <a:spLocks noGrp="1"/>
          </p:cNvSpPr>
          <p:nvPr>
            <p:ph type="ctrTitle"/>
          </p:nvPr>
        </p:nvSpPr>
        <p:spPr/>
        <p:txBody>
          <a:bodyPr/>
          <a:lstStyle/>
          <a:p>
            <a:r>
              <a:rPr lang="en-US" dirty="0">
                <a:latin typeface="+mj-lt"/>
              </a:rPr>
              <a:t>SOPHN Strategic Plan</a:t>
            </a:r>
          </a:p>
        </p:txBody>
      </p:sp>
      <p:sp>
        <p:nvSpPr>
          <p:cNvPr id="3" name="Subtitle 2">
            <a:extLst>
              <a:ext uri="{FF2B5EF4-FFF2-40B4-BE49-F238E27FC236}">
                <a16:creationId xmlns:a16="http://schemas.microsoft.com/office/drawing/2014/main" id="{97404A52-541B-8E28-4E1D-0BDD015D448D}"/>
              </a:ext>
            </a:extLst>
          </p:cNvPr>
          <p:cNvSpPr>
            <a:spLocks noGrp="1"/>
          </p:cNvSpPr>
          <p:nvPr>
            <p:ph type="subTitle" idx="1"/>
          </p:nvPr>
        </p:nvSpPr>
        <p:spPr/>
        <p:txBody>
          <a:bodyPr/>
          <a:lstStyle/>
          <a:p>
            <a:r>
              <a:rPr lang="en-US" dirty="0">
                <a:latin typeface="+mj-lt"/>
              </a:rPr>
              <a:t>In 2024, the SOPHN Strategic Plan was updated for FY 2025-2028.</a:t>
            </a:r>
          </a:p>
          <a:p>
            <a:pPr marL="342900" indent="-342900">
              <a:buFont typeface="Arial" panose="020B0604020202020204" pitchFamily="34" charset="0"/>
              <a:buChar char="•"/>
            </a:pPr>
            <a:r>
              <a:rPr lang="en-US" dirty="0">
                <a:latin typeface="+mj-lt"/>
              </a:rPr>
              <a:t>What we decided to focus on…</a:t>
            </a:r>
          </a:p>
          <a:p>
            <a:pPr marL="342900" indent="-342900">
              <a:buFont typeface="Arial" panose="020B0604020202020204" pitchFamily="34" charset="0"/>
              <a:buChar char="•"/>
            </a:pPr>
            <a:r>
              <a:rPr lang="en-US" dirty="0">
                <a:latin typeface="+mj-lt"/>
              </a:rPr>
              <a:t>Goal: Prevent disease and promote the physical, mental, and social health of children through on-time pediatric preventative screening and immunizations.</a:t>
            </a:r>
          </a:p>
          <a:p>
            <a:pPr marL="342900" indent="-342900">
              <a:buFont typeface="Arial" panose="020B0604020202020204" pitchFamily="34" charset="0"/>
              <a:buChar char="•"/>
            </a:pPr>
            <a:r>
              <a:rPr lang="en-US" dirty="0">
                <a:latin typeface="+mj-lt"/>
              </a:rPr>
              <a:t>Objective: Increase childhood immunization rates at the local level.</a:t>
            </a:r>
          </a:p>
          <a:p>
            <a:endParaRPr lang="en-US" dirty="0"/>
          </a:p>
        </p:txBody>
      </p:sp>
      <p:pic>
        <p:nvPicPr>
          <p:cNvPr id="4" name="Picture 3">
            <a:extLst>
              <a:ext uri="{FF2B5EF4-FFF2-40B4-BE49-F238E27FC236}">
                <a16:creationId xmlns:a16="http://schemas.microsoft.com/office/drawing/2014/main" id="{047F90AF-568C-0993-6221-3962B42AEC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Tree>
    <p:extLst>
      <p:ext uri="{BB962C8B-B14F-4D97-AF65-F5344CB8AC3E}">
        <p14:creationId xmlns:p14="http://schemas.microsoft.com/office/powerpoint/2010/main" val="3274960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09FCB-145B-BBC9-C659-499C64C2AAA7}"/>
              </a:ext>
            </a:extLst>
          </p:cNvPr>
          <p:cNvSpPr>
            <a:spLocks noGrp="1"/>
          </p:cNvSpPr>
          <p:nvPr>
            <p:ph type="ctrTitle"/>
          </p:nvPr>
        </p:nvSpPr>
        <p:spPr/>
        <p:txBody>
          <a:bodyPr/>
          <a:lstStyle/>
          <a:p>
            <a:r>
              <a:rPr lang="en-US" dirty="0">
                <a:latin typeface="+mj-lt"/>
              </a:rPr>
              <a:t>What FPHC is doing to increase rates</a:t>
            </a:r>
          </a:p>
        </p:txBody>
      </p:sp>
      <p:sp>
        <p:nvSpPr>
          <p:cNvPr id="3" name="Subtitle 2">
            <a:extLst>
              <a:ext uri="{FF2B5EF4-FFF2-40B4-BE49-F238E27FC236}">
                <a16:creationId xmlns:a16="http://schemas.microsoft.com/office/drawing/2014/main" id="{44FABF3B-43FD-DD2C-097A-2151C7DC0308}"/>
              </a:ext>
            </a:extLst>
          </p:cNvPr>
          <p:cNvSpPr>
            <a:spLocks noGrp="1"/>
          </p:cNvSpPr>
          <p:nvPr>
            <p:ph type="subTitle" idx="1"/>
          </p:nvPr>
        </p:nvSpPr>
        <p:spPr/>
        <p:txBody>
          <a:bodyPr/>
          <a:lstStyle/>
          <a:p>
            <a:r>
              <a:rPr lang="en-US" dirty="0">
                <a:latin typeface="+mj-lt"/>
              </a:rPr>
              <a:t>-Holding offsite vaccine clinics </a:t>
            </a:r>
          </a:p>
          <a:p>
            <a:r>
              <a:rPr lang="en-US" dirty="0">
                <a:latin typeface="+mj-lt"/>
              </a:rPr>
              <a:t>-Working with schools</a:t>
            </a:r>
          </a:p>
          <a:p>
            <a:r>
              <a:rPr lang="en-US" dirty="0">
                <a:latin typeface="+mj-lt"/>
              </a:rPr>
              <a:t>-Offering late night hours and walk-ins</a:t>
            </a:r>
          </a:p>
          <a:p>
            <a:r>
              <a:rPr lang="en-US" dirty="0">
                <a:latin typeface="+mj-lt"/>
              </a:rPr>
              <a:t>-Immunizations records review</a:t>
            </a:r>
          </a:p>
          <a:p>
            <a:r>
              <a:rPr lang="en-US" dirty="0">
                <a:latin typeface="+mj-lt"/>
              </a:rPr>
              <a:t>-In home Flu and Covid for those that are homebound</a:t>
            </a:r>
          </a:p>
          <a:p>
            <a:r>
              <a:rPr lang="en-US" dirty="0">
                <a:latin typeface="+mj-lt"/>
              </a:rPr>
              <a:t>-Other offsite clinics and immunization education at various community events</a:t>
            </a:r>
          </a:p>
          <a:p>
            <a:r>
              <a:rPr lang="en-US" dirty="0">
                <a:latin typeface="+mj-lt"/>
              </a:rPr>
              <a:t>-SWOT (Strength, Weaknesses, Opportunities and Threats) analysis</a:t>
            </a:r>
          </a:p>
          <a:p>
            <a:endParaRPr lang="en-US" dirty="0"/>
          </a:p>
        </p:txBody>
      </p:sp>
      <p:pic>
        <p:nvPicPr>
          <p:cNvPr id="4" name="Picture 3">
            <a:extLst>
              <a:ext uri="{FF2B5EF4-FFF2-40B4-BE49-F238E27FC236}">
                <a16:creationId xmlns:a16="http://schemas.microsoft.com/office/drawing/2014/main" id="{60753BDD-77F2-42B1-EB97-410C1016DD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Tree>
    <p:extLst>
      <p:ext uri="{BB962C8B-B14F-4D97-AF65-F5344CB8AC3E}">
        <p14:creationId xmlns:p14="http://schemas.microsoft.com/office/powerpoint/2010/main" val="2797491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2BF3BD-9FB5-D3D5-4F04-F0CF2B0528CF}"/>
              </a:ext>
            </a:extLst>
          </p:cNvPr>
          <p:cNvSpPr>
            <a:spLocks noGrp="1"/>
          </p:cNvSpPr>
          <p:nvPr>
            <p:ph idx="1"/>
          </p:nvPr>
        </p:nvSpPr>
        <p:spPr/>
        <p:txBody>
          <a:bodyPr>
            <a:normAutofit/>
          </a:bodyPr>
          <a:lstStyle/>
          <a:p>
            <a:pPr marL="342900" indent="-342900"/>
            <a:r>
              <a:rPr lang="en-US" dirty="0"/>
              <a:t>8 semi-structured interviews were conducted with stakeholders who regularly engage with children and families.</a:t>
            </a:r>
          </a:p>
          <a:p>
            <a:pPr marL="342900" indent="-342900"/>
            <a:r>
              <a:rPr lang="en-US" dirty="0"/>
              <a:t>We interviewed multiple partners in the community ranging from medical professionals, early childhood education leaders, childcare providers, Alaska Immunization program, and family/child health programs.</a:t>
            </a:r>
          </a:p>
          <a:p>
            <a:pPr marL="342900" indent="-342900"/>
            <a:r>
              <a:rPr lang="en-US" dirty="0"/>
              <a:t>Interviewees shared firsthand observations about community attitudes, logistical barriers, and the effectiveness of current communication strategies.</a:t>
            </a:r>
          </a:p>
          <a:p>
            <a:endParaRPr lang="en-US" dirty="0"/>
          </a:p>
        </p:txBody>
      </p:sp>
      <p:pic>
        <p:nvPicPr>
          <p:cNvPr id="4" name="Picture 3">
            <a:extLst>
              <a:ext uri="{FF2B5EF4-FFF2-40B4-BE49-F238E27FC236}">
                <a16:creationId xmlns:a16="http://schemas.microsoft.com/office/drawing/2014/main" id="{1B875016-BFD0-07DB-9EF1-414BBB82DD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
        <p:nvSpPr>
          <p:cNvPr id="7" name="TextBox 6">
            <a:extLst>
              <a:ext uri="{FF2B5EF4-FFF2-40B4-BE49-F238E27FC236}">
                <a16:creationId xmlns:a16="http://schemas.microsoft.com/office/drawing/2014/main" id="{7CB75979-4A5F-BD35-A3A7-F3916255EAC4}"/>
              </a:ext>
            </a:extLst>
          </p:cNvPr>
          <p:cNvSpPr txBox="1"/>
          <p:nvPr/>
        </p:nvSpPr>
        <p:spPr>
          <a:xfrm>
            <a:off x="1016000" y="520015"/>
            <a:ext cx="81750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venir Next LT Pro Light"/>
                <a:ea typeface="+mn-ea"/>
                <a:cs typeface="+mn-cs"/>
              </a:rPr>
              <a:t>Immunization SWOT Analysis 2025</a:t>
            </a:r>
          </a:p>
        </p:txBody>
      </p:sp>
    </p:spTree>
    <p:extLst>
      <p:ext uri="{BB962C8B-B14F-4D97-AF65-F5344CB8AC3E}">
        <p14:creationId xmlns:p14="http://schemas.microsoft.com/office/powerpoint/2010/main" val="11607862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D9347-490B-A9A3-0390-5F29DADF412F}"/>
              </a:ext>
            </a:extLst>
          </p:cNvPr>
          <p:cNvSpPr>
            <a:spLocks noGrp="1"/>
          </p:cNvSpPr>
          <p:nvPr>
            <p:ph type="ctrTitle"/>
          </p:nvPr>
        </p:nvSpPr>
        <p:spPr>
          <a:xfrm>
            <a:off x="870863" y="416866"/>
            <a:ext cx="11525249" cy="771524"/>
          </a:xfrm>
        </p:spPr>
        <p:txBody>
          <a:bodyPr/>
          <a:lstStyle/>
          <a:p>
            <a:r>
              <a:rPr lang="en-US" dirty="0">
                <a:latin typeface="+mj-lt"/>
              </a:rPr>
              <a:t>Strengths</a:t>
            </a:r>
          </a:p>
        </p:txBody>
      </p:sp>
      <p:sp>
        <p:nvSpPr>
          <p:cNvPr id="3" name="Subtitle 2">
            <a:extLst>
              <a:ext uri="{FF2B5EF4-FFF2-40B4-BE49-F238E27FC236}">
                <a16:creationId xmlns:a16="http://schemas.microsoft.com/office/drawing/2014/main" id="{FC7604CA-BBDF-7D8B-D997-19AFD8A647AE}"/>
              </a:ext>
            </a:extLst>
          </p:cNvPr>
          <p:cNvSpPr>
            <a:spLocks noGrp="1"/>
          </p:cNvSpPr>
          <p:nvPr>
            <p:ph type="subTitle" idx="1"/>
          </p:nvPr>
        </p:nvSpPr>
        <p:spPr>
          <a:xfrm>
            <a:off x="666751" y="1367481"/>
            <a:ext cx="4984749" cy="3737919"/>
          </a:xfrm>
        </p:spPr>
        <p:txBody>
          <a:bodyPr>
            <a:normAutofit/>
          </a:bodyPr>
          <a:lstStyle/>
          <a:p>
            <a:pPr marL="342900" lvl="0" indent="-342900">
              <a:buFont typeface="Arial" panose="020B0604020202020204" pitchFamily="34" charset="0"/>
              <a:buChar char="•"/>
            </a:pPr>
            <a:r>
              <a:rPr lang="en-US" dirty="0">
                <a:latin typeface="+mj-lt"/>
              </a:rPr>
              <a:t>Policy Requirements Drive Uptake</a:t>
            </a:r>
          </a:p>
          <a:p>
            <a:pPr marL="342900" lvl="0" indent="-342900">
              <a:buFont typeface="Arial" panose="020B0604020202020204" pitchFamily="34" charset="0"/>
              <a:buChar char="•"/>
            </a:pPr>
            <a:r>
              <a:rPr lang="en-US" dirty="0">
                <a:latin typeface="+mj-lt"/>
              </a:rPr>
              <a:t>Digital Tools Are Making It Easier</a:t>
            </a:r>
          </a:p>
          <a:p>
            <a:pPr marL="342900" lvl="0" indent="-342900">
              <a:buFont typeface="Arial" panose="020B0604020202020204" pitchFamily="34" charset="0"/>
              <a:buChar char="•"/>
            </a:pPr>
            <a:r>
              <a:rPr lang="en-US" dirty="0">
                <a:latin typeface="+mj-lt"/>
              </a:rPr>
              <a:t>High Compliance Among Certain Populations </a:t>
            </a:r>
          </a:p>
          <a:p>
            <a:pPr marL="342900" lvl="0" indent="-342900">
              <a:buFont typeface="Arial" panose="020B0604020202020204" pitchFamily="34" charset="0"/>
              <a:buChar char="•"/>
            </a:pPr>
            <a:r>
              <a:rPr lang="en-US" dirty="0">
                <a:latin typeface="+mj-lt"/>
              </a:rPr>
              <a:t>Health Department Partnerships and Flexibility </a:t>
            </a:r>
          </a:p>
          <a:p>
            <a:pPr marL="342900" indent="-342900">
              <a:buFont typeface="Arial" panose="020B0604020202020204" pitchFamily="34" charset="0"/>
              <a:buChar char="•"/>
            </a:pPr>
            <a:r>
              <a:rPr lang="en-US" dirty="0">
                <a:latin typeface="+mj-lt"/>
              </a:rPr>
              <a:t>Strong Staff Engagement</a:t>
            </a:r>
          </a:p>
        </p:txBody>
      </p:sp>
      <p:pic>
        <p:nvPicPr>
          <p:cNvPr id="4" name="Picture 3">
            <a:extLst>
              <a:ext uri="{FF2B5EF4-FFF2-40B4-BE49-F238E27FC236}">
                <a16:creationId xmlns:a16="http://schemas.microsoft.com/office/drawing/2014/main" id="{EF63D2AF-ED98-5922-34D8-3842FB11A9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
        <p:nvSpPr>
          <p:cNvPr id="5" name="TextBox 4">
            <a:extLst>
              <a:ext uri="{FF2B5EF4-FFF2-40B4-BE49-F238E27FC236}">
                <a16:creationId xmlns:a16="http://schemas.microsoft.com/office/drawing/2014/main" id="{D92CF220-7DCA-A298-E451-AE1923965860}"/>
              </a:ext>
            </a:extLst>
          </p:cNvPr>
          <p:cNvSpPr txBox="1"/>
          <p:nvPr/>
        </p:nvSpPr>
        <p:spPr>
          <a:xfrm>
            <a:off x="6096000" y="542059"/>
            <a:ext cx="39274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venir Next LT Pro Light"/>
                <a:ea typeface="+mn-ea"/>
                <a:cs typeface="+mn-cs"/>
              </a:rPr>
              <a:t>Weaknesses</a:t>
            </a:r>
          </a:p>
        </p:txBody>
      </p:sp>
      <p:sp>
        <p:nvSpPr>
          <p:cNvPr id="6" name="TextBox 5">
            <a:extLst>
              <a:ext uri="{FF2B5EF4-FFF2-40B4-BE49-F238E27FC236}">
                <a16:creationId xmlns:a16="http://schemas.microsoft.com/office/drawing/2014/main" id="{391EDB10-3BB9-F21F-2D2A-DEC85AABFCA3}"/>
              </a:ext>
            </a:extLst>
          </p:cNvPr>
          <p:cNvSpPr txBox="1"/>
          <p:nvPr/>
        </p:nvSpPr>
        <p:spPr>
          <a:xfrm>
            <a:off x="5893693" y="1383834"/>
            <a:ext cx="4332088" cy="34163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venir Next LT Pro Light"/>
                <a:ea typeface="+mn-ea"/>
                <a:cs typeface="+mn-cs"/>
              </a:rPr>
              <a:t>Flu and COVID-19 Vaccines Not Required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venir Next LT Pro Light"/>
                <a:ea typeface="+mn-ea"/>
                <a:cs typeface="+mn-cs"/>
              </a:rPr>
              <a:t>Technical/System Barriers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venir Next LT Pro Light"/>
                <a:ea typeface="+mn-ea"/>
                <a:cs typeface="+mn-cs"/>
              </a:rPr>
              <a:t>Varied Immunization Requirements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venir Next LT Pro Light"/>
                <a:ea typeface="+mn-ea"/>
                <a:cs typeface="+mn-cs"/>
              </a:rPr>
              <a:t>Negative Experiences for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venir Next LT Pro Light"/>
                <a:ea typeface="+mn-ea"/>
                <a:cs typeface="+mn-cs"/>
              </a:rPr>
              <a:t>Access Barriers for Low-Income Families</a:t>
            </a:r>
          </a:p>
        </p:txBody>
      </p:sp>
    </p:spTree>
    <p:extLst>
      <p:ext uri="{BB962C8B-B14F-4D97-AF65-F5344CB8AC3E}">
        <p14:creationId xmlns:p14="http://schemas.microsoft.com/office/powerpoint/2010/main" val="27331419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889A6A0-09C0-FB90-6702-FA6CAD1A75DB}"/>
              </a:ext>
            </a:extLst>
          </p:cNvPr>
          <p:cNvSpPr>
            <a:spLocks noGrp="1"/>
          </p:cNvSpPr>
          <p:nvPr>
            <p:ph type="title"/>
          </p:nvPr>
        </p:nvSpPr>
        <p:spPr>
          <a:xfrm>
            <a:off x="914400" y="1041637"/>
            <a:ext cx="10515600" cy="1325563"/>
          </a:xfrm>
        </p:spPr>
        <p:txBody>
          <a:bodyPr>
            <a:normAutofit fontScale="90000"/>
          </a:bodyPr>
          <a:lstStyle/>
          <a:p>
            <a:r>
              <a:rPr lang="en-US" sz="4000" dirty="0"/>
              <a:t>Opportunities</a:t>
            </a:r>
            <a:r>
              <a:rPr lang="en-US" dirty="0"/>
              <a:t>  </a:t>
            </a:r>
            <a:r>
              <a:rPr lang="en-US" b="1" dirty="0"/>
              <a:t>                  </a:t>
            </a:r>
            <a:r>
              <a:rPr lang="en-US" sz="4000" dirty="0"/>
              <a:t>Threats</a:t>
            </a:r>
            <a:br>
              <a:rPr lang="en-US" dirty="0"/>
            </a:br>
            <a:br>
              <a:rPr lang="en-US" dirty="0"/>
            </a:br>
            <a:endParaRPr lang="en-US" dirty="0"/>
          </a:p>
        </p:txBody>
      </p:sp>
      <p:sp>
        <p:nvSpPr>
          <p:cNvPr id="10" name="Content Placeholder 9">
            <a:extLst>
              <a:ext uri="{FF2B5EF4-FFF2-40B4-BE49-F238E27FC236}">
                <a16:creationId xmlns:a16="http://schemas.microsoft.com/office/drawing/2014/main" id="{AF10F0E5-F74A-CA35-FAD4-11789C38D8F6}"/>
              </a:ext>
            </a:extLst>
          </p:cNvPr>
          <p:cNvSpPr>
            <a:spLocks noGrp="1"/>
          </p:cNvSpPr>
          <p:nvPr>
            <p:ph sz="half" idx="1"/>
          </p:nvPr>
        </p:nvSpPr>
        <p:spPr/>
        <p:txBody>
          <a:bodyPr>
            <a:normAutofit/>
          </a:bodyPr>
          <a:lstStyle/>
          <a:p>
            <a:pPr lvl="0"/>
            <a:r>
              <a:rPr lang="en-US" sz="2400" dirty="0"/>
              <a:t>Normalize Vaccination Through Peer Stories</a:t>
            </a:r>
          </a:p>
          <a:p>
            <a:pPr lvl="0"/>
            <a:r>
              <a:rPr lang="en-US" sz="2400" dirty="0"/>
              <a:t>Enhanced Use of Reminder Systems </a:t>
            </a:r>
          </a:p>
          <a:p>
            <a:pPr lvl="0"/>
            <a:r>
              <a:rPr lang="en-US" sz="2400" dirty="0"/>
              <a:t>Improved Messaging</a:t>
            </a:r>
          </a:p>
          <a:p>
            <a:pPr lvl="0"/>
            <a:endParaRPr lang="en-US" dirty="0"/>
          </a:p>
        </p:txBody>
      </p:sp>
      <p:sp>
        <p:nvSpPr>
          <p:cNvPr id="11" name="Content Placeholder 10">
            <a:extLst>
              <a:ext uri="{FF2B5EF4-FFF2-40B4-BE49-F238E27FC236}">
                <a16:creationId xmlns:a16="http://schemas.microsoft.com/office/drawing/2014/main" id="{951BA68C-BCB0-56E7-D69D-5EC35A63C0E6}"/>
              </a:ext>
            </a:extLst>
          </p:cNvPr>
          <p:cNvSpPr>
            <a:spLocks noGrp="1"/>
          </p:cNvSpPr>
          <p:nvPr>
            <p:ph sz="half" idx="2"/>
          </p:nvPr>
        </p:nvSpPr>
        <p:spPr/>
        <p:txBody>
          <a:bodyPr>
            <a:normAutofit/>
          </a:bodyPr>
          <a:lstStyle/>
          <a:p>
            <a:pPr lvl="0"/>
            <a:r>
              <a:rPr lang="en-US" sz="2400" dirty="0"/>
              <a:t>Misinformation and Vaccine Myths</a:t>
            </a:r>
          </a:p>
          <a:p>
            <a:pPr lvl="0"/>
            <a:r>
              <a:rPr lang="en-US" sz="2400" dirty="0"/>
              <a:t>Distrust in Government and Medicine</a:t>
            </a:r>
          </a:p>
          <a:p>
            <a:pPr lvl="0"/>
            <a:r>
              <a:rPr lang="en-US" sz="2400" dirty="0"/>
              <a:t>Increased Use of Exemptions</a:t>
            </a:r>
          </a:p>
          <a:p>
            <a:pPr lvl="0"/>
            <a:r>
              <a:rPr lang="en-US" sz="2400" dirty="0"/>
              <a:t>Complacency Due to Success</a:t>
            </a:r>
          </a:p>
          <a:p>
            <a:pPr lvl="0"/>
            <a:r>
              <a:rPr lang="en-US" sz="2400" dirty="0"/>
              <a:t>Multiple Priorities </a:t>
            </a:r>
          </a:p>
          <a:p>
            <a:pPr marL="0" lvl="0" indent="0">
              <a:buNone/>
            </a:pPr>
            <a:endParaRPr lang="en-US" dirty="0"/>
          </a:p>
        </p:txBody>
      </p:sp>
      <p:pic>
        <p:nvPicPr>
          <p:cNvPr id="12" name="Picture 11">
            <a:extLst>
              <a:ext uri="{FF2B5EF4-FFF2-40B4-BE49-F238E27FC236}">
                <a16:creationId xmlns:a16="http://schemas.microsoft.com/office/drawing/2014/main" id="{C5DE9F16-734D-AB23-BD7D-499E228A9FD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Tree>
    <p:extLst>
      <p:ext uri="{BB962C8B-B14F-4D97-AF65-F5344CB8AC3E}">
        <p14:creationId xmlns:p14="http://schemas.microsoft.com/office/powerpoint/2010/main" val="1306308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B96E99-E5F6-8999-A2A6-82491B6BEB85}"/>
              </a:ext>
            </a:extLst>
          </p:cNvPr>
          <p:cNvSpPr>
            <a:spLocks noGrp="1"/>
          </p:cNvSpPr>
          <p:nvPr>
            <p:ph type="ctrTitle"/>
          </p:nvPr>
        </p:nvSpPr>
        <p:spPr/>
        <p:txBody>
          <a:bodyPr/>
          <a:lstStyle/>
          <a:p>
            <a:r>
              <a:rPr lang="en-US" b="1" dirty="0">
                <a:latin typeface="+mj-lt"/>
              </a:rPr>
              <a:t>Recommendations</a:t>
            </a:r>
            <a:endParaRPr lang="en-US" dirty="0">
              <a:latin typeface="+mj-lt"/>
            </a:endParaRPr>
          </a:p>
        </p:txBody>
      </p:sp>
      <p:sp>
        <p:nvSpPr>
          <p:cNvPr id="6" name="Subtitle 5">
            <a:extLst>
              <a:ext uri="{FF2B5EF4-FFF2-40B4-BE49-F238E27FC236}">
                <a16:creationId xmlns:a16="http://schemas.microsoft.com/office/drawing/2014/main" id="{6B7A0BD5-98DC-24DB-3960-494640FD7277}"/>
              </a:ext>
            </a:extLst>
          </p:cNvPr>
          <p:cNvSpPr>
            <a:spLocks noGrp="1"/>
          </p:cNvSpPr>
          <p:nvPr>
            <p:ph type="subTitle" idx="1"/>
          </p:nvPr>
        </p:nvSpPr>
        <p:spPr>
          <a:xfrm>
            <a:off x="666751" y="1626526"/>
            <a:ext cx="10001249" cy="4787659"/>
          </a:xfrm>
        </p:spPr>
        <p:txBody>
          <a:bodyPr/>
          <a:lstStyle/>
          <a:p>
            <a:r>
              <a:rPr lang="en-US" b="1" dirty="0">
                <a:latin typeface="+mj-lt"/>
              </a:rPr>
              <a:t>1. Launch a “Trusted Community Voices” Campaign</a:t>
            </a:r>
            <a:endParaRPr lang="en-US" dirty="0">
              <a:latin typeface="+mj-lt"/>
            </a:endParaRPr>
          </a:p>
          <a:p>
            <a:r>
              <a:rPr lang="en-US" b="1" dirty="0">
                <a:latin typeface="+mj-lt"/>
              </a:rPr>
              <a:t>2. Bring Vaccines to the Community — Not the Other Way Around</a:t>
            </a:r>
            <a:endParaRPr lang="en-US" dirty="0">
              <a:latin typeface="+mj-lt"/>
            </a:endParaRPr>
          </a:p>
          <a:p>
            <a:r>
              <a:rPr lang="en-US" b="1" dirty="0">
                <a:latin typeface="+mj-lt"/>
              </a:rPr>
              <a:t>3. Equip Schools and Childcare Staff with Vaccine Communication Tools</a:t>
            </a:r>
            <a:endParaRPr lang="en-US" dirty="0">
              <a:latin typeface="+mj-lt"/>
            </a:endParaRPr>
          </a:p>
          <a:p>
            <a:endParaRPr lang="en-US" dirty="0">
              <a:latin typeface="+mj-lt"/>
            </a:endParaRPr>
          </a:p>
        </p:txBody>
      </p:sp>
      <p:pic>
        <p:nvPicPr>
          <p:cNvPr id="2" name="Picture 1">
            <a:extLst>
              <a:ext uri="{FF2B5EF4-FFF2-40B4-BE49-F238E27FC236}">
                <a16:creationId xmlns:a16="http://schemas.microsoft.com/office/drawing/2014/main" id="{988821A5-8C96-866A-5B18-0336BB6549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Tree>
    <p:extLst>
      <p:ext uri="{BB962C8B-B14F-4D97-AF65-F5344CB8AC3E}">
        <p14:creationId xmlns:p14="http://schemas.microsoft.com/office/powerpoint/2010/main" val="597426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B0F4D-E69A-4E03-BED9-911E44B08A22}"/>
              </a:ext>
            </a:extLst>
          </p:cNvPr>
          <p:cNvSpPr>
            <a:spLocks noGrp="1"/>
          </p:cNvSpPr>
          <p:nvPr>
            <p:ph type="title"/>
          </p:nvPr>
        </p:nvSpPr>
        <p:spPr/>
        <p:txBody>
          <a:bodyPr/>
          <a:lstStyle/>
          <a:p>
            <a:r>
              <a:rPr lang="en-US" b="1" dirty="0"/>
              <a:t>Fairbanks Public Health Center</a:t>
            </a:r>
            <a:br>
              <a:rPr lang="en-US" b="1" dirty="0"/>
            </a:br>
            <a:r>
              <a:rPr lang="en-US" sz="3600" b="1" dirty="0"/>
              <a:t>1025 W. Barnette Street</a:t>
            </a:r>
            <a:endParaRPr lang="en-US" dirty="0"/>
          </a:p>
        </p:txBody>
      </p:sp>
      <p:sp>
        <p:nvSpPr>
          <p:cNvPr id="3" name="Content Placeholder 2">
            <a:extLst>
              <a:ext uri="{FF2B5EF4-FFF2-40B4-BE49-F238E27FC236}">
                <a16:creationId xmlns:a16="http://schemas.microsoft.com/office/drawing/2014/main" id="{AF8C1F68-F176-E1D8-BE1D-DB2BDBB4740A}"/>
              </a:ext>
            </a:extLst>
          </p:cNvPr>
          <p:cNvSpPr>
            <a:spLocks noGrp="1"/>
          </p:cNvSpPr>
          <p:nvPr>
            <p:ph sz="half" idx="1"/>
          </p:nvPr>
        </p:nvSpPr>
        <p:spPr/>
        <p:txBody>
          <a:bodyPr>
            <a:normAutofit lnSpcReduction="10000"/>
          </a:bodyPr>
          <a:lstStyle/>
          <a:p>
            <a:pPr marL="0" indent="0">
              <a:buNone/>
            </a:pPr>
            <a:r>
              <a:rPr lang="en-US" dirty="0"/>
              <a:t>Open</a:t>
            </a:r>
          </a:p>
          <a:p>
            <a:pPr marL="0" indent="0">
              <a:buNone/>
            </a:pPr>
            <a:r>
              <a:rPr lang="en-US" dirty="0"/>
              <a:t>Mon/Fri 8-5pm</a:t>
            </a:r>
          </a:p>
          <a:p>
            <a:pPr marL="0" indent="0">
              <a:buNone/>
            </a:pPr>
            <a:r>
              <a:rPr lang="en-US" dirty="0"/>
              <a:t>Tues/Wed/Thurs 8-7pm </a:t>
            </a:r>
          </a:p>
          <a:p>
            <a:pPr marL="0" indent="0">
              <a:buNone/>
            </a:pPr>
            <a:r>
              <a:rPr lang="en-US" dirty="0"/>
              <a:t>Walk-in hours Wed/Thurs 1-6pm</a:t>
            </a:r>
          </a:p>
          <a:p>
            <a:pPr marL="0" indent="0">
              <a:buNone/>
            </a:pPr>
            <a:endParaRPr lang="en-US" dirty="0"/>
          </a:p>
          <a:p>
            <a:pPr marL="0" indent="0">
              <a:buNone/>
            </a:pPr>
            <a:r>
              <a:rPr lang="en-US" dirty="0"/>
              <a:t>Rachel Evans, Itinerant PHN 3</a:t>
            </a:r>
          </a:p>
          <a:p>
            <a:pPr marL="0" indent="0">
              <a:buNone/>
            </a:pPr>
            <a:r>
              <a:rPr lang="en-US" dirty="0"/>
              <a:t>Jenna Hibdon, PHN 2</a:t>
            </a:r>
          </a:p>
          <a:p>
            <a:pPr marL="0" indent="0">
              <a:buNone/>
            </a:pPr>
            <a:r>
              <a:rPr lang="en-US" dirty="0"/>
              <a:t>907-452-1776</a:t>
            </a:r>
          </a:p>
        </p:txBody>
      </p:sp>
      <p:pic>
        <p:nvPicPr>
          <p:cNvPr id="5" name="Picture Placeholder 7" descr="A picture containing text, sky, outdoor, street&#10;&#10;AI-generated content may be incorrect.">
            <a:extLst>
              <a:ext uri="{FF2B5EF4-FFF2-40B4-BE49-F238E27FC236}">
                <a16:creationId xmlns:a16="http://schemas.microsoft.com/office/drawing/2014/main" id="{1AF63372-3C44-6753-AD36-2AEC585DB026}"/>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rcRect/>
          <a:stretch>
            <a:fillRect/>
          </a:stretch>
        </p:blipFill>
        <p:spPr>
          <a:xfrm>
            <a:off x="6172200" y="2869249"/>
            <a:ext cx="5181600" cy="2264090"/>
          </a:xfrm>
          <a:prstGeom prst="rect">
            <a:avLst/>
          </a:prstGeom>
          <a:ln w="228600" cap="sq" cmpd="thickThin">
            <a:solidFill>
              <a:srgbClr val="00000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A4CB7FF4-5145-0611-1D5D-031D08645F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60963" y="5444598"/>
            <a:ext cx="1177636" cy="969587"/>
          </a:xfrm>
          <a:prstGeom prst="rect">
            <a:avLst/>
          </a:prstGeom>
        </p:spPr>
      </p:pic>
    </p:spTree>
    <p:extLst>
      <p:ext uri="{BB962C8B-B14F-4D97-AF65-F5344CB8AC3E}">
        <p14:creationId xmlns:p14="http://schemas.microsoft.com/office/powerpoint/2010/main" val="56794040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24814B6-A34F-50E4-15CB-1BFAB10540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9DEB40-E712-9270-9B78-EF0F94CA71B4}"/>
              </a:ext>
            </a:extLst>
          </p:cNvPr>
          <p:cNvSpPr>
            <a:spLocks noGrp="1"/>
          </p:cNvSpPr>
          <p:nvPr>
            <p:ph type="title"/>
          </p:nvPr>
        </p:nvSpPr>
        <p:spPr>
          <a:xfrm>
            <a:off x="838200" y="1994945"/>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Amanda Johnson</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Director of Business Development</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29900800-B886-9D50-2B4E-E494506DB927}"/>
              </a:ext>
            </a:extLst>
          </p:cNvPr>
          <p:cNvSpPr>
            <a:spLocks noGrp="1"/>
          </p:cNvSpPr>
          <p:nvPr>
            <p:ph idx="1"/>
          </p:nvPr>
        </p:nvSpPr>
        <p:spPr>
          <a:xfrm>
            <a:off x="1346200" y="4557575"/>
            <a:ext cx="9601200" cy="575273"/>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North Star Behavioral Health</a:t>
            </a:r>
          </a:p>
        </p:txBody>
      </p:sp>
    </p:spTree>
    <p:extLst>
      <p:ext uri="{BB962C8B-B14F-4D97-AF65-F5344CB8AC3E}">
        <p14:creationId xmlns:p14="http://schemas.microsoft.com/office/powerpoint/2010/main" val="34844384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648075" y="2605405"/>
            <a:ext cx="4848225" cy="1071245"/>
          </a:xfrm>
          <a:prstGeom prst="rect">
            <a:avLst/>
          </a:prstGeom>
        </p:spPr>
        <p:txBody>
          <a:bodyPr vert="horz" wrap="square" lIns="0" tIns="73025" rIns="0" bIns="0" rtlCol="0">
            <a:spAutoFit/>
          </a:bodyPr>
          <a:lstStyle/>
          <a:p>
            <a:pPr marL="1267460" marR="5080" indent="-1255395">
              <a:lnSpc>
                <a:spcPts val="3910"/>
              </a:lnSpc>
              <a:spcBef>
                <a:spcPts val="575"/>
              </a:spcBef>
            </a:pPr>
            <a:r>
              <a:rPr sz="3600" dirty="0">
                <a:solidFill>
                  <a:srgbClr val="FFFFFF"/>
                </a:solidFill>
              </a:rPr>
              <a:t>Child</a:t>
            </a:r>
            <a:r>
              <a:rPr sz="3600" spc="-75" dirty="0">
                <a:solidFill>
                  <a:srgbClr val="FFFFFF"/>
                </a:solidFill>
              </a:rPr>
              <a:t> </a:t>
            </a:r>
            <a:r>
              <a:rPr sz="3600" dirty="0">
                <a:solidFill>
                  <a:srgbClr val="FFFFFF"/>
                </a:solidFill>
              </a:rPr>
              <a:t>&amp;</a:t>
            </a:r>
            <a:r>
              <a:rPr sz="3600" spc="15" dirty="0">
                <a:solidFill>
                  <a:srgbClr val="FFFFFF"/>
                </a:solidFill>
              </a:rPr>
              <a:t> </a:t>
            </a:r>
            <a:r>
              <a:rPr sz="3600" spc="-10" dirty="0">
                <a:solidFill>
                  <a:srgbClr val="FFFFFF"/>
                </a:solidFill>
              </a:rPr>
              <a:t>Adolescent Services</a:t>
            </a:r>
            <a:endParaRPr sz="36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048625" y="0"/>
              <a:ext cx="4143375" cy="6858000"/>
            </a:xfrm>
            <a:prstGeom prst="rect">
              <a:avLst/>
            </a:prstGeom>
          </p:spPr>
        </p:pic>
        <p:sp>
          <p:nvSpPr>
            <p:cNvPr id="4" name="object 4"/>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8791575" y="209947"/>
              <a:ext cx="2959233" cy="914111"/>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16510" rIns="0" bIns="0" rtlCol="0">
            <a:spAutoFit/>
          </a:bodyPr>
          <a:lstStyle/>
          <a:p>
            <a:pPr marL="12700">
              <a:lnSpc>
                <a:spcPct val="100000"/>
              </a:lnSpc>
              <a:spcBef>
                <a:spcPts val="130"/>
              </a:spcBef>
            </a:pPr>
            <a:r>
              <a:rPr sz="3200" dirty="0"/>
              <a:t>Acute</a:t>
            </a:r>
            <a:r>
              <a:rPr sz="3200" spc="-65" dirty="0"/>
              <a:t> </a:t>
            </a:r>
            <a:r>
              <a:rPr sz="3200" spc="-10" dirty="0"/>
              <a:t>Stabilization</a:t>
            </a:r>
            <a:endParaRPr sz="3200"/>
          </a:p>
        </p:txBody>
      </p:sp>
      <p:sp>
        <p:nvSpPr>
          <p:cNvPr id="7" name="object 7"/>
          <p:cNvSpPr txBox="1"/>
          <p:nvPr/>
        </p:nvSpPr>
        <p:spPr>
          <a:xfrm>
            <a:off x="231457" y="1905952"/>
            <a:ext cx="6850380" cy="258572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750" b="1" i="0" u="none" strike="noStrike" kern="0" cap="none" spc="-65" normalizeH="0" baseline="0" noProof="0" dirty="0">
                <a:ln>
                  <a:noFill/>
                </a:ln>
                <a:solidFill>
                  <a:sysClr val="windowText" lastClr="000000"/>
                </a:solidFill>
                <a:effectLst/>
                <a:uLnTx/>
                <a:uFillTx/>
                <a:latin typeface="Arial"/>
                <a:cs typeface="Arial"/>
              </a:rPr>
              <a:t>Main</a:t>
            </a:r>
            <a:r>
              <a:rPr kumimoji="0" sz="2750" b="1" i="0" u="none" strike="noStrike" kern="0" cap="none" spc="-130" normalizeH="0" baseline="0" noProof="0" dirty="0">
                <a:ln>
                  <a:noFill/>
                </a:ln>
                <a:solidFill>
                  <a:sysClr val="windowText" lastClr="000000"/>
                </a:solidFill>
                <a:effectLst/>
                <a:uLnTx/>
                <a:uFillTx/>
                <a:latin typeface="Arial"/>
                <a:cs typeface="Arial"/>
              </a:rPr>
              <a:t> </a:t>
            </a:r>
            <a:r>
              <a:rPr kumimoji="0" sz="2750" b="1" i="0" u="none" strike="noStrike" kern="0" cap="none" spc="-175" normalizeH="0" baseline="0" noProof="0" dirty="0">
                <a:ln>
                  <a:noFill/>
                </a:ln>
                <a:solidFill>
                  <a:sysClr val="windowText" lastClr="000000"/>
                </a:solidFill>
                <a:effectLst/>
                <a:uLnTx/>
                <a:uFillTx/>
                <a:latin typeface="Arial"/>
                <a:cs typeface="Arial"/>
              </a:rPr>
              <a:t>Hospital</a:t>
            </a:r>
            <a:r>
              <a:rPr kumimoji="0" sz="2750" b="1" i="0" u="none" strike="noStrike" kern="0" cap="none" spc="-60" normalizeH="0" baseline="0" noProof="0" dirty="0">
                <a:ln>
                  <a:noFill/>
                </a:ln>
                <a:solidFill>
                  <a:sysClr val="windowText" lastClr="000000"/>
                </a:solidFill>
                <a:effectLst/>
                <a:uLnTx/>
                <a:uFillTx/>
                <a:latin typeface="Arial"/>
                <a:cs typeface="Arial"/>
              </a:rPr>
              <a:t> </a:t>
            </a:r>
            <a:r>
              <a:rPr kumimoji="0" sz="2750" b="1" i="0" u="none" strike="noStrike" kern="0" cap="none" spc="0" normalizeH="0" baseline="0" noProof="0" dirty="0">
                <a:ln>
                  <a:noFill/>
                </a:ln>
                <a:solidFill>
                  <a:sysClr val="windowText" lastClr="000000"/>
                </a:solidFill>
                <a:effectLst/>
                <a:uLnTx/>
                <a:uFillTx/>
                <a:latin typeface="Arial"/>
                <a:cs typeface="Arial"/>
              </a:rPr>
              <a:t>-</a:t>
            </a:r>
            <a:r>
              <a:rPr kumimoji="0" sz="2750" b="1" i="0" u="none" strike="noStrike" kern="0" cap="none" spc="-140" normalizeH="0" baseline="0" noProof="0" dirty="0">
                <a:ln>
                  <a:noFill/>
                </a:ln>
                <a:solidFill>
                  <a:sysClr val="windowText" lastClr="000000"/>
                </a:solidFill>
                <a:effectLst/>
                <a:uLnTx/>
                <a:uFillTx/>
                <a:latin typeface="Arial"/>
                <a:cs typeface="Arial"/>
              </a:rPr>
              <a:t> </a:t>
            </a:r>
            <a:r>
              <a:rPr kumimoji="0" sz="2750" b="1" i="0" u="none" strike="noStrike" kern="0" cap="none" spc="-190" normalizeH="0" baseline="0" noProof="0" dirty="0">
                <a:ln>
                  <a:noFill/>
                </a:ln>
                <a:solidFill>
                  <a:sysClr val="windowText" lastClr="000000"/>
                </a:solidFill>
                <a:effectLst/>
                <a:uLnTx/>
                <a:uFillTx/>
                <a:latin typeface="Arial"/>
                <a:cs typeface="Arial"/>
              </a:rPr>
              <a:t>Children</a:t>
            </a:r>
            <a:r>
              <a:rPr kumimoji="0" sz="2750" b="1" i="0" u="none" strike="noStrike" kern="0" cap="none" spc="-155" normalizeH="0" baseline="0" noProof="0" dirty="0">
                <a:ln>
                  <a:noFill/>
                </a:ln>
                <a:solidFill>
                  <a:sysClr val="windowText" lastClr="000000"/>
                </a:solidFill>
                <a:effectLst/>
                <a:uLnTx/>
                <a:uFillTx/>
                <a:latin typeface="Arial"/>
                <a:cs typeface="Arial"/>
              </a:rPr>
              <a:t> </a:t>
            </a:r>
            <a:r>
              <a:rPr kumimoji="0" sz="2750" b="1" i="0" u="none" strike="noStrike" kern="0" cap="none" spc="0" normalizeH="0" baseline="0" noProof="0" dirty="0">
                <a:ln>
                  <a:noFill/>
                </a:ln>
                <a:solidFill>
                  <a:sysClr val="windowText" lastClr="000000"/>
                </a:solidFill>
                <a:effectLst/>
                <a:uLnTx/>
                <a:uFillTx/>
                <a:latin typeface="Arial"/>
                <a:cs typeface="Arial"/>
              </a:rPr>
              <a:t>&amp;</a:t>
            </a:r>
            <a:r>
              <a:rPr kumimoji="0" sz="2750" b="1" i="0" u="none" strike="noStrike" kern="0" cap="none" spc="-114" normalizeH="0" baseline="0" noProof="0" dirty="0">
                <a:ln>
                  <a:noFill/>
                </a:ln>
                <a:solidFill>
                  <a:sysClr val="windowText" lastClr="000000"/>
                </a:solidFill>
                <a:effectLst/>
                <a:uLnTx/>
                <a:uFillTx/>
                <a:latin typeface="Arial"/>
                <a:cs typeface="Arial"/>
              </a:rPr>
              <a:t> </a:t>
            </a:r>
            <a:r>
              <a:rPr kumimoji="0" sz="2750" b="1" i="0" u="none" strike="noStrike" kern="0" cap="none" spc="-110" normalizeH="0" baseline="0" noProof="0" dirty="0">
                <a:ln>
                  <a:noFill/>
                </a:ln>
                <a:solidFill>
                  <a:sysClr val="windowText" lastClr="000000"/>
                </a:solidFill>
                <a:effectLst/>
                <a:uLnTx/>
                <a:uFillTx/>
                <a:latin typeface="Arial"/>
                <a:cs typeface="Arial"/>
              </a:rPr>
              <a:t>Adolescents</a:t>
            </a:r>
            <a:endParaRPr kumimoji="0" sz="27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225"/>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Arial"/>
              <a:cs typeface="Arial"/>
            </a:endParaRPr>
          </a:p>
          <a:p>
            <a:pPr marL="268605" marR="0" lvl="0" indent="-255904" defTabSz="914400" eaLnBrk="1" fontAlgn="auto" latinLnBrk="0" hangingPunct="1">
              <a:lnSpc>
                <a:spcPct val="100000"/>
              </a:lnSpc>
              <a:spcBef>
                <a:spcPts val="0"/>
              </a:spcBef>
              <a:spcAft>
                <a:spcPts val="0"/>
              </a:spcAft>
              <a:buClrTx/>
              <a:buSzTx/>
              <a:buFontTx/>
              <a:buChar char="•"/>
              <a:tabLst>
                <a:tab pos="268605" algn="l"/>
              </a:tabLst>
              <a:defRPr/>
            </a:pPr>
            <a:r>
              <a:rPr kumimoji="0" sz="2750" b="0" i="0" u="none" strike="noStrike" kern="0" cap="none" spc="-110" normalizeH="0" baseline="0" noProof="0" dirty="0">
                <a:ln>
                  <a:noFill/>
                </a:ln>
                <a:solidFill>
                  <a:sysClr val="windowText" lastClr="000000"/>
                </a:solidFill>
                <a:effectLst/>
                <a:uLnTx/>
                <a:uFillTx/>
                <a:latin typeface="Arial"/>
                <a:cs typeface="Arial"/>
              </a:rPr>
              <a:t>Acute </a:t>
            </a:r>
            <a:r>
              <a:rPr kumimoji="0" sz="2750" b="0" i="0" u="none" strike="noStrike" kern="0" cap="none" spc="-90" normalizeH="0" baseline="0" noProof="0" dirty="0">
                <a:ln>
                  <a:noFill/>
                </a:ln>
                <a:solidFill>
                  <a:sysClr val="windowText" lastClr="000000"/>
                </a:solidFill>
                <a:effectLst/>
                <a:uLnTx/>
                <a:uFillTx/>
                <a:latin typeface="Arial"/>
                <a:cs typeface="Arial"/>
              </a:rPr>
              <a:t>psychiatric</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60" normalizeH="0" baseline="0" noProof="0" dirty="0">
                <a:ln>
                  <a:noFill/>
                </a:ln>
                <a:solidFill>
                  <a:sysClr val="windowText" lastClr="000000"/>
                </a:solidFill>
                <a:effectLst/>
                <a:uLnTx/>
                <a:uFillTx/>
                <a:latin typeface="Arial"/>
                <a:cs typeface="Arial"/>
              </a:rPr>
              <a:t>hospital</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for</a:t>
            </a:r>
            <a:r>
              <a:rPr kumimoji="0" sz="2750" b="0" i="0" u="none" strike="noStrike" kern="0" cap="none" spc="-70" normalizeH="0" baseline="0" noProof="0" dirty="0">
                <a:ln>
                  <a:noFill/>
                </a:ln>
                <a:solidFill>
                  <a:sysClr val="windowText" lastClr="000000"/>
                </a:solidFill>
                <a:effectLst/>
                <a:uLnTx/>
                <a:uFillTx/>
                <a:latin typeface="Arial"/>
                <a:cs typeface="Arial"/>
              </a:rPr>
              <a:t> </a:t>
            </a:r>
            <a:r>
              <a:rPr kumimoji="0" sz="2750" b="0" i="0" u="none" strike="noStrike" kern="0" cap="none" spc="-35" normalizeH="0" baseline="0" noProof="0" dirty="0">
                <a:ln>
                  <a:noFill/>
                </a:ln>
                <a:solidFill>
                  <a:sysClr val="windowText" lastClr="000000"/>
                </a:solidFill>
                <a:effectLst/>
                <a:uLnTx/>
                <a:uFillTx/>
                <a:latin typeface="Arial"/>
                <a:cs typeface="Arial"/>
              </a:rPr>
              <a:t>youth</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35" normalizeH="0" baseline="0" noProof="0" dirty="0">
                <a:ln>
                  <a:noFill/>
                </a:ln>
                <a:solidFill>
                  <a:sysClr val="windowText" lastClr="000000"/>
                </a:solidFill>
                <a:effectLst/>
                <a:uLnTx/>
                <a:uFillTx/>
                <a:latin typeface="Arial"/>
                <a:cs typeface="Arial"/>
              </a:rPr>
              <a:t>(boys</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and</a:t>
            </a:r>
            <a:endParaRPr kumimoji="0" sz="275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75"/>
              </a:spcBef>
              <a:spcAft>
                <a:spcPts val="0"/>
              </a:spcAft>
              <a:buClrTx/>
              <a:buSzTx/>
              <a:buFontTx/>
              <a:buNone/>
              <a:tabLst/>
              <a:defRPr/>
            </a:pPr>
            <a:r>
              <a:rPr kumimoji="0" sz="2750" b="0" i="0" u="none" strike="noStrike" kern="0" cap="none" spc="-85" normalizeH="0" baseline="0" noProof="0" dirty="0">
                <a:ln>
                  <a:noFill/>
                </a:ln>
                <a:solidFill>
                  <a:sysClr val="windowText" lastClr="000000"/>
                </a:solidFill>
                <a:effectLst/>
                <a:uLnTx/>
                <a:uFillTx/>
                <a:latin typeface="Arial"/>
                <a:cs typeface="Arial"/>
              </a:rPr>
              <a:t>girls)</a:t>
            </a:r>
            <a:r>
              <a:rPr kumimoji="0" sz="2750" b="0" i="0" u="none" strike="noStrike" kern="0" cap="none" spc="-75" normalizeH="0" baseline="0" noProof="0" dirty="0">
                <a:ln>
                  <a:noFill/>
                </a:ln>
                <a:solidFill>
                  <a:sysClr val="windowText" lastClr="000000"/>
                </a:solidFill>
                <a:effectLst/>
                <a:uLnTx/>
                <a:uFillTx/>
                <a:latin typeface="Arial"/>
                <a:cs typeface="Arial"/>
              </a:rPr>
              <a:t> </a:t>
            </a:r>
            <a:r>
              <a:rPr kumimoji="0" sz="2750" b="0" i="0" u="none" strike="noStrike" kern="0" cap="none" spc="-220" normalizeH="0" baseline="0" noProof="0" dirty="0">
                <a:ln>
                  <a:noFill/>
                </a:ln>
                <a:solidFill>
                  <a:sysClr val="windowText" lastClr="000000"/>
                </a:solidFill>
                <a:effectLst/>
                <a:uLnTx/>
                <a:uFillTx/>
                <a:latin typeface="Arial"/>
                <a:cs typeface="Arial"/>
              </a:rPr>
              <a:t>ages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130" normalizeH="0" baseline="0" noProof="0" dirty="0">
                <a:ln>
                  <a:noFill/>
                </a:ln>
                <a:solidFill>
                  <a:sysClr val="windowText" lastClr="000000"/>
                </a:solidFill>
                <a:effectLst/>
                <a:uLnTx/>
                <a:uFillTx/>
                <a:latin typeface="Arial"/>
                <a:cs typeface="Arial"/>
              </a:rPr>
              <a:t>4</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18</a:t>
            </a:r>
            <a:endParaRPr kumimoji="0" sz="2750" b="0" i="0" u="none" strike="noStrike" kern="0" cap="none" spc="0" normalizeH="0" baseline="0" noProof="0">
              <a:ln>
                <a:noFill/>
              </a:ln>
              <a:solidFill>
                <a:sysClr val="windowText" lastClr="000000"/>
              </a:solidFill>
              <a:effectLst/>
              <a:uLnTx/>
              <a:uFillTx/>
              <a:latin typeface="Arial"/>
              <a:cs typeface="Arial"/>
            </a:endParaRPr>
          </a:p>
          <a:p>
            <a:pPr marL="269240" marR="0" lvl="0" indent="-256540" defTabSz="914400" eaLnBrk="1" fontAlgn="auto" latinLnBrk="0" hangingPunct="1">
              <a:lnSpc>
                <a:spcPct val="100000"/>
              </a:lnSpc>
              <a:spcBef>
                <a:spcPts val="80"/>
              </a:spcBef>
              <a:spcAft>
                <a:spcPts val="0"/>
              </a:spcAft>
              <a:buClrTx/>
              <a:buSzTx/>
              <a:buFontTx/>
              <a:buChar char="•"/>
              <a:tabLst>
                <a:tab pos="269240" algn="l"/>
              </a:tabLst>
              <a:defRPr/>
            </a:pPr>
            <a:r>
              <a:rPr kumimoji="0" sz="2750" b="0" i="0" u="none" strike="noStrike" kern="0" cap="none" spc="-165" normalizeH="0" baseline="0" noProof="0" dirty="0">
                <a:ln>
                  <a:noFill/>
                </a:ln>
                <a:solidFill>
                  <a:sysClr val="windowText" lastClr="000000"/>
                </a:solidFill>
                <a:effectLst/>
                <a:uLnTx/>
                <a:uFillTx/>
                <a:latin typeface="Arial"/>
                <a:cs typeface="Arial"/>
              </a:rPr>
              <a:t>Term:</a:t>
            </a:r>
            <a:r>
              <a:rPr kumimoji="0" sz="2750" b="0" i="0" u="none" strike="noStrike" kern="0" cap="none" spc="-70" normalizeH="0" baseline="0" noProof="0" dirty="0">
                <a:ln>
                  <a:noFill/>
                </a:ln>
                <a:solidFill>
                  <a:sysClr val="windowText" lastClr="000000"/>
                </a:solidFill>
                <a:effectLst/>
                <a:uLnTx/>
                <a:uFillTx/>
                <a:latin typeface="Arial"/>
                <a:cs typeface="Arial"/>
              </a:rPr>
              <a:t> </a:t>
            </a:r>
            <a:r>
              <a:rPr kumimoji="0" sz="2750" b="0" i="0" u="none" strike="noStrike" kern="0" cap="none" spc="-65" normalizeH="0" baseline="0" noProof="0" dirty="0">
                <a:ln>
                  <a:noFill/>
                </a:ln>
                <a:solidFill>
                  <a:sysClr val="windowText" lastClr="000000"/>
                </a:solidFill>
                <a:effectLst/>
                <a:uLnTx/>
                <a:uFillTx/>
                <a:latin typeface="Arial"/>
                <a:cs typeface="Arial"/>
              </a:rPr>
              <a:t>stabilization</a:t>
            </a:r>
            <a:r>
              <a:rPr kumimoji="0" sz="2750" b="0" i="0" u="none" strike="noStrike" kern="0" cap="none" spc="-35"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up</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125" normalizeH="0" baseline="0" noProof="0" dirty="0">
                <a:ln>
                  <a:noFill/>
                </a:ln>
                <a:solidFill>
                  <a:sysClr val="windowText" lastClr="000000"/>
                </a:solidFill>
                <a:effectLst/>
                <a:uLnTx/>
                <a:uFillTx/>
                <a:latin typeface="Arial"/>
                <a:cs typeface="Arial"/>
              </a:rPr>
              <a:t>30</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days</a:t>
            </a:r>
            <a:endParaRPr kumimoji="0" sz="2750" b="0" i="0" u="none" strike="noStrike" kern="0" cap="none" spc="0" normalizeH="0" baseline="0" noProof="0">
              <a:ln>
                <a:noFill/>
              </a:ln>
              <a:solidFill>
                <a:sysClr val="windowText" lastClr="000000"/>
              </a:solidFill>
              <a:effectLst/>
              <a:uLnTx/>
              <a:uFillTx/>
              <a:latin typeface="Arial"/>
              <a:cs typeface="Arial"/>
            </a:endParaRPr>
          </a:p>
          <a:p>
            <a:pPr marL="269240" marR="0" lvl="0" indent="-256540" defTabSz="914400" eaLnBrk="1" fontAlgn="auto" latinLnBrk="0" hangingPunct="1">
              <a:lnSpc>
                <a:spcPct val="100000"/>
              </a:lnSpc>
              <a:spcBef>
                <a:spcPts val="80"/>
              </a:spcBef>
              <a:spcAft>
                <a:spcPts val="0"/>
              </a:spcAft>
              <a:buClrTx/>
              <a:buSzTx/>
              <a:buFontTx/>
              <a:buChar char="•"/>
              <a:tabLst>
                <a:tab pos="269240" algn="l"/>
              </a:tabLst>
              <a:defRPr/>
            </a:pPr>
            <a:r>
              <a:rPr kumimoji="0" sz="2750" b="0" i="0" u="none" strike="noStrike" kern="0" cap="none" spc="-130" normalizeH="0" baseline="0" noProof="0" dirty="0">
                <a:ln>
                  <a:noFill/>
                </a:ln>
                <a:solidFill>
                  <a:sysClr val="windowText" lastClr="000000"/>
                </a:solidFill>
                <a:effectLst/>
                <a:uLnTx/>
                <a:uFillTx/>
                <a:latin typeface="Arial"/>
                <a:cs typeface="Arial"/>
              </a:rPr>
              <a:t>Capacity:</a:t>
            </a:r>
            <a:r>
              <a:rPr kumimoji="0" sz="2750" b="0" i="0" u="none" strike="noStrike" kern="0" cap="none" spc="-4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74</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48EC2F8-BC94-0DAD-E18A-504B11C14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E1BBA8-7E4E-1381-43F7-AD6AEDDAD09B}"/>
              </a:ext>
            </a:extLst>
          </p:cNvPr>
          <p:cNvSpPr>
            <a:spLocks noGrp="1"/>
          </p:cNvSpPr>
          <p:nvPr>
            <p:ph type="title"/>
          </p:nvPr>
        </p:nvSpPr>
        <p:spPr>
          <a:xfrm>
            <a:off x="1191877" y="324612"/>
            <a:ext cx="9808246" cy="1106424"/>
          </a:xfrm>
        </p:spPr>
        <p:txBody>
          <a:bodyPr vert="horz" lIns="91440" tIns="45720" rIns="91440" bIns="45720" rtlCol="0" anchor="ctr">
            <a:normAutofit/>
          </a:bodyPr>
          <a:lstStyle/>
          <a:p>
            <a:pPr algn="ctr"/>
            <a:r>
              <a:rPr lang="en-US" sz="3600" b="1" kern="1200" dirty="0">
                <a:solidFill>
                  <a:srgbClr val="02698C"/>
                </a:solidFill>
                <a:latin typeface="+mj-lt"/>
                <a:ea typeface="+mj-ea"/>
                <a:cs typeface="+mj-cs"/>
              </a:rPr>
              <a:t>Alaska Home Visitors Alliance Annual Virtual Summit</a:t>
            </a:r>
          </a:p>
        </p:txBody>
      </p:sp>
      <p:pic>
        <p:nvPicPr>
          <p:cNvPr id="5" name="Content Placeholder 4">
            <a:extLst>
              <a:ext uri="{FF2B5EF4-FFF2-40B4-BE49-F238E27FC236}">
                <a16:creationId xmlns:a16="http://schemas.microsoft.com/office/drawing/2014/main" id="{55FC5098-D7B4-5CF6-C7DD-C4A7AAFCA197}"/>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rcRect b="-4"/>
          <a:stretch>
            <a:fillRect/>
          </a:stretch>
        </p:blipFill>
        <p:spPr>
          <a:xfrm>
            <a:off x="664837" y="1444390"/>
            <a:ext cx="3629784" cy="4798092"/>
          </a:xfrm>
          <a:prstGeom prst="rect">
            <a:avLst/>
          </a:prstGeom>
        </p:spPr>
      </p:pic>
      <p:pic>
        <p:nvPicPr>
          <p:cNvPr id="6" name="Picture 5">
            <a:extLst>
              <a:ext uri="{FF2B5EF4-FFF2-40B4-BE49-F238E27FC236}">
                <a16:creationId xmlns:a16="http://schemas.microsoft.com/office/drawing/2014/main" id="{DC8B5EAD-98B5-5D96-0902-71A829CBB312}"/>
              </a:ext>
            </a:extLst>
          </p:cNvPr>
          <p:cNvPicPr>
            <a:picLocks noChangeAspect="1"/>
          </p:cNvPicPr>
          <p:nvPr/>
        </p:nvPicPr>
        <p:blipFill>
          <a:blip r:embed="rId5" cstate="email">
            <a:extLst>
              <a:ext uri="{28A0092B-C50C-407E-A947-70E740481C1C}">
                <a14:useLocalDpi xmlns:a14="http://schemas.microsoft.com/office/drawing/2010/main"/>
              </a:ext>
            </a:extLst>
          </a:blip>
          <a:srcRect r="-4" b="-4"/>
          <a:stretch>
            <a:fillRect/>
          </a:stretch>
        </p:blipFill>
        <p:spPr>
          <a:xfrm>
            <a:off x="4387545" y="1431036"/>
            <a:ext cx="3629784" cy="4797017"/>
          </a:xfrm>
          <a:prstGeom prst="rect">
            <a:avLst/>
          </a:prstGeom>
        </p:spPr>
      </p:pic>
      <p:sp>
        <p:nvSpPr>
          <p:cNvPr id="7" name="Content Placeholder 2">
            <a:extLst>
              <a:ext uri="{FF2B5EF4-FFF2-40B4-BE49-F238E27FC236}">
                <a16:creationId xmlns:a16="http://schemas.microsoft.com/office/drawing/2014/main" id="{4D6004BD-860B-467C-422A-5CE401D319B4}"/>
              </a:ext>
            </a:extLst>
          </p:cNvPr>
          <p:cNvSpPr txBox="1">
            <a:spLocks/>
          </p:cNvSpPr>
          <p:nvPr/>
        </p:nvSpPr>
        <p:spPr>
          <a:xfrm>
            <a:off x="8110253" y="1743981"/>
            <a:ext cx="3327672" cy="4498499"/>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rgbClr val="02698C"/>
                </a:solidFill>
              </a:rPr>
              <a:t>Thursday, April 9</a:t>
            </a:r>
          </a:p>
          <a:p>
            <a:r>
              <a:rPr lang="en-US" sz="2400" dirty="0">
                <a:solidFill>
                  <a:srgbClr val="02698C"/>
                </a:solidFill>
              </a:rPr>
              <a:t>9:00-4:00 PM</a:t>
            </a:r>
          </a:p>
          <a:p>
            <a:r>
              <a:rPr lang="en-US" sz="2400" dirty="0">
                <a:solidFill>
                  <a:srgbClr val="02698C"/>
                </a:solidFill>
              </a:rPr>
              <a:t>Virtual Summit</a:t>
            </a:r>
          </a:p>
          <a:p>
            <a:r>
              <a:rPr lang="en-US" sz="2400" dirty="0">
                <a:solidFill>
                  <a:srgbClr val="02698C"/>
                </a:solidFill>
              </a:rPr>
              <a:t>Registration is Free! </a:t>
            </a:r>
          </a:p>
          <a:p>
            <a:r>
              <a:rPr lang="en-US" sz="1800" dirty="0">
                <a:solidFill>
                  <a:srgbClr val="02698C"/>
                </a:solidFill>
              </a:rPr>
              <a:t>Register on the A2P2 Website under the Community tab and Home Visitors Alliance </a:t>
            </a:r>
          </a:p>
          <a:p>
            <a:endParaRPr lang="en-US" sz="1800" dirty="0"/>
          </a:p>
        </p:txBody>
      </p:sp>
    </p:spTree>
    <p:extLst>
      <p:ext uri="{BB962C8B-B14F-4D97-AF65-F5344CB8AC3E}">
        <p14:creationId xmlns:p14="http://schemas.microsoft.com/office/powerpoint/2010/main" val="14570891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
            <a:ext cx="12192000" cy="6858000"/>
            <a:chOff x="0" y="-1"/>
            <a:chExt cx="12192000" cy="6858000"/>
          </a:xfrm>
        </p:grpSpPr>
        <p:pic>
          <p:nvPicPr>
            <p:cNvPr id="3" name="object 3"/>
            <p:cNvPicPr/>
            <p:nvPr/>
          </p:nvPicPr>
          <p:blipFill>
            <a:blip r:embed="rId2" cstate="print"/>
            <a:stretch>
              <a:fillRect/>
            </a:stretch>
          </p:blipFill>
          <p:spPr>
            <a:xfrm>
              <a:off x="8048625" y="-1"/>
              <a:ext cx="4143375" cy="6858000"/>
            </a:xfrm>
            <a:prstGeom prst="rect">
              <a:avLst/>
            </a:prstGeom>
          </p:spPr>
        </p:pic>
        <p:pic>
          <p:nvPicPr>
            <p:cNvPr id="4" name="object 4"/>
            <p:cNvPicPr/>
            <p:nvPr/>
          </p:nvPicPr>
          <p:blipFill>
            <a:blip r:embed="rId3" cstate="print"/>
            <a:stretch>
              <a:fillRect/>
            </a:stretch>
          </p:blipFill>
          <p:spPr>
            <a:xfrm>
              <a:off x="7715250" y="0"/>
              <a:ext cx="4476750" cy="2157476"/>
            </a:xfrm>
            <a:prstGeom prst="rect">
              <a:avLst/>
            </a:prstGeom>
          </p:spPr>
        </p:pic>
        <p:pic>
          <p:nvPicPr>
            <p:cNvPr id="5" name="object 5"/>
            <p:cNvPicPr/>
            <p:nvPr/>
          </p:nvPicPr>
          <p:blipFill>
            <a:blip r:embed="rId4" cstate="email">
              <a:extLst>
                <a:ext uri="{28A0092B-C50C-407E-A947-70E740481C1C}">
                  <a14:useLocalDpi xmlns:a14="http://schemas.microsoft.com/office/drawing/2010/main"/>
                </a:ext>
              </a:extLst>
            </a:blip>
            <a:stretch>
              <a:fillRect/>
            </a:stretch>
          </p:blipFill>
          <p:spPr>
            <a:xfrm>
              <a:off x="8791575" y="181372"/>
              <a:ext cx="2959233" cy="914111"/>
            </a:xfrm>
            <a:prstGeom prst="rect">
              <a:avLst/>
            </a:prstGeom>
          </p:spPr>
        </p:pic>
        <p:sp>
          <p:nvSpPr>
            <p:cNvPr id="6" name="object 6"/>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7" name="object 7" descr="$PPTXTitle"/>
          <p:cNvSpPr txBox="1">
            <a:spLocks noGrp="1"/>
          </p:cNvSpPr>
          <p:nvPr>
            <p:ph type="title"/>
          </p:nvPr>
        </p:nvSpPr>
        <p:spPr>
          <a:prstGeom prst="rect">
            <a:avLst/>
          </a:prstGeom>
        </p:spPr>
        <p:txBody>
          <a:bodyPr vert="horz" wrap="square" lIns="0" tIns="181546" rIns="0" bIns="0" rtlCol="0">
            <a:spAutoFit/>
          </a:bodyPr>
          <a:lstStyle/>
          <a:p>
            <a:pPr marL="482600">
              <a:lnSpc>
                <a:spcPct val="100000"/>
              </a:lnSpc>
              <a:spcBef>
                <a:spcPts val="125"/>
              </a:spcBef>
            </a:pPr>
            <a:r>
              <a:rPr sz="3200" dirty="0"/>
              <a:t>Residential</a:t>
            </a:r>
            <a:r>
              <a:rPr sz="3200" spc="-160" dirty="0"/>
              <a:t> </a:t>
            </a:r>
            <a:r>
              <a:rPr sz="3200" spc="-10" dirty="0"/>
              <a:t>Services</a:t>
            </a:r>
            <a:endParaRPr sz="3200"/>
          </a:p>
        </p:txBody>
      </p:sp>
      <p:sp>
        <p:nvSpPr>
          <p:cNvPr id="8" name="object 8"/>
          <p:cNvSpPr txBox="1"/>
          <p:nvPr/>
        </p:nvSpPr>
        <p:spPr>
          <a:xfrm>
            <a:off x="917575" y="1712594"/>
            <a:ext cx="6954520" cy="4794885"/>
          </a:xfrm>
          <a:prstGeom prst="rect">
            <a:avLst/>
          </a:prstGeom>
        </p:spPr>
        <p:txBody>
          <a:bodyPr vert="horz" wrap="square" lIns="0" tIns="104139" rIns="0" bIns="0" rtlCol="0">
            <a:spAutoFit/>
          </a:bodyPr>
          <a:lstStyle/>
          <a:p>
            <a:pPr marL="12700" marR="0" lvl="0" indent="0" defTabSz="914400" eaLnBrk="1" fontAlgn="auto" latinLnBrk="0" hangingPunct="1">
              <a:lnSpc>
                <a:spcPct val="100000"/>
              </a:lnSpc>
              <a:spcBef>
                <a:spcPts val="819"/>
              </a:spcBef>
              <a:spcAft>
                <a:spcPts val="0"/>
              </a:spcAft>
              <a:buClrTx/>
              <a:buSzTx/>
              <a:buFontTx/>
              <a:buNone/>
              <a:tabLst/>
              <a:defRPr/>
            </a:pPr>
            <a:r>
              <a:rPr kumimoji="0" sz="2400" b="1" i="0" u="none" strike="noStrike" kern="0" cap="none" spc="-170" normalizeH="0" baseline="0" noProof="0" dirty="0">
                <a:ln>
                  <a:noFill/>
                </a:ln>
                <a:solidFill>
                  <a:sysClr val="windowText" lastClr="000000"/>
                </a:solidFill>
                <a:effectLst/>
                <a:uLnTx/>
                <a:uFillTx/>
                <a:latin typeface="Arial"/>
                <a:cs typeface="Arial"/>
              </a:rPr>
              <a:t>Alpine</a:t>
            </a:r>
            <a:r>
              <a:rPr kumimoji="0" sz="2400" b="1" i="0" u="none" strike="noStrike" kern="0" cap="none" spc="-50" normalizeH="0" baseline="0" noProof="0" dirty="0">
                <a:ln>
                  <a:noFill/>
                </a:ln>
                <a:solidFill>
                  <a:sysClr val="windowText" lastClr="000000"/>
                </a:solidFill>
                <a:effectLst/>
                <a:uLnTx/>
                <a:uFillTx/>
                <a:latin typeface="Arial"/>
                <a:cs typeface="Arial"/>
              </a:rPr>
              <a:t> </a:t>
            </a:r>
            <a:r>
              <a:rPr kumimoji="0" sz="2400" b="1" i="0" u="none" strike="noStrike" kern="0" cap="none" spc="-229" normalizeH="0" baseline="0" noProof="0" dirty="0">
                <a:ln>
                  <a:noFill/>
                </a:ln>
                <a:solidFill>
                  <a:sysClr val="windowText" lastClr="000000"/>
                </a:solidFill>
                <a:effectLst/>
                <a:uLnTx/>
                <a:uFillTx/>
                <a:latin typeface="Arial"/>
                <a:cs typeface="Arial"/>
              </a:rPr>
              <a:t>Academy</a:t>
            </a:r>
            <a:r>
              <a:rPr kumimoji="0" sz="2400" b="1"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95" normalizeH="0" baseline="0" noProof="0" dirty="0">
                <a:ln>
                  <a:noFill/>
                </a:ln>
                <a:solidFill>
                  <a:sysClr val="windowText" lastClr="000000"/>
                </a:solidFill>
                <a:effectLst/>
                <a:uLnTx/>
                <a:uFillTx/>
                <a:latin typeface="Arial"/>
                <a:cs typeface="Arial"/>
              </a:rPr>
              <a:t> </a:t>
            </a:r>
            <a:r>
              <a:rPr kumimoji="0" sz="2400" b="0" i="0" u="none" strike="noStrike" kern="0" cap="none" spc="-335" normalizeH="0" baseline="0" noProof="0" dirty="0">
                <a:ln>
                  <a:noFill/>
                </a:ln>
                <a:solidFill>
                  <a:sysClr val="windowText" lastClr="000000"/>
                </a:solidFill>
                <a:effectLst/>
                <a:uLnTx/>
                <a:uFillTx/>
                <a:latin typeface="Arial"/>
                <a:cs typeface="Arial"/>
              </a:rPr>
              <a:t>RTC,</a:t>
            </a:r>
            <a:r>
              <a:rPr kumimoji="0" sz="2400" b="0" i="0" u="none" strike="noStrike" kern="0" cap="none" spc="-120" normalizeH="0" baseline="0" noProof="0" dirty="0">
                <a:ln>
                  <a:noFill/>
                </a:ln>
                <a:solidFill>
                  <a:sysClr val="windowText" lastClr="000000"/>
                </a:solidFill>
                <a:effectLst/>
                <a:uLnTx/>
                <a:uFillTx/>
                <a:latin typeface="Arial"/>
                <a:cs typeface="Arial"/>
              </a:rPr>
              <a:t> Adolescent</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Girls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1140" marR="0" lvl="0" indent="-218440" defTabSz="914400" eaLnBrk="1" fontAlgn="auto" latinLnBrk="0" hangingPunct="1">
              <a:lnSpc>
                <a:spcPts val="2755"/>
              </a:lnSpc>
              <a:spcBef>
                <a:spcPts val="725"/>
              </a:spcBef>
              <a:spcAft>
                <a:spcPts val="0"/>
              </a:spcAft>
              <a:buClrTx/>
              <a:buSzTx/>
              <a:buFontTx/>
              <a:buChar char="•"/>
              <a:tabLst>
                <a:tab pos="231140" algn="l"/>
              </a:tabLst>
              <a:defRPr/>
            </a:pPr>
            <a:r>
              <a:rPr kumimoji="0" sz="2400" b="0" i="0" u="none" strike="noStrike" kern="0" cap="none" spc="-130" normalizeH="0" baseline="0" noProof="0" dirty="0">
                <a:ln>
                  <a:noFill/>
                </a:ln>
                <a:solidFill>
                  <a:sysClr val="windowText" lastClr="000000"/>
                </a:solidFill>
                <a:effectLst/>
                <a:uLnTx/>
                <a:uFillTx/>
                <a:latin typeface="Arial"/>
                <a:cs typeface="Arial"/>
              </a:rPr>
              <a:t>Psychiatric</a:t>
            </a:r>
            <a:r>
              <a:rPr kumimoji="0" sz="2400" b="0" i="0" u="none" strike="noStrike" kern="0" cap="none" spc="-65" normalizeH="0" baseline="0" noProof="0" dirty="0">
                <a:ln>
                  <a:noFill/>
                </a:ln>
                <a:solidFill>
                  <a:sysClr val="windowText" lastClr="000000"/>
                </a:solidFill>
                <a:effectLst/>
                <a:uLnTx/>
                <a:uFillTx/>
                <a:latin typeface="Arial"/>
                <a:cs typeface="Arial"/>
              </a:rPr>
              <a:t> </a:t>
            </a:r>
            <a:r>
              <a:rPr kumimoji="0" sz="2400" b="0" i="0" u="none" strike="noStrike" kern="0" cap="none" spc="-80" normalizeH="0" baseline="0" noProof="0" dirty="0">
                <a:ln>
                  <a:noFill/>
                </a:ln>
                <a:solidFill>
                  <a:sysClr val="windowText" lastClr="000000"/>
                </a:solidFill>
                <a:effectLst/>
                <a:uLnTx/>
                <a:uFillTx/>
                <a:latin typeface="Arial"/>
                <a:cs typeface="Arial"/>
              </a:rPr>
              <a:t>residential</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35" normalizeH="0" baseline="0" noProof="0" dirty="0">
                <a:ln>
                  <a:noFill/>
                </a:ln>
                <a:solidFill>
                  <a:sysClr val="windowText" lastClr="000000"/>
                </a:solidFill>
                <a:effectLst/>
                <a:uLnTx/>
                <a:uFillTx/>
                <a:latin typeface="Arial"/>
                <a:cs typeface="Arial"/>
              </a:rPr>
              <a:t>treatment</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75" normalizeH="0" baseline="0" noProof="0" dirty="0">
                <a:ln>
                  <a:noFill/>
                </a:ln>
                <a:solidFill>
                  <a:sysClr val="windowText" lastClr="000000"/>
                </a:solidFill>
                <a:effectLst/>
                <a:uLnTx/>
                <a:uFillTx/>
                <a:latin typeface="Arial"/>
                <a:cs typeface="Arial"/>
              </a:rPr>
              <a:t>center</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for</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60" normalizeH="0" baseline="0" noProof="0" dirty="0">
                <a:ln>
                  <a:noFill/>
                </a:ln>
                <a:solidFill>
                  <a:sysClr val="windowText" lastClr="000000"/>
                </a:solidFill>
                <a:effectLst/>
                <a:uLnTx/>
                <a:uFillTx/>
                <a:latin typeface="Arial"/>
                <a:cs typeface="Arial"/>
              </a:rPr>
              <a:t>adolescent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755"/>
              </a:lnSpc>
              <a:spcBef>
                <a:spcPts val="0"/>
              </a:spcBef>
              <a:spcAft>
                <a:spcPts val="0"/>
              </a:spcAft>
              <a:buClrTx/>
              <a:buSzTx/>
              <a:buFontTx/>
              <a:buNone/>
              <a:tabLst/>
              <a:defRPr/>
            </a:pPr>
            <a:r>
              <a:rPr kumimoji="0" sz="2400" b="0" i="0" u="none" strike="noStrike" kern="0" cap="none" spc="-95" normalizeH="0" baseline="0" noProof="0" dirty="0">
                <a:ln>
                  <a:noFill/>
                </a:ln>
                <a:solidFill>
                  <a:sysClr val="windowText" lastClr="000000"/>
                </a:solidFill>
                <a:effectLst/>
                <a:uLnTx/>
                <a:uFillTx/>
                <a:latin typeface="Arial"/>
                <a:cs typeface="Arial"/>
              </a:rPr>
              <a:t>girls</a:t>
            </a:r>
            <a:r>
              <a:rPr kumimoji="0" sz="2400" b="0" i="0" u="none" strike="noStrike" kern="0" cap="none" spc="-80" normalizeH="0" baseline="0" noProof="0" dirty="0">
                <a:ln>
                  <a:noFill/>
                </a:ln>
                <a:solidFill>
                  <a:sysClr val="windowText" lastClr="000000"/>
                </a:solidFill>
                <a:effectLst/>
                <a:uLnTx/>
                <a:uFillTx/>
                <a:latin typeface="Arial"/>
                <a:cs typeface="Arial"/>
              </a:rPr>
              <a:t> </a:t>
            </a:r>
            <a:r>
              <a:rPr kumimoji="0" sz="2400" b="0" i="0" u="none" strike="noStrike" kern="0" cap="none" spc="-220" normalizeH="0" baseline="0" noProof="0" dirty="0">
                <a:ln>
                  <a:noFill/>
                </a:ln>
                <a:solidFill>
                  <a:sysClr val="windowText" lastClr="000000"/>
                </a:solidFill>
                <a:effectLst/>
                <a:uLnTx/>
                <a:uFillTx/>
                <a:latin typeface="Arial"/>
                <a:cs typeface="Arial"/>
              </a:rPr>
              <a:t>ages</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18</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650"/>
              </a:spcBef>
              <a:spcAft>
                <a:spcPts val="0"/>
              </a:spcAft>
              <a:buClrTx/>
              <a:buSzTx/>
              <a:buFontTx/>
              <a:buChar char="•"/>
              <a:tabLst>
                <a:tab pos="230504" algn="l"/>
              </a:tabLst>
              <a:defRPr/>
            </a:pPr>
            <a:r>
              <a:rPr kumimoji="0" sz="2400" b="0" i="0" u="none" strike="noStrike" kern="0" cap="none" spc="-125" normalizeH="0" baseline="0" noProof="0" dirty="0">
                <a:ln>
                  <a:noFill/>
                </a:ln>
                <a:solidFill>
                  <a:sysClr val="windowText" lastClr="000000"/>
                </a:solidFill>
                <a:effectLst/>
                <a:uLnTx/>
                <a:uFillTx/>
                <a:latin typeface="Arial"/>
                <a:cs typeface="Arial"/>
              </a:rPr>
              <a:t>Capacity:</a:t>
            </a:r>
            <a:r>
              <a:rPr kumimoji="0" sz="2400" b="0" i="0" u="none" strike="noStrike" kern="0" cap="none" spc="-160"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20</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beds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725"/>
              </a:spcBef>
              <a:spcAft>
                <a:spcPts val="0"/>
              </a:spcAft>
              <a:buClrTx/>
              <a:buSzTx/>
              <a:buFontTx/>
              <a:buChar char="•"/>
              <a:tabLst>
                <a:tab pos="230504" algn="l"/>
              </a:tabLst>
              <a:defRPr/>
            </a:pPr>
            <a:r>
              <a:rPr kumimoji="0" sz="2400" b="0" i="0" u="none" strike="noStrike" kern="0" cap="none" spc="-135" normalizeH="0" baseline="0" noProof="0" dirty="0">
                <a:ln>
                  <a:noFill/>
                </a:ln>
                <a:solidFill>
                  <a:sysClr val="windowText" lastClr="000000"/>
                </a:solidFill>
                <a:effectLst/>
                <a:uLnTx/>
                <a:uFillTx/>
                <a:latin typeface="Arial"/>
                <a:cs typeface="Arial"/>
              </a:rPr>
              <a:t>Length</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stay:</a:t>
            </a:r>
            <a:r>
              <a:rPr kumimoji="0" sz="2400" b="0" i="0" u="none" strike="noStrike" kern="0" cap="none" spc="-9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6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months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570"/>
              </a:spcBef>
              <a:spcAft>
                <a:spcPts val="0"/>
              </a:spcAft>
              <a:buClrTx/>
              <a:buSzTx/>
              <a:buFont typeface="Arial"/>
              <a:buChar char="•"/>
              <a:tabLst/>
              <a:defRPr/>
            </a:pP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400" b="1" i="0" u="none" strike="noStrike" kern="0" cap="none" spc="-190" normalizeH="0" baseline="0" noProof="0" dirty="0">
                <a:ln>
                  <a:noFill/>
                </a:ln>
                <a:solidFill>
                  <a:sysClr val="windowText" lastClr="000000"/>
                </a:solidFill>
                <a:effectLst/>
                <a:uLnTx/>
                <a:uFillTx/>
                <a:latin typeface="Arial"/>
                <a:cs typeface="Arial"/>
              </a:rPr>
              <a:t>Summit</a:t>
            </a:r>
            <a:r>
              <a:rPr kumimoji="0" sz="2400" b="1"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335" normalizeH="0" baseline="0" noProof="0" dirty="0">
                <a:ln>
                  <a:noFill/>
                </a:ln>
                <a:solidFill>
                  <a:sysClr val="windowText" lastClr="000000"/>
                </a:solidFill>
                <a:effectLst/>
                <a:uLnTx/>
                <a:uFillTx/>
                <a:latin typeface="Arial"/>
                <a:cs typeface="Arial"/>
              </a:rPr>
              <a:t>RTC,</a:t>
            </a:r>
            <a:r>
              <a:rPr kumimoji="0" sz="2400" b="0" i="0" u="none" strike="noStrike" kern="0" cap="none" spc="-114" normalizeH="0" baseline="0" noProof="0" dirty="0">
                <a:ln>
                  <a:noFill/>
                </a:ln>
                <a:solidFill>
                  <a:sysClr val="windowText" lastClr="000000"/>
                </a:solidFill>
                <a:effectLst/>
                <a:uLnTx/>
                <a:uFillTx/>
                <a:latin typeface="Arial"/>
                <a:cs typeface="Arial"/>
              </a:rPr>
              <a:t> Adolescent</a:t>
            </a:r>
            <a:r>
              <a:rPr kumimoji="0" sz="2400" b="0" i="0" u="none" strike="noStrike" kern="0" cap="none" spc="-9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Boys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ts val="2755"/>
              </a:lnSpc>
              <a:spcBef>
                <a:spcPts val="725"/>
              </a:spcBef>
              <a:spcAft>
                <a:spcPts val="0"/>
              </a:spcAft>
              <a:buClrTx/>
              <a:buSzTx/>
              <a:buFontTx/>
              <a:buChar char="•"/>
              <a:tabLst>
                <a:tab pos="230504" algn="l"/>
              </a:tabLst>
              <a:defRPr/>
            </a:pPr>
            <a:r>
              <a:rPr kumimoji="0" sz="2400" b="0" i="0" u="none" strike="noStrike" kern="0" cap="none" spc="-130" normalizeH="0" baseline="0" noProof="0" dirty="0">
                <a:ln>
                  <a:noFill/>
                </a:ln>
                <a:solidFill>
                  <a:sysClr val="windowText" lastClr="000000"/>
                </a:solidFill>
                <a:effectLst/>
                <a:uLnTx/>
                <a:uFillTx/>
                <a:latin typeface="Arial"/>
                <a:cs typeface="Arial"/>
              </a:rPr>
              <a:t>Psychiatric</a:t>
            </a:r>
            <a:r>
              <a:rPr kumimoji="0" sz="2400" b="0" i="0" u="none" strike="noStrike" kern="0" cap="none" spc="-55" normalizeH="0" baseline="0" noProof="0" dirty="0">
                <a:ln>
                  <a:noFill/>
                </a:ln>
                <a:solidFill>
                  <a:sysClr val="windowText" lastClr="000000"/>
                </a:solidFill>
                <a:effectLst/>
                <a:uLnTx/>
                <a:uFillTx/>
                <a:latin typeface="Arial"/>
                <a:cs typeface="Arial"/>
              </a:rPr>
              <a:t> </a:t>
            </a:r>
            <a:r>
              <a:rPr kumimoji="0" sz="2400" b="0" i="0" u="none" strike="noStrike" kern="0" cap="none" spc="-80" normalizeH="0" baseline="0" noProof="0" dirty="0">
                <a:ln>
                  <a:noFill/>
                </a:ln>
                <a:solidFill>
                  <a:sysClr val="windowText" lastClr="000000"/>
                </a:solidFill>
                <a:effectLst/>
                <a:uLnTx/>
                <a:uFillTx/>
                <a:latin typeface="Arial"/>
                <a:cs typeface="Arial"/>
              </a:rPr>
              <a:t>residential</a:t>
            </a:r>
            <a:r>
              <a:rPr kumimoji="0" sz="2400" b="0" i="0" u="none" strike="noStrike" kern="0" cap="none" spc="-120" normalizeH="0" baseline="0" noProof="0" dirty="0">
                <a:ln>
                  <a:noFill/>
                </a:ln>
                <a:solidFill>
                  <a:sysClr val="windowText" lastClr="000000"/>
                </a:solidFill>
                <a:effectLst/>
                <a:uLnTx/>
                <a:uFillTx/>
                <a:latin typeface="Arial"/>
                <a:cs typeface="Arial"/>
              </a:rPr>
              <a:t> </a:t>
            </a:r>
            <a:r>
              <a:rPr kumimoji="0" sz="2400" b="0" i="0" u="none" strike="noStrike" kern="0" cap="none" spc="-40" normalizeH="0" baseline="0" noProof="0" dirty="0">
                <a:ln>
                  <a:noFill/>
                </a:ln>
                <a:solidFill>
                  <a:sysClr val="windowText" lastClr="000000"/>
                </a:solidFill>
                <a:effectLst/>
                <a:uLnTx/>
                <a:uFillTx/>
                <a:latin typeface="Arial"/>
                <a:cs typeface="Arial"/>
              </a:rPr>
              <a:t>treatment</a:t>
            </a:r>
            <a:r>
              <a:rPr kumimoji="0" sz="2400" b="0" i="0" u="none" strike="noStrike" kern="0" cap="none" spc="-145" normalizeH="0" baseline="0" noProof="0" dirty="0">
                <a:ln>
                  <a:noFill/>
                </a:ln>
                <a:solidFill>
                  <a:sysClr val="windowText" lastClr="000000"/>
                </a:solidFill>
                <a:effectLst/>
                <a:uLnTx/>
                <a:uFillTx/>
                <a:latin typeface="Arial"/>
                <a:cs typeface="Arial"/>
              </a:rPr>
              <a:t> </a:t>
            </a:r>
            <a:r>
              <a:rPr kumimoji="0" sz="2400" b="0" i="0" u="none" strike="noStrike" kern="0" cap="none" spc="-75" normalizeH="0" baseline="0" noProof="0" dirty="0">
                <a:ln>
                  <a:noFill/>
                </a:ln>
                <a:solidFill>
                  <a:sysClr val="windowText" lastClr="000000"/>
                </a:solidFill>
                <a:effectLst/>
                <a:uLnTx/>
                <a:uFillTx/>
                <a:latin typeface="Arial"/>
                <a:cs typeface="Arial"/>
              </a:rPr>
              <a:t>center</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for</a:t>
            </a:r>
            <a:r>
              <a:rPr kumimoji="0" sz="2400" b="0" i="0" u="none" strike="noStrike" kern="0" cap="none" spc="-100" normalizeH="0" baseline="0" noProof="0" dirty="0">
                <a:ln>
                  <a:noFill/>
                </a:ln>
                <a:solidFill>
                  <a:sysClr val="windowText" lastClr="000000"/>
                </a:solidFill>
                <a:effectLst/>
                <a:uLnTx/>
                <a:uFillTx/>
                <a:latin typeface="Arial"/>
                <a:cs typeface="Arial"/>
              </a:rPr>
              <a:t> </a:t>
            </a:r>
            <a:r>
              <a:rPr kumimoji="0" sz="2400" b="0" i="0" u="none" strike="noStrike" kern="0" cap="none" spc="-60" normalizeH="0" baseline="0" noProof="0" dirty="0">
                <a:ln>
                  <a:noFill/>
                </a:ln>
                <a:solidFill>
                  <a:sysClr val="windowText" lastClr="000000"/>
                </a:solidFill>
                <a:effectLst/>
                <a:uLnTx/>
                <a:uFillTx/>
                <a:latin typeface="Arial"/>
                <a:cs typeface="Arial"/>
              </a:rPr>
              <a:t>adolescent</a:t>
            </a:r>
            <a:endParaRPr kumimoji="0" sz="2400" b="0" i="0" u="none" strike="noStrike" kern="0" cap="none" spc="0" normalizeH="0" baseline="0" noProof="0">
              <a:ln>
                <a:noFill/>
              </a:ln>
              <a:solidFill>
                <a:sysClr val="windowText" lastClr="000000"/>
              </a:solidFill>
              <a:effectLst/>
              <a:uLnTx/>
              <a:uFillTx/>
              <a:latin typeface="Arial"/>
              <a:cs typeface="Arial"/>
            </a:endParaRPr>
          </a:p>
          <a:p>
            <a:pPr marL="12700" marR="0" lvl="0" indent="0" defTabSz="914400" eaLnBrk="1" fontAlgn="auto" latinLnBrk="0" hangingPunct="1">
              <a:lnSpc>
                <a:spcPts val="2755"/>
              </a:lnSpc>
              <a:spcBef>
                <a:spcPts val="0"/>
              </a:spcBef>
              <a:spcAft>
                <a:spcPts val="0"/>
              </a:spcAft>
              <a:buClrTx/>
              <a:buSzTx/>
              <a:buFontTx/>
              <a:buNone/>
              <a:tabLst/>
              <a:defRPr/>
            </a:pPr>
            <a:r>
              <a:rPr kumimoji="0" sz="2400" b="0" i="0" u="none" strike="noStrike" kern="0" cap="none" spc="-150" normalizeH="0" baseline="0" noProof="0" dirty="0">
                <a:ln>
                  <a:noFill/>
                </a:ln>
                <a:solidFill>
                  <a:sysClr val="windowText" lastClr="000000"/>
                </a:solidFill>
                <a:effectLst/>
                <a:uLnTx/>
                <a:uFillTx/>
                <a:latin typeface="Arial"/>
                <a:cs typeface="Arial"/>
              </a:rPr>
              <a:t>boys</a:t>
            </a:r>
            <a:r>
              <a:rPr kumimoji="0" sz="2400" b="0" i="0" u="none" strike="noStrike" kern="0" cap="none" spc="-160" normalizeH="0" baseline="0" noProof="0" dirty="0">
                <a:ln>
                  <a:noFill/>
                </a:ln>
                <a:solidFill>
                  <a:sysClr val="windowText" lastClr="000000"/>
                </a:solidFill>
                <a:effectLst/>
                <a:uLnTx/>
                <a:uFillTx/>
                <a:latin typeface="Arial"/>
                <a:cs typeface="Arial"/>
              </a:rPr>
              <a:t> </a:t>
            </a:r>
            <a:r>
              <a:rPr kumimoji="0" sz="2400" b="0" i="0" u="none" strike="noStrike" kern="0" cap="none" spc="-220" normalizeH="0" baseline="0" noProof="0" dirty="0">
                <a:ln>
                  <a:noFill/>
                </a:ln>
                <a:solidFill>
                  <a:sysClr val="windowText" lastClr="000000"/>
                </a:solidFill>
                <a:effectLst/>
                <a:uLnTx/>
                <a:uFillTx/>
                <a:latin typeface="Arial"/>
                <a:cs typeface="Arial"/>
              </a:rPr>
              <a:t>ages</a:t>
            </a:r>
            <a:r>
              <a:rPr kumimoji="0" sz="2400" b="0" i="0" u="none" strike="noStrike" kern="0" cap="none" spc="-85"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11</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25" normalizeH="0" baseline="0" noProof="0" dirty="0">
                <a:ln>
                  <a:noFill/>
                </a:ln>
                <a:solidFill>
                  <a:sysClr val="windowText" lastClr="000000"/>
                </a:solidFill>
                <a:effectLst/>
                <a:uLnTx/>
                <a:uFillTx/>
                <a:latin typeface="Arial"/>
                <a:cs typeface="Arial"/>
              </a:rPr>
              <a:t>18</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650"/>
              </a:spcBef>
              <a:spcAft>
                <a:spcPts val="0"/>
              </a:spcAft>
              <a:buClrTx/>
              <a:buSzTx/>
              <a:buFontTx/>
              <a:buChar char="•"/>
              <a:tabLst>
                <a:tab pos="230504" algn="l"/>
              </a:tabLst>
              <a:defRPr/>
            </a:pPr>
            <a:r>
              <a:rPr kumimoji="0" sz="2400" b="0" i="0" u="none" strike="noStrike" kern="0" cap="none" spc="-125" normalizeH="0" baseline="0" noProof="0" dirty="0">
                <a:ln>
                  <a:noFill/>
                </a:ln>
                <a:solidFill>
                  <a:sysClr val="windowText" lastClr="000000"/>
                </a:solidFill>
                <a:effectLst/>
                <a:uLnTx/>
                <a:uFillTx/>
                <a:latin typeface="Arial"/>
                <a:cs typeface="Arial"/>
              </a:rPr>
              <a:t>Capacity:</a:t>
            </a:r>
            <a:r>
              <a:rPr kumimoji="0" sz="2400" b="0" i="0" u="none" strike="noStrike" kern="0" cap="none" spc="-165"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20</a:t>
            </a:r>
            <a:r>
              <a:rPr kumimoji="0" sz="2400" b="0" i="0" u="none" strike="noStrike" kern="0" cap="none" spc="-135" normalizeH="0" baseline="0" noProof="0" dirty="0">
                <a:ln>
                  <a:noFill/>
                </a:ln>
                <a:solidFill>
                  <a:sysClr val="windowText" lastClr="000000"/>
                </a:solidFill>
                <a:effectLst/>
                <a:uLnTx/>
                <a:uFillTx/>
                <a:latin typeface="Arial"/>
                <a:cs typeface="Arial"/>
              </a:rPr>
              <a:t> </a:t>
            </a:r>
            <a:r>
              <a:rPr kumimoji="0" sz="2400" b="0" i="0" u="none" strike="noStrike" kern="0" cap="none" spc="-150" normalizeH="0" baseline="0" noProof="0" dirty="0">
                <a:ln>
                  <a:noFill/>
                </a:ln>
                <a:solidFill>
                  <a:sysClr val="windowText" lastClr="000000"/>
                </a:solidFill>
                <a:effectLst/>
                <a:uLnTx/>
                <a:uFillTx/>
                <a:latin typeface="Arial"/>
                <a:cs typeface="Arial"/>
              </a:rPr>
              <a:t>beds</a:t>
            </a:r>
            <a:r>
              <a:rPr kumimoji="0" sz="2400" b="0" i="0" u="none" strike="noStrike" kern="0" cap="none" spc="-15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with</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future</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expansion</a:t>
            </a:r>
            <a:r>
              <a:rPr kumimoji="0" sz="2400" b="0" i="0" u="none" strike="noStrike" kern="0" cap="none" spc="-105"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to</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95" normalizeH="0" baseline="0" noProof="0" dirty="0">
                <a:ln>
                  <a:noFill/>
                </a:ln>
                <a:solidFill>
                  <a:sysClr val="windowText" lastClr="000000"/>
                </a:solidFill>
                <a:effectLst/>
                <a:uLnTx/>
                <a:uFillTx/>
                <a:latin typeface="Arial"/>
                <a:cs typeface="Arial"/>
              </a:rPr>
              <a:t>30</a:t>
            </a:r>
            <a:r>
              <a:rPr kumimoji="0" sz="2400" b="0" i="0" u="none" strike="noStrike" kern="0" cap="none" spc="-130" normalizeH="0" baseline="0" noProof="0" dirty="0">
                <a:ln>
                  <a:noFill/>
                </a:ln>
                <a:solidFill>
                  <a:sysClr val="windowText" lastClr="000000"/>
                </a:solidFill>
                <a:effectLst/>
                <a:uLnTx/>
                <a:uFillTx/>
                <a:latin typeface="Arial"/>
                <a:cs typeface="Arial"/>
              </a:rPr>
              <a:t> </a:t>
            </a:r>
            <a:r>
              <a:rPr kumimoji="0" sz="2400" b="0" i="0" u="none" strike="noStrike" kern="0" cap="none" spc="-20" normalizeH="0" baseline="0" noProof="0" dirty="0">
                <a:ln>
                  <a:noFill/>
                </a:ln>
                <a:solidFill>
                  <a:sysClr val="windowText" lastClr="000000"/>
                </a:solidFill>
                <a:effectLst/>
                <a:uLnTx/>
                <a:uFillTx/>
                <a:latin typeface="Arial"/>
                <a:cs typeface="Arial"/>
              </a:rPr>
              <a:t>beds</a:t>
            </a:r>
            <a:endParaRPr kumimoji="0" sz="2400" b="0" i="0" u="none" strike="noStrike" kern="0" cap="none" spc="0" normalizeH="0" baseline="0" noProof="0">
              <a:ln>
                <a:noFill/>
              </a:ln>
              <a:solidFill>
                <a:sysClr val="windowText" lastClr="000000"/>
              </a:solidFill>
              <a:effectLst/>
              <a:uLnTx/>
              <a:uFillTx/>
              <a:latin typeface="Arial"/>
              <a:cs typeface="Arial"/>
            </a:endParaRPr>
          </a:p>
          <a:p>
            <a:pPr marL="230504" marR="0" lvl="0" indent="-217804" defTabSz="914400" eaLnBrk="1" fontAlgn="auto" latinLnBrk="0" hangingPunct="1">
              <a:lnSpc>
                <a:spcPct val="100000"/>
              </a:lnSpc>
              <a:spcBef>
                <a:spcPts val="725"/>
              </a:spcBef>
              <a:spcAft>
                <a:spcPts val="0"/>
              </a:spcAft>
              <a:buClrTx/>
              <a:buSzTx/>
              <a:buFontTx/>
              <a:buChar char="•"/>
              <a:tabLst>
                <a:tab pos="230504" algn="l"/>
              </a:tabLst>
              <a:defRPr/>
            </a:pPr>
            <a:r>
              <a:rPr kumimoji="0" sz="2400" b="0" i="0" u="none" strike="noStrike" kern="0" cap="none" spc="-135" normalizeH="0" baseline="0" noProof="0" dirty="0">
                <a:ln>
                  <a:noFill/>
                </a:ln>
                <a:solidFill>
                  <a:sysClr val="windowText" lastClr="000000"/>
                </a:solidFill>
                <a:effectLst/>
                <a:uLnTx/>
                <a:uFillTx/>
                <a:latin typeface="Arial"/>
                <a:cs typeface="Arial"/>
              </a:rPr>
              <a:t>Length</a:t>
            </a:r>
            <a:r>
              <a:rPr kumimoji="0" sz="2400" b="0" i="0" u="none" strike="noStrike" kern="0" cap="none" spc="-114" normalizeH="0" baseline="0" noProof="0" dirty="0">
                <a:ln>
                  <a:noFill/>
                </a:ln>
                <a:solidFill>
                  <a:sysClr val="windowText" lastClr="000000"/>
                </a:solidFill>
                <a:effectLst/>
                <a:uLnTx/>
                <a:uFillTx/>
                <a:latin typeface="Arial"/>
                <a:cs typeface="Arial"/>
              </a:rPr>
              <a:t> </a:t>
            </a:r>
            <a:r>
              <a:rPr kumimoji="0" sz="2400" b="0" i="0" u="none" strike="noStrike" kern="0" cap="none" spc="0" normalizeH="0" baseline="0" noProof="0" dirty="0">
                <a:ln>
                  <a:noFill/>
                </a:ln>
                <a:solidFill>
                  <a:sysClr val="windowText" lastClr="000000"/>
                </a:solidFill>
                <a:effectLst/>
                <a:uLnTx/>
                <a:uFillTx/>
                <a:latin typeface="Arial"/>
                <a:cs typeface="Arial"/>
              </a:rPr>
              <a:t>of</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stay:</a:t>
            </a:r>
            <a:r>
              <a:rPr kumimoji="0" sz="2400" b="0" i="0" u="none" strike="noStrike" kern="0" cap="none" spc="-90" normalizeH="0" baseline="0" noProof="0" dirty="0">
                <a:ln>
                  <a:noFill/>
                </a:ln>
                <a:solidFill>
                  <a:sysClr val="windowText" lastClr="000000"/>
                </a:solidFill>
                <a:effectLst/>
                <a:uLnTx/>
                <a:uFillTx/>
                <a:latin typeface="Arial"/>
                <a:cs typeface="Arial"/>
              </a:rPr>
              <a:t> </a:t>
            </a:r>
            <a:r>
              <a:rPr kumimoji="0" sz="2400" b="0" i="0" u="none" strike="noStrike" kern="0" cap="none" spc="-130" normalizeH="0" baseline="0" noProof="0" dirty="0">
                <a:ln>
                  <a:noFill/>
                </a:ln>
                <a:solidFill>
                  <a:sysClr val="windowText" lastClr="000000"/>
                </a:solidFill>
                <a:effectLst/>
                <a:uLnTx/>
                <a:uFillTx/>
                <a:latin typeface="Arial"/>
                <a:cs typeface="Arial"/>
              </a:rPr>
              <a:t>6 </a:t>
            </a:r>
            <a:r>
              <a:rPr kumimoji="0" sz="2400" b="0" i="0" u="none" strike="noStrike" kern="0" cap="none" spc="-155" normalizeH="0" baseline="0" noProof="0" dirty="0">
                <a:ln>
                  <a:noFill/>
                </a:ln>
                <a:solidFill>
                  <a:sysClr val="windowText" lastClr="000000"/>
                </a:solidFill>
                <a:effectLst/>
                <a:uLnTx/>
                <a:uFillTx/>
                <a:latin typeface="Arial"/>
                <a:cs typeface="Arial"/>
              </a:rPr>
              <a:t>–</a:t>
            </a:r>
            <a:r>
              <a:rPr kumimoji="0" sz="2400" b="0" i="0" u="none" strike="noStrike" kern="0" cap="none" spc="-110" normalizeH="0" baseline="0" noProof="0" dirty="0">
                <a:ln>
                  <a:noFill/>
                </a:ln>
                <a:solidFill>
                  <a:sysClr val="windowText" lastClr="000000"/>
                </a:solidFill>
                <a:effectLst/>
                <a:uLnTx/>
                <a:uFillTx/>
                <a:latin typeface="Arial"/>
                <a:cs typeface="Arial"/>
              </a:rPr>
              <a:t> </a:t>
            </a:r>
            <a:r>
              <a:rPr kumimoji="0" sz="2400" b="0" i="0" u="none" strike="noStrike" kern="0" cap="none" spc="-135" normalizeH="0" baseline="0" noProof="0" dirty="0">
                <a:ln>
                  <a:noFill/>
                </a:ln>
                <a:solidFill>
                  <a:sysClr val="windowText" lastClr="000000"/>
                </a:solidFill>
                <a:effectLst/>
                <a:uLnTx/>
                <a:uFillTx/>
                <a:latin typeface="Arial"/>
                <a:cs typeface="Arial"/>
              </a:rPr>
              <a:t>12</a:t>
            </a:r>
            <a:r>
              <a:rPr kumimoji="0" sz="2400" b="0" i="0" u="none" strike="noStrike" kern="0" cap="none" spc="-60" normalizeH="0" baseline="0" noProof="0" dirty="0">
                <a:ln>
                  <a:noFill/>
                </a:ln>
                <a:solidFill>
                  <a:sysClr val="windowText" lastClr="000000"/>
                </a:solidFill>
                <a:effectLst/>
                <a:uLnTx/>
                <a:uFillTx/>
                <a:latin typeface="Arial"/>
                <a:cs typeface="Arial"/>
              </a:rPr>
              <a:t> </a:t>
            </a:r>
            <a:r>
              <a:rPr kumimoji="0" sz="2400" b="0" i="0" u="none" strike="noStrike" kern="0" cap="none" spc="-10" normalizeH="0" baseline="0" noProof="0" dirty="0">
                <a:ln>
                  <a:noFill/>
                </a:ln>
                <a:solidFill>
                  <a:sysClr val="windowText" lastClr="000000"/>
                </a:solidFill>
                <a:effectLst/>
                <a:uLnTx/>
                <a:uFillTx/>
                <a:latin typeface="Arial"/>
                <a:cs typeface="Arial"/>
              </a:rPr>
              <a:t>month</a:t>
            </a:r>
            <a:endParaRPr kumimoji="0" sz="2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5500" y="2886075"/>
            <a:ext cx="6286500" cy="3971925"/>
            <a:chOff x="5905500" y="2886075"/>
            <a:chExt cx="6286500" cy="3971925"/>
          </a:xfrm>
        </p:grpSpPr>
        <p:pic>
          <p:nvPicPr>
            <p:cNvPr id="3" name="object 3"/>
            <p:cNvPicPr/>
            <p:nvPr/>
          </p:nvPicPr>
          <p:blipFill>
            <a:blip r:embed="rId2" cstate="print"/>
            <a:stretch>
              <a:fillRect/>
            </a:stretch>
          </p:blipFill>
          <p:spPr>
            <a:xfrm>
              <a:off x="7762875" y="4314837"/>
              <a:ext cx="4429125" cy="2543162"/>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8839200" y="5391547"/>
              <a:ext cx="2959233" cy="914111"/>
            </a:xfrm>
            <a:prstGeom prst="rect">
              <a:avLst/>
            </a:prstGeom>
          </p:spPr>
        </p:pic>
        <p:pic>
          <p:nvPicPr>
            <p:cNvPr id="5" name="object 5"/>
            <p:cNvPicPr/>
            <p:nvPr/>
          </p:nvPicPr>
          <p:blipFill>
            <a:blip r:embed="rId4" cstate="print"/>
            <a:stretch>
              <a:fillRect/>
            </a:stretch>
          </p:blipFill>
          <p:spPr>
            <a:xfrm>
              <a:off x="5905500" y="2886075"/>
              <a:ext cx="5676900" cy="3971923"/>
            </a:xfrm>
            <a:prstGeom prst="rect">
              <a:avLst/>
            </a:prstGeom>
          </p:spPr>
        </p:pic>
      </p:grpSp>
      <p:sp>
        <p:nvSpPr>
          <p:cNvPr id="6" name="object 6" descr="$PPTXTitle"/>
          <p:cNvSpPr txBox="1">
            <a:spLocks noGrp="1"/>
          </p:cNvSpPr>
          <p:nvPr>
            <p:ph type="title"/>
          </p:nvPr>
        </p:nvSpPr>
        <p:spPr>
          <a:prstGeom prst="rect">
            <a:avLst/>
          </a:prstGeom>
        </p:spPr>
        <p:txBody>
          <a:bodyPr vert="horz" wrap="square" lIns="0" tIns="227901" rIns="0" bIns="0" rtlCol="0">
            <a:spAutoFit/>
          </a:bodyPr>
          <a:lstStyle/>
          <a:p>
            <a:pPr marL="482600">
              <a:lnSpc>
                <a:spcPct val="100000"/>
              </a:lnSpc>
              <a:spcBef>
                <a:spcPts val="125"/>
              </a:spcBef>
            </a:pPr>
            <a:r>
              <a:rPr dirty="0"/>
              <a:t>Who</a:t>
            </a:r>
            <a:r>
              <a:rPr spc="95" dirty="0"/>
              <a:t> </a:t>
            </a:r>
            <a:r>
              <a:rPr dirty="0"/>
              <a:t>Qualifies</a:t>
            </a:r>
            <a:r>
              <a:rPr spc="135" dirty="0"/>
              <a:t> </a:t>
            </a:r>
            <a:r>
              <a:rPr dirty="0"/>
              <a:t>for</a:t>
            </a:r>
            <a:r>
              <a:rPr spc="180" dirty="0"/>
              <a:t> </a:t>
            </a:r>
            <a:r>
              <a:rPr dirty="0"/>
              <a:t>Acute</a:t>
            </a:r>
            <a:r>
              <a:rPr spc="170" dirty="0"/>
              <a:t> </a:t>
            </a:r>
            <a:r>
              <a:rPr spc="-10" dirty="0"/>
              <a:t>Services:</a:t>
            </a:r>
          </a:p>
        </p:txBody>
      </p:sp>
      <p:sp>
        <p:nvSpPr>
          <p:cNvPr id="7" name="object 7"/>
          <p:cNvSpPr txBox="1">
            <a:spLocks noGrp="1"/>
          </p:cNvSpPr>
          <p:nvPr>
            <p:ph type="body" idx="1"/>
          </p:nvPr>
        </p:nvSpPr>
        <p:spPr>
          <a:prstGeom prst="rect">
            <a:avLst/>
          </a:prstGeom>
        </p:spPr>
        <p:txBody>
          <a:bodyPr vert="horz" wrap="square" lIns="0" tIns="52705" rIns="0" bIns="0" rtlCol="0">
            <a:spAutoFit/>
          </a:bodyPr>
          <a:lstStyle/>
          <a:p>
            <a:pPr marL="241300" marR="5080" indent="-229235">
              <a:lnSpc>
                <a:spcPts val="3080"/>
              </a:lnSpc>
              <a:spcBef>
                <a:spcPts val="415"/>
              </a:spcBef>
              <a:buChar char="•"/>
              <a:tabLst>
                <a:tab pos="241300" algn="l"/>
              </a:tabLst>
            </a:pPr>
            <a:r>
              <a:rPr spc="-220" dirty="0"/>
              <a:t>Boys</a:t>
            </a:r>
            <a:r>
              <a:rPr spc="-114" dirty="0"/>
              <a:t> </a:t>
            </a:r>
            <a:r>
              <a:rPr spc="-110" dirty="0"/>
              <a:t>and </a:t>
            </a:r>
            <a:r>
              <a:rPr spc="-85" dirty="0"/>
              <a:t>girls</a:t>
            </a:r>
            <a:r>
              <a:rPr spc="-110" dirty="0"/>
              <a:t> </a:t>
            </a:r>
            <a:r>
              <a:rPr spc="-75" dirty="0"/>
              <a:t>between</a:t>
            </a:r>
            <a:r>
              <a:rPr spc="-110" dirty="0"/>
              <a:t> </a:t>
            </a:r>
            <a:r>
              <a:rPr dirty="0"/>
              <a:t>the</a:t>
            </a:r>
            <a:r>
              <a:rPr spc="-110" dirty="0"/>
              <a:t> </a:t>
            </a:r>
            <a:r>
              <a:rPr spc="-240" dirty="0"/>
              <a:t>ages</a:t>
            </a:r>
            <a:r>
              <a:rPr spc="-35" dirty="0"/>
              <a:t> </a:t>
            </a:r>
            <a:r>
              <a:rPr dirty="0"/>
              <a:t>of</a:t>
            </a:r>
            <a:r>
              <a:rPr spc="-100" dirty="0"/>
              <a:t> </a:t>
            </a:r>
            <a:r>
              <a:rPr spc="-60" dirty="0"/>
              <a:t>4-</a:t>
            </a:r>
            <a:r>
              <a:rPr spc="-120" dirty="0"/>
              <a:t>17</a:t>
            </a:r>
            <a:r>
              <a:rPr spc="-55" dirty="0"/>
              <a:t> </a:t>
            </a:r>
            <a:r>
              <a:rPr spc="-25" dirty="0"/>
              <a:t>who </a:t>
            </a:r>
            <a:r>
              <a:rPr spc="-125" dirty="0"/>
              <a:t>are</a:t>
            </a:r>
            <a:r>
              <a:rPr spc="-100" dirty="0"/>
              <a:t> </a:t>
            </a:r>
            <a:r>
              <a:rPr spc="-80" dirty="0"/>
              <a:t>struggling</a:t>
            </a:r>
            <a:r>
              <a:rPr spc="-100" dirty="0"/>
              <a:t> </a:t>
            </a:r>
            <a:r>
              <a:rPr dirty="0"/>
              <a:t>with</a:t>
            </a:r>
            <a:r>
              <a:rPr spc="-25" dirty="0"/>
              <a:t> </a:t>
            </a:r>
            <a:r>
              <a:rPr spc="-70" dirty="0"/>
              <a:t>mental</a:t>
            </a:r>
            <a:r>
              <a:rPr spc="-105" dirty="0"/>
              <a:t> </a:t>
            </a:r>
            <a:r>
              <a:rPr spc="-50" dirty="0"/>
              <a:t>health</a:t>
            </a:r>
            <a:r>
              <a:rPr spc="-105" dirty="0"/>
              <a:t> </a:t>
            </a:r>
            <a:r>
              <a:rPr spc="-10" dirty="0"/>
              <a:t>concerns:</a:t>
            </a:r>
          </a:p>
          <a:p>
            <a:pPr>
              <a:lnSpc>
                <a:spcPct val="100000"/>
              </a:lnSpc>
              <a:spcBef>
                <a:spcPts val="980"/>
              </a:spcBef>
              <a:buFont typeface="Arial"/>
              <a:buChar char="•"/>
            </a:pPr>
            <a:endParaRPr spc="-10" dirty="0"/>
          </a:p>
          <a:p>
            <a:pPr marL="779145" lvl="1" indent="-309245">
              <a:lnSpc>
                <a:spcPct val="100000"/>
              </a:lnSpc>
              <a:buFont typeface="Courier New"/>
              <a:buChar char="o"/>
              <a:tabLst>
                <a:tab pos="779145" algn="l"/>
              </a:tabLst>
            </a:pPr>
            <a:r>
              <a:rPr sz="2750" spc="-135" dirty="0">
                <a:latin typeface="Arial"/>
                <a:cs typeface="Arial"/>
              </a:rPr>
              <a:t>Self-</a:t>
            </a:r>
            <a:r>
              <a:rPr sz="2750" spc="-75" dirty="0">
                <a:latin typeface="Arial"/>
                <a:cs typeface="Arial"/>
              </a:rPr>
              <a:t>harming</a:t>
            </a:r>
            <a:r>
              <a:rPr sz="2750" spc="-110" dirty="0">
                <a:latin typeface="Arial"/>
                <a:cs typeface="Arial"/>
              </a:rPr>
              <a:t> </a:t>
            </a:r>
            <a:r>
              <a:rPr sz="2750" spc="-10" dirty="0">
                <a:latin typeface="Arial"/>
                <a:cs typeface="Arial"/>
              </a:rPr>
              <a:t>behaviors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50" dirty="0">
                <a:latin typeface="Arial"/>
                <a:cs typeface="Arial"/>
              </a:rPr>
              <a:t>At</a:t>
            </a:r>
            <a:r>
              <a:rPr sz="2750" spc="-80" dirty="0">
                <a:latin typeface="Arial"/>
                <a:cs typeface="Arial"/>
              </a:rPr>
              <a:t> </a:t>
            </a:r>
            <a:r>
              <a:rPr sz="2750" spc="-90" dirty="0">
                <a:latin typeface="Arial"/>
                <a:cs typeface="Arial"/>
              </a:rPr>
              <a:t>high-</a:t>
            </a:r>
            <a:r>
              <a:rPr sz="2750" spc="-85" dirty="0">
                <a:latin typeface="Arial"/>
                <a:cs typeface="Arial"/>
              </a:rPr>
              <a:t>risk</a:t>
            </a:r>
            <a:r>
              <a:rPr sz="2750" spc="-55" dirty="0">
                <a:latin typeface="Arial"/>
                <a:cs typeface="Arial"/>
              </a:rPr>
              <a:t> </a:t>
            </a:r>
            <a:r>
              <a:rPr sz="2750" dirty="0">
                <a:latin typeface="Arial"/>
                <a:cs typeface="Arial"/>
              </a:rPr>
              <a:t>of</a:t>
            </a:r>
            <a:r>
              <a:rPr sz="2750" spc="-65" dirty="0">
                <a:latin typeface="Arial"/>
                <a:cs typeface="Arial"/>
              </a:rPr>
              <a:t> </a:t>
            </a:r>
            <a:r>
              <a:rPr sz="2750" spc="-90" dirty="0">
                <a:latin typeface="Arial"/>
                <a:cs typeface="Arial"/>
              </a:rPr>
              <a:t>self-</a:t>
            </a:r>
            <a:r>
              <a:rPr sz="2750" spc="-80" dirty="0">
                <a:latin typeface="Arial"/>
                <a:cs typeface="Arial"/>
              </a:rPr>
              <a:t>harming</a:t>
            </a:r>
            <a:r>
              <a:rPr sz="2750" spc="-75" dirty="0">
                <a:latin typeface="Arial"/>
                <a:cs typeface="Arial"/>
              </a:rPr>
              <a:t> </a:t>
            </a:r>
            <a:r>
              <a:rPr sz="2750" spc="-10" dirty="0">
                <a:latin typeface="Arial"/>
                <a:cs typeface="Arial"/>
              </a:rPr>
              <a:t>behaviors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125" dirty="0">
                <a:latin typeface="Arial"/>
                <a:cs typeface="Arial"/>
              </a:rPr>
              <a:t>Harm</a:t>
            </a:r>
            <a:r>
              <a:rPr sz="2750" spc="-15" dirty="0">
                <a:latin typeface="Arial"/>
                <a:cs typeface="Arial"/>
              </a:rPr>
              <a:t> </a:t>
            </a:r>
            <a:r>
              <a:rPr sz="2750" dirty="0">
                <a:latin typeface="Arial"/>
                <a:cs typeface="Arial"/>
              </a:rPr>
              <a:t>to</a:t>
            </a:r>
            <a:r>
              <a:rPr sz="2750" spc="-90" dirty="0">
                <a:latin typeface="Arial"/>
                <a:cs typeface="Arial"/>
              </a:rPr>
              <a:t> </a:t>
            </a:r>
            <a:r>
              <a:rPr sz="2750" spc="-10" dirty="0">
                <a:latin typeface="Arial"/>
                <a:cs typeface="Arial"/>
              </a:rPr>
              <a:t>others</a:t>
            </a:r>
            <a:endParaRPr sz="2750">
              <a:latin typeface="Arial"/>
              <a:cs typeface="Arial"/>
            </a:endParaRPr>
          </a:p>
          <a:p>
            <a:pPr marL="779145" lvl="1" indent="-309245">
              <a:lnSpc>
                <a:spcPct val="100000"/>
              </a:lnSpc>
              <a:spcBef>
                <a:spcPts val="229"/>
              </a:spcBef>
              <a:buFont typeface="Courier New"/>
              <a:buChar char="o"/>
              <a:tabLst>
                <a:tab pos="779145" algn="l"/>
              </a:tabLst>
            </a:pPr>
            <a:r>
              <a:rPr sz="2750" spc="-35" dirty="0">
                <a:latin typeface="Arial"/>
                <a:cs typeface="Arial"/>
              </a:rPr>
              <a:t>In</a:t>
            </a:r>
            <a:r>
              <a:rPr sz="2750" spc="-45" dirty="0">
                <a:latin typeface="Arial"/>
                <a:cs typeface="Arial"/>
              </a:rPr>
              <a:t> </a:t>
            </a:r>
            <a:r>
              <a:rPr sz="2750" spc="-130" dirty="0">
                <a:latin typeface="Arial"/>
                <a:cs typeface="Arial"/>
              </a:rPr>
              <a:t>need</a:t>
            </a:r>
            <a:r>
              <a:rPr sz="2750" spc="-125" dirty="0">
                <a:latin typeface="Arial"/>
                <a:cs typeface="Arial"/>
              </a:rPr>
              <a:t> </a:t>
            </a:r>
            <a:r>
              <a:rPr sz="2750" dirty="0">
                <a:latin typeface="Arial"/>
                <a:cs typeface="Arial"/>
              </a:rPr>
              <a:t>of</a:t>
            </a:r>
            <a:r>
              <a:rPr sz="2750" spc="-105" dirty="0">
                <a:latin typeface="Arial"/>
                <a:cs typeface="Arial"/>
              </a:rPr>
              <a:t> </a:t>
            </a:r>
            <a:r>
              <a:rPr sz="2750" spc="-45" dirty="0">
                <a:latin typeface="Arial"/>
                <a:cs typeface="Arial"/>
              </a:rPr>
              <a:t>short-</a:t>
            </a:r>
            <a:r>
              <a:rPr sz="2750" dirty="0">
                <a:latin typeface="Arial"/>
                <a:cs typeface="Arial"/>
              </a:rPr>
              <a:t>term</a:t>
            </a:r>
            <a:r>
              <a:rPr sz="2750" spc="-120" dirty="0">
                <a:latin typeface="Arial"/>
                <a:cs typeface="Arial"/>
              </a:rPr>
              <a:t> crisis</a:t>
            </a:r>
            <a:r>
              <a:rPr sz="2750" spc="-60" dirty="0">
                <a:latin typeface="Arial"/>
                <a:cs typeface="Arial"/>
              </a:rPr>
              <a:t> </a:t>
            </a:r>
            <a:r>
              <a:rPr sz="2750" spc="-10" dirty="0">
                <a:latin typeface="Arial"/>
                <a:cs typeface="Arial"/>
              </a:rPr>
              <a:t>stabilization</a:t>
            </a:r>
            <a:endParaRPr sz="2750">
              <a:latin typeface="Arial"/>
              <a:cs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905500" y="2886075"/>
            <a:ext cx="6286500" cy="3971925"/>
            <a:chOff x="5905500" y="2886075"/>
            <a:chExt cx="6286500" cy="3971925"/>
          </a:xfrm>
        </p:grpSpPr>
        <p:pic>
          <p:nvPicPr>
            <p:cNvPr id="3" name="object 3"/>
            <p:cNvPicPr/>
            <p:nvPr/>
          </p:nvPicPr>
          <p:blipFill>
            <a:blip r:embed="rId2" cstate="print"/>
            <a:stretch>
              <a:fillRect/>
            </a:stretch>
          </p:blipFill>
          <p:spPr>
            <a:xfrm>
              <a:off x="7762875" y="4314837"/>
              <a:ext cx="4429125" cy="2543162"/>
            </a:xfrm>
            <a:prstGeom prst="rect">
              <a:avLst/>
            </a:prstGeom>
          </p:spPr>
        </p:pic>
        <p:pic>
          <p:nvPicPr>
            <p:cNvPr id="4" name="object 4"/>
            <p:cNvPicPr/>
            <p:nvPr/>
          </p:nvPicPr>
          <p:blipFill>
            <a:blip r:embed="rId3" cstate="email">
              <a:extLst>
                <a:ext uri="{28A0092B-C50C-407E-A947-70E740481C1C}">
                  <a14:useLocalDpi xmlns:a14="http://schemas.microsoft.com/office/drawing/2010/main"/>
                </a:ext>
              </a:extLst>
            </a:blip>
            <a:stretch>
              <a:fillRect/>
            </a:stretch>
          </p:blipFill>
          <p:spPr>
            <a:xfrm>
              <a:off x="8839200" y="5391547"/>
              <a:ext cx="2959233" cy="914111"/>
            </a:xfrm>
            <a:prstGeom prst="rect">
              <a:avLst/>
            </a:prstGeom>
          </p:spPr>
        </p:pic>
        <p:pic>
          <p:nvPicPr>
            <p:cNvPr id="5" name="object 5"/>
            <p:cNvPicPr/>
            <p:nvPr/>
          </p:nvPicPr>
          <p:blipFill>
            <a:blip r:embed="rId4" cstate="print"/>
            <a:stretch>
              <a:fillRect/>
            </a:stretch>
          </p:blipFill>
          <p:spPr>
            <a:xfrm>
              <a:off x="5905500" y="2886075"/>
              <a:ext cx="5676900" cy="3971923"/>
            </a:xfrm>
            <a:prstGeom prst="rect">
              <a:avLst/>
            </a:prstGeom>
          </p:spPr>
        </p:pic>
      </p:grpSp>
      <p:sp>
        <p:nvSpPr>
          <p:cNvPr id="6" name="object 6"/>
          <p:cNvSpPr txBox="1"/>
          <p:nvPr/>
        </p:nvSpPr>
        <p:spPr>
          <a:xfrm>
            <a:off x="917575" y="402590"/>
            <a:ext cx="7040245" cy="5179695"/>
          </a:xfrm>
          <a:prstGeom prst="rect">
            <a:avLst/>
          </a:prstGeom>
        </p:spPr>
        <p:txBody>
          <a:bodyPr vert="horz" wrap="square" lIns="0" tIns="60960" rIns="0" bIns="0" rtlCol="0">
            <a:spAutoFit/>
          </a:bodyPr>
          <a:lstStyle/>
          <a:p>
            <a:pPr marL="12700" marR="1191895" lvl="0" indent="0" defTabSz="914400" eaLnBrk="1" fontAlgn="auto" latinLnBrk="0" hangingPunct="1">
              <a:lnSpc>
                <a:spcPts val="3000"/>
              </a:lnSpc>
              <a:spcBef>
                <a:spcPts val="480"/>
              </a:spcBef>
              <a:spcAft>
                <a:spcPts val="0"/>
              </a:spcAft>
              <a:buClrTx/>
              <a:buSzTx/>
              <a:buFontTx/>
              <a:buNone/>
              <a:tabLst/>
              <a:defRPr/>
            </a:pPr>
            <a:r>
              <a:rPr kumimoji="0" sz="2750" b="1" i="0" u="none" strike="noStrike" kern="0" cap="none" spc="0" normalizeH="0" baseline="0" noProof="0" dirty="0">
                <a:ln>
                  <a:noFill/>
                </a:ln>
                <a:solidFill>
                  <a:srgbClr val="005693"/>
                </a:solidFill>
                <a:effectLst/>
                <a:uLnTx/>
                <a:uFillTx/>
                <a:latin typeface="Verdana"/>
                <a:cs typeface="Verdana"/>
              </a:rPr>
              <a:t>Who</a:t>
            </a:r>
            <a:r>
              <a:rPr kumimoji="0" sz="2750" b="1" i="0" u="none" strike="noStrike" kern="0" cap="none" spc="11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Qualifies</a:t>
            </a:r>
            <a:r>
              <a:rPr kumimoji="0" sz="2750" b="1" i="0" u="none" strike="noStrike" kern="0" cap="none" spc="16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for</a:t>
            </a:r>
            <a:r>
              <a:rPr kumimoji="0" sz="2750" b="1" i="0" u="none" strike="noStrike" kern="0" cap="none" spc="204" normalizeH="0" baseline="0" noProof="0" dirty="0">
                <a:ln>
                  <a:noFill/>
                </a:ln>
                <a:solidFill>
                  <a:srgbClr val="005693"/>
                </a:solidFill>
                <a:effectLst/>
                <a:uLnTx/>
                <a:uFillTx/>
                <a:latin typeface="Verdana"/>
                <a:cs typeface="Verdana"/>
              </a:rPr>
              <a:t> </a:t>
            </a:r>
            <a:r>
              <a:rPr kumimoji="0" sz="2750" b="1" i="0" u="none" strike="noStrike" kern="0" cap="none" spc="-10" normalizeH="0" baseline="0" noProof="0" dirty="0">
                <a:ln>
                  <a:noFill/>
                </a:ln>
                <a:solidFill>
                  <a:srgbClr val="005693"/>
                </a:solidFill>
                <a:effectLst/>
                <a:uLnTx/>
                <a:uFillTx/>
                <a:latin typeface="Verdana"/>
                <a:cs typeface="Verdana"/>
              </a:rPr>
              <a:t>Residential Services</a:t>
            </a:r>
            <a:endParaRPr kumimoji="0" sz="275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1520"/>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Verdana"/>
              <a:cs typeface="Verdana"/>
            </a:endParaRPr>
          </a:p>
          <a:p>
            <a:pPr marL="241300" marR="5080" lvl="0" indent="-229235" defTabSz="914400" eaLnBrk="1" fontAlgn="auto" latinLnBrk="0" hangingPunct="1">
              <a:lnSpc>
                <a:spcPct val="92200"/>
              </a:lnSpc>
              <a:spcBef>
                <a:spcPts val="0"/>
              </a:spcBef>
              <a:spcAft>
                <a:spcPts val="0"/>
              </a:spcAft>
              <a:buClrTx/>
              <a:buSzTx/>
              <a:buFontTx/>
              <a:buChar char="•"/>
              <a:tabLst>
                <a:tab pos="241300" algn="l"/>
              </a:tabLst>
              <a:defRPr/>
            </a:pPr>
            <a:r>
              <a:rPr kumimoji="0" sz="2750" b="0" i="0" u="none" strike="noStrike" kern="0" cap="none" spc="-220" normalizeH="0" baseline="0" noProof="0" dirty="0">
                <a:ln>
                  <a:noFill/>
                </a:ln>
                <a:solidFill>
                  <a:sysClr val="windowText" lastClr="000000"/>
                </a:solidFill>
                <a:effectLst/>
                <a:uLnTx/>
                <a:uFillTx/>
                <a:latin typeface="Arial"/>
                <a:cs typeface="Arial"/>
              </a:rPr>
              <a:t>Boys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220" normalizeH="0" baseline="0" noProof="0" dirty="0">
                <a:ln>
                  <a:noFill/>
                </a:ln>
                <a:solidFill>
                  <a:sysClr val="windowText" lastClr="000000"/>
                </a:solidFill>
                <a:effectLst/>
                <a:uLnTx/>
                <a:uFillTx/>
                <a:latin typeface="Arial"/>
                <a:cs typeface="Arial"/>
              </a:rPr>
              <a:t>ages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90" normalizeH="0" baseline="0" noProof="0" dirty="0">
                <a:ln>
                  <a:noFill/>
                </a:ln>
                <a:solidFill>
                  <a:sysClr val="windowText" lastClr="000000"/>
                </a:solidFill>
                <a:effectLst/>
                <a:uLnTx/>
                <a:uFillTx/>
                <a:latin typeface="Arial"/>
                <a:cs typeface="Arial"/>
              </a:rPr>
              <a:t>11-</a:t>
            </a:r>
            <a:r>
              <a:rPr kumimoji="0" sz="2750" b="0" i="0" u="none" strike="noStrike" kern="0" cap="none" spc="-125" normalizeH="0" baseline="0" noProof="0" dirty="0">
                <a:ln>
                  <a:noFill/>
                </a:ln>
                <a:solidFill>
                  <a:sysClr val="windowText" lastClr="000000"/>
                </a:solidFill>
                <a:effectLst/>
                <a:uLnTx/>
                <a:uFillTx/>
                <a:latin typeface="Arial"/>
                <a:cs typeface="Arial"/>
              </a:rPr>
              <a:t>18</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135" normalizeH="0" baseline="0" noProof="0" dirty="0">
                <a:ln>
                  <a:noFill/>
                </a:ln>
                <a:solidFill>
                  <a:sysClr val="windowText" lastClr="000000"/>
                </a:solidFill>
                <a:effectLst/>
                <a:uLnTx/>
                <a:uFillTx/>
                <a:latin typeface="Arial"/>
                <a:cs typeface="Arial"/>
              </a:rPr>
              <a:t>and</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85" normalizeH="0" baseline="0" noProof="0" dirty="0">
                <a:ln>
                  <a:noFill/>
                </a:ln>
                <a:solidFill>
                  <a:sysClr val="windowText" lastClr="000000"/>
                </a:solidFill>
                <a:effectLst/>
                <a:uLnTx/>
                <a:uFillTx/>
                <a:latin typeface="Arial"/>
                <a:cs typeface="Arial"/>
              </a:rPr>
              <a:t>girls</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240" normalizeH="0" baseline="0" noProof="0" dirty="0">
                <a:ln>
                  <a:noFill/>
                </a:ln>
                <a:solidFill>
                  <a:sysClr val="windowText" lastClr="000000"/>
                </a:solidFill>
                <a:effectLst/>
                <a:uLnTx/>
                <a:uFillTx/>
                <a:latin typeface="Arial"/>
                <a:cs typeface="Arial"/>
              </a:rPr>
              <a:t>ages</a:t>
            </a:r>
            <a:r>
              <a:rPr kumimoji="0" sz="2750" b="0" i="0" u="none" strike="noStrike" kern="0" cap="none" spc="-20"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12-</a:t>
            </a:r>
            <a:r>
              <a:rPr kumimoji="0" sz="2750" b="0" i="0" u="none" strike="noStrike" kern="0" cap="none" spc="-125" normalizeH="0" baseline="0" noProof="0" dirty="0">
                <a:ln>
                  <a:noFill/>
                </a:ln>
                <a:solidFill>
                  <a:sysClr val="windowText" lastClr="000000"/>
                </a:solidFill>
                <a:effectLst/>
                <a:uLnTx/>
                <a:uFillTx/>
                <a:latin typeface="Arial"/>
                <a:cs typeface="Arial"/>
              </a:rPr>
              <a:t>18</a:t>
            </a:r>
            <a:r>
              <a:rPr kumimoji="0" sz="2750" b="0" i="0" u="none" strike="noStrike" kern="0" cap="none" spc="-50" normalizeH="0" baseline="0" noProof="0" dirty="0">
                <a:ln>
                  <a:noFill/>
                </a:ln>
                <a:solidFill>
                  <a:sysClr val="windowText" lastClr="000000"/>
                </a:solidFill>
                <a:effectLst/>
                <a:uLnTx/>
                <a:uFillTx/>
                <a:latin typeface="Arial"/>
                <a:cs typeface="Arial"/>
              </a:rPr>
              <a:t> </a:t>
            </a:r>
            <a:r>
              <a:rPr kumimoji="0" sz="2750" b="0" i="0" u="none" strike="noStrike" kern="0" cap="none" spc="-55" normalizeH="0" baseline="0" noProof="0" dirty="0">
                <a:ln>
                  <a:noFill/>
                </a:ln>
                <a:solidFill>
                  <a:sysClr val="windowText" lastClr="000000"/>
                </a:solidFill>
                <a:effectLst/>
                <a:uLnTx/>
                <a:uFillTx/>
                <a:latin typeface="Arial"/>
                <a:cs typeface="Arial"/>
              </a:rPr>
              <a:t>who</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30" normalizeH="0" baseline="0" noProof="0" dirty="0">
                <a:ln>
                  <a:noFill/>
                </a:ln>
                <a:solidFill>
                  <a:sysClr val="windowText" lastClr="000000"/>
                </a:solidFill>
                <a:effectLst/>
                <a:uLnTx/>
                <a:uFillTx/>
                <a:latin typeface="Arial"/>
                <a:cs typeface="Arial"/>
              </a:rPr>
              <a:t>need </a:t>
            </a:r>
            <a:r>
              <a:rPr kumimoji="0" sz="2750" b="0" i="0" u="none" strike="noStrike" kern="0" cap="none" spc="-60" normalizeH="0" baseline="0" noProof="0" dirty="0">
                <a:ln>
                  <a:noFill/>
                </a:ln>
                <a:solidFill>
                  <a:sysClr val="windowText" lastClr="000000"/>
                </a:solidFill>
                <a:effectLst/>
                <a:uLnTx/>
                <a:uFillTx/>
                <a:latin typeface="Arial"/>
                <a:cs typeface="Arial"/>
              </a:rPr>
              <a:t>more</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30" normalizeH="0" baseline="0" noProof="0" dirty="0">
                <a:ln>
                  <a:noFill/>
                </a:ln>
                <a:solidFill>
                  <a:sysClr val="windowText" lastClr="000000"/>
                </a:solidFill>
                <a:effectLst/>
                <a:uLnTx/>
                <a:uFillTx/>
                <a:latin typeface="Arial"/>
                <a:cs typeface="Arial"/>
              </a:rPr>
              <a:t>formal</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80" normalizeH="0" baseline="0" noProof="0" dirty="0">
                <a:ln>
                  <a:noFill/>
                </a:ln>
                <a:solidFill>
                  <a:sysClr val="windowText" lastClr="000000"/>
                </a:solidFill>
                <a:effectLst/>
                <a:uLnTx/>
                <a:uFillTx/>
                <a:latin typeface="Arial"/>
                <a:cs typeface="Arial"/>
              </a:rPr>
              <a:t>supports</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build</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life</a:t>
            </a:r>
            <a:r>
              <a:rPr kumimoji="0" sz="2750" b="0" i="0" u="none" strike="noStrike" kern="0" cap="none" spc="-114" normalizeH="0" baseline="0" noProof="0" dirty="0">
                <a:ln>
                  <a:noFill/>
                </a:ln>
                <a:solidFill>
                  <a:sysClr val="windowText" lastClr="000000"/>
                </a:solidFill>
                <a:effectLst/>
                <a:uLnTx/>
                <a:uFillTx/>
                <a:latin typeface="Arial"/>
                <a:cs typeface="Arial"/>
              </a:rPr>
              <a:t> skills</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50" normalizeH="0" baseline="0" noProof="0" dirty="0">
                <a:ln>
                  <a:noFill/>
                </a:ln>
                <a:solidFill>
                  <a:sysClr val="windowText" lastClr="000000"/>
                </a:solidFill>
                <a:effectLst/>
                <a:uLnTx/>
                <a:uFillTx/>
                <a:latin typeface="Arial"/>
                <a:cs typeface="Arial"/>
              </a:rPr>
              <a:t>a </a:t>
            </a:r>
            <a:r>
              <a:rPr kumimoji="0" sz="2750" b="0" i="0" u="none" strike="noStrike" kern="0" cap="none" spc="-160" normalizeH="0" baseline="0" noProof="0" dirty="0">
                <a:ln>
                  <a:noFill/>
                </a:ln>
                <a:solidFill>
                  <a:sysClr val="windowText" lastClr="000000"/>
                </a:solidFill>
                <a:effectLst/>
                <a:uLnTx/>
                <a:uFillTx/>
                <a:latin typeface="Arial"/>
                <a:cs typeface="Arial"/>
              </a:rPr>
              <a:t>safe</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130" normalizeH="0" baseline="0" noProof="0" dirty="0">
                <a:ln>
                  <a:noFill/>
                </a:ln>
                <a:solidFill>
                  <a:sysClr val="windowText" lastClr="000000"/>
                </a:solidFill>
                <a:effectLst/>
                <a:uLnTx/>
                <a:uFillTx/>
                <a:latin typeface="Arial"/>
                <a:cs typeface="Arial"/>
              </a:rPr>
              <a:t>and</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40" normalizeH="0" baseline="0" noProof="0" dirty="0">
                <a:ln>
                  <a:noFill/>
                </a:ln>
                <a:solidFill>
                  <a:sysClr val="windowText" lastClr="000000"/>
                </a:solidFill>
                <a:effectLst/>
                <a:uLnTx/>
                <a:uFillTx/>
                <a:latin typeface="Arial"/>
                <a:cs typeface="Arial"/>
              </a:rPr>
              <a:t>controlled</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environment.</a:t>
            </a:r>
            <a:endParaRPr kumimoji="0" sz="2750" b="0" i="0" u="none" strike="noStrike" kern="0" cap="none" spc="0" normalizeH="0" baseline="0" noProof="0">
              <a:ln>
                <a:noFill/>
              </a:ln>
              <a:solidFill>
                <a:sysClr val="windowText" lastClr="000000"/>
              </a:solidFill>
              <a:effectLst/>
              <a:uLnTx/>
              <a:uFillTx/>
              <a:latin typeface="Arial"/>
              <a:cs typeface="Arial"/>
            </a:endParaRPr>
          </a:p>
          <a:p>
            <a:pPr marL="0" marR="0" lvl="0" indent="0" defTabSz="914400" eaLnBrk="1" fontAlgn="auto" latinLnBrk="0" hangingPunct="1">
              <a:lnSpc>
                <a:spcPct val="100000"/>
              </a:lnSpc>
              <a:spcBef>
                <a:spcPts val="1475"/>
              </a:spcBef>
              <a:spcAft>
                <a:spcPts val="0"/>
              </a:spcAft>
              <a:buClrTx/>
              <a:buSzTx/>
              <a:buFont typeface="Arial"/>
              <a:buChar char="•"/>
              <a:tabLst/>
              <a:defRPr/>
            </a:pPr>
            <a:endParaRPr kumimoji="0" sz="2750" b="0" i="0" u="none" strike="noStrike" kern="0" cap="none" spc="0" normalizeH="0" baseline="0" noProof="0">
              <a:ln>
                <a:noFill/>
              </a:ln>
              <a:solidFill>
                <a:sysClr val="windowText" lastClr="000000"/>
              </a:solidFill>
              <a:effectLst/>
              <a:uLnTx/>
              <a:uFillTx/>
              <a:latin typeface="Arial"/>
              <a:cs typeface="Arial"/>
            </a:endParaRPr>
          </a:p>
          <a:p>
            <a:pPr marL="699135" marR="923925" lvl="1" indent="-229235" defTabSz="914400" eaLnBrk="1" fontAlgn="auto" latinLnBrk="0" hangingPunct="1">
              <a:lnSpc>
                <a:spcPts val="3000"/>
              </a:lnSpc>
              <a:spcBef>
                <a:spcPts val="0"/>
              </a:spcBef>
              <a:spcAft>
                <a:spcPts val="0"/>
              </a:spcAft>
              <a:buClrTx/>
              <a:buSzTx/>
              <a:buFont typeface="Courier New"/>
              <a:buChar char="o"/>
              <a:tabLst>
                <a:tab pos="699135" algn="l"/>
                <a:tab pos="779145" algn="l"/>
              </a:tabLst>
              <a:defRPr/>
            </a:pPr>
            <a:r>
              <a:rPr kumimoji="0" sz="2750" b="0" i="0" u="none" strike="noStrike" kern="0" cap="none" spc="0" normalizeH="0" baseline="0" noProof="0" dirty="0">
                <a:ln>
                  <a:noFill/>
                </a:ln>
                <a:solidFill>
                  <a:sysClr val="windowText" lastClr="000000"/>
                </a:solidFill>
                <a:effectLst/>
                <a:uLnTx/>
                <a:uFillTx/>
                <a:latin typeface="Arial"/>
                <a:cs typeface="Arial"/>
              </a:rPr>
              <a:t>	</a:t>
            </a:r>
            <a:r>
              <a:rPr kumimoji="0" sz="2750" b="0" i="0" u="none" strike="noStrike" kern="0" cap="none" spc="-185" normalizeH="0" baseline="0" noProof="0" dirty="0">
                <a:ln>
                  <a:noFill/>
                </a:ln>
                <a:solidFill>
                  <a:sysClr val="windowText" lastClr="000000"/>
                </a:solidFill>
                <a:effectLst/>
                <a:uLnTx/>
                <a:uFillTx/>
                <a:latin typeface="Arial"/>
                <a:cs typeface="Arial"/>
              </a:rPr>
              <a:t>Those</a:t>
            </a:r>
            <a:r>
              <a:rPr kumimoji="0" sz="2750" b="0" i="0" u="none" strike="noStrike" kern="0" cap="none" spc="-7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who</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struggle</a:t>
            </a:r>
            <a:r>
              <a:rPr kumimoji="0" sz="2750" b="0" i="0" u="none" strike="noStrike" kern="0" cap="none" spc="-5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with</a:t>
            </a:r>
            <a:r>
              <a:rPr kumimoji="0" sz="2750" b="0" i="0" u="none" strike="noStrike" kern="0" cap="none" spc="-85" normalizeH="0" baseline="0" noProof="0" dirty="0">
                <a:ln>
                  <a:noFill/>
                </a:ln>
                <a:solidFill>
                  <a:sysClr val="windowText" lastClr="000000"/>
                </a:solidFill>
                <a:effectLst/>
                <a:uLnTx/>
                <a:uFillTx/>
                <a:latin typeface="Arial"/>
                <a:cs typeface="Arial"/>
              </a:rPr>
              <a:t> </a:t>
            </a:r>
            <a:r>
              <a:rPr kumimoji="0" sz="2750" b="0" i="0" u="none" strike="noStrike" kern="0" cap="none" spc="-45" normalizeH="0" baseline="0" noProof="0" dirty="0">
                <a:ln>
                  <a:noFill/>
                </a:ln>
                <a:solidFill>
                  <a:sysClr val="windowText" lastClr="000000"/>
                </a:solidFill>
                <a:effectLst/>
                <a:uLnTx/>
                <a:uFillTx/>
                <a:latin typeface="Arial"/>
                <a:cs typeface="Arial"/>
              </a:rPr>
              <a:t>maintaining </a:t>
            </a:r>
            <a:r>
              <a:rPr kumimoji="0" sz="2750" b="0" i="0" u="none" strike="noStrike" kern="0" cap="none" spc="-75" normalizeH="0" baseline="0" noProof="0" dirty="0">
                <a:ln>
                  <a:noFill/>
                </a:ln>
                <a:solidFill>
                  <a:sysClr val="windowText" lastClr="000000"/>
                </a:solidFill>
                <a:effectLst/>
                <a:uLnTx/>
                <a:uFillTx/>
                <a:latin typeface="Arial"/>
                <a:cs typeface="Arial"/>
              </a:rPr>
              <a:t>healthy</a:t>
            </a:r>
            <a:r>
              <a:rPr kumimoji="0" sz="2750" b="0" i="0" u="none" strike="noStrike" kern="0" cap="none" spc="-15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life</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114" normalizeH="0" baseline="0" noProof="0" dirty="0">
                <a:ln>
                  <a:noFill/>
                </a:ln>
                <a:solidFill>
                  <a:sysClr val="windowText" lastClr="000000"/>
                </a:solidFill>
                <a:effectLst/>
                <a:uLnTx/>
                <a:uFillTx/>
                <a:latin typeface="Arial"/>
                <a:cs typeface="Arial"/>
              </a:rPr>
              <a:t>skills</a:t>
            </a:r>
            <a:r>
              <a:rPr kumimoji="0" sz="2750" b="0" i="0" u="none" strike="noStrike" kern="0" cap="none" spc="-13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30"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home</a:t>
            </a:r>
            <a:endParaRPr kumimoji="0" sz="2750" b="0" i="0" u="none" strike="noStrike" kern="0" cap="none" spc="0" normalizeH="0" baseline="0" noProof="0">
              <a:ln>
                <a:noFill/>
              </a:ln>
              <a:solidFill>
                <a:sysClr val="windowText" lastClr="000000"/>
              </a:solidFill>
              <a:effectLst/>
              <a:uLnTx/>
              <a:uFillTx/>
              <a:latin typeface="Arial"/>
              <a:cs typeface="Arial"/>
            </a:endParaRPr>
          </a:p>
          <a:p>
            <a:pPr marL="699135" marR="189865" lvl="1" indent="-229235" defTabSz="914400" eaLnBrk="1" fontAlgn="auto" latinLnBrk="0" hangingPunct="1">
              <a:lnSpc>
                <a:spcPct val="92200"/>
              </a:lnSpc>
              <a:spcBef>
                <a:spcPts val="440"/>
              </a:spcBef>
              <a:spcAft>
                <a:spcPts val="0"/>
              </a:spcAft>
              <a:buClrTx/>
              <a:buSzTx/>
              <a:buFont typeface="Courier New"/>
              <a:buChar char="o"/>
              <a:tabLst>
                <a:tab pos="699135" algn="l"/>
                <a:tab pos="779145" algn="l"/>
              </a:tabLst>
              <a:defRPr/>
            </a:pPr>
            <a:r>
              <a:rPr kumimoji="0" sz="2750" b="0" i="0" u="none" strike="noStrike" kern="0" cap="none" spc="0" normalizeH="0" baseline="0" noProof="0" dirty="0">
                <a:ln>
                  <a:noFill/>
                </a:ln>
                <a:solidFill>
                  <a:sysClr val="windowText" lastClr="000000"/>
                </a:solidFill>
                <a:effectLst/>
                <a:uLnTx/>
                <a:uFillTx/>
                <a:latin typeface="Arial"/>
                <a:cs typeface="Arial"/>
              </a:rPr>
              <a:t>	</a:t>
            </a:r>
            <a:r>
              <a:rPr kumimoji="0" sz="2750" b="0" i="0" u="none" strike="noStrike" kern="0" cap="none" spc="-185" normalizeH="0" baseline="0" noProof="0" dirty="0">
                <a:ln>
                  <a:noFill/>
                </a:ln>
                <a:solidFill>
                  <a:sysClr val="windowText" lastClr="000000"/>
                </a:solidFill>
                <a:effectLst/>
                <a:uLnTx/>
                <a:uFillTx/>
                <a:latin typeface="Arial"/>
                <a:cs typeface="Arial"/>
              </a:rPr>
              <a:t>Those</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who</a:t>
            </a:r>
            <a:r>
              <a:rPr kumimoji="0" sz="2750" b="0" i="0" u="none" strike="noStrike" kern="0" cap="none" spc="-145" normalizeH="0" baseline="0" noProof="0" dirty="0">
                <a:ln>
                  <a:noFill/>
                </a:ln>
                <a:solidFill>
                  <a:sysClr val="windowText" lastClr="000000"/>
                </a:solidFill>
                <a:effectLst/>
                <a:uLnTx/>
                <a:uFillTx/>
                <a:latin typeface="Arial"/>
                <a:cs typeface="Arial"/>
              </a:rPr>
              <a:t> </a:t>
            </a:r>
            <a:r>
              <a:rPr kumimoji="0" sz="2750" b="0" i="0" u="none" strike="noStrike" kern="0" cap="none" spc="-125" normalizeH="0" baseline="0" noProof="0" dirty="0">
                <a:ln>
                  <a:noFill/>
                </a:ln>
                <a:solidFill>
                  <a:sysClr val="windowText" lastClr="000000"/>
                </a:solidFill>
                <a:effectLst/>
                <a:uLnTx/>
                <a:uFillTx/>
                <a:latin typeface="Arial"/>
                <a:cs typeface="Arial"/>
              </a:rPr>
              <a:t>are </a:t>
            </a:r>
            <a:r>
              <a:rPr kumimoji="0" sz="2750" b="0" i="0" u="none" strike="noStrike" kern="0" cap="none" spc="-114" normalizeH="0" baseline="0" noProof="0" dirty="0">
                <a:ln>
                  <a:noFill/>
                </a:ln>
                <a:solidFill>
                  <a:sysClr val="windowText" lastClr="000000"/>
                </a:solidFill>
                <a:effectLst/>
                <a:uLnTx/>
                <a:uFillTx/>
                <a:latin typeface="Arial"/>
                <a:cs typeface="Arial"/>
              </a:rPr>
              <a:t>discharging</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from</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25" normalizeH="0" baseline="0" noProof="0" dirty="0">
                <a:ln>
                  <a:noFill/>
                </a:ln>
                <a:solidFill>
                  <a:sysClr val="windowText" lastClr="000000"/>
                </a:solidFill>
                <a:effectLst/>
                <a:uLnTx/>
                <a:uFillTx/>
                <a:latin typeface="Arial"/>
                <a:cs typeface="Arial"/>
              </a:rPr>
              <a:t> </a:t>
            </a:r>
            <a:r>
              <a:rPr kumimoji="0" sz="2750" b="0" i="0" u="none" strike="noStrike" kern="0" cap="none" spc="-35" normalizeH="0" baseline="0" noProof="0" dirty="0">
                <a:ln>
                  <a:noFill/>
                </a:ln>
                <a:solidFill>
                  <a:sysClr val="windowText" lastClr="000000"/>
                </a:solidFill>
                <a:effectLst/>
                <a:uLnTx/>
                <a:uFillTx/>
                <a:latin typeface="Arial"/>
                <a:cs typeface="Arial"/>
              </a:rPr>
              <a:t>acute </a:t>
            </a:r>
            <a:r>
              <a:rPr kumimoji="0" sz="2750" b="0" i="0" u="none" strike="noStrike" kern="0" cap="none" spc="-80" normalizeH="0" baseline="0" noProof="0" dirty="0">
                <a:ln>
                  <a:noFill/>
                </a:ln>
                <a:solidFill>
                  <a:sysClr val="windowText" lastClr="000000"/>
                </a:solidFill>
                <a:effectLst/>
                <a:uLnTx/>
                <a:uFillTx/>
                <a:latin typeface="Arial"/>
                <a:cs typeface="Arial"/>
              </a:rPr>
              <a:t>level</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of</a:t>
            </a:r>
            <a:r>
              <a:rPr kumimoji="0" sz="2750" b="0" i="0" u="none" strike="noStrike" kern="0" cap="none" spc="-100" normalizeH="0" baseline="0" noProof="0" dirty="0">
                <a:ln>
                  <a:noFill/>
                </a:ln>
                <a:solidFill>
                  <a:sysClr val="windowText" lastClr="000000"/>
                </a:solidFill>
                <a:effectLst/>
                <a:uLnTx/>
                <a:uFillTx/>
                <a:latin typeface="Arial"/>
                <a:cs typeface="Arial"/>
              </a:rPr>
              <a:t> </a:t>
            </a:r>
            <a:r>
              <a:rPr kumimoji="0" sz="2750" b="0" i="0" u="none" strike="noStrike" kern="0" cap="none" spc="-120" normalizeH="0" baseline="0" noProof="0" dirty="0">
                <a:ln>
                  <a:noFill/>
                </a:ln>
                <a:solidFill>
                  <a:sysClr val="windowText" lastClr="000000"/>
                </a:solidFill>
                <a:effectLst/>
                <a:uLnTx/>
                <a:uFillTx/>
                <a:latin typeface="Arial"/>
                <a:cs typeface="Arial"/>
              </a:rPr>
              <a:t>care,</a:t>
            </a:r>
            <a:r>
              <a:rPr kumimoji="0" sz="2750" b="0" i="0" u="none" strike="noStrike" kern="0" cap="none" spc="-17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but</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aren't</a:t>
            </a:r>
            <a:r>
              <a:rPr kumimoji="0" sz="2750" b="0" i="0" u="none" strike="noStrike" kern="0" cap="none" spc="-35" normalizeH="0" baseline="0" noProof="0" dirty="0">
                <a:ln>
                  <a:noFill/>
                </a:ln>
                <a:solidFill>
                  <a:sysClr val="windowText" lastClr="000000"/>
                </a:solidFill>
                <a:effectLst/>
                <a:uLnTx/>
                <a:uFillTx/>
                <a:latin typeface="Arial"/>
                <a:cs typeface="Arial"/>
              </a:rPr>
              <a:t> </a:t>
            </a:r>
            <a:r>
              <a:rPr kumimoji="0" sz="2750" b="0" i="0" u="none" strike="noStrike" kern="0" cap="none" spc="-105" normalizeH="0" baseline="0" noProof="0" dirty="0">
                <a:ln>
                  <a:noFill/>
                </a:ln>
                <a:solidFill>
                  <a:sysClr val="windowText" lastClr="000000"/>
                </a:solidFill>
                <a:effectLst/>
                <a:uLnTx/>
                <a:uFillTx/>
                <a:latin typeface="Arial"/>
                <a:cs typeface="Arial"/>
              </a:rPr>
              <a:t>ready</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to</a:t>
            </a:r>
            <a:r>
              <a:rPr kumimoji="0" sz="2750" b="0" i="0" u="none" strike="noStrike" kern="0" cap="none" spc="-120" normalizeH="0" baseline="0" noProof="0" dirty="0">
                <a:ln>
                  <a:noFill/>
                </a:ln>
                <a:solidFill>
                  <a:sysClr val="windowText" lastClr="000000"/>
                </a:solidFill>
                <a:effectLst/>
                <a:uLnTx/>
                <a:uFillTx/>
                <a:latin typeface="Arial"/>
                <a:cs typeface="Arial"/>
              </a:rPr>
              <a:t> </a:t>
            </a:r>
            <a:r>
              <a:rPr kumimoji="0" sz="2750" b="0" i="0" u="none" strike="noStrike" kern="0" cap="none" spc="-170" normalizeH="0" baseline="0" noProof="0" dirty="0">
                <a:ln>
                  <a:noFill/>
                </a:ln>
                <a:solidFill>
                  <a:sysClr val="windowText" lastClr="000000"/>
                </a:solidFill>
                <a:effectLst/>
                <a:uLnTx/>
                <a:uFillTx/>
                <a:latin typeface="Arial"/>
                <a:cs typeface="Arial"/>
              </a:rPr>
              <a:t>go</a:t>
            </a:r>
            <a:r>
              <a:rPr kumimoji="0" sz="2750" b="0" i="0" u="none" strike="noStrike" kern="0" cap="none" spc="-45" normalizeH="0" baseline="0" noProof="0" dirty="0">
                <a:ln>
                  <a:noFill/>
                </a:ln>
                <a:solidFill>
                  <a:sysClr val="windowText" lastClr="000000"/>
                </a:solidFill>
                <a:effectLst/>
                <a:uLnTx/>
                <a:uFillTx/>
                <a:latin typeface="Arial"/>
                <a:cs typeface="Arial"/>
              </a:rPr>
              <a:t> </a:t>
            </a:r>
            <a:r>
              <a:rPr kumimoji="0" sz="2750" b="0" i="0" u="none" strike="noStrike" kern="0" cap="none" spc="-20" normalizeH="0" baseline="0" noProof="0" dirty="0">
                <a:ln>
                  <a:noFill/>
                </a:ln>
                <a:solidFill>
                  <a:sysClr val="windowText" lastClr="000000"/>
                </a:solidFill>
                <a:effectLst/>
                <a:uLnTx/>
                <a:uFillTx/>
                <a:latin typeface="Arial"/>
                <a:cs typeface="Arial"/>
              </a:rPr>
              <a:t>home </a:t>
            </a:r>
            <a:r>
              <a:rPr kumimoji="0" sz="2750" b="0" i="0" u="none" strike="noStrike" kern="0" cap="none" spc="-25" normalizeH="0" baseline="0" noProof="0" dirty="0">
                <a:ln>
                  <a:noFill/>
                </a:ln>
                <a:solidFill>
                  <a:sysClr val="windowText" lastClr="000000"/>
                </a:solidFill>
                <a:effectLst/>
                <a:uLnTx/>
                <a:uFillTx/>
                <a:latin typeface="Arial"/>
                <a:cs typeface="Arial"/>
              </a:rPr>
              <a:t>yet</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8048625" y="0"/>
              <a:ext cx="4143375" cy="6858000"/>
            </a:xfrm>
            <a:prstGeom prst="rect">
              <a:avLst/>
            </a:prstGeom>
          </p:spPr>
        </p:pic>
        <p:sp>
          <p:nvSpPr>
            <p:cNvPr id="4" name="object 4"/>
            <p:cNvSpPr/>
            <p:nvPr/>
          </p:nvSpPr>
          <p:spPr>
            <a:xfrm>
              <a:off x="0" y="1428750"/>
              <a:ext cx="12192000" cy="76200"/>
            </a:xfrm>
            <a:custGeom>
              <a:avLst/>
              <a:gdLst/>
              <a:ahLst/>
              <a:cxnLst/>
              <a:rect l="l" t="t" r="r" b="b"/>
              <a:pathLst>
                <a:path w="12192000" h="76200">
                  <a:moveTo>
                    <a:pt x="12192000" y="0"/>
                  </a:moveTo>
                  <a:lnTo>
                    <a:pt x="0" y="0"/>
                  </a:lnTo>
                  <a:lnTo>
                    <a:pt x="0" y="76200"/>
                  </a:lnTo>
                  <a:lnTo>
                    <a:pt x="12192000" y="76200"/>
                  </a:lnTo>
                  <a:lnTo>
                    <a:pt x="12192000"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8791575" y="209947"/>
              <a:ext cx="2959233" cy="914111"/>
            </a:xfrm>
            <a:prstGeom prst="rect">
              <a:avLst/>
            </a:prstGeom>
          </p:spPr>
        </p:pic>
      </p:grpSp>
      <p:sp>
        <p:nvSpPr>
          <p:cNvPr id="6" name="object 6"/>
          <p:cNvSpPr txBox="1"/>
          <p:nvPr/>
        </p:nvSpPr>
        <p:spPr>
          <a:xfrm>
            <a:off x="917575" y="585787"/>
            <a:ext cx="6245225" cy="4605020"/>
          </a:xfrm>
          <a:prstGeom prst="rect">
            <a:avLst/>
          </a:prstGeom>
        </p:spPr>
        <p:txBody>
          <a:bodyPr vert="horz" wrap="square" lIns="0" tIns="15875" rIns="0" bIns="0" rtlCol="0">
            <a:spAutoFit/>
          </a:bodyPr>
          <a:lstStyle/>
          <a:p>
            <a:pPr marL="12700" marR="0" lvl="0" indent="0" defTabSz="914400" eaLnBrk="1" fontAlgn="auto" latinLnBrk="0" hangingPunct="1">
              <a:lnSpc>
                <a:spcPct val="100000"/>
              </a:lnSpc>
              <a:spcBef>
                <a:spcPts val="125"/>
              </a:spcBef>
              <a:spcAft>
                <a:spcPts val="0"/>
              </a:spcAft>
              <a:buClrTx/>
              <a:buSzTx/>
              <a:buFontTx/>
              <a:buNone/>
              <a:tabLst/>
              <a:defRPr/>
            </a:pPr>
            <a:r>
              <a:rPr kumimoji="0" sz="2750" b="1" i="0" u="none" strike="noStrike" kern="0" cap="none" spc="0" normalizeH="0" baseline="0" noProof="0" dirty="0">
                <a:ln>
                  <a:noFill/>
                </a:ln>
                <a:solidFill>
                  <a:srgbClr val="005693"/>
                </a:solidFill>
                <a:effectLst/>
                <a:uLnTx/>
                <a:uFillTx/>
                <a:latin typeface="Verdana"/>
                <a:cs typeface="Verdana"/>
              </a:rPr>
              <a:t>How</a:t>
            </a:r>
            <a:r>
              <a:rPr kumimoji="0" sz="2750" b="1" i="0" u="none" strike="noStrike" kern="0" cap="none" spc="90" normalizeH="0" baseline="0" noProof="0" dirty="0">
                <a:ln>
                  <a:noFill/>
                </a:ln>
                <a:solidFill>
                  <a:srgbClr val="005693"/>
                </a:solidFill>
                <a:effectLst/>
                <a:uLnTx/>
                <a:uFillTx/>
                <a:latin typeface="Verdana"/>
                <a:cs typeface="Verdana"/>
              </a:rPr>
              <a:t> </a:t>
            </a:r>
            <a:r>
              <a:rPr kumimoji="0" sz="2750" b="1" i="0" u="none" strike="noStrike" kern="0" cap="none" spc="0" normalizeH="0" baseline="0" noProof="0" dirty="0">
                <a:ln>
                  <a:noFill/>
                </a:ln>
                <a:solidFill>
                  <a:srgbClr val="005693"/>
                </a:solidFill>
                <a:effectLst/>
                <a:uLnTx/>
                <a:uFillTx/>
                <a:latin typeface="Verdana"/>
                <a:cs typeface="Verdana"/>
              </a:rPr>
              <a:t>to</a:t>
            </a:r>
            <a:r>
              <a:rPr kumimoji="0" sz="2750" b="1" i="0" u="none" strike="noStrike" kern="0" cap="none" spc="150" normalizeH="0" baseline="0" noProof="0" dirty="0">
                <a:ln>
                  <a:noFill/>
                </a:ln>
                <a:solidFill>
                  <a:srgbClr val="005693"/>
                </a:solidFill>
                <a:effectLst/>
                <a:uLnTx/>
                <a:uFillTx/>
                <a:latin typeface="Verdana"/>
                <a:cs typeface="Verdana"/>
              </a:rPr>
              <a:t> </a:t>
            </a:r>
            <a:r>
              <a:rPr kumimoji="0" sz="2750" b="1" i="0" u="none" strike="noStrike" kern="0" cap="none" spc="-10" normalizeH="0" baseline="0" noProof="0" dirty="0">
                <a:ln>
                  <a:noFill/>
                </a:ln>
                <a:solidFill>
                  <a:srgbClr val="005693"/>
                </a:solidFill>
                <a:effectLst/>
                <a:uLnTx/>
                <a:uFillTx/>
                <a:latin typeface="Verdana"/>
                <a:cs typeface="Verdana"/>
              </a:rPr>
              <a:t>Refer</a:t>
            </a:r>
            <a:endParaRPr kumimoji="0" sz="2750" b="0" i="0" u="none" strike="noStrike" kern="0" cap="none" spc="0" normalizeH="0" baseline="0" noProof="0">
              <a:ln>
                <a:noFill/>
              </a:ln>
              <a:solidFill>
                <a:sysClr val="windowText" lastClr="000000"/>
              </a:solidFill>
              <a:effectLst/>
              <a:uLnTx/>
              <a:uFillTx/>
              <a:latin typeface="Verdana"/>
              <a:cs typeface="Verdana"/>
            </a:endParaRPr>
          </a:p>
          <a:p>
            <a:pPr marL="0" marR="0" lvl="0" indent="0" defTabSz="914400" eaLnBrk="1" fontAlgn="auto" latinLnBrk="0" hangingPunct="1">
              <a:lnSpc>
                <a:spcPct val="100000"/>
              </a:lnSpc>
              <a:spcBef>
                <a:spcPts val="2950"/>
              </a:spcBef>
              <a:spcAft>
                <a:spcPts val="0"/>
              </a:spcAft>
              <a:buClrTx/>
              <a:buSzTx/>
              <a:buFontTx/>
              <a:buNone/>
              <a:tabLst/>
              <a:defRPr/>
            </a:pPr>
            <a:endParaRPr kumimoji="0" sz="2750" b="0" i="0" u="none" strike="noStrike" kern="0" cap="none" spc="0" normalizeH="0" baseline="0" noProof="0">
              <a:ln>
                <a:noFill/>
              </a:ln>
              <a:solidFill>
                <a:sysClr val="windowText" lastClr="000000"/>
              </a:solidFill>
              <a:effectLst/>
              <a:uLnTx/>
              <a:uFillTx/>
              <a:latin typeface="Verdana"/>
              <a:cs typeface="Verdana"/>
            </a:endParaRPr>
          </a:p>
          <a:p>
            <a:pPr marL="12700" marR="0" lvl="0" indent="0" defTabSz="914400" eaLnBrk="1" fontAlgn="auto" latinLnBrk="0" hangingPunct="1">
              <a:lnSpc>
                <a:spcPct val="100000"/>
              </a:lnSpc>
              <a:spcBef>
                <a:spcPts val="0"/>
              </a:spcBef>
              <a:spcAft>
                <a:spcPts val="0"/>
              </a:spcAft>
              <a:buClrTx/>
              <a:buSzTx/>
              <a:buFontTx/>
              <a:buNone/>
              <a:tabLst/>
              <a:defRPr/>
            </a:pPr>
            <a:r>
              <a:rPr kumimoji="0" sz="2750" b="0" i="0" u="none" strike="noStrike" kern="0" cap="none" spc="-175" normalizeH="0" baseline="0" noProof="0" dirty="0">
                <a:ln>
                  <a:noFill/>
                </a:ln>
                <a:solidFill>
                  <a:sysClr val="windowText" lastClr="000000"/>
                </a:solidFill>
                <a:effectLst/>
                <a:uLnTx/>
                <a:uFillTx/>
                <a:latin typeface="Arial"/>
                <a:cs typeface="Arial"/>
              </a:rPr>
              <a:t>Call</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our</a:t>
            </a:r>
            <a:r>
              <a:rPr kumimoji="0" sz="2750" b="0" i="0" u="none" strike="noStrike" kern="0" cap="none" spc="-135" normalizeH="0" baseline="0" noProof="0" dirty="0">
                <a:ln>
                  <a:noFill/>
                </a:ln>
                <a:solidFill>
                  <a:sysClr val="windowText" lastClr="000000"/>
                </a:solidFill>
                <a:effectLst/>
                <a:uLnTx/>
                <a:uFillTx/>
                <a:latin typeface="Arial"/>
                <a:cs typeface="Arial"/>
              </a:rPr>
              <a:t> </a:t>
            </a:r>
            <a:r>
              <a:rPr kumimoji="0" sz="2750" b="0" i="0" u="none" strike="noStrike" kern="0" cap="none" spc="-80" normalizeH="0" baseline="0" noProof="0" dirty="0">
                <a:ln>
                  <a:noFill/>
                </a:ln>
                <a:solidFill>
                  <a:sysClr val="windowText" lastClr="000000"/>
                </a:solidFill>
                <a:effectLst/>
                <a:uLnTx/>
                <a:uFillTx/>
                <a:latin typeface="Arial"/>
                <a:cs typeface="Arial"/>
              </a:rPr>
              <a:t>intake</a:t>
            </a:r>
            <a:r>
              <a:rPr kumimoji="0" sz="2750" b="0" i="0" u="none" strike="noStrike" kern="0" cap="none" spc="-105" normalizeH="0" baseline="0" noProof="0" dirty="0">
                <a:ln>
                  <a:noFill/>
                </a:ln>
                <a:solidFill>
                  <a:sysClr val="windowText" lastClr="000000"/>
                </a:solidFill>
                <a:effectLst/>
                <a:uLnTx/>
                <a:uFillTx/>
                <a:latin typeface="Arial"/>
                <a:cs typeface="Arial"/>
              </a:rPr>
              <a:t> </a:t>
            </a:r>
            <a:r>
              <a:rPr kumimoji="0" sz="2750" b="0" i="0" u="none" strike="noStrike" kern="0" cap="none" spc="-60" normalizeH="0" baseline="0" noProof="0" dirty="0">
                <a:ln>
                  <a:noFill/>
                </a:ln>
                <a:solidFill>
                  <a:sysClr val="windowText" lastClr="000000"/>
                </a:solidFill>
                <a:effectLst/>
                <a:uLnTx/>
                <a:uFillTx/>
                <a:latin typeface="Arial"/>
                <a:cs typeface="Arial"/>
              </a:rPr>
              <a:t>team:</a:t>
            </a:r>
            <a:r>
              <a:rPr kumimoji="0" sz="2750" b="0" i="0" u="none" strike="noStrike" kern="0" cap="none" spc="-145" normalizeH="0" baseline="0" noProof="0" dirty="0">
                <a:ln>
                  <a:noFill/>
                </a:ln>
                <a:solidFill>
                  <a:sysClr val="windowText" lastClr="000000"/>
                </a:solidFill>
                <a:effectLst/>
                <a:uLnTx/>
                <a:uFillTx/>
                <a:latin typeface="Arial"/>
                <a:cs typeface="Arial"/>
              </a:rPr>
              <a:t> </a:t>
            </a:r>
            <a:r>
              <a:rPr kumimoji="0" sz="2750" b="0" i="0" u="none" strike="noStrike" kern="0" cap="none" spc="-90" normalizeH="0" baseline="0" noProof="0" dirty="0">
                <a:ln>
                  <a:noFill/>
                </a:ln>
                <a:solidFill>
                  <a:sysClr val="windowText" lastClr="000000"/>
                </a:solidFill>
                <a:effectLst/>
                <a:uLnTx/>
                <a:uFillTx/>
                <a:latin typeface="Arial"/>
                <a:cs typeface="Arial"/>
              </a:rPr>
              <a:t>907-</a:t>
            </a:r>
            <a:r>
              <a:rPr kumimoji="0" sz="2750" b="0" i="0" u="none" strike="noStrike" kern="0" cap="none" spc="-100" normalizeH="0" baseline="0" noProof="0" dirty="0">
                <a:ln>
                  <a:noFill/>
                </a:ln>
                <a:solidFill>
                  <a:sysClr val="windowText" lastClr="000000"/>
                </a:solidFill>
                <a:effectLst/>
                <a:uLnTx/>
                <a:uFillTx/>
                <a:latin typeface="Arial"/>
                <a:cs typeface="Arial"/>
              </a:rPr>
              <a:t>264-</a:t>
            </a:r>
            <a:r>
              <a:rPr kumimoji="0" sz="2750" b="0" i="0" u="none" strike="noStrike" kern="0" cap="none" spc="-20" normalizeH="0" baseline="0" noProof="0" dirty="0">
                <a:ln>
                  <a:noFill/>
                </a:ln>
                <a:solidFill>
                  <a:sysClr val="windowText" lastClr="000000"/>
                </a:solidFill>
                <a:effectLst/>
                <a:uLnTx/>
                <a:uFillTx/>
                <a:latin typeface="Arial"/>
                <a:cs typeface="Arial"/>
              </a:rPr>
              <a:t>3506</a:t>
            </a:r>
            <a:endParaRPr kumimoji="0" sz="2750" b="0" i="0" u="none" strike="noStrike" kern="0" cap="none" spc="0" normalizeH="0" baseline="0" noProof="0">
              <a:ln>
                <a:noFill/>
              </a:ln>
              <a:solidFill>
                <a:sysClr val="windowText" lastClr="000000"/>
              </a:solidFill>
              <a:effectLst/>
              <a:uLnTx/>
              <a:uFillTx/>
              <a:latin typeface="Arial"/>
              <a:cs typeface="Arial"/>
            </a:endParaRPr>
          </a:p>
          <a:p>
            <a:pPr marL="469900" marR="5080" lvl="0" indent="-457834" defTabSz="914400" eaLnBrk="1" fontAlgn="auto" latinLnBrk="0" hangingPunct="1">
              <a:lnSpc>
                <a:spcPts val="3000"/>
              </a:lnSpc>
              <a:spcBef>
                <a:spcPts val="1035"/>
              </a:spcBef>
              <a:spcAft>
                <a:spcPts val="0"/>
              </a:spcAft>
              <a:buClrTx/>
              <a:buSzTx/>
              <a:buFontTx/>
              <a:buChar char="•"/>
              <a:tabLst>
                <a:tab pos="469900" algn="l"/>
              </a:tabLst>
              <a:defRPr/>
            </a:pPr>
            <a:r>
              <a:rPr kumimoji="0" sz="2750" b="0" i="0" u="none" strike="noStrike" kern="0" cap="none" spc="-180" normalizeH="0" baseline="0" noProof="0" dirty="0">
                <a:ln>
                  <a:noFill/>
                </a:ln>
                <a:solidFill>
                  <a:sysClr val="windowText" lastClr="000000"/>
                </a:solidFill>
                <a:effectLst/>
                <a:uLnTx/>
                <a:uFillTx/>
                <a:latin typeface="Arial"/>
                <a:cs typeface="Arial"/>
              </a:rPr>
              <a:t>They</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are</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110" normalizeH="0" baseline="0" noProof="0" dirty="0">
                <a:ln>
                  <a:noFill/>
                </a:ln>
                <a:solidFill>
                  <a:sysClr val="windowText" lastClr="000000"/>
                </a:solidFill>
                <a:effectLst/>
                <a:uLnTx/>
                <a:uFillTx/>
                <a:latin typeface="Arial"/>
                <a:cs typeface="Arial"/>
              </a:rPr>
              <a:t>available</a:t>
            </a:r>
            <a:r>
              <a:rPr kumimoji="0" sz="2750" b="0" i="0" u="none" strike="noStrike" kern="0" cap="none" spc="-95"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in-</a:t>
            </a:r>
            <a:r>
              <a:rPr kumimoji="0" sz="2750" b="0" i="0" u="none" strike="noStrike" kern="0" cap="none" spc="-110" normalizeH="0" baseline="0" noProof="0" dirty="0">
                <a:ln>
                  <a:noFill/>
                </a:ln>
                <a:solidFill>
                  <a:sysClr val="windowText" lastClr="000000"/>
                </a:solidFill>
                <a:effectLst/>
                <a:uLnTx/>
                <a:uFillTx/>
                <a:latin typeface="Arial"/>
                <a:cs typeface="Arial"/>
              </a:rPr>
              <a:t>person</a:t>
            </a:r>
            <a:r>
              <a:rPr kumimoji="0" sz="2750" b="0" i="0" u="none" strike="noStrike" kern="0" cap="none" spc="-95" normalizeH="0" baseline="0" noProof="0" dirty="0">
                <a:ln>
                  <a:noFill/>
                </a:ln>
                <a:solidFill>
                  <a:sysClr val="windowText" lastClr="000000"/>
                </a:solidFill>
                <a:effectLst/>
                <a:uLnTx/>
                <a:uFillTx/>
                <a:latin typeface="Arial"/>
                <a:cs typeface="Arial"/>
              </a:rPr>
              <a:t> </a:t>
            </a:r>
            <a:r>
              <a:rPr kumimoji="0" sz="2750" b="0" i="0" u="none" strike="noStrike" kern="0" cap="none" spc="-120" normalizeH="0" baseline="0" noProof="0" dirty="0">
                <a:ln>
                  <a:noFill/>
                </a:ln>
                <a:solidFill>
                  <a:sysClr val="windowText" lastClr="000000"/>
                </a:solidFill>
                <a:effectLst/>
                <a:uLnTx/>
                <a:uFillTx/>
                <a:latin typeface="Arial"/>
                <a:cs typeface="Arial"/>
              </a:rPr>
              <a:t>7a-</a:t>
            </a:r>
            <a:r>
              <a:rPr kumimoji="0" sz="2750" b="0" i="0" u="none" strike="noStrike" kern="0" cap="none" spc="-105" normalizeH="0" baseline="0" noProof="0" dirty="0">
                <a:ln>
                  <a:noFill/>
                </a:ln>
                <a:solidFill>
                  <a:sysClr val="windowText" lastClr="000000"/>
                </a:solidFill>
                <a:effectLst/>
                <a:uLnTx/>
                <a:uFillTx/>
                <a:latin typeface="Arial"/>
                <a:cs typeface="Arial"/>
              </a:rPr>
              <a:t>11p</a:t>
            </a:r>
            <a:r>
              <a:rPr kumimoji="0" sz="2750" b="0" i="0" u="none" strike="noStrike" kern="0" cap="none" spc="-90" normalizeH="0" baseline="0" noProof="0" dirty="0">
                <a:ln>
                  <a:noFill/>
                </a:ln>
                <a:solidFill>
                  <a:sysClr val="windowText" lastClr="000000"/>
                </a:solidFill>
                <a:effectLst/>
                <a:uLnTx/>
                <a:uFillTx/>
                <a:latin typeface="Arial"/>
                <a:cs typeface="Arial"/>
              </a:rPr>
              <a:t> </a:t>
            </a:r>
            <a:r>
              <a:rPr kumimoji="0" sz="2750" b="0" i="0" u="none" strike="noStrike" kern="0" cap="none" spc="-25" normalizeH="0" baseline="0" noProof="0" dirty="0">
                <a:ln>
                  <a:noFill/>
                </a:ln>
                <a:solidFill>
                  <a:sysClr val="windowText" lastClr="000000"/>
                </a:solidFill>
                <a:effectLst/>
                <a:uLnTx/>
                <a:uFillTx/>
                <a:latin typeface="Arial"/>
                <a:cs typeface="Arial"/>
              </a:rPr>
              <a:t>and </a:t>
            </a:r>
            <a:r>
              <a:rPr kumimoji="0" sz="2750" b="0" i="0" u="none" strike="noStrike" kern="0" cap="none" spc="-90" normalizeH="0" baseline="0" noProof="0" dirty="0">
                <a:ln>
                  <a:noFill/>
                </a:ln>
                <a:solidFill>
                  <a:sysClr val="windowText" lastClr="000000"/>
                </a:solidFill>
                <a:effectLst/>
                <a:uLnTx/>
                <a:uFillTx/>
                <a:latin typeface="Arial"/>
                <a:cs typeface="Arial"/>
              </a:rPr>
              <a:t>oncall</a:t>
            </a:r>
            <a:r>
              <a:rPr kumimoji="0" sz="2750" b="0" i="0" u="none" strike="noStrike" kern="0" cap="none" spc="-110" normalizeH="0" baseline="0" noProof="0" dirty="0">
                <a:ln>
                  <a:noFill/>
                </a:ln>
                <a:solidFill>
                  <a:sysClr val="windowText" lastClr="000000"/>
                </a:solidFill>
                <a:effectLst/>
                <a:uLnTx/>
                <a:uFillTx/>
                <a:latin typeface="Arial"/>
                <a:cs typeface="Arial"/>
              </a:rPr>
              <a:t> </a:t>
            </a:r>
            <a:r>
              <a:rPr kumimoji="0" sz="2750" b="0" i="0" u="none" strike="noStrike" kern="0" cap="none" spc="-55" normalizeH="0" baseline="0" noProof="0" dirty="0">
                <a:ln>
                  <a:noFill/>
                </a:ln>
                <a:solidFill>
                  <a:sysClr val="windowText" lastClr="000000"/>
                </a:solidFill>
                <a:effectLst/>
                <a:uLnTx/>
                <a:uFillTx/>
                <a:latin typeface="Arial"/>
                <a:cs typeface="Arial"/>
              </a:rPr>
              <a:t>during</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the</a:t>
            </a:r>
            <a:r>
              <a:rPr kumimoji="0" sz="2750" b="0" i="0" u="none" strike="noStrike" kern="0" cap="none" spc="-114" normalizeH="0" baseline="0" noProof="0" dirty="0">
                <a:ln>
                  <a:noFill/>
                </a:ln>
                <a:solidFill>
                  <a:sysClr val="windowText" lastClr="000000"/>
                </a:solidFill>
                <a:effectLst/>
                <a:uLnTx/>
                <a:uFillTx/>
                <a:latin typeface="Arial"/>
                <a:cs typeface="Arial"/>
              </a:rPr>
              <a:t> </a:t>
            </a:r>
            <a:r>
              <a:rPr kumimoji="0" sz="2750" b="0" i="0" u="none" strike="noStrike" kern="0" cap="none" spc="-10" normalizeH="0" baseline="0" noProof="0" dirty="0">
                <a:ln>
                  <a:noFill/>
                </a:ln>
                <a:solidFill>
                  <a:sysClr val="windowText" lastClr="000000"/>
                </a:solidFill>
                <a:effectLst/>
                <a:uLnTx/>
                <a:uFillTx/>
                <a:latin typeface="Arial"/>
                <a:cs typeface="Arial"/>
              </a:rPr>
              <a:t>night.</a:t>
            </a:r>
            <a:endParaRPr kumimoji="0" sz="2750" b="0" i="0" u="none" strike="noStrike" kern="0" cap="none" spc="0" normalizeH="0" baseline="0" noProof="0">
              <a:ln>
                <a:noFill/>
              </a:ln>
              <a:solidFill>
                <a:sysClr val="windowText" lastClr="000000"/>
              </a:solidFill>
              <a:effectLst/>
              <a:uLnTx/>
              <a:uFillTx/>
              <a:latin typeface="Arial"/>
              <a:cs typeface="Arial"/>
            </a:endParaRPr>
          </a:p>
          <a:p>
            <a:pPr marL="12700" marR="2211705" lvl="0" indent="0" defTabSz="914400" eaLnBrk="1" fontAlgn="auto" latinLnBrk="0" hangingPunct="1">
              <a:lnSpc>
                <a:spcPct val="243500"/>
              </a:lnSpc>
              <a:spcBef>
                <a:spcPts val="30"/>
              </a:spcBef>
              <a:spcAft>
                <a:spcPts val="0"/>
              </a:spcAft>
              <a:buClrTx/>
              <a:buSzTx/>
              <a:buFontTx/>
              <a:buNone/>
              <a:tabLst/>
              <a:defRPr/>
            </a:pPr>
            <a:r>
              <a:rPr kumimoji="0" sz="2750" b="0" i="0" u="none" strike="noStrike" kern="0" cap="none" spc="-114" normalizeH="0" baseline="0" noProof="0" dirty="0">
                <a:ln>
                  <a:noFill/>
                </a:ln>
                <a:solidFill>
                  <a:sysClr val="windowText" lastClr="000000"/>
                </a:solidFill>
                <a:effectLst/>
                <a:uLnTx/>
                <a:uFillTx/>
                <a:latin typeface="Arial"/>
                <a:cs typeface="Arial"/>
              </a:rPr>
              <a:t>Walk-</a:t>
            </a:r>
            <a:r>
              <a:rPr kumimoji="0" sz="2750" b="0" i="0" u="none" strike="noStrike" kern="0" cap="none" spc="0" normalizeH="0" baseline="0" noProof="0" dirty="0">
                <a:ln>
                  <a:noFill/>
                </a:ln>
                <a:solidFill>
                  <a:sysClr val="windowText" lastClr="000000"/>
                </a:solidFill>
                <a:effectLst/>
                <a:uLnTx/>
                <a:uFillTx/>
                <a:latin typeface="Arial"/>
                <a:cs typeface="Arial"/>
              </a:rPr>
              <a:t>in</a:t>
            </a:r>
            <a:r>
              <a:rPr kumimoji="0" sz="2750" b="0" i="0" u="none" strike="noStrike" kern="0" cap="none" spc="-155" normalizeH="0" baseline="0" noProof="0" dirty="0">
                <a:ln>
                  <a:noFill/>
                </a:ln>
                <a:solidFill>
                  <a:sysClr val="windowText" lastClr="000000"/>
                </a:solidFill>
                <a:effectLst/>
                <a:uLnTx/>
                <a:uFillTx/>
                <a:latin typeface="Arial"/>
                <a:cs typeface="Arial"/>
              </a:rPr>
              <a:t> </a:t>
            </a:r>
            <a:r>
              <a:rPr kumimoji="0" sz="2750" b="0" i="0" u="none" strike="noStrike" kern="0" cap="none" spc="0" normalizeH="0" baseline="0" noProof="0" dirty="0">
                <a:ln>
                  <a:noFill/>
                </a:ln>
                <a:solidFill>
                  <a:sysClr val="windowText" lastClr="000000"/>
                </a:solidFill>
                <a:effectLst/>
                <a:uLnTx/>
                <a:uFillTx/>
                <a:latin typeface="Arial"/>
                <a:cs typeface="Arial"/>
              </a:rPr>
              <a:t>24/7;</a:t>
            </a:r>
            <a:r>
              <a:rPr kumimoji="0" sz="2750" b="0" i="0" u="none" strike="noStrike" kern="0" cap="none" spc="-90" normalizeH="0" baseline="0" noProof="0" dirty="0">
                <a:ln>
                  <a:noFill/>
                </a:ln>
                <a:solidFill>
                  <a:sysClr val="windowText" lastClr="000000"/>
                </a:solidFill>
                <a:effectLst/>
                <a:uLnTx/>
                <a:uFillTx/>
                <a:latin typeface="Arial"/>
                <a:cs typeface="Arial"/>
              </a:rPr>
              <a:t> psychiatric</a:t>
            </a:r>
            <a:r>
              <a:rPr kumimoji="0" sz="2750" b="0" i="0" u="none" strike="noStrike" kern="0" cap="none" spc="-140" normalizeH="0" baseline="0" noProof="0" dirty="0">
                <a:ln>
                  <a:noFill/>
                </a:ln>
                <a:solidFill>
                  <a:sysClr val="windowText" lastClr="000000"/>
                </a:solidFill>
                <a:effectLst/>
                <a:uLnTx/>
                <a:uFillTx/>
                <a:latin typeface="Arial"/>
                <a:cs typeface="Arial"/>
              </a:rPr>
              <a:t> </a:t>
            </a:r>
            <a:r>
              <a:rPr kumimoji="0" sz="2750" b="0" i="0" u="none" strike="noStrike" kern="0" cap="none" spc="-525" normalizeH="0" baseline="0" noProof="0" dirty="0">
                <a:ln>
                  <a:noFill/>
                </a:ln>
                <a:solidFill>
                  <a:sysClr val="windowText" lastClr="000000"/>
                </a:solidFill>
                <a:effectLst/>
                <a:uLnTx/>
                <a:uFillTx/>
                <a:latin typeface="Arial"/>
                <a:cs typeface="Arial"/>
              </a:rPr>
              <a:t>ER </a:t>
            </a:r>
            <a:r>
              <a:rPr kumimoji="0" sz="2750" b="0" i="0" u="none" strike="noStrike" kern="0" cap="none" spc="-280" normalizeH="0" baseline="0" noProof="0" dirty="0">
                <a:ln>
                  <a:noFill/>
                </a:ln>
                <a:solidFill>
                  <a:sysClr val="windowText" lastClr="000000"/>
                </a:solidFill>
                <a:effectLst/>
                <a:uLnTx/>
                <a:uFillTx/>
                <a:latin typeface="Arial"/>
                <a:cs typeface="Arial"/>
              </a:rPr>
              <a:t>Fax</a:t>
            </a:r>
            <a:r>
              <a:rPr kumimoji="0" sz="2750" b="0" i="0" u="none" strike="noStrike" kern="0" cap="none" spc="-150" normalizeH="0" baseline="0" noProof="0" dirty="0">
                <a:ln>
                  <a:noFill/>
                </a:ln>
                <a:solidFill>
                  <a:sysClr val="windowText" lastClr="000000"/>
                </a:solidFill>
                <a:effectLst/>
                <a:uLnTx/>
                <a:uFillTx/>
                <a:latin typeface="Arial"/>
                <a:cs typeface="Arial"/>
              </a:rPr>
              <a:t> </a:t>
            </a:r>
            <a:r>
              <a:rPr kumimoji="0" sz="2750" b="0" i="0" u="none" strike="noStrike" kern="0" cap="none" spc="-45" normalizeH="0" baseline="0" noProof="0" dirty="0">
                <a:ln>
                  <a:noFill/>
                </a:ln>
                <a:solidFill>
                  <a:sysClr val="windowText" lastClr="000000"/>
                </a:solidFill>
                <a:effectLst/>
                <a:uLnTx/>
                <a:uFillTx/>
                <a:latin typeface="Arial"/>
                <a:cs typeface="Arial"/>
              </a:rPr>
              <a:t>referral:</a:t>
            </a:r>
            <a:r>
              <a:rPr kumimoji="0" sz="2750" b="0" i="0" u="none" strike="noStrike" kern="0" cap="none" spc="-85" normalizeH="0" baseline="0" noProof="0" dirty="0">
                <a:ln>
                  <a:noFill/>
                </a:ln>
                <a:solidFill>
                  <a:sysClr val="windowText" lastClr="000000"/>
                </a:solidFill>
                <a:effectLst/>
                <a:uLnTx/>
                <a:uFillTx/>
                <a:latin typeface="Arial"/>
                <a:cs typeface="Arial"/>
              </a:rPr>
              <a:t> </a:t>
            </a:r>
            <a:r>
              <a:rPr kumimoji="0" sz="2750" b="0" i="0" u="none" strike="noStrike" kern="0" cap="none" spc="-100" normalizeH="0" baseline="0" noProof="0" dirty="0">
                <a:ln>
                  <a:noFill/>
                </a:ln>
                <a:solidFill>
                  <a:sysClr val="windowText" lastClr="000000"/>
                </a:solidFill>
                <a:effectLst/>
                <a:uLnTx/>
                <a:uFillTx/>
                <a:latin typeface="Arial"/>
                <a:cs typeface="Arial"/>
              </a:rPr>
              <a:t>907-</a:t>
            </a:r>
            <a:r>
              <a:rPr kumimoji="0" sz="2750" b="0" i="0" u="none" strike="noStrike" kern="0" cap="none" spc="-100" normalizeH="0" baseline="0" noProof="0" dirty="0">
                <a:ln>
                  <a:noFill/>
                </a:ln>
                <a:solidFill>
                  <a:srgbClr val="333333"/>
                </a:solidFill>
                <a:effectLst/>
                <a:uLnTx/>
                <a:uFillTx/>
                <a:latin typeface="Arial"/>
                <a:cs typeface="Arial"/>
              </a:rPr>
              <a:t>279-</a:t>
            </a:r>
            <a:r>
              <a:rPr kumimoji="0" sz="2750" b="0" i="0" u="none" strike="noStrike" kern="0" cap="none" spc="-20" normalizeH="0" baseline="0" noProof="0" dirty="0">
                <a:ln>
                  <a:noFill/>
                </a:ln>
                <a:solidFill>
                  <a:srgbClr val="333333"/>
                </a:solidFill>
                <a:effectLst/>
                <a:uLnTx/>
                <a:uFillTx/>
                <a:latin typeface="Arial"/>
                <a:cs typeface="Arial"/>
              </a:rPr>
              <a:t>1438</a:t>
            </a:r>
            <a:endParaRPr kumimoji="0" sz="275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123DA-6F8C-3B84-F37C-F632A28AF831}"/>
              </a:ext>
            </a:extLst>
          </p:cNvPr>
          <p:cNvSpPr>
            <a:spLocks noGrp="1"/>
          </p:cNvSpPr>
          <p:nvPr>
            <p:ph type="title"/>
          </p:nvPr>
        </p:nvSpPr>
        <p:spPr>
          <a:xfrm>
            <a:off x="838200" y="2437702"/>
            <a:ext cx="10515600" cy="1982596"/>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Heidi Haas</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EE8D3AD8-8DFA-60FA-7F51-7E77291F82BB}"/>
              </a:ext>
            </a:extLst>
          </p:cNvPr>
          <p:cNvSpPr>
            <a:spLocks noGrp="1"/>
          </p:cNvSpPr>
          <p:nvPr>
            <p:ph idx="1"/>
          </p:nvPr>
        </p:nvSpPr>
        <p:spPr>
          <a:xfrm>
            <a:off x="950495" y="4577381"/>
            <a:ext cx="10291010" cy="535605"/>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Alaska Center for Children and Adults </a:t>
            </a:r>
          </a:p>
        </p:txBody>
      </p:sp>
    </p:spTree>
    <p:extLst>
      <p:ext uri="{BB962C8B-B14F-4D97-AF65-F5344CB8AC3E}">
        <p14:creationId xmlns:p14="http://schemas.microsoft.com/office/powerpoint/2010/main" val="14844478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 name="Rectangle 67">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0" name="Rectangle 69">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C1E0523-003E-4E0B-7432-0A660E1905BA}"/>
              </a:ext>
            </a:extLst>
          </p:cNvPr>
          <p:cNvSpPr>
            <a:spLocks noGrp="1"/>
          </p:cNvSpPr>
          <p:nvPr>
            <p:ph type="ctrTitle"/>
          </p:nvPr>
        </p:nvSpPr>
        <p:spPr>
          <a:xfrm>
            <a:off x="1255060" y="5279511"/>
            <a:ext cx="9681882" cy="1379706"/>
          </a:xfrm>
        </p:spPr>
        <p:txBody>
          <a:bodyPr vert="horz" lIns="91440" tIns="45720" rIns="91440" bIns="45720" rtlCol="0" anchor="b">
            <a:normAutofit/>
          </a:bodyPr>
          <a:lstStyle/>
          <a:p>
            <a:r>
              <a:rPr lang="en-US" sz="3600" b="1" dirty="0">
                <a:solidFill>
                  <a:schemeClr val="accent1"/>
                </a:solidFill>
              </a:rPr>
              <a:t>Alaska Center for Children &amp; Adults (ACCA)</a:t>
            </a:r>
            <a:br>
              <a:rPr lang="en-US" sz="3600" b="1" dirty="0">
                <a:solidFill>
                  <a:schemeClr val="accent1"/>
                </a:solidFill>
              </a:rPr>
            </a:br>
            <a:r>
              <a:rPr lang="en-US" sz="3600" b="1" dirty="0">
                <a:solidFill>
                  <a:schemeClr val="accent1"/>
                </a:solidFill>
              </a:rPr>
              <a:t>Presentation to A2P2 | April 3, 2026</a:t>
            </a:r>
          </a:p>
        </p:txBody>
      </p:sp>
      <p:pic>
        <p:nvPicPr>
          <p:cNvPr id="38" name="Picture 37">
            <a:extLst>
              <a:ext uri="{FF2B5EF4-FFF2-40B4-BE49-F238E27FC236}">
                <a16:creationId xmlns:a16="http://schemas.microsoft.com/office/drawing/2014/main" id="{6CAB4E60-1A4C-3DD4-7722-9F8AE746D267}"/>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350062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40AA360-4449-4EDE-BF0B-9141A3A947CD}"/>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dirty="0">
                <a:solidFill>
                  <a:srgbClr val="FFFFFF"/>
                </a:solidFill>
                <a:latin typeface="Futura Std Light" panose="020B0402020204020303" pitchFamily="34" charset="0"/>
              </a:rPr>
              <a:t>Why are we here?</a:t>
            </a:r>
          </a:p>
        </p:txBody>
      </p:sp>
      <p:sp>
        <p:nvSpPr>
          <p:cNvPr id="29" name="Arc 2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5BA6289D-CEEE-2FC7-EB3B-A2CE5500A824}"/>
              </a:ext>
            </a:extLst>
          </p:cNvPr>
          <p:cNvSpPr>
            <a:spLocks noGrp="1"/>
          </p:cNvSpPr>
          <p:nvPr>
            <p:ph sz="half" idx="1"/>
          </p:nvPr>
        </p:nvSpPr>
        <p:spPr>
          <a:xfrm>
            <a:off x="4447308" y="591344"/>
            <a:ext cx="6906491" cy="5585619"/>
          </a:xfrm>
        </p:spPr>
        <p:txBody>
          <a:bodyPr vert="horz" lIns="91440" tIns="45720" rIns="91440" bIns="45720" rtlCol="0" anchor="ctr">
            <a:normAutofit lnSpcReduction="10000"/>
          </a:bodyPr>
          <a:lstStyle/>
          <a:p>
            <a:pPr marL="0" indent="0">
              <a:buNone/>
            </a:pPr>
            <a:endParaRPr lang="en-US" sz="2400" dirty="0"/>
          </a:p>
          <a:p>
            <a:pPr marL="0" indent="0">
              <a:buNone/>
            </a:pPr>
            <a:r>
              <a:rPr lang="en-US" b="1" dirty="0">
                <a:solidFill>
                  <a:schemeClr val="accent1"/>
                </a:solidFill>
                <a:latin typeface="Futura Std Light" panose="020B0402020204020303" pitchFamily="34" charset="0"/>
              </a:rPr>
              <a:t>Vision</a:t>
            </a:r>
          </a:p>
          <a:p>
            <a:pPr marL="0" indent="0">
              <a:buNone/>
            </a:pPr>
            <a:r>
              <a:rPr lang="en-US" sz="2400" dirty="0">
                <a:solidFill>
                  <a:schemeClr val="accent1"/>
                </a:solidFill>
                <a:latin typeface="Futura Std Light" panose="020B0402020204020303" pitchFamily="34" charset="0"/>
              </a:rPr>
              <a:t>All Alaskans are able to reach their full potential.</a:t>
            </a:r>
          </a:p>
          <a:p>
            <a:pPr marL="0" indent="0">
              <a:buNone/>
            </a:pPr>
            <a:endParaRPr lang="en-US" sz="2400" dirty="0">
              <a:solidFill>
                <a:schemeClr val="accent1"/>
              </a:solidFill>
              <a:latin typeface="Futura Std Light" panose="020B0402020204020303" pitchFamily="34" charset="0"/>
            </a:endParaRPr>
          </a:p>
          <a:p>
            <a:pPr marL="0" indent="0">
              <a:buNone/>
            </a:pPr>
            <a:r>
              <a:rPr lang="en-US" b="1" dirty="0">
                <a:solidFill>
                  <a:schemeClr val="accent1"/>
                </a:solidFill>
                <a:latin typeface="Futura Std Light" panose="020B0402020204020303" pitchFamily="34" charset="0"/>
              </a:rPr>
              <a:t>Mission</a:t>
            </a:r>
          </a:p>
          <a:p>
            <a:pPr marL="0" indent="0">
              <a:buNone/>
            </a:pPr>
            <a:r>
              <a:rPr lang="en-US" sz="2400" dirty="0">
                <a:solidFill>
                  <a:schemeClr val="accent1"/>
                </a:solidFill>
                <a:effectLst/>
                <a:latin typeface="Futura Std Light" panose="020B0402020204020303" pitchFamily="34" charset="0"/>
              </a:rPr>
              <a:t>ACCA improves the lives of individuals experiencing developmental disabilities, delays, and mental health needs, regardless of income, throughout their lifespan. </a:t>
            </a:r>
          </a:p>
          <a:p>
            <a:pPr marL="0" indent="0">
              <a:buNone/>
            </a:pPr>
            <a:endParaRPr lang="en-US" sz="2400" dirty="0">
              <a:solidFill>
                <a:schemeClr val="accent1"/>
              </a:solidFill>
              <a:latin typeface="Futura Std Light" panose="020B0402020204020303" pitchFamily="34" charset="0"/>
            </a:endParaRPr>
          </a:p>
          <a:p>
            <a:pPr marL="0" indent="0">
              <a:buNone/>
            </a:pPr>
            <a:r>
              <a:rPr lang="en-US" b="1" dirty="0">
                <a:solidFill>
                  <a:schemeClr val="accent1"/>
                </a:solidFill>
                <a:latin typeface="Futura Std Light" panose="020B0402020204020303" pitchFamily="34" charset="0"/>
              </a:rPr>
              <a:t>Values</a:t>
            </a:r>
          </a:p>
          <a:p>
            <a:pPr marL="0" indent="0">
              <a:buNone/>
            </a:pPr>
            <a:r>
              <a:rPr lang="en-US" sz="2400" dirty="0">
                <a:solidFill>
                  <a:schemeClr val="accent1"/>
                </a:solidFill>
                <a:effectLst/>
                <a:latin typeface="Futura Std Light" panose="020B0402020204020303" pitchFamily="34" charset="0"/>
              </a:rPr>
              <a:t>Compassion, Respect, Relationships, Quality, Inclusion</a:t>
            </a:r>
          </a:p>
          <a:p>
            <a:pPr marL="0"/>
            <a:endParaRPr lang="en-US" sz="2400" dirty="0"/>
          </a:p>
          <a:p>
            <a:pPr marL="0"/>
            <a:endParaRPr lang="en-US" sz="2400" dirty="0"/>
          </a:p>
        </p:txBody>
      </p:sp>
    </p:spTree>
    <p:extLst>
      <p:ext uri="{BB962C8B-B14F-4D97-AF65-F5344CB8AC3E}">
        <p14:creationId xmlns:p14="http://schemas.microsoft.com/office/powerpoint/2010/main" val="15177725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2582A9D-3989-E557-60E1-3326310987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91745" y="5044645"/>
            <a:ext cx="4509338" cy="1519119"/>
          </a:xfrm>
          <a:prstGeom prst="rect">
            <a:avLst/>
          </a:prstGeom>
        </p:spPr>
      </p:pic>
      <p:cxnSp>
        <p:nvCxnSpPr>
          <p:cNvPr id="21" name="Straight Connector 20">
            <a:extLst>
              <a:ext uri="{FF2B5EF4-FFF2-40B4-BE49-F238E27FC236}">
                <a16:creationId xmlns:a16="http://schemas.microsoft.com/office/drawing/2014/main" id="{4D56677B-C0B7-4DAC-ACAD-8054FF1B59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573887"/>
            <a:ext cx="0" cy="3710227"/>
          </a:xfrm>
          <a:prstGeom prst="line">
            <a:avLst/>
          </a:prstGeom>
          <a:ln w="19050">
            <a:solidFill>
              <a:srgbClr val="F8B362"/>
            </a:solidFill>
          </a:ln>
        </p:spPr>
        <p:style>
          <a:lnRef idx="1">
            <a:schemeClr val="accent1"/>
          </a:lnRef>
          <a:fillRef idx="0">
            <a:schemeClr val="accent1"/>
          </a:fillRef>
          <a:effectRef idx="0">
            <a:schemeClr val="accent1"/>
          </a:effectRef>
          <a:fontRef idx="minor">
            <a:schemeClr val="tx1"/>
          </a:fontRef>
        </p:style>
      </p:cxnSp>
      <p:pic>
        <p:nvPicPr>
          <p:cNvPr id="3" name="Picture 2" descr="A map of the state of alaska&#10;&#10;AI-generated content may be incorrect.">
            <a:extLst>
              <a:ext uri="{FF2B5EF4-FFF2-40B4-BE49-F238E27FC236}">
                <a16:creationId xmlns:a16="http://schemas.microsoft.com/office/drawing/2014/main" id="{4F62CBFC-25DA-A438-9D5F-CA5525E1FF23}"/>
              </a:ext>
            </a:extLst>
          </p:cNvPr>
          <p:cNvPicPr>
            <a:picLocks noChangeAspect="1"/>
          </p:cNvPicPr>
          <p:nvPr/>
        </p:nvPicPr>
        <p:blipFill>
          <a:blip r:embed="rId3" cstate="email">
            <a:extLst>
              <a:ext uri="{28A0092B-C50C-407E-A947-70E740481C1C}">
                <a14:useLocalDpi xmlns:a14="http://schemas.microsoft.com/office/drawing/2010/main"/>
              </a:ext>
            </a:extLst>
          </a:blip>
          <a:srcRect b="-3"/>
          <a:stretch/>
        </p:blipFill>
        <p:spPr>
          <a:xfrm>
            <a:off x="6343240" y="237590"/>
            <a:ext cx="5848760" cy="4375115"/>
          </a:xfrm>
          <a:prstGeom prst="rect">
            <a:avLst/>
          </a:prstGeom>
        </p:spPr>
      </p:pic>
      <p:grpSp>
        <p:nvGrpSpPr>
          <p:cNvPr id="6" name="Group 5">
            <a:extLst>
              <a:ext uri="{FF2B5EF4-FFF2-40B4-BE49-F238E27FC236}">
                <a16:creationId xmlns:a16="http://schemas.microsoft.com/office/drawing/2014/main" id="{01944363-DBB4-A3FB-F085-2C73ACE9F8DB}"/>
              </a:ext>
            </a:extLst>
          </p:cNvPr>
          <p:cNvGrpSpPr/>
          <p:nvPr/>
        </p:nvGrpSpPr>
        <p:grpSpPr>
          <a:xfrm>
            <a:off x="551138" y="404210"/>
            <a:ext cx="1617389" cy="970433"/>
            <a:chOff x="1283" y="357048"/>
            <a:chExt cx="1617389" cy="970433"/>
          </a:xfrm>
          <a:solidFill>
            <a:srgbClr val="114D69"/>
          </a:solidFill>
        </p:grpSpPr>
        <p:sp>
          <p:nvSpPr>
            <p:cNvPr id="74" name="Rectangle 73">
              <a:extLst>
                <a:ext uri="{FF2B5EF4-FFF2-40B4-BE49-F238E27FC236}">
                  <a16:creationId xmlns:a16="http://schemas.microsoft.com/office/drawing/2014/main" id="{0D124811-451D-8178-552A-1842C04283A1}"/>
                </a:ext>
              </a:extLst>
            </p:cNvPr>
            <p:cNvSpPr/>
            <p:nvPr/>
          </p:nvSpPr>
          <p:spPr>
            <a:xfrm>
              <a:off x="1283"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5" name="TextBox 74">
              <a:extLst>
                <a:ext uri="{FF2B5EF4-FFF2-40B4-BE49-F238E27FC236}">
                  <a16:creationId xmlns:a16="http://schemas.microsoft.com/office/drawing/2014/main" id="{A9791CFE-DD71-9F36-E88D-E301CA5E863B}"/>
                </a:ext>
              </a:extLst>
            </p:cNvPr>
            <p:cNvSpPr txBox="1"/>
            <p:nvPr/>
          </p:nvSpPr>
          <p:spPr>
            <a:xfrm>
              <a:off x="1283"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Developmental Therapists</a:t>
              </a:r>
            </a:p>
          </p:txBody>
        </p:sp>
      </p:grpSp>
      <p:grpSp>
        <p:nvGrpSpPr>
          <p:cNvPr id="7" name="Group 6">
            <a:extLst>
              <a:ext uri="{FF2B5EF4-FFF2-40B4-BE49-F238E27FC236}">
                <a16:creationId xmlns:a16="http://schemas.microsoft.com/office/drawing/2014/main" id="{B420E4EC-5836-DC44-5973-8DFC74E3B24E}"/>
              </a:ext>
            </a:extLst>
          </p:cNvPr>
          <p:cNvGrpSpPr/>
          <p:nvPr/>
        </p:nvGrpSpPr>
        <p:grpSpPr>
          <a:xfrm>
            <a:off x="2247036" y="407405"/>
            <a:ext cx="1617389" cy="970433"/>
            <a:chOff x="1780412" y="357048"/>
            <a:chExt cx="1617389" cy="970433"/>
          </a:xfrm>
          <a:solidFill>
            <a:srgbClr val="114D69"/>
          </a:solidFill>
        </p:grpSpPr>
        <p:sp>
          <p:nvSpPr>
            <p:cNvPr id="72" name="Rectangle 71">
              <a:extLst>
                <a:ext uri="{FF2B5EF4-FFF2-40B4-BE49-F238E27FC236}">
                  <a16:creationId xmlns:a16="http://schemas.microsoft.com/office/drawing/2014/main" id="{141D7346-4348-BF37-3E5D-AEAB61843349}"/>
                </a:ext>
              </a:extLst>
            </p:cNvPr>
            <p:cNvSpPr/>
            <p:nvPr/>
          </p:nvSpPr>
          <p:spPr>
            <a:xfrm>
              <a:off x="1780412"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379036"/>
                <a:satOff val="-1088"/>
                <a:lumOff val="-174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3" name="TextBox 72">
              <a:extLst>
                <a:ext uri="{FF2B5EF4-FFF2-40B4-BE49-F238E27FC236}">
                  <a16:creationId xmlns:a16="http://schemas.microsoft.com/office/drawing/2014/main" id="{BD530777-96AD-1F77-7B26-FC7DA7E1DED1}"/>
                </a:ext>
              </a:extLst>
            </p:cNvPr>
            <p:cNvSpPr txBox="1"/>
            <p:nvPr/>
          </p:nvSpPr>
          <p:spPr>
            <a:xfrm>
              <a:off x="1780412"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Occupational Therapists</a:t>
              </a:r>
            </a:p>
          </p:txBody>
        </p:sp>
      </p:grpSp>
      <p:grpSp>
        <p:nvGrpSpPr>
          <p:cNvPr id="9" name="Group 8">
            <a:extLst>
              <a:ext uri="{FF2B5EF4-FFF2-40B4-BE49-F238E27FC236}">
                <a16:creationId xmlns:a16="http://schemas.microsoft.com/office/drawing/2014/main" id="{9AAD402C-F3F2-C8DB-1619-12AA8E21F9EE}"/>
              </a:ext>
            </a:extLst>
          </p:cNvPr>
          <p:cNvGrpSpPr/>
          <p:nvPr/>
        </p:nvGrpSpPr>
        <p:grpSpPr>
          <a:xfrm>
            <a:off x="3953018" y="415754"/>
            <a:ext cx="1617389" cy="970433"/>
            <a:chOff x="3559540" y="357048"/>
            <a:chExt cx="1617389" cy="970433"/>
          </a:xfrm>
          <a:solidFill>
            <a:srgbClr val="114D69"/>
          </a:solidFill>
        </p:grpSpPr>
        <p:sp>
          <p:nvSpPr>
            <p:cNvPr id="70" name="Rectangle 69">
              <a:extLst>
                <a:ext uri="{FF2B5EF4-FFF2-40B4-BE49-F238E27FC236}">
                  <a16:creationId xmlns:a16="http://schemas.microsoft.com/office/drawing/2014/main" id="{5A1E2433-35F9-4EBB-FA40-A12B26A54D52}"/>
                </a:ext>
              </a:extLst>
            </p:cNvPr>
            <p:cNvSpPr/>
            <p:nvPr/>
          </p:nvSpPr>
          <p:spPr>
            <a:xfrm>
              <a:off x="3559540"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758072"/>
                <a:satOff val="-2176"/>
                <a:lumOff val="-3483"/>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1" name="TextBox 70">
              <a:extLst>
                <a:ext uri="{FF2B5EF4-FFF2-40B4-BE49-F238E27FC236}">
                  <a16:creationId xmlns:a16="http://schemas.microsoft.com/office/drawing/2014/main" id="{AB06DA84-8153-64B5-7E60-5989C866C5F1}"/>
                </a:ext>
              </a:extLst>
            </p:cNvPr>
            <p:cNvSpPr txBox="1"/>
            <p:nvPr/>
          </p:nvSpPr>
          <p:spPr>
            <a:xfrm>
              <a:off x="3559540"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Speech-Language Pathologists</a:t>
              </a:r>
            </a:p>
          </p:txBody>
        </p:sp>
      </p:grpSp>
      <p:grpSp>
        <p:nvGrpSpPr>
          <p:cNvPr id="11" name="Group 10">
            <a:extLst>
              <a:ext uri="{FF2B5EF4-FFF2-40B4-BE49-F238E27FC236}">
                <a16:creationId xmlns:a16="http://schemas.microsoft.com/office/drawing/2014/main" id="{F75BD4FD-BA24-C855-7DD5-6E6A740EF229}"/>
              </a:ext>
            </a:extLst>
          </p:cNvPr>
          <p:cNvGrpSpPr/>
          <p:nvPr/>
        </p:nvGrpSpPr>
        <p:grpSpPr>
          <a:xfrm>
            <a:off x="551139" y="1452469"/>
            <a:ext cx="1617389" cy="970433"/>
            <a:chOff x="5338669" y="357048"/>
            <a:chExt cx="1617389" cy="970433"/>
          </a:xfrm>
          <a:solidFill>
            <a:srgbClr val="114D69"/>
          </a:solidFill>
        </p:grpSpPr>
        <p:sp>
          <p:nvSpPr>
            <p:cNvPr id="68" name="Rectangle 67">
              <a:extLst>
                <a:ext uri="{FF2B5EF4-FFF2-40B4-BE49-F238E27FC236}">
                  <a16:creationId xmlns:a16="http://schemas.microsoft.com/office/drawing/2014/main" id="{639F96AC-8AC6-7FDB-46B5-6406E2085534}"/>
                </a:ext>
              </a:extLst>
            </p:cNvPr>
            <p:cNvSpPr/>
            <p:nvPr/>
          </p:nvSpPr>
          <p:spPr>
            <a:xfrm>
              <a:off x="5338669"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1137108"/>
                <a:satOff val="-3263"/>
                <a:lumOff val="-522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9" name="TextBox 68">
              <a:extLst>
                <a:ext uri="{FF2B5EF4-FFF2-40B4-BE49-F238E27FC236}">
                  <a16:creationId xmlns:a16="http://schemas.microsoft.com/office/drawing/2014/main" id="{560F7CA4-4119-98C5-60BD-EAE13374326C}"/>
                </a:ext>
              </a:extLst>
            </p:cNvPr>
            <p:cNvSpPr txBox="1"/>
            <p:nvPr/>
          </p:nvSpPr>
          <p:spPr>
            <a:xfrm>
              <a:off x="5338669"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Physical Therapists</a:t>
              </a:r>
            </a:p>
          </p:txBody>
        </p:sp>
      </p:grpSp>
      <p:grpSp>
        <p:nvGrpSpPr>
          <p:cNvPr id="18" name="Group 17">
            <a:extLst>
              <a:ext uri="{FF2B5EF4-FFF2-40B4-BE49-F238E27FC236}">
                <a16:creationId xmlns:a16="http://schemas.microsoft.com/office/drawing/2014/main" id="{D2C6FBA8-18CC-B419-05BD-45CE061CFE85}"/>
              </a:ext>
            </a:extLst>
          </p:cNvPr>
          <p:cNvGrpSpPr/>
          <p:nvPr/>
        </p:nvGrpSpPr>
        <p:grpSpPr>
          <a:xfrm>
            <a:off x="2247037" y="1419962"/>
            <a:ext cx="1617389" cy="970433"/>
            <a:chOff x="7117798" y="357048"/>
            <a:chExt cx="1617389" cy="970433"/>
          </a:xfrm>
          <a:solidFill>
            <a:srgbClr val="114D69"/>
          </a:solidFill>
        </p:grpSpPr>
        <p:sp>
          <p:nvSpPr>
            <p:cNvPr id="66" name="Rectangle 65">
              <a:extLst>
                <a:ext uri="{FF2B5EF4-FFF2-40B4-BE49-F238E27FC236}">
                  <a16:creationId xmlns:a16="http://schemas.microsoft.com/office/drawing/2014/main" id="{26E85631-5D81-43D3-FE11-FCC96CD24A4C}"/>
                </a:ext>
              </a:extLst>
            </p:cNvPr>
            <p:cNvSpPr/>
            <p:nvPr/>
          </p:nvSpPr>
          <p:spPr>
            <a:xfrm>
              <a:off x="7117798"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1516144"/>
                <a:satOff val="-4351"/>
                <a:lumOff val="-6967"/>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7" name="TextBox 66">
              <a:extLst>
                <a:ext uri="{FF2B5EF4-FFF2-40B4-BE49-F238E27FC236}">
                  <a16:creationId xmlns:a16="http://schemas.microsoft.com/office/drawing/2014/main" id="{FFE8BC14-855C-A49A-D70C-7446EDD63A9E}"/>
                </a:ext>
              </a:extLst>
            </p:cNvPr>
            <p:cNvSpPr txBox="1"/>
            <p:nvPr/>
          </p:nvSpPr>
          <p:spPr>
            <a:xfrm>
              <a:off x="7117798"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Teacher of the Visually Impaired</a:t>
              </a:r>
            </a:p>
          </p:txBody>
        </p:sp>
      </p:grpSp>
      <p:grpSp>
        <p:nvGrpSpPr>
          <p:cNvPr id="19" name="Group 18">
            <a:extLst>
              <a:ext uri="{FF2B5EF4-FFF2-40B4-BE49-F238E27FC236}">
                <a16:creationId xmlns:a16="http://schemas.microsoft.com/office/drawing/2014/main" id="{B05160E5-1657-11CB-08DF-C341199A375E}"/>
              </a:ext>
            </a:extLst>
          </p:cNvPr>
          <p:cNvGrpSpPr/>
          <p:nvPr/>
        </p:nvGrpSpPr>
        <p:grpSpPr>
          <a:xfrm>
            <a:off x="3953019" y="1430916"/>
            <a:ext cx="1617389" cy="970433"/>
            <a:chOff x="8896926" y="357048"/>
            <a:chExt cx="1617389" cy="970433"/>
          </a:xfrm>
          <a:solidFill>
            <a:srgbClr val="114D69"/>
          </a:solidFill>
        </p:grpSpPr>
        <p:sp>
          <p:nvSpPr>
            <p:cNvPr id="64" name="Rectangle 63">
              <a:extLst>
                <a:ext uri="{FF2B5EF4-FFF2-40B4-BE49-F238E27FC236}">
                  <a16:creationId xmlns:a16="http://schemas.microsoft.com/office/drawing/2014/main" id="{8AA6EF92-26D8-511C-C6BA-996A6C817F44}"/>
                </a:ext>
              </a:extLst>
            </p:cNvPr>
            <p:cNvSpPr/>
            <p:nvPr/>
          </p:nvSpPr>
          <p:spPr>
            <a:xfrm>
              <a:off x="8896926" y="357048"/>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1895181"/>
                <a:satOff val="-5439"/>
                <a:lumOff val="-870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5" name="TextBox 64">
              <a:extLst>
                <a:ext uri="{FF2B5EF4-FFF2-40B4-BE49-F238E27FC236}">
                  <a16:creationId xmlns:a16="http://schemas.microsoft.com/office/drawing/2014/main" id="{90818F7A-8166-484E-964E-0FA2F8B83977}"/>
                </a:ext>
              </a:extLst>
            </p:cNvPr>
            <p:cNvSpPr txBox="1"/>
            <p:nvPr/>
          </p:nvSpPr>
          <p:spPr>
            <a:xfrm>
              <a:off x="8896926" y="357048"/>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Teacher of the Deaf/Hard of Hearing</a:t>
              </a:r>
            </a:p>
          </p:txBody>
        </p:sp>
      </p:grpSp>
      <p:grpSp>
        <p:nvGrpSpPr>
          <p:cNvPr id="20" name="Group 19">
            <a:extLst>
              <a:ext uri="{FF2B5EF4-FFF2-40B4-BE49-F238E27FC236}">
                <a16:creationId xmlns:a16="http://schemas.microsoft.com/office/drawing/2014/main" id="{F7C69428-C462-C6A3-1368-D0783ABB880D}"/>
              </a:ext>
            </a:extLst>
          </p:cNvPr>
          <p:cNvGrpSpPr/>
          <p:nvPr/>
        </p:nvGrpSpPr>
        <p:grpSpPr>
          <a:xfrm>
            <a:off x="551969" y="2488531"/>
            <a:ext cx="1617389" cy="970433"/>
            <a:chOff x="1283" y="1489221"/>
            <a:chExt cx="1617389" cy="970433"/>
          </a:xfrm>
          <a:solidFill>
            <a:srgbClr val="114D69"/>
          </a:solidFill>
        </p:grpSpPr>
        <p:sp>
          <p:nvSpPr>
            <p:cNvPr id="62" name="Rectangle 61">
              <a:extLst>
                <a:ext uri="{FF2B5EF4-FFF2-40B4-BE49-F238E27FC236}">
                  <a16:creationId xmlns:a16="http://schemas.microsoft.com/office/drawing/2014/main" id="{6F3D9593-FC63-8017-502A-8527643799E1}"/>
                </a:ext>
              </a:extLst>
            </p:cNvPr>
            <p:cNvSpPr/>
            <p:nvPr/>
          </p:nvSpPr>
          <p:spPr>
            <a:xfrm>
              <a:off x="1283"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2274217"/>
                <a:satOff val="-6527"/>
                <a:lumOff val="-1045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3" name="TextBox 62">
              <a:extLst>
                <a:ext uri="{FF2B5EF4-FFF2-40B4-BE49-F238E27FC236}">
                  <a16:creationId xmlns:a16="http://schemas.microsoft.com/office/drawing/2014/main" id="{2749D004-D3C1-2885-AC57-551C45014793}"/>
                </a:ext>
              </a:extLst>
            </p:cNvPr>
            <p:cNvSpPr txBox="1"/>
            <p:nvPr/>
          </p:nvSpPr>
          <p:spPr>
            <a:xfrm>
              <a:off x="1283"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Social         Workers</a:t>
              </a:r>
            </a:p>
          </p:txBody>
        </p:sp>
      </p:grpSp>
      <p:grpSp>
        <p:nvGrpSpPr>
          <p:cNvPr id="23" name="Group 22">
            <a:extLst>
              <a:ext uri="{FF2B5EF4-FFF2-40B4-BE49-F238E27FC236}">
                <a16:creationId xmlns:a16="http://schemas.microsoft.com/office/drawing/2014/main" id="{489E5DB8-BC81-3C50-3BEC-4503937608CE}"/>
              </a:ext>
            </a:extLst>
          </p:cNvPr>
          <p:cNvGrpSpPr/>
          <p:nvPr/>
        </p:nvGrpSpPr>
        <p:grpSpPr>
          <a:xfrm>
            <a:off x="2257511" y="2458926"/>
            <a:ext cx="1617389" cy="970433"/>
            <a:chOff x="1780412" y="1489221"/>
            <a:chExt cx="1617389" cy="970433"/>
          </a:xfrm>
          <a:solidFill>
            <a:srgbClr val="114D69"/>
          </a:solidFill>
        </p:grpSpPr>
        <p:sp>
          <p:nvSpPr>
            <p:cNvPr id="60" name="Rectangle 59">
              <a:extLst>
                <a:ext uri="{FF2B5EF4-FFF2-40B4-BE49-F238E27FC236}">
                  <a16:creationId xmlns:a16="http://schemas.microsoft.com/office/drawing/2014/main" id="{06A50853-8E01-1524-6CBD-8F2DFAEF4181}"/>
                </a:ext>
              </a:extLst>
            </p:cNvPr>
            <p:cNvSpPr/>
            <p:nvPr/>
          </p:nvSpPr>
          <p:spPr>
            <a:xfrm>
              <a:off x="1780412"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2653253"/>
                <a:satOff val="-7615"/>
                <a:lumOff val="-1219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39F60D13-EBAD-D2E6-FE87-A5CBB0777FBD}"/>
                </a:ext>
              </a:extLst>
            </p:cNvPr>
            <p:cNvSpPr txBox="1"/>
            <p:nvPr/>
          </p:nvSpPr>
          <p:spPr>
            <a:xfrm>
              <a:off x="1780412"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Autism   Specialists</a:t>
              </a:r>
            </a:p>
          </p:txBody>
        </p:sp>
      </p:grpSp>
      <p:grpSp>
        <p:nvGrpSpPr>
          <p:cNvPr id="24" name="Group 23">
            <a:extLst>
              <a:ext uri="{FF2B5EF4-FFF2-40B4-BE49-F238E27FC236}">
                <a16:creationId xmlns:a16="http://schemas.microsoft.com/office/drawing/2014/main" id="{33347D10-6045-87CC-D74D-589F50A5DDAB}"/>
              </a:ext>
            </a:extLst>
          </p:cNvPr>
          <p:cNvGrpSpPr/>
          <p:nvPr/>
        </p:nvGrpSpPr>
        <p:grpSpPr>
          <a:xfrm>
            <a:off x="3953019" y="2468898"/>
            <a:ext cx="1617389" cy="970433"/>
            <a:chOff x="3559540" y="1489221"/>
            <a:chExt cx="1617389" cy="970433"/>
          </a:xfrm>
          <a:solidFill>
            <a:srgbClr val="114D69"/>
          </a:solidFill>
        </p:grpSpPr>
        <p:sp>
          <p:nvSpPr>
            <p:cNvPr id="58" name="Rectangle 57">
              <a:extLst>
                <a:ext uri="{FF2B5EF4-FFF2-40B4-BE49-F238E27FC236}">
                  <a16:creationId xmlns:a16="http://schemas.microsoft.com/office/drawing/2014/main" id="{C5476BB8-96AF-E863-26FD-C55F1B4AFE8D}"/>
                </a:ext>
              </a:extLst>
            </p:cNvPr>
            <p:cNvSpPr/>
            <p:nvPr/>
          </p:nvSpPr>
          <p:spPr>
            <a:xfrm>
              <a:off x="3559540"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3032289"/>
                <a:satOff val="-8703"/>
                <a:lumOff val="-1393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9" name="TextBox 58">
              <a:extLst>
                <a:ext uri="{FF2B5EF4-FFF2-40B4-BE49-F238E27FC236}">
                  <a16:creationId xmlns:a16="http://schemas.microsoft.com/office/drawing/2014/main" id="{76A13CD6-9966-A202-A8E5-BD42490304C7}"/>
                </a:ext>
              </a:extLst>
            </p:cNvPr>
            <p:cNvSpPr txBox="1"/>
            <p:nvPr/>
          </p:nvSpPr>
          <p:spPr>
            <a:xfrm>
              <a:off x="3559540"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Infant Massage Specialist</a:t>
              </a:r>
            </a:p>
          </p:txBody>
        </p:sp>
      </p:grpSp>
      <p:grpSp>
        <p:nvGrpSpPr>
          <p:cNvPr id="25" name="Group 24">
            <a:extLst>
              <a:ext uri="{FF2B5EF4-FFF2-40B4-BE49-F238E27FC236}">
                <a16:creationId xmlns:a16="http://schemas.microsoft.com/office/drawing/2014/main" id="{97A19D4C-84A6-DEBB-E53A-6D273BCE31AC}"/>
              </a:ext>
            </a:extLst>
          </p:cNvPr>
          <p:cNvGrpSpPr/>
          <p:nvPr/>
        </p:nvGrpSpPr>
        <p:grpSpPr>
          <a:xfrm>
            <a:off x="551139" y="3513485"/>
            <a:ext cx="1617389" cy="970433"/>
            <a:chOff x="5338669" y="1489221"/>
            <a:chExt cx="1617389" cy="970433"/>
          </a:xfrm>
          <a:solidFill>
            <a:srgbClr val="114D69"/>
          </a:solidFill>
        </p:grpSpPr>
        <p:sp>
          <p:nvSpPr>
            <p:cNvPr id="56" name="Rectangle 55">
              <a:extLst>
                <a:ext uri="{FF2B5EF4-FFF2-40B4-BE49-F238E27FC236}">
                  <a16:creationId xmlns:a16="http://schemas.microsoft.com/office/drawing/2014/main" id="{32DCC773-B286-0379-04CC-825E875D434B}"/>
                </a:ext>
              </a:extLst>
            </p:cNvPr>
            <p:cNvSpPr/>
            <p:nvPr/>
          </p:nvSpPr>
          <p:spPr>
            <a:xfrm>
              <a:off x="5338669"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3411325"/>
                <a:satOff val="-9790"/>
                <a:lumOff val="-15675"/>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57A41F24-7DC7-EA3A-7CA7-E1CFE8DDC4BC}"/>
                </a:ext>
              </a:extLst>
            </p:cNvPr>
            <p:cNvSpPr txBox="1"/>
            <p:nvPr/>
          </p:nvSpPr>
          <p:spPr>
            <a:xfrm>
              <a:off x="5338669"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FASD Coordination and Support</a:t>
              </a:r>
            </a:p>
          </p:txBody>
        </p:sp>
      </p:grpSp>
      <p:grpSp>
        <p:nvGrpSpPr>
          <p:cNvPr id="28" name="Group 27">
            <a:extLst>
              <a:ext uri="{FF2B5EF4-FFF2-40B4-BE49-F238E27FC236}">
                <a16:creationId xmlns:a16="http://schemas.microsoft.com/office/drawing/2014/main" id="{BBD92D03-376C-8971-4CB7-4868CF21F876}"/>
              </a:ext>
            </a:extLst>
          </p:cNvPr>
          <p:cNvGrpSpPr/>
          <p:nvPr/>
        </p:nvGrpSpPr>
        <p:grpSpPr>
          <a:xfrm>
            <a:off x="2257511" y="3502306"/>
            <a:ext cx="1617389" cy="970433"/>
            <a:chOff x="7117798" y="1489221"/>
            <a:chExt cx="1617389" cy="970433"/>
          </a:xfrm>
          <a:solidFill>
            <a:srgbClr val="114D69"/>
          </a:solidFill>
        </p:grpSpPr>
        <p:sp>
          <p:nvSpPr>
            <p:cNvPr id="54" name="Rectangle 53">
              <a:extLst>
                <a:ext uri="{FF2B5EF4-FFF2-40B4-BE49-F238E27FC236}">
                  <a16:creationId xmlns:a16="http://schemas.microsoft.com/office/drawing/2014/main" id="{B7D8F241-336C-3254-6BFC-AA3BF8E7A8A9}"/>
                </a:ext>
              </a:extLst>
            </p:cNvPr>
            <p:cNvSpPr/>
            <p:nvPr/>
          </p:nvSpPr>
          <p:spPr>
            <a:xfrm>
              <a:off x="7117798"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3790361"/>
                <a:satOff val="-10878"/>
                <a:lumOff val="-17417"/>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5" name="TextBox 54">
              <a:extLst>
                <a:ext uri="{FF2B5EF4-FFF2-40B4-BE49-F238E27FC236}">
                  <a16:creationId xmlns:a16="http://schemas.microsoft.com/office/drawing/2014/main" id="{45B667AE-F65C-B6DC-5ED6-7D00872C73B9}"/>
                </a:ext>
              </a:extLst>
            </p:cNvPr>
            <p:cNvSpPr txBox="1"/>
            <p:nvPr/>
          </p:nvSpPr>
          <p:spPr>
            <a:xfrm>
              <a:off x="7117798"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Developmental Disabilities Access Coordinator</a:t>
              </a:r>
            </a:p>
          </p:txBody>
        </p:sp>
      </p:grpSp>
      <p:grpSp>
        <p:nvGrpSpPr>
          <p:cNvPr id="30" name="Group 29">
            <a:extLst>
              <a:ext uri="{FF2B5EF4-FFF2-40B4-BE49-F238E27FC236}">
                <a16:creationId xmlns:a16="http://schemas.microsoft.com/office/drawing/2014/main" id="{8BE5DBEF-8445-AE1E-0B30-C4350847FE78}"/>
              </a:ext>
            </a:extLst>
          </p:cNvPr>
          <p:cNvGrpSpPr/>
          <p:nvPr/>
        </p:nvGrpSpPr>
        <p:grpSpPr>
          <a:xfrm>
            <a:off x="3954931" y="3492236"/>
            <a:ext cx="1617389" cy="970433"/>
            <a:chOff x="8896926" y="1489221"/>
            <a:chExt cx="1617389" cy="970433"/>
          </a:xfrm>
          <a:solidFill>
            <a:srgbClr val="114D69"/>
          </a:solidFill>
        </p:grpSpPr>
        <p:sp>
          <p:nvSpPr>
            <p:cNvPr id="52" name="Rectangle 51">
              <a:extLst>
                <a:ext uri="{FF2B5EF4-FFF2-40B4-BE49-F238E27FC236}">
                  <a16:creationId xmlns:a16="http://schemas.microsoft.com/office/drawing/2014/main" id="{A8460359-4547-E5F7-31ED-93F9C0D8AC5F}"/>
                </a:ext>
              </a:extLst>
            </p:cNvPr>
            <p:cNvSpPr/>
            <p:nvPr/>
          </p:nvSpPr>
          <p:spPr>
            <a:xfrm>
              <a:off x="8896926" y="1489221"/>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4169397"/>
                <a:satOff val="-11966"/>
                <a:lumOff val="-1915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3" name="TextBox 52">
              <a:extLst>
                <a:ext uri="{FF2B5EF4-FFF2-40B4-BE49-F238E27FC236}">
                  <a16:creationId xmlns:a16="http://schemas.microsoft.com/office/drawing/2014/main" id="{FFA2DCBA-E0F2-700E-FCE9-E9CCE83760E9}"/>
                </a:ext>
              </a:extLst>
            </p:cNvPr>
            <p:cNvSpPr txBox="1"/>
            <p:nvPr/>
          </p:nvSpPr>
          <p:spPr>
            <a:xfrm>
              <a:off x="8896926" y="1489221"/>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Family Service Coordinators</a:t>
              </a:r>
            </a:p>
          </p:txBody>
        </p:sp>
      </p:grpSp>
      <p:grpSp>
        <p:nvGrpSpPr>
          <p:cNvPr id="32" name="Group 31">
            <a:extLst>
              <a:ext uri="{FF2B5EF4-FFF2-40B4-BE49-F238E27FC236}">
                <a16:creationId xmlns:a16="http://schemas.microsoft.com/office/drawing/2014/main" id="{F0E3A7E6-7E77-18AF-99EA-25B4FF5BC435}"/>
              </a:ext>
            </a:extLst>
          </p:cNvPr>
          <p:cNvGrpSpPr/>
          <p:nvPr/>
        </p:nvGrpSpPr>
        <p:grpSpPr>
          <a:xfrm>
            <a:off x="551699" y="4538969"/>
            <a:ext cx="1617389" cy="970433"/>
            <a:chOff x="1283" y="2621393"/>
            <a:chExt cx="1617389" cy="970433"/>
          </a:xfrm>
          <a:solidFill>
            <a:srgbClr val="114D69"/>
          </a:solidFill>
        </p:grpSpPr>
        <p:sp>
          <p:nvSpPr>
            <p:cNvPr id="50" name="Rectangle 49">
              <a:extLst>
                <a:ext uri="{FF2B5EF4-FFF2-40B4-BE49-F238E27FC236}">
                  <a16:creationId xmlns:a16="http://schemas.microsoft.com/office/drawing/2014/main" id="{AF19CFB0-A732-B8F2-0DB2-5AFEDACC983E}"/>
                </a:ext>
              </a:extLst>
            </p:cNvPr>
            <p:cNvSpPr/>
            <p:nvPr/>
          </p:nvSpPr>
          <p:spPr>
            <a:xfrm>
              <a:off x="1283"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4548433"/>
                <a:satOff val="-13054"/>
                <a:lumOff val="-2090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1" name="TextBox 50">
              <a:extLst>
                <a:ext uri="{FF2B5EF4-FFF2-40B4-BE49-F238E27FC236}">
                  <a16:creationId xmlns:a16="http://schemas.microsoft.com/office/drawing/2014/main" id="{C8F09755-B937-8134-F822-6CED07765559}"/>
                </a:ext>
              </a:extLst>
            </p:cNvPr>
            <p:cNvSpPr txBox="1"/>
            <p:nvPr/>
          </p:nvSpPr>
          <p:spPr>
            <a:xfrm>
              <a:off x="1283"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Hearing and Vision Screeners</a:t>
              </a:r>
            </a:p>
          </p:txBody>
        </p:sp>
      </p:grpSp>
      <p:grpSp>
        <p:nvGrpSpPr>
          <p:cNvPr id="34" name="Group 33">
            <a:extLst>
              <a:ext uri="{FF2B5EF4-FFF2-40B4-BE49-F238E27FC236}">
                <a16:creationId xmlns:a16="http://schemas.microsoft.com/office/drawing/2014/main" id="{BFA698D2-4148-41CB-6A1C-BCFDADBB6D1D}"/>
              </a:ext>
            </a:extLst>
          </p:cNvPr>
          <p:cNvGrpSpPr/>
          <p:nvPr/>
        </p:nvGrpSpPr>
        <p:grpSpPr>
          <a:xfrm>
            <a:off x="2257511" y="4526704"/>
            <a:ext cx="1617389" cy="970433"/>
            <a:chOff x="1780412" y="2621393"/>
            <a:chExt cx="1617389" cy="970433"/>
          </a:xfrm>
          <a:solidFill>
            <a:srgbClr val="114D69"/>
          </a:solidFill>
        </p:grpSpPr>
        <p:sp>
          <p:nvSpPr>
            <p:cNvPr id="48" name="Rectangle 47">
              <a:extLst>
                <a:ext uri="{FF2B5EF4-FFF2-40B4-BE49-F238E27FC236}">
                  <a16:creationId xmlns:a16="http://schemas.microsoft.com/office/drawing/2014/main" id="{9D5E4B0F-D597-8B50-8FF2-6D990AB68BA8}"/>
                </a:ext>
              </a:extLst>
            </p:cNvPr>
            <p:cNvSpPr/>
            <p:nvPr/>
          </p:nvSpPr>
          <p:spPr>
            <a:xfrm>
              <a:off x="1780412"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4927469"/>
                <a:satOff val="-14142"/>
                <a:lumOff val="-22642"/>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9" name="TextBox 48">
              <a:extLst>
                <a:ext uri="{FF2B5EF4-FFF2-40B4-BE49-F238E27FC236}">
                  <a16:creationId xmlns:a16="http://schemas.microsoft.com/office/drawing/2014/main" id="{8562DFBC-5AC7-A82F-53EA-138314CC7ACB}"/>
                </a:ext>
              </a:extLst>
            </p:cNvPr>
            <p:cNvSpPr txBox="1"/>
            <p:nvPr/>
          </p:nvSpPr>
          <p:spPr>
            <a:xfrm>
              <a:off x="1780412"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Family Service Specialists</a:t>
              </a:r>
            </a:p>
          </p:txBody>
        </p:sp>
      </p:grpSp>
      <p:grpSp>
        <p:nvGrpSpPr>
          <p:cNvPr id="36" name="Group 35">
            <a:extLst>
              <a:ext uri="{FF2B5EF4-FFF2-40B4-BE49-F238E27FC236}">
                <a16:creationId xmlns:a16="http://schemas.microsoft.com/office/drawing/2014/main" id="{D92E0142-4351-D14F-A194-43B8DD25D40D}"/>
              </a:ext>
            </a:extLst>
          </p:cNvPr>
          <p:cNvGrpSpPr/>
          <p:nvPr/>
        </p:nvGrpSpPr>
        <p:grpSpPr>
          <a:xfrm>
            <a:off x="551138" y="5563923"/>
            <a:ext cx="1617389" cy="970433"/>
            <a:chOff x="3559540" y="2621393"/>
            <a:chExt cx="1617389" cy="970433"/>
          </a:xfrm>
          <a:solidFill>
            <a:srgbClr val="114D69"/>
          </a:solidFill>
        </p:grpSpPr>
        <p:sp>
          <p:nvSpPr>
            <p:cNvPr id="46" name="Rectangle 45">
              <a:extLst>
                <a:ext uri="{FF2B5EF4-FFF2-40B4-BE49-F238E27FC236}">
                  <a16:creationId xmlns:a16="http://schemas.microsoft.com/office/drawing/2014/main" id="{8F795EDF-D4FD-1496-7BD4-01FACF762DEE}"/>
                </a:ext>
              </a:extLst>
            </p:cNvPr>
            <p:cNvSpPr/>
            <p:nvPr/>
          </p:nvSpPr>
          <p:spPr>
            <a:xfrm>
              <a:off x="3559540"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5306505"/>
                <a:satOff val="-15230"/>
                <a:lumOff val="-24384"/>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7" name="TextBox 46">
              <a:extLst>
                <a:ext uri="{FF2B5EF4-FFF2-40B4-BE49-F238E27FC236}">
                  <a16:creationId xmlns:a16="http://schemas.microsoft.com/office/drawing/2014/main" id="{54C471B6-A5FF-5779-E03B-6F3AF5FB32A5}"/>
                </a:ext>
              </a:extLst>
            </p:cNvPr>
            <p:cNvSpPr txBox="1"/>
            <p:nvPr/>
          </p:nvSpPr>
          <p:spPr>
            <a:xfrm>
              <a:off x="3559540"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Billing Support Specialists</a:t>
              </a:r>
            </a:p>
          </p:txBody>
        </p:sp>
      </p:grpSp>
      <p:grpSp>
        <p:nvGrpSpPr>
          <p:cNvPr id="37" name="Group 36">
            <a:extLst>
              <a:ext uri="{FF2B5EF4-FFF2-40B4-BE49-F238E27FC236}">
                <a16:creationId xmlns:a16="http://schemas.microsoft.com/office/drawing/2014/main" id="{9DB84594-DA7C-CDF1-2DE9-7821B8DA75EE}"/>
              </a:ext>
            </a:extLst>
          </p:cNvPr>
          <p:cNvGrpSpPr/>
          <p:nvPr/>
        </p:nvGrpSpPr>
        <p:grpSpPr>
          <a:xfrm>
            <a:off x="2257511" y="5539697"/>
            <a:ext cx="1617389" cy="970433"/>
            <a:chOff x="5338669" y="2621393"/>
            <a:chExt cx="1617389" cy="970433"/>
          </a:xfrm>
          <a:solidFill>
            <a:srgbClr val="114D69"/>
          </a:solidFill>
        </p:grpSpPr>
        <p:sp>
          <p:nvSpPr>
            <p:cNvPr id="44" name="Rectangle 43">
              <a:extLst>
                <a:ext uri="{FF2B5EF4-FFF2-40B4-BE49-F238E27FC236}">
                  <a16:creationId xmlns:a16="http://schemas.microsoft.com/office/drawing/2014/main" id="{E7A60AFD-E5B7-39A2-FF0C-C5C1AEDFE783}"/>
                </a:ext>
              </a:extLst>
            </p:cNvPr>
            <p:cNvSpPr/>
            <p:nvPr/>
          </p:nvSpPr>
          <p:spPr>
            <a:xfrm>
              <a:off x="5338669"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5685542"/>
                <a:satOff val="-16317"/>
                <a:lumOff val="-26126"/>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5" name="TextBox 44">
              <a:extLst>
                <a:ext uri="{FF2B5EF4-FFF2-40B4-BE49-F238E27FC236}">
                  <a16:creationId xmlns:a16="http://schemas.microsoft.com/office/drawing/2014/main" id="{6647A87C-6B90-AC56-6268-5BC9EBFE721E}"/>
                </a:ext>
              </a:extLst>
            </p:cNvPr>
            <p:cNvSpPr txBox="1"/>
            <p:nvPr/>
          </p:nvSpPr>
          <p:spPr>
            <a:xfrm>
              <a:off x="5338669"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Program Support Specialist</a:t>
              </a:r>
            </a:p>
          </p:txBody>
        </p:sp>
      </p:grpSp>
      <p:grpSp>
        <p:nvGrpSpPr>
          <p:cNvPr id="38" name="Group 37">
            <a:extLst>
              <a:ext uri="{FF2B5EF4-FFF2-40B4-BE49-F238E27FC236}">
                <a16:creationId xmlns:a16="http://schemas.microsoft.com/office/drawing/2014/main" id="{4E501BA3-9016-5FCA-D64D-10BC08A3D11B}"/>
              </a:ext>
            </a:extLst>
          </p:cNvPr>
          <p:cNvGrpSpPr/>
          <p:nvPr/>
        </p:nvGrpSpPr>
        <p:grpSpPr>
          <a:xfrm>
            <a:off x="3963323" y="4526704"/>
            <a:ext cx="1617389" cy="970433"/>
            <a:chOff x="7117798" y="2621393"/>
            <a:chExt cx="1617389" cy="970433"/>
          </a:xfrm>
          <a:solidFill>
            <a:srgbClr val="114D69"/>
          </a:solidFill>
        </p:grpSpPr>
        <p:sp>
          <p:nvSpPr>
            <p:cNvPr id="42" name="Rectangle 41">
              <a:extLst>
                <a:ext uri="{FF2B5EF4-FFF2-40B4-BE49-F238E27FC236}">
                  <a16:creationId xmlns:a16="http://schemas.microsoft.com/office/drawing/2014/main" id="{217AC4B7-3DEA-ACF1-D1E3-5AB356D664F0}"/>
                </a:ext>
              </a:extLst>
            </p:cNvPr>
            <p:cNvSpPr/>
            <p:nvPr/>
          </p:nvSpPr>
          <p:spPr>
            <a:xfrm>
              <a:off x="7117798"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6064578"/>
                <a:satOff val="-17405"/>
                <a:lumOff val="-27867"/>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3" name="TextBox 42">
              <a:extLst>
                <a:ext uri="{FF2B5EF4-FFF2-40B4-BE49-F238E27FC236}">
                  <a16:creationId xmlns:a16="http://schemas.microsoft.com/office/drawing/2014/main" id="{3B02C168-4A2F-B39B-28F4-F97844495F54}"/>
                </a:ext>
              </a:extLst>
            </p:cNvPr>
            <p:cNvSpPr txBox="1"/>
            <p:nvPr/>
          </p:nvSpPr>
          <p:spPr>
            <a:xfrm>
              <a:off x="7117798"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Referral   Specialist</a:t>
              </a:r>
            </a:p>
          </p:txBody>
        </p:sp>
      </p:grpSp>
      <p:grpSp>
        <p:nvGrpSpPr>
          <p:cNvPr id="39" name="Group 38">
            <a:extLst>
              <a:ext uri="{FF2B5EF4-FFF2-40B4-BE49-F238E27FC236}">
                <a16:creationId xmlns:a16="http://schemas.microsoft.com/office/drawing/2014/main" id="{99CF823C-0CA8-5F78-CA81-9FBC8FDE382C}"/>
              </a:ext>
            </a:extLst>
          </p:cNvPr>
          <p:cNvGrpSpPr/>
          <p:nvPr/>
        </p:nvGrpSpPr>
        <p:grpSpPr>
          <a:xfrm>
            <a:off x="3963322" y="5550042"/>
            <a:ext cx="1617389" cy="970433"/>
            <a:chOff x="8896926" y="2621393"/>
            <a:chExt cx="1617389" cy="970433"/>
          </a:xfrm>
          <a:solidFill>
            <a:srgbClr val="114D69"/>
          </a:solidFill>
        </p:grpSpPr>
        <p:sp>
          <p:nvSpPr>
            <p:cNvPr id="40" name="Rectangle 39">
              <a:extLst>
                <a:ext uri="{FF2B5EF4-FFF2-40B4-BE49-F238E27FC236}">
                  <a16:creationId xmlns:a16="http://schemas.microsoft.com/office/drawing/2014/main" id="{74DB7922-1CE1-B2C6-4319-0BF957C31C88}"/>
                </a:ext>
              </a:extLst>
            </p:cNvPr>
            <p:cNvSpPr/>
            <p:nvPr/>
          </p:nvSpPr>
          <p:spPr>
            <a:xfrm>
              <a:off x="8896926" y="2621393"/>
              <a:ext cx="1617389" cy="970433"/>
            </a:xfrm>
            <a:prstGeom prst="rect">
              <a:avLst/>
            </a:prstGeom>
            <a:grpFill/>
          </p:spPr>
          <p:style>
            <a:lnRef idx="2">
              <a:schemeClr val="lt1">
                <a:hueOff val="0"/>
                <a:satOff val="0"/>
                <a:lumOff val="0"/>
                <a:alphaOff val="0"/>
              </a:schemeClr>
            </a:lnRef>
            <a:fillRef idx="1">
              <a:scrgbClr r="0" g="0" b="0"/>
            </a:fillRef>
            <a:effectRef idx="0">
              <a:schemeClr val="accent2">
                <a:hueOff val="6443614"/>
                <a:satOff val="-18493"/>
                <a:lumOff val="-29609"/>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TextBox 40">
              <a:extLst>
                <a:ext uri="{FF2B5EF4-FFF2-40B4-BE49-F238E27FC236}">
                  <a16:creationId xmlns:a16="http://schemas.microsoft.com/office/drawing/2014/main" id="{F35AD88E-75CE-BEF1-F814-E9B8B0A91024}"/>
                </a:ext>
              </a:extLst>
            </p:cNvPr>
            <p:cNvSpPr txBox="1"/>
            <p:nvPr/>
          </p:nvSpPr>
          <p:spPr>
            <a:xfrm>
              <a:off x="8896926" y="2621393"/>
              <a:ext cx="1617389" cy="97043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7150" tIns="57150" rIns="57150" bIns="571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Aptos" panose="02110004020202020204"/>
                  <a:ea typeface="+mn-ea"/>
                  <a:cs typeface="+mn-cs"/>
                </a:rPr>
                <a:t>Office and Financial Management </a:t>
              </a:r>
            </a:p>
          </p:txBody>
        </p:sp>
      </p:grpSp>
      <p:sp>
        <p:nvSpPr>
          <p:cNvPr id="81" name="Arrow: Curved Left 80">
            <a:extLst>
              <a:ext uri="{FF2B5EF4-FFF2-40B4-BE49-F238E27FC236}">
                <a16:creationId xmlns:a16="http://schemas.microsoft.com/office/drawing/2014/main" id="{F3103AE9-A08A-7198-E110-979027781635}"/>
              </a:ext>
            </a:extLst>
          </p:cNvPr>
          <p:cNvSpPr/>
          <p:nvPr/>
        </p:nvSpPr>
        <p:spPr>
          <a:xfrm rot="2620152">
            <a:off x="6213395" y="1107177"/>
            <a:ext cx="816396" cy="2110428"/>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7" name="Oval 76">
            <a:extLst>
              <a:ext uri="{FF2B5EF4-FFF2-40B4-BE49-F238E27FC236}">
                <a16:creationId xmlns:a16="http://schemas.microsoft.com/office/drawing/2014/main" id="{2A6EE37C-D2A9-0FC7-4393-3FE88C7500EB}"/>
              </a:ext>
            </a:extLst>
          </p:cNvPr>
          <p:cNvSpPr/>
          <p:nvPr/>
        </p:nvSpPr>
        <p:spPr>
          <a:xfrm>
            <a:off x="6096000" y="237590"/>
            <a:ext cx="1258898" cy="1137053"/>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ystical Woods Smooth Script" panose="02000500000000000000" pitchFamily="2" charset="0"/>
                <a:ea typeface="+mn-ea"/>
                <a:cs typeface="+mn-cs"/>
              </a:rPr>
              <a:t>Our Team</a:t>
            </a:r>
          </a:p>
        </p:txBody>
      </p:sp>
      <p:sp>
        <p:nvSpPr>
          <p:cNvPr id="82" name="Arrow: Curved Left 81">
            <a:extLst>
              <a:ext uri="{FF2B5EF4-FFF2-40B4-BE49-F238E27FC236}">
                <a16:creationId xmlns:a16="http://schemas.microsoft.com/office/drawing/2014/main" id="{0AB2E60F-7321-0DE4-7FCF-951B4CFE1478}"/>
              </a:ext>
            </a:extLst>
          </p:cNvPr>
          <p:cNvSpPr/>
          <p:nvPr/>
        </p:nvSpPr>
        <p:spPr>
          <a:xfrm rot="7879135">
            <a:off x="9155438" y="2732085"/>
            <a:ext cx="816396" cy="2406239"/>
          </a:xfrm>
          <a:prstGeom prst="curved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8" name="Oval 77">
            <a:extLst>
              <a:ext uri="{FF2B5EF4-FFF2-40B4-BE49-F238E27FC236}">
                <a16:creationId xmlns:a16="http://schemas.microsoft.com/office/drawing/2014/main" id="{E28F2B95-12D2-C4D2-6BCE-3D23434772B7}"/>
              </a:ext>
            </a:extLst>
          </p:cNvPr>
          <p:cNvSpPr/>
          <p:nvPr/>
        </p:nvSpPr>
        <p:spPr>
          <a:xfrm>
            <a:off x="10361098" y="4029322"/>
            <a:ext cx="1419992" cy="1149335"/>
          </a:xfrm>
          <a:prstGeom prst="ellipse">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ystical Woods Smooth Script" panose="02000500000000000000" pitchFamily="2" charset="0"/>
                <a:ea typeface="+mn-ea"/>
                <a:cs typeface="+mn-cs"/>
              </a:rPr>
              <a:t>Our Region</a:t>
            </a:r>
          </a:p>
        </p:txBody>
      </p:sp>
    </p:spTree>
    <p:extLst>
      <p:ext uri="{BB962C8B-B14F-4D97-AF65-F5344CB8AC3E}">
        <p14:creationId xmlns:p14="http://schemas.microsoft.com/office/powerpoint/2010/main" val="29209269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A621DDF-2DC9-32B6-7369-72BA3FAE8520}"/>
              </a:ext>
            </a:extLst>
          </p:cNvPr>
          <p:cNvSpPr>
            <a:spLocks noGrp="1"/>
          </p:cNvSpPr>
          <p:nvPr>
            <p:ph type="title"/>
          </p:nvPr>
        </p:nvSpPr>
        <p:spPr>
          <a:xfrm>
            <a:off x="572493" y="238539"/>
            <a:ext cx="11018520" cy="1434415"/>
          </a:xfrm>
        </p:spPr>
        <p:txBody>
          <a:bodyPr anchor="b">
            <a:normAutofit/>
          </a:bodyPr>
          <a:lstStyle/>
          <a:p>
            <a:r>
              <a:rPr lang="en-US" sz="5400" dirty="0">
                <a:solidFill>
                  <a:schemeClr val="accent1"/>
                </a:solidFill>
                <a:latin typeface="Futura Std Light" panose="020B0402020204020303" pitchFamily="34" charset="0"/>
              </a:rPr>
              <a:t>ACCA PROGRAMS</a:t>
            </a:r>
          </a:p>
        </p:txBody>
      </p:sp>
      <p:sp>
        <p:nvSpPr>
          <p:cNvPr id="3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CE3A7846-0BC0-E05D-CE6C-B5A4014BA487}"/>
              </a:ext>
            </a:extLst>
          </p:cNvPr>
          <p:cNvSpPr>
            <a:spLocks noGrp="1"/>
          </p:cNvSpPr>
          <p:nvPr>
            <p:ph idx="1"/>
          </p:nvPr>
        </p:nvSpPr>
        <p:spPr>
          <a:xfrm>
            <a:off x="572492" y="2071316"/>
            <a:ext cx="8469907" cy="4440690"/>
          </a:xfrm>
        </p:spPr>
        <p:txBody>
          <a:bodyPr anchor="t">
            <a:normAutofit fontScale="40000" lnSpcReduction="20000"/>
          </a:bodyPr>
          <a:lstStyle/>
          <a:p>
            <a:r>
              <a:rPr lang="en-US" sz="5500" b="1" dirty="0">
                <a:solidFill>
                  <a:schemeClr val="accent1"/>
                </a:solidFill>
                <a:latin typeface="Futura Std Light" panose="020B0402020204020303" pitchFamily="34" charset="0"/>
              </a:rPr>
              <a:t>Child &amp; Family Wellness Program</a:t>
            </a:r>
          </a:p>
          <a:p>
            <a:pPr lvl="1"/>
            <a:r>
              <a:rPr lang="en-US" sz="4200" b="1" dirty="0">
                <a:solidFill>
                  <a:schemeClr val="accent1"/>
                </a:solidFill>
                <a:latin typeface="Futura Std Light" panose="020B0402020204020303" pitchFamily="34" charset="0"/>
              </a:rPr>
              <a:t>FASD Diagnostic Team</a:t>
            </a:r>
          </a:p>
          <a:p>
            <a:pPr lvl="1"/>
            <a:r>
              <a:rPr lang="en-US" sz="4200" b="1" dirty="0">
                <a:solidFill>
                  <a:schemeClr val="accent1"/>
                </a:solidFill>
                <a:latin typeface="Futura Std Light" panose="020B0402020204020303" pitchFamily="34" charset="0"/>
              </a:rPr>
              <a:t>Clinical Mental Health Services</a:t>
            </a:r>
          </a:p>
          <a:p>
            <a:pPr lvl="1"/>
            <a:r>
              <a:rPr lang="en-US" sz="4200" b="1" dirty="0">
                <a:solidFill>
                  <a:schemeClr val="accent1"/>
                </a:solidFill>
                <a:latin typeface="Futura Std Light" panose="020B0402020204020303" pitchFamily="34" charset="0"/>
              </a:rPr>
              <a:t>Infant Early Childhood Mental Health Services</a:t>
            </a:r>
          </a:p>
          <a:p>
            <a:pPr marL="0" indent="0">
              <a:buNone/>
            </a:pPr>
            <a:endParaRPr lang="en-US" sz="3600" b="1" dirty="0">
              <a:solidFill>
                <a:schemeClr val="accent1"/>
              </a:solidFill>
              <a:latin typeface="Futura Std Light" panose="020B0402020204020303" pitchFamily="34" charset="0"/>
            </a:endParaRPr>
          </a:p>
          <a:p>
            <a:r>
              <a:rPr lang="en-US" sz="5500" b="1" dirty="0">
                <a:solidFill>
                  <a:schemeClr val="accent1"/>
                </a:solidFill>
                <a:latin typeface="Futura Std Light" panose="020B0402020204020303" pitchFamily="34" charset="0"/>
              </a:rPr>
              <a:t>Developmental Disabilities Resource Connection</a:t>
            </a:r>
          </a:p>
          <a:p>
            <a:pPr lvl="1"/>
            <a:r>
              <a:rPr lang="en-US" sz="4200" b="1" dirty="0">
                <a:solidFill>
                  <a:schemeClr val="accent1"/>
                </a:solidFill>
                <a:latin typeface="Futura Std Light" panose="020B0402020204020303" pitchFamily="34" charset="0"/>
              </a:rPr>
              <a:t>Waiver and resources for individuals with disabilities</a:t>
            </a:r>
          </a:p>
          <a:p>
            <a:pPr marL="0" indent="0">
              <a:buNone/>
            </a:pPr>
            <a:endParaRPr lang="en-US" sz="3600" b="1" dirty="0">
              <a:solidFill>
                <a:schemeClr val="accent1"/>
              </a:solidFill>
              <a:latin typeface="Futura Std Light" panose="020B0402020204020303" pitchFamily="34" charset="0"/>
            </a:endParaRPr>
          </a:p>
          <a:p>
            <a:r>
              <a:rPr lang="en-US" sz="5500" b="1" dirty="0">
                <a:solidFill>
                  <a:schemeClr val="accent1"/>
                </a:solidFill>
                <a:latin typeface="Futura Std Light" panose="020B0402020204020303" pitchFamily="34" charset="0"/>
              </a:rPr>
              <a:t>Infant Learning Program</a:t>
            </a:r>
          </a:p>
          <a:p>
            <a:pPr lvl="1"/>
            <a:r>
              <a:rPr lang="en-US" sz="4200" b="1" dirty="0">
                <a:solidFill>
                  <a:schemeClr val="accent1"/>
                </a:solidFill>
                <a:latin typeface="Futura Std Light" panose="020B0402020204020303" pitchFamily="34" charset="0"/>
              </a:rPr>
              <a:t>Early Intervention/Special Education Services for children birth to age 3</a:t>
            </a:r>
          </a:p>
          <a:p>
            <a:pPr marL="0" indent="0">
              <a:buNone/>
            </a:pPr>
            <a:endParaRPr lang="en-US" sz="3600" b="1" dirty="0">
              <a:solidFill>
                <a:schemeClr val="accent1"/>
              </a:solidFill>
              <a:latin typeface="Futura Std Light" panose="020B0402020204020303" pitchFamily="34" charset="0"/>
            </a:endParaRPr>
          </a:p>
          <a:p>
            <a:r>
              <a:rPr lang="en-US" sz="5500" b="1" dirty="0">
                <a:solidFill>
                  <a:schemeClr val="accent1"/>
                </a:solidFill>
                <a:latin typeface="Futura Std Light" panose="020B0402020204020303" pitchFamily="34" charset="0"/>
              </a:rPr>
              <a:t>Loan Closet</a:t>
            </a:r>
          </a:p>
          <a:p>
            <a:pPr lvl="1"/>
            <a:r>
              <a:rPr lang="en-US" sz="4200" b="1" dirty="0">
                <a:solidFill>
                  <a:schemeClr val="accent1"/>
                </a:solidFill>
                <a:latin typeface="Futura Std Light" panose="020B0402020204020303" pitchFamily="34" charset="0"/>
              </a:rPr>
              <a:t>Adaptive mobility equipment</a:t>
            </a:r>
            <a:endParaRPr lang="en-US" sz="2300" b="0" i="0" u="none" strike="noStrike" baseline="0" dirty="0">
              <a:latin typeface="Futura Std Light" panose="020B0402020204020303" pitchFamily="34" charset="0"/>
            </a:endParaRPr>
          </a:p>
        </p:txBody>
      </p:sp>
      <p:pic>
        <p:nvPicPr>
          <p:cNvPr id="4" name="Picture 3">
            <a:extLst>
              <a:ext uri="{FF2B5EF4-FFF2-40B4-BE49-F238E27FC236}">
                <a16:creationId xmlns:a16="http://schemas.microsoft.com/office/drawing/2014/main" id="{6EB75A0B-A95E-5F27-E9A5-DC34074EE87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351082" y="4173812"/>
            <a:ext cx="2669533" cy="2445649"/>
          </a:xfrm>
          <a:prstGeom prst="rect">
            <a:avLst/>
          </a:prstGeom>
        </p:spPr>
      </p:pic>
    </p:spTree>
    <p:extLst>
      <p:ext uri="{BB962C8B-B14F-4D97-AF65-F5344CB8AC3E}">
        <p14:creationId xmlns:p14="http://schemas.microsoft.com/office/powerpoint/2010/main" val="229017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CBED4D-2354-7BC5-8954-C15D1C3A9FF1}"/>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39225F6D-5C43-38C7-32E1-D63ED974A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B6CC43F-7687-A259-8C02-02DDC319F2D9}"/>
              </a:ext>
            </a:extLst>
          </p:cNvPr>
          <p:cNvSpPr>
            <a:spLocks noGrp="1"/>
          </p:cNvSpPr>
          <p:nvPr>
            <p:ph type="title"/>
          </p:nvPr>
        </p:nvSpPr>
        <p:spPr>
          <a:xfrm>
            <a:off x="572493" y="238539"/>
            <a:ext cx="11018520" cy="1434415"/>
          </a:xfrm>
        </p:spPr>
        <p:txBody>
          <a:bodyPr anchor="b">
            <a:normAutofit/>
          </a:bodyPr>
          <a:lstStyle/>
          <a:p>
            <a:r>
              <a:rPr lang="en-US" sz="5400" dirty="0">
                <a:solidFill>
                  <a:schemeClr val="accent1"/>
                </a:solidFill>
                <a:latin typeface="Futura Std Light" panose="020B0402020204020303" pitchFamily="34" charset="0"/>
              </a:rPr>
              <a:t>ACCA UPDATES</a:t>
            </a:r>
          </a:p>
        </p:txBody>
      </p:sp>
      <p:sp>
        <p:nvSpPr>
          <p:cNvPr id="34" name="sketchy line">
            <a:extLst>
              <a:ext uri="{FF2B5EF4-FFF2-40B4-BE49-F238E27FC236}">
                <a16:creationId xmlns:a16="http://schemas.microsoft.com/office/drawing/2014/main" id="{D7E7B416-BC35-FF03-0746-2AE738E7F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Content Placeholder 2">
            <a:extLst>
              <a:ext uri="{FF2B5EF4-FFF2-40B4-BE49-F238E27FC236}">
                <a16:creationId xmlns:a16="http://schemas.microsoft.com/office/drawing/2014/main" id="{102AA12D-25B7-B268-42FB-5B50CA093F27}"/>
              </a:ext>
            </a:extLst>
          </p:cNvPr>
          <p:cNvSpPr>
            <a:spLocks noGrp="1"/>
          </p:cNvSpPr>
          <p:nvPr>
            <p:ph idx="1"/>
          </p:nvPr>
        </p:nvSpPr>
        <p:spPr>
          <a:xfrm>
            <a:off x="572492" y="2071316"/>
            <a:ext cx="10972799" cy="4119172"/>
          </a:xfrm>
        </p:spPr>
        <p:txBody>
          <a:bodyPr anchor="t">
            <a:normAutofit/>
          </a:bodyPr>
          <a:lstStyle/>
          <a:p>
            <a:r>
              <a:rPr lang="en-US" sz="3000" b="1" dirty="0">
                <a:solidFill>
                  <a:schemeClr val="accent1"/>
                </a:solidFill>
                <a:latin typeface="Futura Std Light" panose="020B0402020204020303" pitchFamily="34" charset="0"/>
              </a:rPr>
              <a:t>Child &amp; Family Wellness Program</a:t>
            </a:r>
          </a:p>
          <a:p>
            <a:pPr lvl="1">
              <a:buFont typeface="Wingdings" panose="05000000000000000000" pitchFamily="2" charset="2"/>
              <a:buChar char="ü"/>
            </a:pPr>
            <a:r>
              <a:rPr lang="en-US" sz="2600" b="1" dirty="0">
                <a:solidFill>
                  <a:schemeClr val="accent1"/>
                </a:solidFill>
                <a:latin typeface="Futura Std Light" panose="020B0402020204020303" pitchFamily="34" charset="0"/>
              </a:rPr>
              <a:t>Accreditation and Medicaid Licensing for behavioral health services.</a:t>
            </a:r>
          </a:p>
          <a:p>
            <a:pPr lvl="1">
              <a:buFont typeface="Wingdings" panose="05000000000000000000" pitchFamily="2" charset="2"/>
              <a:buChar char="ü"/>
            </a:pPr>
            <a:r>
              <a:rPr lang="en-US" sz="2600" b="1" dirty="0">
                <a:solidFill>
                  <a:schemeClr val="accent1"/>
                </a:solidFill>
                <a:latin typeface="Futura Std Light" panose="020B0402020204020303" pitchFamily="34" charset="0"/>
              </a:rPr>
              <a:t>Now accepting children for clinical services (waitlist)</a:t>
            </a:r>
          </a:p>
          <a:p>
            <a:r>
              <a:rPr lang="en-US" b="1" dirty="0">
                <a:solidFill>
                  <a:schemeClr val="accent1"/>
                </a:solidFill>
                <a:latin typeface="Futura Std Light" panose="020B0402020204020303" pitchFamily="34" charset="0"/>
              </a:rPr>
              <a:t>Developmental Disabilities Resource Connection</a:t>
            </a:r>
          </a:p>
          <a:p>
            <a:pPr lvl="1">
              <a:buFont typeface="Wingdings" panose="05000000000000000000" pitchFamily="2" charset="2"/>
              <a:buChar char="ü"/>
            </a:pPr>
            <a:r>
              <a:rPr lang="en-US" b="1" dirty="0">
                <a:solidFill>
                  <a:schemeClr val="accent1"/>
                </a:solidFill>
                <a:latin typeface="Futura Std Light" panose="020B0402020204020303" pitchFamily="34" charset="0"/>
              </a:rPr>
              <a:t>Statewide support for resource connection</a:t>
            </a:r>
          </a:p>
          <a:p>
            <a:r>
              <a:rPr lang="en-US" sz="3000" b="1" dirty="0">
                <a:solidFill>
                  <a:schemeClr val="accent1"/>
                </a:solidFill>
                <a:latin typeface="Futura Std Light" panose="020B0402020204020303" pitchFamily="34" charset="0"/>
              </a:rPr>
              <a:t>Infant Learning Program</a:t>
            </a:r>
          </a:p>
          <a:p>
            <a:pPr lvl="1">
              <a:buFont typeface="Wingdings" panose="05000000000000000000" pitchFamily="2" charset="2"/>
              <a:buChar char="ü"/>
            </a:pPr>
            <a:r>
              <a:rPr lang="en-US" sz="2600" b="1" dirty="0">
                <a:solidFill>
                  <a:schemeClr val="accent1"/>
                </a:solidFill>
                <a:latin typeface="Futura Std Light" panose="020B0402020204020303" pitchFamily="34" charset="0"/>
              </a:rPr>
              <a:t>Working on legislation to expand early intervention services</a:t>
            </a:r>
            <a:endParaRPr lang="en-US" b="1" dirty="0">
              <a:latin typeface="Futura Std Light" panose="020B0402020204020303" pitchFamily="34" charset="0"/>
            </a:endParaRPr>
          </a:p>
          <a:p>
            <a:pPr marL="0" indent="0">
              <a:buNone/>
            </a:pPr>
            <a:endParaRPr lang="en-US" sz="3600" b="1" dirty="0">
              <a:latin typeface="Futura Std Light" panose="020B0402020204020303" pitchFamily="34" charset="0"/>
            </a:endParaRPr>
          </a:p>
          <a:p>
            <a:pPr marL="0" indent="0">
              <a:buNone/>
            </a:pPr>
            <a:endParaRPr lang="en-US" sz="1700" b="0" i="0" u="none" strike="noStrike" baseline="0" dirty="0">
              <a:latin typeface="Futura Std Light" panose="020B0402020204020303" pitchFamily="34" charset="0"/>
            </a:endParaRPr>
          </a:p>
        </p:txBody>
      </p:sp>
    </p:spTree>
    <p:extLst>
      <p:ext uri="{BB962C8B-B14F-4D97-AF65-F5344CB8AC3E}">
        <p14:creationId xmlns:p14="http://schemas.microsoft.com/office/powerpoint/2010/main" val="1362439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06C86E7-365F-70F5-A804-843D5D3D901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2EB77D-AB42-0DEC-4501-A1A19969DA2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9B3939F-2E00-0461-A7EE-54E49EABE2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5568" y="0"/>
            <a:ext cx="8180864" cy="6858000"/>
          </a:xfrm>
          <a:prstGeom prst="rect">
            <a:avLst/>
          </a:prstGeom>
        </p:spPr>
      </p:pic>
    </p:spTree>
    <p:extLst>
      <p:ext uri="{BB962C8B-B14F-4D97-AF65-F5344CB8AC3E}">
        <p14:creationId xmlns:p14="http://schemas.microsoft.com/office/powerpoint/2010/main" val="29603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D4E60D-2867-4F0F-9ED5-478E16374C7C}"/>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A57E1DE1-E045-BCF7-4561-2CF86E1B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706DAADE-78A0-E279-DDF9-97F5B2AEE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5965F4E-8B47-12AB-C422-FB668F41FAD3}"/>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5400" kern="1200" dirty="0">
                <a:solidFill>
                  <a:srgbClr val="FFFFFF"/>
                </a:solidFill>
                <a:latin typeface="Futura Std Light" panose="020B0402020204020303" pitchFamily="34" charset="0"/>
              </a:rPr>
              <a:t>Referrals</a:t>
            </a:r>
          </a:p>
        </p:txBody>
      </p:sp>
      <p:sp>
        <p:nvSpPr>
          <p:cNvPr id="29" name="Arc 28">
            <a:extLst>
              <a:ext uri="{FF2B5EF4-FFF2-40B4-BE49-F238E27FC236}">
                <a16:creationId xmlns:a16="http://schemas.microsoft.com/office/drawing/2014/main" id="{597753E2-5576-E1F0-555D-0036FA9FD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Content Placeholder 9">
            <a:extLst>
              <a:ext uri="{FF2B5EF4-FFF2-40B4-BE49-F238E27FC236}">
                <a16:creationId xmlns:a16="http://schemas.microsoft.com/office/drawing/2014/main" id="{39A1C4EB-4C8F-12A5-9446-03F79B867BAB}"/>
              </a:ext>
            </a:extLst>
          </p:cNvPr>
          <p:cNvSpPr>
            <a:spLocks noGrp="1"/>
          </p:cNvSpPr>
          <p:nvPr>
            <p:ph idx="1"/>
          </p:nvPr>
        </p:nvSpPr>
        <p:spPr>
          <a:xfrm>
            <a:off x="4641599" y="792749"/>
            <a:ext cx="6502742" cy="5272502"/>
          </a:xfrm>
        </p:spPr>
        <p:txBody>
          <a:bodyPr>
            <a:normAutofit fontScale="92500" lnSpcReduction="20000"/>
          </a:bodyPr>
          <a:lstStyle/>
          <a:p>
            <a:pPr marL="0" indent="0" algn="just">
              <a:buNone/>
            </a:pPr>
            <a:r>
              <a:rPr lang="en-US" b="1" dirty="0">
                <a:solidFill>
                  <a:schemeClr val="accent1"/>
                </a:solidFill>
                <a:latin typeface="Futura Std Light" panose="020B0402020204020303"/>
              </a:rPr>
              <a:t>Referrals can be made to any of our programs by individuals or other providers in the communities. Visit our website or email us to learn more about programs available in your region.</a:t>
            </a:r>
          </a:p>
          <a:p>
            <a:pPr marL="0" indent="0">
              <a:buNone/>
            </a:pPr>
            <a:endParaRPr lang="en-US" b="1" dirty="0">
              <a:solidFill>
                <a:schemeClr val="accent1"/>
              </a:solidFill>
            </a:endParaRPr>
          </a:p>
          <a:p>
            <a:pPr marL="0" indent="0">
              <a:buNone/>
            </a:pPr>
            <a:r>
              <a:rPr lang="en-US" b="1" dirty="0">
                <a:solidFill>
                  <a:schemeClr val="accent1"/>
                </a:solidFill>
              </a:rPr>
              <a:t>	</a:t>
            </a:r>
            <a:r>
              <a:rPr lang="en-US" b="1" dirty="0">
                <a:solidFill>
                  <a:schemeClr val="accent1"/>
                </a:solidFill>
                <a:latin typeface="Futura Std Light" panose="020B0402020204020303" pitchFamily="34" charset="0"/>
              </a:rPr>
              <a:t>	www.alaskacenter.org</a:t>
            </a:r>
          </a:p>
          <a:p>
            <a:pPr marL="0" indent="0">
              <a:buNone/>
            </a:pPr>
            <a:endParaRPr lang="en-US" b="1" dirty="0">
              <a:solidFill>
                <a:schemeClr val="accent1"/>
              </a:solidFill>
              <a:latin typeface="Futura Std Light" panose="020B0402020204020303" pitchFamily="34" charset="0"/>
            </a:endParaRPr>
          </a:p>
          <a:p>
            <a:pPr marL="0" indent="0">
              <a:buNone/>
            </a:pPr>
            <a:r>
              <a:rPr lang="en-US" b="1" dirty="0">
                <a:solidFill>
                  <a:schemeClr val="accent1"/>
                </a:solidFill>
                <a:latin typeface="Futura Std Light" panose="020B0402020204020303" pitchFamily="34" charset="0"/>
              </a:rPr>
              <a:t>		907-456-4003</a:t>
            </a:r>
          </a:p>
          <a:p>
            <a:pPr marL="0" indent="0">
              <a:buNone/>
            </a:pPr>
            <a:endParaRPr lang="en-US" b="1" dirty="0">
              <a:solidFill>
                <a:schemeClr val="accent1"/>
              </a:solidFill>
            </a:endParaRPr>
          </a:p>
          <a:p>
            <a:pPr marL="0" indent="0" algn="just">
              <a:buNone/>
            </a:pPr>
            <a:r>
              <a:rPr lang="en-US" b="1" dirty="0">
                <a:solidFill>
                  <a:schemeClr val="accent1"/>
                </a:solidFill>
                <a:latin typeface="Futura Std Light" panose="020B0402020204020303" pitchFamily="34" charset="0"/>
              </a:rPr>
              <a:t>ACCA programs are voluntary, and we respect individual choice to decline referral to our services.</a:t>
            </a:r>
          </a:p>
        </p:txBody>
      </p:sp>
      <p:pic>
        <p:nvPicPr>
          <p:cNvPr id="7" name="Graphic 6" descr="Internet with solid fill">
            <a:extLst>
              <a:ext uri="{FF2B5EF4-FFF2-40B4-BE49-F238E27FC236}">
                <a16:creationId xmlns:a16="http://schemas.microsoft.com/office/drawing/2014/main" id="{36BCA678-EC4F-3BF7-5EAA-B76CFC608B3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464865" y="2671797"/>
            <a:ext cx="914400" cy="914400"/>
          </a:xfrm>
          <a:prstGeom prst="rect">
            <a:avLst/>
          </a:prstGeom>
        </p:spPr>
      </p:pic>
      <p:pic>
        <p:nvPicPr>
          <p:cNvPr id="8" name="Graphic 7" descr="Receiver with solid fill">
            <a:extLst>
              <a:ext uri="{FF2B5EF4-FFF2-40B4-BE49-F238E27FC236}">
                <a16:creationId xmlns:a16="http://schemas.microsoft.com/office/drawing/2014/main" id="{15C1DDE1-D25C-9E34-358C-EA4517556AE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8800" y="3699306"/>
            <a:ext cx="566530" cy="566530"/>
          </a:xfrm>
          <a:prstGeom prst="rect">
            <a:avLst/>
          </a:prstGeom>
        </p:spPr>
      </p:pic>
      <p:pic>
        <p:nvPicPr>
          <p:cNvPr id="4" name="Picture 3" descr="A qr code with blue squares&#10;&#10;AI-generated content may be incorrect.">
            <a:extLst>
              <a:ext uri="{FF2B5EF4-FFF2-40B4-BE49-F238E27FC236}">
                <a16:creationId xmlns:a16="http://schemas.microsoft.com/office/drawing/2014/main" id="{111C7702-9472-329F-5F31-4472502D93FE}"/>
              </a:ext>
            </a:extLst>
          </p:cNvPr>
          <p:cNvPicPr>
            <a:picLocks noChangeAspect="1"/>
          </p:cNvPicPr>
          <p:nvPr/>
        </p:nvPicPr>
        <p:blipFill>
          <a:blip r:embed="rId4" cstate="email">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10440803" y="2989681"/>
            <a:ext cx="1193032" cy="1193032"/>
          </a:xfrm>
          <a:prstGeom prst="rect">
            <a:avLst/>
          </a:prstGeom>
        </p:spPr>
      </p:pic>
    </p:spTree>
    <p:extLst>
      <p:ext uri="{BB962C8B-B14F-4D97-AF65-F5344CB8AC3E}">
        <p14:creationId xmlns:p14="http://schemas.microsoft.com/office/powerpoint/2010/main" val="5656332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343D58A-81A3-942F-F844-BA9E39306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205503-6160-3BE1-6C7D-5E21692AE052}"/>
              </a:ext>
            </a:extLst>
          </p:cNvPr>
          <p:cNvSpPr>
            <a:spLocks noGrp="1"/>
          </p:cNvSpPr>
          <p:nvPr>
            <p:ph type="title"/>
          </p:nvPr>
        </p:nvSpPr>
        <p:spPr>
          <a:xfrm>
            <a:off x="838200" y="2766218"/>
            <a:ext cx="10515600" cy="1325563"/>
          </a:xfrm>
        </p:spPr>
        <p:txBody>
          <a:bodyPr>
            <a:normAutofit fontScale="90000"/>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Meredith Maple</a:t>
            </a:r>
            <a:br>
              <a:rPr lang="en-US" sz="6000" b="1" dirty="0">
                <a:solidFill>
                  <a:srgbClr val="02698C"/>
                </a:solidFill>
                <a:latin typeface="Source Sans Pro SemiBold" panose="020B0503030403020204" pitchFamily="34" charset="0"/>
                <a:ea typeface="Source Sans Pro SemiBold" panose="020B0503030403020204" pitchFamily="34" charset="0"/>
              </a:rPr>
            </a:br>
            <a:r>
              <a:rPr lang="en-US" sz="4000" b="1" dirty="0">
                <a:solidFill>
                  <a:srgbClr val="02698C"/>
                </a:solidFill>
                <a:latin typeface="Source Sans Pro SemiBold" panose="020B0503030403020204" pitchFamily="34" charset="0"/>
                <a:ea typeface="Source Sans Pro SemiBold" panose="020B0503030403020204" pitchFamily="34" charset="0"/>
              </a:rPr>
              <a:t>Executive Director</a:t>
            </a:r>
            <a:endParaRPr lang="en-US" sz="6000" b="1" dirty="0">
              <a:solidFill>
                <a:srgbClr val="02698C"/>
              </a:solidFill>
              <a:latin typeface="Source Sans Pro SemiBold" panose="020B0503030403020204" pitchFamily="34" charset="0"/>
              <a:ea typeface="Source Sans Pro SemiBold" panose="020B0503030403020204" pitchFamily="34" charset="0"/>
            </a:endParaRPr>
          </a:p>
        </p:txBody>
      </p:sp>
      <p:sp>
        <p:nvSpPr>
          <p:cNvPr id="3" name="Content Placeholder 2">
            <a:extLst>
              <a:ext uri="{FF2B5EF4-FFF2-40B4-BE49-F238E27FC236}">
                <a16:creationId xmlns:a16="http://schemas.microsoft.com/office/drawing/2014/main" id="{06DE6ACA-B5DC-DA80-6C04-7BDCBC19C687}"/>
              </a:ext>
            </a:extLst>
          </p:cNvPr>
          <p:cNvSpPr>
            <a:spLocks noGrp="1"/>
          </p:cNvSpPr>
          <p:nvPr>
            <p:ph idx="1"/>
          </p:nvPr>
        </p:nvSpPr>
        <p:spPr>
          <a:xfrm>
            <a:off x="1123950" y="4522833"/>
            <a:ext cx="9944100" cy="697535"/>
          </a:xfrm>
        </p:spPr>
        <p:txBody>
          <a:bodyPr>
            <a:normAutofit/>
          </a:bodyPr>
          <a:lstStyle/>
          <a:p>
            <a:pPr marL="0" indent="0" algn="ctr">
              <a:buNone/>
            </a:pPr>
            <a:r>
              <a:rPr lang="en-US" dirty="0">
                <a:solidFill>
                  <a:srgbClr val="02698C"/>
                </a:solidFill>
                <a:latin typeface="Source Sans Pro" panose="020B0503030403020204" pitchFamily="34" charset="0"/>
                <a:ea typeface="Source Sans Pro" panose="020B0503030403020204" pitchFamily="34" charset="0"/>
              </a:rPr>
              <a:t>Fairbanks Children’s Museum</a:t>
            </a:r>
          </a:p>
        </p:txBody>
      </p:sp>
    </p:spTree>
    <p:extLst>
      <p:ext uri="{BB962C8B-B14F-4D97-AF65-F5344CB8AC3E}">
        <p14:creationId xmlns:p14="http://schemas.microsoft.com/office/powerpoint/2010/main" val="60111399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672850" y="61413"/>
            <a:ext cx="2323677" cy="1240318"/>
          </a:xfrm>
          <a:prstGeom prst="rect">
            <a:avLst/>
          </a:prstGeom>
        </p:spPr>
        <p:txBody>
          <a:bodyPr vert="horz" wrap="square" lIns="0" tIns="8043" rIns="0" bIns="0" rtlCol="0">
            <a:spAutoFit/>
          </a:bodyPr>
          <a:lstStyle/>
          <a:p>
            <a:pPr marL="8467" marR="3387" defTabSz="609630">
              <a:lnSpc>
                <a:spcPct val="113199"/>
              </a:lnSpc>
              <a:spcBef>
                <a:spcPts val="63"/>
              </a:spcBef>
            </a:pPr>
            <a:r>
              <a:rPr sz="1767" b="1" kern="0" spc="100" dirty="0">
                <a:solidFill>
                  <a:sysClr val="windowText" lastClr="000000"/>
                </a:solidFill>
                <a:latin typeface="Arial"/>
                <a:cs typeface="Arial"/>
              </a:rPr>
              <a:t>Current</a:t>
            </a:r>
            <a:r>
              <a:rPr sz="1767" b="1" kern="0" spc="30" dirty="0">
                <a:solidFill>
                  <a:sysClr val="windowText" lastClr="000000"/>
                </a:solidFill>
                <a:latin typeface="Arial"/>
                <a:cs typeface="Arial"/>
              </a:rPr>
              <a:t> </a:t>
            </a:r>
            <a:r>
              <a:rPr sz="1767" b="1" kern="0" spc="50" dirty="0">
                <a:solidFill>
                  <a:sysClr val="windowText" lastClr="000000"/>
                </a:solidFill>
                <a:latin typeface="Arial"/>
                <a:cs typeface="Arial"/>
              </a:rPr>
              <a:t>Location: </a:t>
            </a:r>
            <a:r>
              <a:rPr sz="1767" kern="0" spc="110" dirty="0">
                <a:solidFill>
                  <a:sysClr val="windowText" lastClr="000000"/>
                </a:solidFill>
                <a:latin typeface="Arial"/>
                <a:cs typeface="Arial"/>
              </a:rPr>
              <a:t>Historic</a:t>
            </a:r>
            <a:r>
              <a:rPr sz="1767" kern="0" spc="-17" dirty="0">
                <a:solidFill>
                  <a:sysClr val="windowText" lastClr="000000"/>
                </a:solidFill>
                <a:latin typeface="Arial"/>
                <a:cs typeface="Arial"/>
              </a:rPr>
              <a:t> </a:t>
            </a:r>
            <a:r>
              <a:rPr sz="1767" kern="0" spc="150" dirty="0">
                <a:solidFill>
                  <a:sysClr val="windowText" lastClr="000000"/>
                </a:solidFill>
                <a:latin typeface="Arial"/>
                <a:cs typeface="Arial"/>
              </a:rPr>
              <a:t>Woolworths </a:t>
            </a:r>
            <a:r>
              <a:rPr sz="1767" kern="0" spc="67" dirty="0">
                <a:solidFill>
                  <a:sysClr val="windowText" lastClr="000000"/>
                </a:solidFill>
                <a:latin typeface="Arial"/>
                <a:cs typeface="Arial"/>
              </a:rPr>
              <a:t>302</a:t>
            </a:r>
            <a:r>
              <a:rPr sz="1767" kern="0" spc="-17" dirty="0">
                <a:solidFill>
                  <a:sysClr val="windowText" lastClr="000000"/>
                </a:solidFill>
                <a:latin typeface="Arial"/>
                <a:cs typeface="Arial"/>
              </a:rPr>
              <a:t> </a:t>
            </a:r>
            <a:r>
              <a:rPr sz="1767" kern="0" spc="150" dirty="0">
                <a:solidFill>
                  <a:sysClr val="windowText" lastClr="000000"/>
                </a:solidFill>
                <a:latin typeface="Arial"/>
                <a:cs typeface="Arial"/>
              </a:rPr>
              <a:t>Cushman</a:t>
            </a:r>
            <a:r>
              <a:rPr sz="1767" kern="0" spc="-17" dirty="0">
                <a:solidFill>
                  <a:sysClr val="windowText" lastClr="000000"/>
                </a:solidFill>
                <a:latin typeface="Arial"/>
                <a:cs typeface="Arial"/>
              </a:rPr>
              <a:t> </a:t>
            </a:r>
            <a:r>
              <a:rPr sz="1767" kern="0" spc="97" dirty="0">
                <a:solidFill>
                  <a:sysClr val="windowText" lastClr="000000"/>
                </a:solidFill>
                <a:latin typeface="Arial"/>
                <a:cs typeface="Arial"/>
              </a:rPr>
              <a:t>Street</a:t>
            </a:r>
            <a:endParaRPr sz="1767" kern="0">
              <a:solidFill>
                <a:sysClr val="windowText" lastClr="000000"/>
              </a:solidFill>
              <a:latin typeface="Arial"/>
              <a:cs typeface="Arial"/>
            </a:endParaRPr>
          </a:p>
          <a:p>
            <a:pPr marL="8467" defTabSz="609630">
              <a:spcBef>
                <a:spcPts val="280"/>
              </a:spcBef>
            </a:pPr>
            <a:r>
              <a:rPr sz="1767" kern="0" spc="63" dirty="0">
                <a:solidFill>
                  <a:sysClr val="windowText" lastClr="000000"/>
                </a:solidFill>
                <a:latin typeface="Arial"/>
                <a:cs typeface="Arial"/>
              </a:rPr>
              <a:t>7,500</a:t>
            </a:r>
            <a:r>
              <a:rPr sz="1767" kern="0" spc="-20" dirty="0">
                <a:solidFill>
                  <a:sysClr val="windowText" lastClr="000000"/>
                </a:solidFill>
                <a:latin typeface="Arial"/>
                <a:cs typeface="Arial"/>
              </a:rPr>
              <a:t> </a:t>
            </a:r>
            <a:r>
              <a:rPr sz="1767" kern="0" spc="-17" dirty="0">
                <a:solidFill>
                  <a:sysClr val="windowText" lastClr="000000"/>
                </a:solidFill>
                <a:latin typeface="Arial"/>
                <a:cs typeface="Arial"/>
              </a:rPr>
              <a:t>SF</a:t>
            </a:r>
            <a:endParaRPr sz="1767" kern="0">
              <a:solidFill>
                <a:sysClr val="windowText" lastClr="000000"/>
              </a:solidFill>
              <a:latin typeface="Arial"/>
              <a:cs typeface="Arial"/>
            </a:endParaRPr>
          </a:p>
        </p:txBody>
      </p:sp>
      <p:sp>
        <p:nvSpPr>
          <p:cNvPr id="3" name="object 3"/>
          <p:cNvSpPr txBox="1"/>
          <p:nvPr/>
        </p:nvSpPr>
        <p:spPr>
          <a:xfrm>
            <a:off x="5672850" y="1537400"/>
            <a:ext cx="2095923" cy="936774"/>
          </a:xfrm>
          <a:prstGeom prst="rect">
            <a:avLst/>
          </a:prstGeom>
        </p:spPr>
        <p:txBody>
          <a:bodyPr vert="horz" wrap="square" lIns="0" tIns="43603" rIns="0" bIns="0" rtlCol="0">
            <a:spAutoFit/>
          </a:bodyPr>
          <a:lstStyle/>
          <a:p>
            <a:pPr marL="8467" defTabSz="609630">
              <a:spcBef>
                <a:spcPts val="343"/>
              </a:spcBef>
            </a:pPr>
            <a:r>
              <a:rPr sz="1767" b="1" kern="0" spc="93" dirty="0">
                <a:solidFill>
                  <a:sysClr val="windowText" lastClr="000000"/>
                </a:solidFill>
                <a:latin typeface="Arial"/>
                <a:cs typeface="Arial"/>
              </a:rPr>
              <a:t>Attendance:</a:t>
            </a:r>
            <a:endParaRPr sz="1767" kern="0">
              <a:solidFill>
                <a:sysClr val="windowText" lastClr="000000"/>
              </a:solidFill>
              <a:latin typeface="Arial"/>
              <a:cs typeface="Arial"/>
            </a:endParaRPr>
          </a:p>
          <a:p>
            <a:pPr marL="8467" defTabSz="609630">
              <a:spcBef>
                <a:spcPts val="280"/>
              </a:spcBef>
            </a:pPr>
            <a:r>
              <a:rPr sz="1767" kern="0" spc="133" dirty="0">
                <a:solidFill>
                  <a:sysClr val="windowText" lastClr="000000"/>
                </a:solidFill>
                <a:latin typeface="Arial"/>
                <a:cs typeface="Arial"/>
              </a:rPr>
              <a:t>On-</a:t>
            </a:r>
            <a:r>
              <a:rPr sz="1767" kern="0" spc="33" dirty="0">
                <a:solidFill>
                  <a:sysClr val="windowText" lastClr="000000"/>
                </a:solidFill>
                <a:latin typeface="Arial"/>
                <a:cs typeface="Arial"/>
              </a:rPr>
              <a:t>Site:</a:t>
            </a:r>
            <a:r>
              <a:rPr sz="1767" kern="0" spc="-23" dirty="0">
                <a:solidFill>
                  <a:sysClr val="windowText" lastClr="000000"/>
                </a:solidFill>
                <a:latin typeface="Arial"/>
                <a:cs typeface="Arial"/>
              </a:rPr>
              <a:t> </a:t>
            </a:r>
            <a:r>
              <a:rPr sz="1767" kern="0" spc="80" dirty="0">
                <a:solidFill>
                  <a:sysClr val="windowText" lastClr="000000"/>
                </a:solidFill>
                <a:latin typeface="Arial"/>
                <a:cs typeface="Arial"/>
              </a:rPr>
              <a:t>50,000+</a:t>
            </a:r>
            <a:endParaRPr sz="1767" kern="0">
              <a:solidFill>
                <a:sysClr val="windowText" lastClr="000000"/>
              </a:solidFill>
              <a:latin typeface="Arial"/>
              <a:cs typeface="Arial"/>
            </a:endParaRPr>
          </a:p>
          <a:p>
            <a:pPr marL="8467" defTabSz="609630">
              <a:spcBef>
                <a:spcPts val="280"/>
              </a:spcBef>
            </a:pPr>
            <a:r>
              <a:rPr sz="1767" kern="0" spc="110" dirty="0">
                <a:solidFill>
                  <a:sysClr val="windowText" lastClr="000000"/>
                </a:solidFill>
                <a:latin typeface="Arial"/>
                <a:cs typeface="Arial"/>
              </a:rPr>
              <a:t>Outreach:</a:t>
            </a:r>
            <a:r>
              <a:rPr sz="1767" kern="0" spc="-23" dirty="0">
                <a:solidFill>
                  <a:sysClr val="windowText" lastClr="000000"/>
                </a:solidFill>
                <a:latin typeface="Arial"/>
                <a:cs typeface="Arial"/>
              </a:rPr>
              <a:t> </a:t>
            </a:r>
            <a:r>
              <a:rPr sz="1767" kern="0" spc="80" dirty="0">
                <a:solidFill>
                  <a:sysClr val="windowText" lastClr="000000"/>
                </a:solidFill>
                <a:latin typeface="Arial"/>
                <a:cs typeface="Arial"/>
              </a:rPr>
              <a:t>20,000+</a:t>
            </a:r>
            <a:endParaRPr sz="1767" kern="0">
              <a:solidFill>
                <a:sysClr val="windowText" lastClr="000000"/>
              </a:solidFill>
              <a:latin typeface="Arial"/>
              <a:cs typeface="Arial"/>
            </a:endParaRPr>
          </a:p>
        </p:txBody>
      </p:sp>
      <p:sp>
        <p:nvSpPr>
          <p:cNvPr id="4" name="object 4"/>
          <p:cNvSpPr txBox="1"/>
          <p:nvPr/>
        </p:nvSpPr>
        <p:spPr>
          <a:xfrm>
            <a:off x="8696836" y="1569598"/>
            <a:ext cx="1934633" cy="936774"/>
          </a:xfrm>
          <a:prstGeom prst="rect">
            <a:avLst/>
          </a:prstGeom>
        </p:spPr>
        <p:txBody>
          <a:bodyPr vert="horz" wrap="square" lIns="0" tIns="43603" rIns="0" bIns="0" rtlCol="0">
            <a:spAutoFit/>
          </a:bodyPr>
          <a:lstStyle/>
          <a:p>
            <a:pPr marL="8467" defTabSz="609630">
              <a:spcBef>
                <a:spcPts val="343"/>
              </a:spcBef>
            </a:pPr>
            <a:r>
              <a:rPr sz="1767" b="1" kern="0" spc="90" dirty="0">
                <a:solidFill>
                  <a:sysClr val="windowText" lastClr="000000"/>
                </a:solidFill>
                <a:latin typeface="Arial"/>
                <a:cs typeface="Arial"/>
              </a:rPr>
              <a:t>Budget:</a:t>
            </a:r>
            <a:endParaRPr sz="1767" kern="0">
              <a:solidFill>
                <a:sysClr val="windowText" lastClr="000000"/>
              </a:solidFill>
              <a:latin typeface="Arial"/>
              <a:cs typeface="Arial"/>
            </a:endParaRPr>
          </a:p>
          <a:p>
            <a:pPr marL="8467" defTabSz="609630">
              <a:spcBef>
                <a:spcPts val="280"/>
              </a:spcBef>
            </a:pPr>
            <a:r>
              <a:rPr sz="1767" kern="0" spc="117" dirty="0">
                <a:solidFill>
                  <a:sysClr val="windowText" lastClr="000000"/>
                </a:solidFill>
                <a:latin typeface="Arial"/>
                <a:cs typeface="Arial"/>
              </a:rPr>
              <a:t>$470,000</a:t>
            </a:r>
            <a:r>
              <a:rPr sz="1767" kern="0" spc="-17" dirty="0">
                <a:solidFill>
                  <a:sysClr val="windowText" lastClr="000000"/>
                </a:solidFill>
                <a:latin typeface="Arial"/>
                <a:cs typeface="Arial"/>
              </a:rPr>
              <a:t> </a:t>
            </a:r>
            <a:r>
              <a:rPr sz="1767" kern="0" spc="147" dirty="0">
                <a:solidFill>
                  <a:sysClr val="windowText" lastClr="000000"/>
                </a:solidFill>
                <a:latin typeface="Arial"/>
                <a:cs typeface="Arial"/>
              </a:rPr>
              <a:t>in</a:t>
            </a:r>
            <a:r>
              <a:rPr sz="1767" kern="0" spc="-13" dirty="0">
                <a:solidFill>
                  <a:sysClr val="windowText" lastClr="000000"/>
                </a:solidFill>
                <a:latin typeface="Arial"/>
                <a:cs typeface="Arial"/>
              </a:rPr>
              <a:t> 2019</a:t>
            </a:r>
            <a:endParaRPr sz="1767" kern="0">
              <a:solidFill>
                <a:sysClr val="windowText" lastClr="000000"/>
              </a:solidFill>
              <a:latin typeface="Arial"/>
              <a:cs typeface="Arial"/>
            </a:endParaRPr>
          </a:p>
          <a:p>
            <a:pPr marL="8467" defTabSz="609630">
              <a:spcBef>
                <a:spcPts val="280"/>
              </a:spcBef>
            </a:pPr>
            <a:r>
              <a:rPr sz="1767" kern="0" spc="107" dirty="0">
                <a:solidFill>
                  <a:sysClr val="windowText" lastClr="000000"/>
                </a:solidFill>
                <a:latin typeface="Arial"/>
                <a:cs typeface="Arial"/>
              </a:rPr>
              <a:t>$850,000</a:t>
            </a:r>
            <a:r>
              <a:rPr sz="1767" kern="0" spc="-13" dirty="0">
                <a:solidFill>
                  <a:sysClr val="windowText" lastClr="000000"/>
                </a:solidFill>
                <a:latin typeface="Arial"/>
                <a:cs typeface="Arial"/>
              </a:rPr>
              <a:t> </a:t>
            </a:r>
            <a:r>
              <a:rPr sz="1767" kern="0" spc="147" dirty="0">
                <a:solidFill>
                  <a:sysClr val="windowText" lastClr="000000"/>
                </a:solidFill>
                <a:latin typeface="Arial"/>
                <a:cs typeface="Arial"/>
              </a:rPr>
              <a:t>in</a:t>
            </a:r>
            <a:r>
              <a:rPr sz="1767" kern="0" spc="-13" dirty="0">
                <a:solidFill>
                  <a:sysClr val="windowText" lastClr="000000"/>
                </a:solidFill>
                <a:latin typeface="Arial"/>
                <a:cs typeface="Arial"/>
              </a:rPr>
              <a:t> </a:t>
            </a:r>
            <a:r>
              <a:rPr sz="1767" kern="0" spc="43" dirty="0">
                <a:solidFill>
                  <a:sysClr val="windowText" lastClr="000000"/>
                </a:solidFill>
                <a:latin typeface="Arial"/>
                <a:cs typeface="Arial"/>
              </a:rPr>
              <a:t>2025</a:t>
            </a:r>
            <a:endParaRPr sz="1767" kern="0">
              <a:solidFill>
                <a:sysClr val="windowText" lastClr="000000"/>
              </a:solidFill>
              <a:latin typeface="Arial"/>
              <a:cs typeface="Arial"/>
            </a:endParaRPr>
          </a:p>
        </p:txBody>
      </p:sp>
      <p:sp>
        <p:nvSpPr>
          <p:cNvPr id="5" name="object 5"/>
          <p:cNvSpPr txBox="1"/>
          <p:nvPr/>
        </p:nvSpPr>
        <p:spPr>
          <a:xfrm>
            <a:off x="8696836" y="0"/>
            <a:ext cx="2361353" cy="1247179"/>
          </a:xfrm>
          <a:prstGeom prst="rect">
            <a:avLst/>
          </a:prstGeom>
        </p:spPr>
        <p:txBody>
          <a:bodyPr vert="horz" wrap="square" lIns="0" tIns="43603" rIns="0" bIns="0" rtlCol="0">
            <a:spAutoFit/>
          </a:bodyPr>
          <a:lstStyle/>
          <a:p>
            <a:pPr marL="8467" defTabSz="609630">
              <a:spcBef>
                <a:spcPts val="343"/>
              </a:spcBef>
            </a:pPr>
            <a:r>
              <a:rPr sz="1767" b="1" kern="0" spc="113" dirty="0">
                <a:solidFill>
                  <a:sysClr val="windowText" lastClr="000000"/>
                </a:solidFill>
                <a:latin typeface="Arial"/>
                <a:cs typeface="Arial"/>
              </a:rPr>
              <a:t>Future</a:t>
            </a:r>
            <a:r>
              <a:rPr sz="1767" b="1" kern="0" spc="27" dirty="0">
                <a:solidFill>
                  <a:sysClr val="windowText" lastClr="000000"/>
                </a:solidFill>
                <a:latin typeface="Arial"/>
                <a:cs typeface="Arial"/>
              </a:rPr>
              <a:t> </a:t>
            </a:r>
            <a:r>
              <a:rPr sz="1767" b="1" kern="0" spc="50" dirty="0">
                <a:solidFill>
                  <a:sysClr val="windowText" lastClr="000000"/>
                </a:solidFill>
                <a:latin typeface="Arial"/>
                <a:cs typeface="Arial"/>
              </a:rPr>
              <a:t>Location:</a:t>
            </a:r>
            <a:endParaRPr sz="1767" kern="0" dirty="0">
              <a:solidFill>
                <a:sysClr val="windowText" lastClr="000000"/>
              </a:solidFill>
              <a:latin typeface="Arial"/>
              <a:cs typeface="Arial"/>
            </a:endParaRPr>
          </a:p>
          <a:p>
            <a:pPr marL="8467" defTabSz="609630">
              <a:spcBef>
                <a:spcPts val="280"/>
              </a:spcBef>
            </a:pPr>
            <a:r>
              <a:rPr sz="1767" kern="0" spc="93" dirty="0">
                <a:solidFill>
                  <a:sysClr val="windowText" lastClr="000000"/>
                </a:solidFill>
                <a:latin typeface="Arial"/>
                <a:cs typeface="Arial"/>
              </a:rPr>
              <a:t>City</a:t>
            </a:r>
            <a:r>
              <a:rPr sz="1767" kern="0" spc="-27" dirty="0">
                <a:solidFill>
                  <a:sysClr val="windowText" lastClr="000000"/>
                </a:solidFill>
                <a:latin typeface="Arial"/>
                <a:cs typeface="Arial"/>
              </a:rPr>
              <a:t> </a:t>
            </a:r>
            <a:r>
              <a:rPr sz="1767" kern="0" spc="80" dirty="0">
                <a:solidFill>
                  <a:sysClr val="windowText" lastClr="000000"/>
                </a:solidFill>
                <a:latin typeface="Arial"/>
                <a:cs typeface="Arial"/>
              </a:rPr>
              <a:t>Hall</a:t>
            </a:r>
            <a:endParaRPr sz="1767" kern="0" dirty="0">
              <a:solidFill>
                <a:sysClr val="windowText" lastClr="000000"/>
              </a:solidFill>
              <a:latin typeface="Arial"/>
              <a:cs typeface="Arial"/>
            </a:endParaRPr>
          </a:p>
          <a:p>
            <a:pPr marL="8467" defTabSz="609630">
              <a:spcBef>
                <a:spcPts val="280"/>
              </a:spcBef>
            </a:pPr>
            <a:r>
              <a:rPr sz="1767" kern="0" spc="169" dirty="0">
                <a:solidFill>
                  <a:sysClr val="windowText" lastClr="000000"/>
                </a:solidFill>
                <a:latin typeface="Arial"/>
                <a:cs typeface="Arial"/>
              </a:rPr>
              <a:t>800</a:t>
            </a:r>
            <a:r>
              <a:rPr sz="1767" kern="0" spc="-20" dirty="0">
                <a:solidFill>
                  <a:sysClr val="windowText" lastClr="000000"/>
                </a:solidFill>
                <a:latin typeface="Arial"/>
                <a:cs typeface="Arial"/>
              </a:rPr>
              <a:t> </a:t>
            </a:r>
            <a:r>
              <a:rPr sz="1767" kern="0" spc="150" dirty="0">
                <a:solidFill>
                  <a:sysClr val="windowText" lastClr="000000"/>
                </a:solidFill>
                <a:latin typeface="Arial"/>
                <a:cs typeface="Arial"/>
              </a:rPr>
              <a:t>Cushman</a:t>
            </a:r>
            <a:r>
              <a:rPr sz="1767" kern="0" spc="-20" dirty="0">
                <a:solidFill>
                  <a:sysClr val="windowText" lastClr="000000"/>
                </a:solidFill>
                <a:latin typeface="Arial"/>
                <a:cs typeface="Arial"/>
              </a:rPr>
              <a:t> </a:t>
            </a:r>
            <a:r>
              <a:rPr sz="1767" kern="0" spc="97" dirty="0">
                <a:solidFill>
                  <a:sysClr val="windowText" lastClr="000000"/>
                </a:solidFill>
                <a:latin typeface="Arial"/>
                <a:cs typeface="Arial"/>
              </a:rPr>
              <a:t>Street</a:t>
            </a:r>
            <a:endParaRPr sz="1767" kern="0" dirty="0">
              <a:solidFill>
                <a:sysClr val="windowText" lastClr="000000"/>
              </a:solidFill>
              <a:latin typeface="Arial"/>
              <a:cs typeface="Arial"/>
            </a:endParaRPr>
          </a:p>
          <a:p>
            <a:pPr marL="8467" defTabSz="609630">
              <a:spcBef>
                <a:spcPts val="280"/>
              </a:spcBef>
            </a:pPr>
            <a:r>
              <a:rPr sz="1767" kern="0" dirty="0">
                <a:solidFill>
                  <a:sysClr val="windowText" lastClr="000000"/>
                </a:solidFill>
                <a:latin typeface="Arial"/>
                <a:cs typeface="Arial"/>
              </a:rPr>
              <a:t>15,000</a:t>
            </a:r>
            <a:r>
              <a:rPr sz="1767" kern="0" spc="80" dirty="0">
                <a:solidFill>
                  <a:sysClr val="windowText" lastClr="000000"/>
                </a:solidFill>
                <a:latin typeface="Arial"/>
                <a:cs typeface="Arial"/>
              </a:rPr>
              <a:t> </a:t>
            </a:r>
            <a:r>
              <a:rPr sz="1767" kern="0" spc="-23" dirty="0">
                <a:solidFill>
                  <a:sysClr val="windowText" lastClr="000000"/>
                </a:solidFill>
                <a:latin typeface="Arial"/>
                <a:cs typeface="Arial"/>
              </a:rPr>
              <a:t>SF</a:t>
            </a:r>
            <a:endParaRPr sz="1767" kern="0" dirty="0">
              <a:solidFill>
                <a:sysClr val="windowText" lastClr="000000"/>
              </a:solidFill>
              <a:latin typeface="Arial"/>
              <a:cs typeface="Arial"/>
            </a:endParaRPr>
          </a:p>
        </p:txBody>
      </p:sp>
      <p:sp>
        <p:nvSpPr>
          <p:cNvPr id="6" name="object 6"/>
          <p:cNvSpPr txBox="1"/>
          <p:nvPr/>
        </p:nvSpPr>
        <p:spPr>
          <a:xfrm>
            <a:off x="5672849" y="2772983"/>
            <a:ext cx="4117340" cy="3992930"/>
          </a:xfrm>
          <a:prstGeom prst="rect">
            <a:avLst/>
          </a:prstGeom>
        </p:spPr>
        <p:txBody>
          <a:bodyPr vert="horz" wrap="square" lIns="0" tIns="43603" rIns="0" bIns="0" rtlCol="0">
            <a:spAutoFit/>
          </a:bodyPr>
          <a:lstStyle/>
          <a:p>
            <a:pPr marL="8467" defTabSz="609630">
              <a:spcBef>
                <a:spcPts val="343"/>
              </a:spcBef>
            </a:pPr>
            <a:r>
              <a:rPr sz="1767" b="1" kern="0" spc="136" dirty="0">
                <a:solidFill>
                  <a:sysClr val="windowText" lastClr="000000"/>
                </a:solidFill>
                <a:latin typeface="Arial"/>
                <a:cs typeface="Arial"/>
              </a:rPr>
              <a:t>Museum</a:t>
            </a:r>
            <a:r>
              <a:rPr sz="1767" b="1" kern="0" spc="23" dirty="0">
                <a:solidFill>
                  <a:sysClr val="windowText" lastClr="000000"/>
                </a:solidFill>
                <a:latin typeface="Arial"/>
                <a:cs typeface="Arial"/>
              </a:rPr>
              <a:t> </a:t>
            </a:r>
            <a:r>
              <a:rPr sz="1767" b="1" kern="0" spc="40" dirty="0">
                <a:solidFill>
                  <a:sysClr val="windowText" lastClr="000000"/>
                </a:solidFill>
                <a:latin typeface="Arial"/>
                <a:cs typeface="Arial"/>
              </a:rPr>
              <a:t>Staff:</a:t>
            </a:r>
            <a:endParaRPr sz="1767" kern="0">
              <a:solidFill>
                <a:sysClr val="windowText" lastClr="000000"/>
              </a:solidFill>
              <a:latin typeface="Arial"/>
              <a:cs typeface="Arial"/>
            </a:endParaRPr>
          </a:p>
          <a:p>
            <a:pPr marL="8467" defTabSz="609630">
              <a:spcBef>
                <a:spcPts val="280"/>
              </a:spcBef>
            </a:pPr>
            <a:r>
              <a:rPr sz="1767" kern="0" spc="107" dirty="0">
                <a:solidFill>
                  <a:sysClr val="windowText" lastClr="000000"/>
                </a:solidFill>
                <a:latin typeface="Arial"/>
                <a:cs typeface="Arial"/>
              </a:rPr>
              <a:t>Leadership</a:t>
            </a:r>
            <a:r>
              <a:rPr sz="1767" kern="0" spc="-30" dirty="0">
                <a:solidFill>
                  <a:sysClr val="windowText" lastClr="000000"/>
                </a:solidFill>
                <a:latin typeface="Arial"/>
                <a:cs typeface="Arial"/>
              </a:rPr>
              <a:t> </a:t>
            </a:r>
            <a:r>
              <a:rPr sz="1767" kern="0" dirty="0">
                <a:solidFill>
                  <a:sysClr val="windowText" lastClr="000000"/>
                </a:solidFill>
                <a:latin typeface="Arial"/>
                <a:cs typeface="Arial"/>
              </a:rPr>
              <a:t>(3</a:t>
            </a:r>
            <a:r>
              <a:rPr sz="1767" kern="0" spc="-27" dirty="0">
                <a:solidFill>
                  <a:sysClr val="windowText" lastClr="000000"/>
                </a:solidFill>
                <a:latin typeface="Arial"/>
                <a:cs typeface="Arial"/>
              </a:rPr>
              <a:t> </a:t>
            </a:r>
            <a:r>
              <a:rPr sz="1767" kern="0" dirty="0">
                <a:solidFill>
                  <a:sysClr val="windowText" lastClr="000000"/>
                </a:solidFill>
                <a:latin typeface="Arial"/>
                <a:cs typeface="Arial"/>
              </a:rPr>
              <a:t>FT</a:t>
            </a:r>
            <a:r>
              <a:rPr sz="1767" kern="0" spc="-27" dirty="0">
                <a:solidFill>
                  <a:sysClr val="windowText" lastClr="000000"/>
                </a:solidFill>
                <a:latin typeface="Arial"/>
                <a:cs typeface="Arial"/>
              </a:rPr>
              <a:t> </a:t>
            </a:r>
            <a:r>
              <a:rPr sz="1767" kern="0" dirty="0">
                <a:solidFill>
                  <a:sysClr val="windowText" lastClr="000000"/>
                </a:solidFill>
                <a:latin typeface="Arial"/>
                <a:cs typeface="Arial"/>
              </a:rPr>
              <a:t>&amp;</a:t>
            </a:r>
            <a:r>
              <a:rPr sz="1767" kern="0" spc="-30" dirty="0">
                <a:solidFill>
                  <a:sysClr val="windowText" lastClr="000000"/>
                </a:solidFill>
                <a:latin typeface="Arial"/>
                <a:cs typeface="Arial"/>
              </a:rPr>
              <a:t> </a:t>
            </a:r>
            <a:r>
              <a:rPr sz="1767" kern="0" spc="-347" dirty="0">
                <a:solidFill>
                  <a:sysClr val="windowText" lastClr="000000"/>
                </a:solidFill>
                <a:latin typeface="Arial"/>
                <a:cs typeface="Arial"/>
              </a:rPr>
              <a:t>1</a:t>
            </a:r>
            <a:r>
              <a:rPr sz="1767" kern="0" spc="-27" dirty="0">
                <a:solidFill>
                  <a:sysClr val="windowText" lastClr="000000"/>
                </a:solidFill>
                <a:latin typeface="Arial"/>
                <a:cs typeface="Arial"/>
              </a:rPr>
              <a:t> </a:t>
            </a:r>
            <a:r>
              <a:rPr sz="1767" kern="0" spc="-17" dirty="0">
                <a:solidFill>
                  <a:sysClr val="windowText" lastClr="000000"/>
                </a:solidFill>
                <a:latin typeface="Arial"/>
                <a:cs typeface="Arial"/>
              </a:rPr>
              <a:t>PT)</a:t>
            </a:r>
            <a:endParaRPr sz="1767" kern="0">
              <a:solidFill>
                <a:sysClr val="windowText" lastClr="000000"/>
              </a:solidFill>
              <a:latin typeface="Arial"/>
              <a:cs typeface="Arial"/>
            </a:endParaRPr>
          </a:p>
          <a:p>
            <a:pPr marL="8467" defTabSz="609630">
              <a:spcBef>
                <a:spcPts val="280"/>
              </a:spcBef>
            </a:pPr>
            <a:r>
              <a:rPr sz="1767" kern="0" spc="136" dirty="0">
                <a:solidFill>
                  <a:sysClr val="windowText" lastClr="000000"/>
                </a:solidFill>
                <a:latin typeface="Arial"/>
                <a:cs typeface="Arial"/>
              </a:rPr>
              <a:t>Education</a:t>
            </a:r>
            <a:r>
              <a:rPr sz="1767" kern="0" spc="-23" dirty="0">
                <a:solidFill>
                  <a:sysClr val="windowText" lastClr="000000"/>
                </a:solidFill>
                <a:latin typeface="Arial"/>
                <a:cs typeface="Arial"/>
              </a:rPr>
              <a:t> </a:t>
            </a:r>
            <a:r>
              <a:rPr sz="1767" kern="0" dirty="0">
                <a:solidFill>
                  <a:sysClr val="windowText" lastClr="000000"/>
                </a:solidFill>
                <a:latin typeface="Arial"/>
                <a:cs typeface="Arial"/>
              </a:rPr>
              <a:t>(7</a:t>
            </a:r>
            <a:r>
              <a:rPr sz="1767" kern="0" spc="-20" dirty="0">
                <a:solidFill>
                  <a:sysClr val="windowText" lastClr="000000"/>
                </a:solidFill>
                <a:latin typeface="Arial"/>
                <a:cs typeface="Arial"/>
              </a:rPr>
              <a:t> </a:t>
            </a:r>
            <a:r>
              <a:rPr sz="1767" kern="0" dirty="0">
                <a:solidFill>
                  <a:sysClr val="windowText" lastClr="000000"/>
                </a:solidFill>
                <a:latin typeface="Arial"/>
                <a:cs typeface="Arial"/>
              </a:rPr>
              <a:t>FT</a:t>
            </a:r>
            <a:r>
              <a:rPr sz="1767" kern="0" spc="-23" dirty="0">
                <a:solidFill>
                  <a:sysClr val="windowText" lastClr="000000"/>
                </a:solidFill>
                <a:latin typeface="Arial"/>
                <a:cs typeface="Arial"/>
              </a:rPr>
              <a:t> </a:t>
            </a:r>
            <a:r>
              <a:rPr sz="1767" kern="0" dirty="0">
                <a:solidFill>
                  <a:sysClr val="windowText" lastClr="000000"/>
                </a:solidFill>
                <a:latin typeface="Arial"/>
                <a:cs typeface="Arial"/>
              </a:rPr>
              <a:t>&amp;</a:t>
            </a:r>
            <a:r>
              <a:rPr sz="1767" kern="0" spc="-20" dirty="0">
                <a:solidFill>
                  <a:sysClr val="windowText" lastClr="000000"/>
                </a:solidFill>
                <a:latin typeface="Arial"/>
                <a:cs typeface="Arial"/>
              </a:rPr>
              <a:t> </a:t>
            </a:r>
            <a:r>
              <a:rPr sz="1767" kern="0" spc="187" dirty="0">
                <a:solidFill>
                  <a:sysClr val="windowText" lastClr="000000"/>
                </a:solidFill>
                <a:latin typeface="Arial"/>
                <a:cs typeface="Arial"/>
              </a:rPr>
              <a:t>4</a:t>
            </a:r>
            <a:r>
              <a:rPr sz="1767" kern="0" spc="-23" dirty="0">
                <a:solidFill>
                  <a:sysClr val="windowText" lastClr="000000"/>
                </a:solidFill>
                <a:latin typeface="Arial"/>
                <a:cs typeface="Arial"/>
              </a:rPr>
              <a:t> </a:t>
            </a:r>
            <a:r>
              <a:rPr sz="1767" kern="0" spc="-17" dirty="0">
                <a:solidFill>
                  <a:sysClr val="windowText" lastClr="000000"/>
                </a:solidFill>
                <a:latin typeface="Arial"/>
                <a:cs typeface="Arial"/>
              </a:rPr>
              <a:t>PT)</a:t>
            </a:r>
            <a:endParaRPr sz="1767" kern="0">
              <a:solidFill>
                <a:sysClr val="windowText" lastClr="000000"/>
              </a:solidFill>
              <a:latin typeface="Arial"/>
              <a:cs typeface="Arial"/>
            </a:endParaRPr>
          </a:p>
          <a:p>
            <a:pPr marL="8467" defTabSz="609630">
              <a:spcBef>
                <a:spcPts val="280"/>
              </a:spcBef>
            </a:pPr>
            <a:r>
              <a:rPr sz="1767" kern="0" spc="140" dirty="0">
                <a:solidFill>
                  <a:sysClr val="windowText" lastClr="000000"/>
                </a:solidFill>
                <a:latin typeface="Arial"/>
                <a:cs typeface="Arial"/>
              </a:rPr>
              <a:t>Support</a:t>
            </a:r>
            <a:r>
              <a:rPr sz="1767" kern="0" spc="-17" dirty="0">
                <a:solidFill>
                  <a:sysClr val="windowText" lastClr="000000"/>
                </a:solidFill>
                <a:latin typeface="Arial"/>
                <a:cs typeface="Arial"/>
              </a:rPr>
              <a:t> </a:t>
            </a:r>
            <a:r>
              <a:rPr sz="1767" kern="0" spc="-180" dirty="0">
                <a:solidFill>
                  <a:sysClr val="windowText" lastClr="000000"/>
                </a:solidFill>
                <a:latin typeface="Arial"/>
                <a:cs typeface="Arial"/>
              </a:rPr>
              <a:t>(1</a:t>
            </a:r>
            <a:r>
              <a:rPr sz="1767" kern="0" spc="-13" dirty="0">
                <a:solidFill>
                  <a:sysClr val="windowText" lastClr="000000"/>
                </a:solidFill>
                <a:latin typeface="Arial"/>
                <a:cs typeface="Arial"/>
              </a:rPr>
              <a:t> </a:t>
            </a:r>
            <a:r>
              <a:rPr sz="1767" kern="0" spc="-17" dirty="0">
                <a:solidFill>
                  <a:sysClr val="windowText" lastClr="000000"/>
                </a:solidFill>
                <a:latin typeface="Arial"/>
                <a:cs typeface="Arial"/>
              </a:rPr>
              <a:t>PT)</a:t>
            </a:r>
            <a:endParaRPr sz="1767" kern="0">
              <a:solidFill>
                <a:sysClr val="windowText" lastClr="000000"/>
              </a:solidFill>
              <a:latin typeface="Arial"/>
              <a:cs typeface="Arial"/>
            </a:endParaRPr>
          </a:p>
          <a:p>
            <a:pPr defTabSz="609630">
              <a:spcBef>
                <a:spcPts val="497"/>
              </a:spcBef>
            </a:pPr>
            <a:endParaRPr sz="1767" kern="0">
              <a:solidFill>
                <a:sysClr val="windowText" lastClr="000000"/>
              </a:solidFill>
              <a:latin typeface="Arial"/>
              <a:cs typeface="Arial"/>
            </a:endParaRPr>
          </a:p>
          <a:p>
            <a:pPr marL="8467" marR="1228998" defTabSz="609630">
              <a:lnSpc>
                <a:spcPct val="113199"/>
              </a:lnSpc>
              <a:spcBef>
                <a:spcPts val="3"/>
              </a:spcBef>
            </a:pPr>
            <a:r>
              <a:rPr sz="1767" b="1" kern="0" spc="90" dirty="0">
                <a:solidFill>
                  <a:sysClr val="windowText" lastClr="000000"/>
                </a:solidFill>
                <a:latin typeface="Arial"/>
                <a:cs typeface="Arial"/>
              </a:rPr>
              <a:t>Wellness</a:t>
            </a:r>
            <a:r>
              <a:rPr sz="1767" b="1" kern="0" spc="33" dirty="0">
                <a:solidFill>
                  <a:sysClr val="windowText" lastClr="000000"/>
                </a:solidFill>
                <a:latin typeface="Arial"/>
                <a:cs typeface="Arial"/>
              </a:rPr>
              <a:t> </a:t>
            </a:r>
            <a:r>
              <a:rPr sz="1767" b="1" kern="0" spc="76" dirty="0">
                <a:solidFill>
                  <a:sysClr val="windowText" lastClr="000000"/>
                </a:solidFill>
                <a:latin typeface="Arial"/>
                <a:cs typeface="Arial"/>
              </a:rPr>
              <a:t>Coalition</a:t>
            </a:r>
            <a:r>
              <a:rPr sz="1767" b="1" kern="0" spc="37" dirty="0">
                <a:solidFill>
                  <a:sysClr val="windowText" lastClr="000000"/>
                </a:solidFill>
                <a:latin typeface="Arial"/>
                <a:cs typeface="Arial"/>
              </a:rPr>
              <a:t> </a:t>
            </a:r>
            <a:r>
              <a:rPr sz="1767" b="1" kern="0" spc="40" dirty="0">
                <a:solidFill>
                  <a:sysClr val="windowText" lastClr="000000"/>
                </a:solidFill>
                <a:latin typeface="Arial"/>
                <a:cs typeface="Arial"/>
              </a:rPr>
              <a:t>Staff: </a:t>
            </a:r>
            <a:r>
              <a:rPr sz="1767" kern="0" spc="107" dirty="0">
                <a:solidFill>
                  <a:sysClr val="windowText" lastClr="000000"/>
                </a:solidFill>
                <a:latin typeface="Arial"/>
                <a:cs typeface="Arial"/>
              </a:rPr>
              <a:t>Leadership</a:t>
            </a:r>
            <a:r>
              <a:rPr sz="1767" kern="0" spc="-20" dirty="0">
                <a:solidFill>
                  <a:sysClr val="windowText" lastClr="000000"/>
                </a:solidFill>
                <a:latin typeface="Arial"/>
                <a:cs typeface="Arial"/>
              </a:rPr>
              <a:t> </a:t>
            </a:r>
            <a:r>
              <a:rPr sz="1767" kern="0" spc="80" dirty="0">
                <a:solidFill>
                  <a:sysClr val="windowText" lastClr="000000"/>
                </a:solidFill>
                <a:latin typeface="Arial"/>
                <a:cs typeface="Arial"/>
              </a:rPr>
              <a:t>Staff</a:t>
            </a:r>
            <a:r>
              <a:rPr sz="1767" kern="0" spc="-17" dirty="0">
                <a:solidFill>
                  <a:sysClr val="windowText" lastClr="000000"/>
                </a:solidFill>
                <a:latin typeface="Arial"/>
                <a:cs typeface="Arial"/>
              </a:rPr>
              <a:t> </a:t>
            </a:r>
            <a:r>
              <a:rPr sz="1767" kern="0" spc="-180" dirty="0">
                <a:solidFill>
                  <a:sysClr val="windowText" lastClr="000000"/>
                </a:solidFill>
                <a:latin typeface="Arial"/>
                <a:cs typeface="Arial"/>
              </a:rPr>
              <a:t>(1</a:t>
            </a:r>
            <a:r>
              <a:rPr sz="1767" kern="0" spc="-20" dirty="0">
                <a:solidFill>
                  <a:sysClr val="windowText" lastClr="000000"/>
                </a:solidFill>
                <a:latin typeface="Arial"/>
                <a:cs typeface="Arial"/>
              </a:rPr>
              <a:t> </a:t>
            </a:r>
            <a:r>
              <a:rPr sz="1767" kern="0" spc="-17" dirty="0">
                <a:solidFill>
                  <a:sysClr val="windowText" lastClr="000000"/>
                </a:solidFill>
                <a:latin typeface="Arial"/>
                <a:cs typeface="Arial"/>
              </a:rPr>
              <a:t>FT) </a:t>
            </a:r>
            <a:r>
              <a:rPr sz="1767" kern="0" spc="160" dirty="0">
                <a:solidFill>
                  <a:sysClr val="windowText" lastClr="000000"/>
                </a:solidFill>
                <a:latin typeface="Arial"/>
                <a:cs typeface="Arial"/>
              </a:rPr>
              <a:t>Program</a:t>
            </a:r>
            <a:r>
              <a:rPr sz="1767" kern="0" spc="-23" dirty="0">
                <a:solidFill>
                  <a:sysClr val="windowText" lastClr="000000"/>
                </a:solidFill>
                <a:latin typeface="Arial"/>
                <a:cs typeface="Arial"/>
              </a:rPr>
              <a:t> </a:t>
            </a:r>
            <a:r>
              <a:rPr sz="1767" kern="0" spc="80" dirty="0">
                <a:solidFill>
                  <a:sysClr val="windowText" lastClr="000000"/>
                </a:solidFill>
                <a:latin typeface="Arial"/>
                <a:cs typeface="Arial"/>
              </a:rPr>
              <a:t>Staff</a:t>
            </a:r>
            <a:r>
              <a:rPr sz="1767" kern="0" spc="-20" dirty="0">
                <a:solidFill>
                  <a:sysClr val="windowText" lastClr="000000"/>
                </a:solidFill>
                <a:latin typeface="Arial"/>
                <a:cs typeface="Arial"/>
              </a:rPr>
              <a:t> </a:t>
            </a:r>
            <a:r>
              <a:rPr sz="1767" kern="0" dirty="0">
                <a:solidFill>
                  <a:sysClr val="windowText" lastClr="000000"/>
                </a:solidFill>
                <a:latin typeface="Arial"/>
                <a:cs typeface="Arial"/>
              </a:rPr>
              <a:t>(2</a:t>
            </a:r>
            <a:r>
              <a:rPr sz="1767" kern="0" spc="-20" dirty="0">
                <a:solidFill>
                  <a:sysClr val="windowText" lastClr="000000"/>
                </a:solidFill>
                <a:latin typeface="Arial"/>
                <a:cs typeface="Arial"/>
              </a:rPr>
              <a:t> </a:t>
            </a:r>
            <a:r>
              <a:rPr sz="1767" kern="0" spc="-17" dirty="0">
                <a:solidFill>
                  <a:sysClr val="windowText" lastClr="000000"/>
                </a:solidFill>
                <a:latin typeface="Arial"/>
                <a:cs typeface="Arial"/>
              </a:rPr>
              <a:t>PT)</a:t>
            </a:r>
            <a:endParaRPr sz="1767" kern="0">
              <a:solidFill>
                <a:sysClr val="windowText" lastClr="000000"/>
              </a:solidFill>
              <a:latin typeface="Arial"/>
              <a:cs typeface="Arial"/>
            </a:endParaRPr>
          </a:p>
          <a:p>
            <a:pPr defTabSz="609630">
              <a:spcBef>
                <a:spcPts val="97"/>
              </a:spcBef>
            </a:pPr>
            <a:endParaRPr sz="1767" kern="0">
              <a:solidFill>
                <a:sysClr val="windowText" lastClr="000000"/>
              </a:solidFill>
              <a:latin typeface="Arial"/>
              <a:cs typeface="Arial"/>
            </a:endParaRPr>
          </a:p>
          <a:p>
            <a:pPr marL="8467" defTabSz="609630"/>
            <a:r>
              <a:rPr sz="1767" b="1" kern="0" spc="113" dirty="0">
                <a:solidFill>
                  <a:sysClr val="windowText" lastClr="000000"/>
                </a:solidFill>
                <a:latin typeface="Arial"/>
                <a:cs typeface="Arial"/>
              </a:rPr>
              <a:t>Future</a:t>
            </a:r>
            <a:r>
              <a:rPr sz="1767" b="1" kern="0" spc="17" dirty="0">
                <a:solidFill>
                  <a:sysClr val="windowText" lastClr="000000"/>
                </a:solidFill>
                <a:latin typeface="Arial"/>
                <a:cs typeface="Arial"/>
              </a:rPr>
              <a:t> </a:t>
            </a:r>
            <a:r>
              <a:rPr sz="1767" b="1" kern="0" spc="57" dirty="0">
                <a:solidFill>
                  <a:sysClr val="windowText" lastClr="000000"/>
                </a:solidFill>
                <a:latin typeface="Arial"/>
                <a:cs typeface="Arial"/>
              </a:rPr>
              <a:t>Early</a:t>
            </a:r>
            <a:r>
              <a:rPr sz="1767" b="1" kern="0" spc="20" dirty="0">
                <a:solidFill>
                  <a:sysClr val="windowText" lastClr="000000"/>
                </a:solidFill>
                <a:latin typeface="Arial"/>
                <a:cs typeface="Arial"/>
              </a:rPr>
              <a:t> </a:t>
            </a:r>
            <a:r>
              <a:rPr sz="1767" b="1" kern="0" spc="93" dirty="0">
                <a:solidFill>
                  <a:sysClr val="windowText" lastClr="000000"/>
                </a:solidFill>
                <a:latin typeface="Arial"/>
                <a:cs typeface="Arial"/>
              </a:rPr>
              <a:t>Learning</a:t>
            </a:r>
            <a:r>
              <a:rPr sz="1767" b="1" kern="0" spc="20" dirty="0">
                <a:solidFill>
                  <a:sysClr val="windowText" lastClr="000000"/>
                </a:solidFill>
                <a:latin typeface="Arial"/>
                <a:cs typeface="Arial"/>
              </a:rPr>
              <a:t> </a:t>
            </a:r>
            <a:r>
              <a:rPr sz="1767" b="1" kern="0" spc="107" dirty="0">
                <a:solidFill>
                  <a:sysClr val="windowText" lastClr="000000"/>
                </a:solidFill>
                <a:latin typeface="Arial"/>
                <a:cs typeface="Arial"/>
              </a:rPr>
              <a:t>Center</a:t>
            </a:r>
            <a:r>
              <a:rPr sz="1767" b="1" kern="0" spc="20" dirty="0">
                <a:solidFill>
                  <a:sysClr val="windowText" lastClr="000000"/>
                </a:solidFill>
                <a:latin typeface="Arial"/>
                <a:cs typeface="Arial"/>
              </a:rPr>
              <a:t> </a:t>
            </a:r>
            <a:r>
              <a:rPr sz="1767" b="1" kern="0" spc="40" dirty="0">
                <a:solidFill>
                  <a:sysClr val="windowText" lastClr="000000"/>
                </a:solidFill>
                <a:latin typeface="Arial"/>
                <a:cs typeface="Arial"/>
              </a:rPr>
              <a:t>Staff:</a:t>
            </a:r>
            <a:endParaRPr sz="1767" kern="0">
              <a:solidFill>
                <a:sysClr val="windowText" lastClr="000000"/>
              </a:solidFill>
              <a:latin typeface="Arial"/>
              <a:cs typeface="Arial"/>
            </a:endParaRPr>
          </a:p>
          <a:p>
            <a:pPr marL="8467" defTabSz="609630">
              <a:spcBef>
                <a:spcPts val="280"/>
              </a:spcBef>
            </a:pPr>
            <a:r>
              <a:rPr sz="1767" kern="0" spc="107" dirty="0">
                <a:solidFill>
                  <a:sysClr val="windowText" lastClr="000000"/>
                </a:solidFill>
                <a:latin typeface="Arial"/>
                <a:cs typeface="Arial"/>
              </a:rPr>
              <a:t>Leadership</a:t>
            </a:r>
            <a:r>
              <a:rPr sz="1767" kern="0" spc="-17" dirty="0">
                <a:solidFill>
                  <a:sysClr val="windowText" lastClr="000000"/>
                </a:solidFill>
                <a:latin typeface="Arial"/>
                <a:cs typeface="Arial"/>
              </a:rPr>
              <a:t> </a:t>
            </a:r>
            <a:r>
              <a:rPr sz="1767" kern="0" spc="-180" dirty="0">
                <a:solidFill>
                  <a:sysClr val="windowText" lastClr="000000"/>
                </a:solidFill>
                <a:latin typeface="Arial"/>
                <a:cs typeface="Arial"/>
              </a:rPr>
              <a:t>(1</a:t>
            </a:r>
            <a:r>
              <a:rPr sz="1767" kern="0" spc="-13" dirty="0">
                <a:solidFill>
                  <a:sysClr val="windowText" lastClr="000000"/>
                </a:solidFill>
                <a:latin typeface="Arial"/>
                <a:cs typeface="Arial"/>
              </a:rPr>
              <a:t> </a:t>
            </a:r>
            <a:r>
              <a:rPr sz="1767" kern="0" spc="-17" dirty="0">
                <a:solidFill>
                  <a:sysClr val="windowText" lastClr="000000"/>
                </a:solidFill>
                <a:latin typeface="Arial"/>
                <a:cs typeface="Arial"/>
              </a:rPr>
              <a:t>FT)</a:t>
            </a:r>
            <a:endParaRPr sz="1767" kern="0">
              <a:solidFill>
                <a:sysClr val="windowText" lastClr="000000"/>
              </a:solidFill>
              <a:latin typeface="Arial"/>
              <a:cs typeface="Arial"/>
            </a:endParaRPr>
          </a:p>
          <a:p>
            <a:pPr marL="8467" defTabSz="609630">
              <a:spcBef>
                <a:spcPts val="280"/>
              </a:spcBef>
            </a:pPr>
            <a:r>
              <a:rPr sz="1767" kern="0" spc="136" dirty="0">
                <a:solidFill>
                  <a:sysClr val="windowText" lastClr="000000"/>
                </a:solidFill>
                <a:latin typeface="Arial"/>
                <a:cs typeface="Arial"/>
              </a:rPr>
              <a:t>Education</a:t>
            </a:r>
            <a:r>
              <a:rPr sz="1767" kern="0" spc="-23" dirty="0">
                <a:solidFill>
                  <a:sysClr val="windowText" lastClr="000000"/>
                </a:solidFill>
                <a:latin typeface="Arial"/>
                <a:cs typeface="Arial"/>
              </a:rPr>
              <a:t> </a:t>
            </a:r>
            <a:r>
              <a:rPr sz="1767" kern="0" dirty="0">
                <a:solidFill>
                  <a:sysClr val="windowText" lastClr="000000"/>
                </a:solidFill>
                <a:latin typeface="Arial"/>
                <a:cs typeface="Arial"/>
              </a:rPr>
              <a:t>(5</a:t>
            </a:r>
            <a:r>
              <a:rPr sz="1767" kern="0" spc="-20" dirty="0">
                <a:solidFill>
                  <a:sysClr val="windowText" lastClr="000000"/>
                </a:solidFill>
                <a:latin typeface="Arial"/>
                <a:cs typeface="Arial"/>
              </a:rPr>
              <a:t> </a:t>
            </a:r>
            <a:r>
              <a:rPr sz="1767" kern="0" spc="-17" dirty="0">
                <a:solidFill>
                  <a:sysClr val="windowText" lastClr="000000"/>
                </a:solidFill>
                <a:latin typeface="Arial"/>
                <a:cs typeface="Arial"/>
              </a:rPr>
              <a:t>FT)</a:t>
            </a:r>
            <a:endParaRPr sz="1767" kern="0">
              <a:solidFill>
                <a:sysClr val="windowText" lastClr="000000"/>
              </a:solidFill>
              <a:latin typeface="Arial"/>
              <a:cs typeface="Arial"/>
            </a:endParaRPr>
          </a:p>
          <a:p>
            <a:pPr marL="8467" defTabSz="609630">
              <a:spcBef>
                <a:spcPts val="280"/>
              </a:spcBef>
            </a:pPr>
            <a:r>
              <a:rPr sz="1767" kern="0" spc="140" dirty="0">
                <a:solidFill>
                  <a:sysClr val="windowText" lastClr="000000"/>
                </a:solidFill>
                <a:latin typeface="Arial"/>
                <a:cs typeface="Arial"/>
              </a:rPr>
              <a:t>Support</a:t>
            </a:r>
            <a:r>
              <a:rPr sz="1767" kern="0" spc="-13" dirty="0">
                <a:solidFill>
                  <a:sysClr val="windowText" lastClr="000000"/>
                </a:solidFill>
                <a:latin typeface="Arial"/>
                <a:cs typeface="Arial"/>
              </a:rPr>
              <a:t> </a:t>
            </a:r>
            <a:r>
              <a:rPr sz="1767" kern="0" dirty="0">
                <a:solidFill>
                  <a:sysClr val="windowText" lastClr="000000"/>
                </a:solidFill>
                <a:latin typeface="Arial"/>
                <a:cs typeface="Arial"/>
              </a:rPr>
              <a:t>(2</a:t>
            </a:r>
            <a:r>
              <a:rPr sz="1767" kern="0" spc="-13" dirty="0">
                <a:solidFill>
                  <a:sysClr val="windowText" lastClr="000000"/>
                </a:solidFill>
                <a:latin typeface="Arial"/>
                <a:cs typeface="Arial"/>
              </a:rPr>
              <a:t> </a:t>
            </a:r>
            <a:r>
              <a:rPr sz="1767" kern="0" spc="-17" dirty="0">
                <a:solidFill>
                  <a:sysClr val="windowText" lastClr="000000"/>
                </a:solidFill>
                <a:latin typeface="Arial"/>
                <a:cs typeface="Arial"/>
              </a:rPr>
              <a:t>PT)</a:t>
            </a:r>
            <a:endParaRPr sz="1767" kern="0">
              <a:solidFill>
                <a:sysClr val="windowText" lastClr="000000"/>
              </a:solidFill>
              <a:latin typeface="Arial"/>
              <a:cs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B086B6"/>
          </a:solidFill>
        </p:spPr>
        <p:txBody>
          <a:bodyPr wrap="square" lIns="0" tIns="0" rIns="0" bIns="0" rtlCol="0"/>
          <a:lstStyle/>
          <a:p>
            <a:pPr defTabSz="609630"/>
            <a:endParaRPr sz="1200" kern="0">
              <a:solidFill>
                <a:sysClr val="windowText" lastClr="000000"/>
              </a:solidFil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0" y="0"/>
            <a:ext cx="5818707" cy="6825581"/>
          </a:xfrm>
          <a:prstGeom prst="rect">
            <a:avLst/>
          </a:prstGeom>
        </p:spPr>
      </p:pic>
      <p:sp>
        <p:nvSpPr>
          <p:cNvPr id="4" name="object 4" descr="$PPTXTitle"/>
          <p:cNvSpPr txBox="1">
            <a:spLocks noGrp="1"/>
          </p:cNvSpPr>
          <p:nvPr>
            <p:ph type="title"/>
          </p:nvPr>
        </p:nvSpPr>
        <p:spPr>
          <a:xfrm>
            <a:off x="6096000" y="163990"/>
            <a:ext cx="2342695" cy="583194"/>
          </a:xfrm>
          <a:prstGeom prst="rect">
            <a:avLst/>
          </a:prstGeom>
        </p:spPr>
        <p:txBody>
          <a:bodyPr vert="horz" wrap="square" lIns="0" tIns="8467" rIns="0" bIns="0" rtlCol="0">
            <a:spAutoFit/>
          </a:bodyPr>
          <a:lstStyle/>
          <a:p>
            <a:pPr marL="8467">
              <a:spcBef>
                <a:spcPts val="67"/>
              </a:spcBef>
            </a:pPr>
            <a:r>
              <a:rPr spc="210" dirty="0"/>
              <a:t>Programs</a:t>
            </a:r>
          </a:p>
        </p:txBody>
      </p:sp>
      <p:sp>
        <p:nvSpPr>
          <p:cNvPr id="5" name="object 5"/>
          <p:cNvSpPr txBox="1"/>
          <p:nvPr/>
        </p:nvSpPr>
        <p:spPr>
          <a:xfrm>
            <a:off x="6087534" y="949638"/>
            <a:ext cx="5556250" cy="5452775"/>
          </a:xfrm>
          <a:prstGeom prst="rect">
            <a:avLst/>
          </a:prstGeom>
        </p:spPr>
        <p:txBody>
          <a:bodyPr vert="horz" wrap="square" lIns="0" tIns="8890" rIns="0" bIns="0" rtlCol="0">
            <a:spAutoFit/>
          </a:bodyPr>
          <a:lstStyle/>
          <a:p>
            <a:pPr marL="8467" defTabSz="609630">
              <a:spcBef>
                <a:spcPts val="70"/>
              </a:spcBef>
            </a:pPr>
            <a:r>
              <a:rPr sz="2400" kern="0" spc="143" dirty="0">
                <a:solidFill>
                  <a:srgbClr val="FFFFFF"/>
                </a:solidFill>
                <a:latin typeface="Arial"/>
                <a:cs typeface="Arial"/>
              </a:rPr>
              <a:t>Interactive</a:t>
            </a:r>
            <a:r>
              <a:rPr sz="2400" kern="0" spc="-47" dirty="0">
                <a:solidFill>
                  <a:srgbClr val="FFFFFF"/>
                </a:solidFill>
                <a:latin typeface="Arial"/>
                <a:cs typeface="Arial"/>
              </a:rPr>
              <a:t> </a:t>
            </a:r>
            <a:r>
              <a:rPr sz="2400" kern="0" spc="76" dirty="0">
                <a:solidFill>
                  <a:srgbClr val="FFFFFF"/>
                </a:solidFill>
                <a:latin typeface="Arial"/>
                <a:cs typeface="Arial"/>
              </a:rPr>
              <a:t>Play-</a:t>
            </a:r>
            <a:r>
              <a:rPr sz="2400" kern="0" spc="87" dirty="0">
                <a:solidFill>
                  <a:srgbClr val="FFFFFF"/>
                </a:solidFill>
                <a:latin typeface="Arial"/>
                <a:cs typeface="Arial"/>
              </a:rPr>
              <a:t>Based</a:t>
            </a:r>
            <a:r>
              <a:rPr sz="2400" kern="0" spc="-43" dirty="0">
                <a:solidFill>
                  <a:srgbClr val="FFFFFF"/>
                </a:solidFill>
                <a:latin typeface="Arial"/>
                <a:cs typeface="Arial"/>
              </a:rPr>
              <a:t> </a:t>
            </a:r>
            <a:r>
              <a:rPr sz="2400" kern="0" spc="136" dirty="0">
                <a:solidFill>
                  <a:srgbClr val="FFFFFF"/>
                </a:solidFill>
                <a:latin typeface="Arial"/>
                <a:cs typeface="Arial"/>
              </a:rPr>
              <a:t>Exhibits</a:t>
            </a:r>
            <a:endParaRPr sz="2400" kern="0" dirty="0">
              <a:solidFill>
                <a:sysClr val="windowText" lastClr="000000"/>
              </a:solidFill>
              <a:latin typeface="Arial"/>
              <a:cs typeface="Arial"/>
            </a:endParaRPr>
          </a:p>
          <a:p>
            <a:pPr marL="8467" marR="981759" defTabSz="609630">
              <a:lnSpc>
                <a:spcPct val="102400"/>
              </a:lnSpc>
              <a:spcBef>
                <a:spcPts val="2030"/>
              </a:spcBef>
            </a:pPr>
            <a:r>
              <a:rPr sz="2400" kern="0" spc="110" dirty="0">
                <a:solidFill>
                  <a:srgbClr val="FFFFFF"/>
                </a:solidFill>
                <a:latin typeface="Arial"/>
                <a:cs typeface="Arial"/>
              </a:rPr>
              <a:t>Daily</a:t>
            </a:r>
            <a:r>
              <a:rPr sz="2400" kern="0" spc="-43" dirty="0">
                <a:solidFill>
                  <a:srgbClr val="FFFFFF"/>
                </a:solidFill>
                <a:latin typeface="Arial"/>
                <a:cs typeface="Arial"/>
              </a:rPr>
              <a:t> </a:t>
            </a:r>
            <a:r>
              <a:rPr sz="2400" kern="0" spc="73" dirty="0">
                <a:solidFill>
                  <a:srgbClr val="FFFFFF"/>
                </a:solidFill>
                <a:latin typeface="Arial"/>
                <a:cs typeface="Arial"/>
              </a:rPr>
              <a:t>Pre-</a:t>
            </a:r>
            <a:r>
              <a:rPr sz="2400" kern="0" spc="110" dirty="0">
                <a:solidFill>
                  <a:srgbClr val="FFFFFF"/>
                </a:solidFill>
                <a:latin typeface="Arial"/>
                <a:cs typeface="Arial"/>
              </a:rPr>
              <a:t>K</a:t>
            </a:r>
            <a:r>
              <a:rPr sz="2400" kern="0" spc="-43" dirty="0">
                <a:solidFill>
                  <a:srgbClr val="FFFFFF"/>
                </a:solidFill>
                <a:latin typeface="Arial"/>
                <a:cs typeface="Arial"/>
              </a:rPr>
              <a:t> </a:t>
            </a:r>
            <a:r>
              <a:rPr sz="2400" kern="0" spc="200" dirty="0">
                <a:solidFill>
                  <a:srgbClr val="FFFFFF"/>
                </a:solidFill>
                <a:latin typeface="Arial"/>
                <a:cs typeface="Arial"/>
              </a:rPr>
              <a:t>Programming </a:t>
            </a:r>
            <a:r>
              <a:rPr sz="2000" kern="0" spc="63" dirty="0">
                <a:solidFill>
                  <a:srgbClr val="FFFFFF"/>
                </a:solidFill>
                <a:latin typeface="Arial"/>
                <a:cs typeface="Arial"/>
              </a:rPr>
              <a:t>Mess</a:t>
            </a:r>
            <a:r>
              <a:rPr sz="2000" kern="0" spc="7" dirty="0">
                <a:solidFill>
                  <a:srgbClr val="FFFFFF"/>
                </a:solidFill>
                <a:latin typeface="Arial"/>
                <a:cs typeface="Arial"/>
              </a:rPr>
              <a:t> </a:t>
            </a:r>
            <a:r>
              <a:rPr sz="2000" kern="0" spc="76" dirty="0">
                <a:solidFill>
                  <a:srgbClr val="FFFFFF"/>
                </a:solidFill>
                <a:latin typeface="Arial"/>
                <a:cs typeface="Arial"/>
              </a:rPr>
              <a:t>Makers,</a:t>
            </a:r>
            <a:r>
              <a:rPr sz="2000" kern="0" spc="10" dirty="0">
                <a:solidFill>
                  <a:srgbClr val="FFFFFF"/>
                </a:solidFill>
                <a:latin typeface="Arial"/>
                <a:cs typeface="Arial"/>
              </a:rPr>
              <a:t> </a:t>
            </a:r>
            <a:r>
              <a:rPr sz="2000" kern="0" spc="153" dirty="0">
                <a:solidFill>
                  <a:srgbClr val="FFFFFF"/>
                </a:solidFill>
                <a:latin typeface="Arial"/>
                <a:cs typeface="Arial"/>
              </a:rPr>
              <a:t>Pint-</a:t>
            </a:r>
            <a:r>
              <a:rPr sz="2000" kern="0" dirty="0">
                <a:solidFill>
                  <a:srgbClr val="FFFFFF"/>
                </a:solidFill>
                <a:latin typeface="Arial"/>
                <a:cs typeface="Arial"/>
              </a:rPr>
              <a:t>Size</a:t>
            </a:r>
            <a:r>
              <a:rPr sz="2000" kern="0" spc="10" dirty="0">
                <a:solidFill>
                  <a:srgbClr val="FFFFFF"/>
                </a:solidFill>
                <a:latin typeface="Arial"/>
                <a:cs typeface="Arial"/>
              </a:rPr>
              <a:t> </a:t>
            </a:r>
            <a:r>
              <a:rPr sz="2000" kern="0" spc="57" dirty="0">
                <a:solidFill>
                  <a:srgbClr val="FFFFFF"/>
                </a:solidFill>
                <a:latin typeface="Arial"/>
                <a:cs typeface="Arial"/>
              </a:rPr>
              <a:t>Science, </a:t>
            </a:r>
            <a:r>
              <a:rPr sz="2000" kern="0" spc="127" dirty="0">
                <a:solidFill>
                  <a:srgbClr val="FFFFFF"/>
                </a:solidFill>
                <a:latin typeface="Arial"/>
                <a:cs typeface="Arial"/>
              </a:rPr>
              <a:t>Movin’</a:t>
            </a:r>
            <a:r>
              <a:rPr sz="2000" kern="0" spc="-27" dirty="0">
                <a:solidFill>
                  <a:srgbClr val="FFFFFF"/>
                </a:solidFill>
                <a:latin typeface="Arial"/>
                <a:cs typeface="Arial"/>
              </a:rPr>
              <a:t> </a:t>
            </a:r>
            <a:r>
              <a:rPr sz="2000" kern="0" dirty="0">
                <a:solidFill>
                  <a:srgbClr val="FFFFFF"/>
                </a:solidFill>
                <a:latin typeface="Arial"/>
                <a:cs typeface="Arial"/>
              </a:rPr>
              <a:t>&amp;</a:t>
            </a:r>
            <a:r>
              <a:rPr sz="2000" kern="0" spc="-27" dirty="0">
                <a:solidFill>
                  <a:srgbClr val="FFFFFF"/>
                </a:solidFill>
                <a:latin typeface="Arial"/>
                <a:cs typeface="Arial"/>
              </a:rPr>
              <a:t> </a:t>
            </a:r>
            <a:r>
              <a:rPr sz="2000" kern="0" spc="73" dirty="0">
                <a:solidFill>
                  <a:srgbClr val="FFFFFF"/>
                </a:solidFill>
                <a:latin typeface="Arial"/>
                <a:cs typeface="Arial"/>
              </a:rPr>
              <a:t>Groovin’,</a:t>
            </a:r>
            <a:r>
              <a:rPr sz="2000" kern="0" spc="-23" dirty="0">
                <a:solidFill>
                  <a:srgbClr val="FFFFFF"/>
                </a:solidFill>
                <a:latin typeface="Arial"/>
                <a:cs typeface="Arial"/>
              </a:rPr>
              <a:t> </a:t>
            </a:r>
            <a:r>
              <a:rPr sz="2000" kern="0" spc="136" dirty="0">
                <a:solidFill>
                  <a:srgbClr val="FFFFFF"/>
                </a:solidFill>
                <a:latin typeface="Arial"/>
                <a:cs typeface="Arial"/>
              </a:rPr>
              <a:t>After</a:t>
            </a:r>
            <a:r>
              <a:rPr sz="2000" kern="0" spc="-27" dirty="0">
                <a:solidFill>
                  <a:srgbClr val="FFFFFF"/>
                </a:solidFill>
                <a:latin typeface="Arial"/>
                <a:cs typeface="Arial"/>
              </a:rPr>
              <a:t> </a:t>
            </a:r>
            <a:r>
              <a:rPr sz="2000" kern="0" spc="103" dirty="0">
                <a:solidFill>
                  <a:srgbClr val="FFFFFF"/>
                </a:solidFill>
                <a:latin typeface="Arial"/>
                <a:cs typeface="Arial"/>
              </a:rPr>
              <a:t>School</a:t>
            </a:r>
            <a:r>
              <a:rPr sz="2000" kern="0" spc="-23" dirty="0">
                <a:solidFill>
                  <a:srgbClr val="FFFFFF"/>
                </a:solidFill>
                <a:latin typeface="Arial"/>
                <a:cs typeface="Arial"/>
              </a:rPr>
              <a:t> </a:t>
            </a:r>
            <a:r>
              <a:rPr sz="2000" kern="0" spc="43" dirty="0">
                <a:solidFill>
                  <a:srgbClr val="FFFFFF"/>
                </a:solidFill>
                <a:latin typeface="Arial"/>
                <a:cs typeface="Arial"/>
              </a:rPr>
              <a:t>Skills</a:t>
            </a:r>
            <a:endParaRPr sz="2000" kern="0" dirty="0">
              <a:solidFill>
                <a:sysClr val="windowText" lastClr="000000"/>
              </a:solidFill>
              <a:latin typeface="Arial"/>
              <a:cs typeface="Arial"/>
            </a:endParaRPr>
          </a:p>
          <a:p>
            <a:pPr marL="8467" defTabSz="609630">
              <a:spcBef>
                <a:spcPts val="2180"/>
              </a:spcBef>
            </a:pPr>
            <a:r>
              <a:rPr sz="2400" kern="0" spc="136" dirty="0">
                <a:solidFill>
                  <a:srgbClr val="FFFFFF"/>
                </a:solidFill>
                <a:latin typeface="Arial"/>
                <a:cs typeface="Arial"/>
              </a:rPr>
              <a:t>Parent</a:t>
            </a:r>
            <a:r>
              <a:rPr sz="2400" kern="0" spc="-40" dirty="0">
                <a:solidFill>
                  <a:srgbClr val="FFFFFF"/>
                </a:solidFill>
                <a:latin typeface="Arial"/>
                <a:cs typeface="Arial"/>
              </a:rPr>
              <a:t> </a:t>
            </a:r>
            <a:r>
              <a:rPr sz="2400" kern="0" spc="177" dirty="0">
                <a:solidFill>
                  <a:srgbClr val="FFFFFF"/>
                </a:solidFill>
                <a:latin typeface="Arial"/>
                <a:cs typeface="Arial"/>
              </a:rPr>
              <a:t>Support</a:t>
            </a:r>
            <a:endParaRPr sz="2400" kern="0" dirty="0">
              <a:solidFill>
                <a:sysClr val="windowText" lastClr="000000"/>
              </a:solidFill>
              <a:latin typeface="Arial"/>
              <a:cs typeface="Arial"/>
            </a:endParaRPr>
          </a:p>
          <a:p>
            <a:pPr marL="8467" marR="709965" defTabSz="609630">
              <a:lnSpc>
                <a:spcPts val="2500"/>
              </a:lnSpc>
              <a:spcBef>
                <a:spcPts val="20"/>
              </a:spcBef>
            </a:pPr>
            <a:r>
              <a:rPr sz="2000" kern="0" spc="140" dirty="0">
                <a:solidFill>
                  <a:srgbClr val="FFFFFF"/>
                </a:solidFill>
                <a:latin typeface="Arial"/>
                <a:cs typeface="Arial"/>
              </a:rPr>
              <a:t>Baby</a:t>
            </a:r>
            <a:r>
              <a:rPr sz="2000" kern="0" spc="-10" dirty="0">
                <a:solidFill>
                  <a:srgbClr val="FFFFFF"/>
                </a:solidFill>
                <a:latin typeface="Arial"/>
                <a:cs typeface="Arial"/>
              </a:rPr>
              <a:t> </a:t>
            </a:r>
            <a:r>
              <a:rPr sz="2000" kern="0" spc="123" dirty="0">
                <a:solidFill>
                  <a:srgbClr val="FFFFFF"/>
                </a:solidFill>
                <a:latin typeface="Arial"/>
                <a:cs typeface="Arial"/>
              </a:rPr>
              <a:t>Mingle,</a:t>
            </a:r>
            <a:r>
              <a:rPr sz="2000" kern="0" spc="-10" dirty="0">
                <a:solidFill>
                  <a:srgbClr val="FFFFFF"/>
                </a:solidFill>
                <a:latin typeface="Arial"/>
                <a:cs typeface="Arial"/>
              </a:rPr>
              <a:t> </a:t>
            </a:r>
            <a:r>
              <a:rPr sz="2000" kern="0" spc="140" dirty="0">
                <a:solidFill>
                  <a:srgbClr val="FFFFFF"/>
                </a:solidFill>
                <a:latin typeface="Arial"/>
                <a:cs typeface="Arial"/>
              </a:rPr>
              <a:t>Baby</a:t>
            </a:r>
            <a:r>
              <a:rPr sz="2000" kern="0" spc="-10" dirty="0">
                <a:solidFill>
                  <a:srgbClr val="FFFFFF"/>
                </a:solidFill>
                <a:latin typeface="Arial"/>
                <a:cs typeface="Arial"/>
              </a:rPr>
              <a:t> </a:t>
            </a:r>
            <a:r>
              <a:rPr sz="2000" kern="0" dirty="0">
                <a:solidFill>
                  <a:srgbClr val="FFFFFF"/>
                </a:solidFill>
                <a:latin typeface="Arial"/>
                <a:cs typeface="Arial"/>
              </a:rPr>
              <a:t>Cafe,</a:t>
            </a:r>
            <a:r>
              <a:rPr sz="2000" kern="0" spc="-10" dirty="0">
                <a:solidFill>
                  <a:srgbClr val="FFFFFF"/>
                </a:solidFill>
                <a:latin typeface="Arial"/>
                <a:cs typeface="Arial"/>
              </a:rPr>
              <a:t> </a:t>
            </a:r>
            <a:r>
              <a:rPr sz="2000" kern="0" spc="97" dirty="0">
                <a:solidFill>
                  <a:srgbClr val="FFFFFF"/>
                </a:solidFill>
                <a:latin typeface="Arial"/>
                <a:cs typeface="Arial"/>
              </a:rPr>
              <a:t>Kids</a:t>
            </a:r>
            <a:r>
              <a:rPr sz="2000" kern="0" spc="-7" dirty="0">
                <a:solidFill>
                  <a:srgbClr val="FFFFFF"/>
                </a:solidFill>
                <a:latin typeface="Arial"/>
                <a:cs typeface="Arial"/>
              </a:rPr>
              <a:t> </a:t>
            </a:r>
            <a:r>
              <a:rPr sz="2000" kern="0" spc="200" dirty="0">
                <a:solidFill>
                  <a:srgbClr val="FFFFFF"/>
                </a:solidFill>
                <a:latin typeface="Arial"/>
                <a:cs typeface="Arial"/>
              </a:rPr>
              <a:t>Night</a:t>
            </a:r>
            <a:r>
              <a:rPr sz="2000" kern="0" spc="-10" dirty="0">
                <a:solidFill>
                  <a:srgbClr val="FFFFFF"/>
                </a:solidFill>
                <a:latin typeface="Arial"/>
                <a:cs typeface="Arial"/>
              </a:rPr>
              <a:t> </a:t>
            </a:r>
            <a:r>
              <a:rPr sz="2000" kern="0" spc="30" dirty="0">
                <a:solidFill>
                  <a:srgbClr val="FFFFFF"/>
                </a:solidFill>
                <a:latin typeface="Arial"/>
                <a:cs typeface="Arial"/>
              </a:rPr>
              <a:t>In, </a:t>
            </a:r>
            <a:r>
              <a:rPr sz="2000" kern="0" spc="103" dirty="0">
                <a:solidFill>
                  <a:srgbClr val="FFFFFF"/>
                </a:solidFill>
                <a:latin typeface="Arial"/>
                <a:cs typeface="Arial"/>
              </a:rPr>
              <a:t>Foster</a:t>
            </a:r>
            <a:r>
              <a:rPr sz="2000" kern="0" spc="-30" dirty="0">
                <a:solidFill>
                  <a:srgbClr val="FFFFFF"/>
                </a:solidFill>
                <a:latin typeface="Arial"/>
                <a:cs typeface="Arial"/>
              </a:rPr>
              <a:t> </a:t>
            </a:r>
            <a:r>
              <a:rPr sz="2000" kern="0" spc="67" dirty="0">
                <a:solidFill>
                  <a:srgbClr val="FFFFFF"/>
                </a:solidFill>
                <a:latin typeface="Arial"/>
                <a:cs typeface="Arial"/>
              </a:rPr>
              <a:t>Care</a:t>
            </a:r>
            <a:r>
              <a:rPr sz="2000" kern="0" spc="-27" dirty="0">
                <a:solidFill>
                  <a:srgbClr val="FFFFFF"/>
                </a:solidFill>
                <a:latin typeface="Arial"/>
                <a:cs typeface="Arial"/>
              </a:rPr>
              <a:t> </a:t>
            </a:r>
            <a:r>
              <a:rPr sz="2000" kern="0" spc="117" dirty="0">
                <a:solidFill>
                  <a:srgbClr val="FFFFFF"/>
                </a:solidFill>
                <a:latin typeface="Arial"/>
                <a:cs typeface="Arial"/>
              </a:rPr>
              <a:t>Visitation</a:t>
            </a:r>
            <a:endParaRPr sz="2000" kern="0" dirty="0">
              <a:solidFill>
                <a:sysClr val="windowText" lastClr="000000"/>
              </a:solidFill>
              <a:latin typeface="Arial"/>
              <a:cs typeface="Arial"/>
            </a:endParaRPr>
          </a:p>
          <a:p>
            <a:pPr marL="8467" defTabSz="609630">
              <a:spcBef>
                <a:spcPts val="2080"/>
              </a:spcBef>
            </a:pPr>
            <a:r>
              <a:rPr sz="2400" kern="0" spc="127" dirty="0">
                <a:solidFill>
                  <a:srgbClr val="FFFFFF"/>
                </a:solidFill>
                <a:latin typeface="Arial"/>
                <a:cs typeface="Arial"/>
              </a:rPr>
              <a:t>School</a:t>
            </a:r>
            <a:r>
              <a:rPr sz="2400" kern="0" spc="-47" dirty="0">
                <a:solidFill>
                  <a:srgbClr val="FFFFFF"/>
                </a:solidFill>
                <a:latin typeface="Arial"/>
                <a:cs typeface="Arial"/>
              </a:rPr>
              <a:t> </a:t>
            </a:r>
            <a:r>
              <a:rPr sz="2400" kern="0" spc="140" dirty="0">
                <a:solidFill>
                  <a:srgbClr val="FFFFFF"/>
                </a:solidFill>
                <a:latin typeface="Arial"/>
                <a:cs typeface="Arial"/>
              </a:rPr>
              <a:t>Age</a:t>
            </a:r>
            <a:r>
              <a:rPr sz="2400" kern="0" spc="-43" dirty="0">
                <a:solidFill>
                  <a:srgbClr val="FFFFFF"/>
                </a:solidFill>
                <a:latin typeface="Arial"/>
                <a:cs typeface="Arial"/>
              </a:rPr>
              <a:t> </a:t>
            </a:r>
            <a:r>
              <a:rPr sz="2400" kern="0" spc="200" dirty="0">
                <a:solidFill>
                  <a:srgbClr val="FFFFFF"/>
                </a:solidFill>
                <a:latin typeface="Arial"/>
                <a:cs typeface="Arial"/>
              </a:rPr>
              <a:t>Programming</a:t>
            </a:r>
            <a:endParaRPr sz="2400" kern="0" dirty="0">
              <a:solidFill>
                <a:sysClr val="windowText" lastClr="000000"/>
              </a:solidFill>
              <a:latin typeface="Arial"/>
              <a:cs typeface="Arial"/>
            </a:endParaRPr>
          </a:p>
          <a:p>
            <a:pPr marL="8467" marR="3387" defTabSz="609630">
              <a:lnSpc>
                <a:spcPts val="2500"/>
              </a:lnSpc>
              <a:spcBef>
                <a:spcPts val="20"/>
              </a:spcBef>
            </a:pPr>
            <a:r>
              <a:rPr sz="2000" kern="0" spc="110" dirty="0">
                <a:solidFill>
                  <a:srgbClr val="FFFFFF"/>
                </a:solidFill>
                <a:latin typeface="Arial"/>
                <a:cs typeface="Arial"/>
              </a:rPr>
              <a:t>Field</a:t>
            </a:r>
            <a:r>
              <a:rPr sz="2000" kern="0" spc="-23" dirty="0">
                <a:solidFill>
                  <a:srgbClr val="FFFFFF"/>
                </a:solidFill>
                <a:latin typeface="Arial"/>
                <a:cs typeface="Arial"/>
              </a:rPr>
              <a:t> </a:t>
            </a:r>
            <a:r>
              <a:rPr sz="2000" kern="0" spc="93" dirty="0">
                <a:solidFill>
                  <a:srgbClr val="FFFFFF"/>
                </a:solidFill>
                <a:latin typeface="Arial"/>
                <a:cs typeface="Arial"/>
              </a:rPr>
              <a:t>Trip</a:t>
            </a:r>
            <a:r>
              <a:rPr sz="2000" kern="0" spc="-20" dirty="0">
                <a:solidFill>
                  <a:srgbClr val="FFFFFF"/>
                </a:solidFill>
                <a:latin typeface="Arial"/>
                <a:cs typeface="Arial"/>
              </a:rPr>
              <a:t> </a:t>
            </a:r>
            <a:r>
              <a:rPr sz="2000" kern="0" spc="120" dirty="0">
                <a:solidFill>
                  <a:srgbClr val="FFFFFF"/>
                </a:solidFill>
                <a:latin typeface="Arial"/>
                <a:cs typeface="Arial"/>
              </a:rPr>
              <a:t>Workshops,</a:t>
            </a:r>
            <a:r>
              <a:rPr sz="2000" kern="0" spc="-23" dirty="0">
                <a:solidFill>
                  <a:srgbClr val="FFFFFF"/>
                </a:solidFill>
                <a:latin typeface="Arial"/>
                <a:cs typeface="Arial"/>
              </a:rPr>
              <a:t> </a:t>
            </a:r>
            <a:r>
              <a:rPr sz="2000" kern="0" spc="157" dirty="0">
                <a:solidFill>
                  <a:srgbClr val="FFFFFF"/>
                </a:solidFill>
                <a:latin typeface="Arial"/>
                <a:cs typeface="Arial"/>
              </a:rPr>
              <a:t>Art</a:t>
            </a:r>
            <a:r>
              <a:rPr sz="2000" kern="0" spc="-20" dirty="0">
                <a:solidFill>
                  <a:srgbClr val="FFFFFF"/>
                </a:solidFill>
                <a:latin typeface="Arial"/>
                <a:cs typeface="Arial"/>
              </a:rPr>
              <a:t> </a:t>
            </a:r>
            <a:r>
              <a:rPr sz="2000" kern="0" dirty="0">
                <a:solidFill>
                  <a:srgbClr val="FFFFFF"/>
                </a:solidFill>
                <a:latin typeface="Arial"/>
                <a:cs typeface="Arial"/>
              </a:rPr>
              <a:t>&amp;</a:t>
            </a:r>
            <a:r>
              <a:rPr sz="2000" kern="0" spc="-23" dirty="0">
                <a:solidFill>
                  <a:srgbClr val="FFFFFF"/>
                </a:solidFill>
                <a:latin typeface="Arial"/>
                <a:cs typeface="Arial"/>
              </a:rPr>
              <a:t> </a:t>
            </a:r>
            <a:r>
              <a:rPr sz="2000" kern="0" spc="90" dirty="0">
                <a:solidFill>
                  <a:srgbClr val="FFFFFF"/>
                </a:solidFill>
                <a:latin typeface="Arial"/>
                <a:cs typeface="Arial"/>
              </a:rPr>
              <a:t>Science</a:t>
            </a:r>
            <a:r>
              <a:rPr sz="2000" kern="0" spc="-20" dirty="0">
                <a:solidFill>
                  <a:srgbClr val="FFFFFF"/>
                </a:solidFill>
                <a:latin typeface="Arial"/>
                <a:cs typeface="Arial"/>
              </a:rPr>
              <a:t> </a:t>
            </a:r>
            <a:r>
              <a:rPr sz="2000" kern="0" spc="-7" dirty="0">
                <a:solidFill>
                  <a:srgbClr val="FFFFFF"/>
                </a:solidFill>
                <a:latin typeface="Arial"/>
                <a:cs typeface="Arial"/>
              </a:rPr>
              <a:t>Classes, </a:t>
            </a:r>
            <a:r>
              <a:rPr sz="2000" kern="0" spc="157" dirty="0">
                <a:solidFill>
                  <a:srgbClr val="FFFFFF"/>
                </a:solidFill>
                <a:latin typeface="Arial"/>
                <a:cs typeface="Arial"/>
              </a:rPr>
              <a:t>Homeschool</a:t>
            </a:r>
            <a:r>
              <a:rPr sz="2000" kern="0" spc="-30" dirty="0">
                <a:solidFill>
                  <a:srgbClr val="FFFFFF"/>
                </a:solidFill>
                <a:latin typeface="Arial"/>
                <a:cs typeface="Arial"/>
              </a:rPr>
              <a:t> </a:t>
            </a:r>
            <a:r>
              <a:rPr sz="2000" kern="0" spc="153" dirty="0">
                <a:solidFill>
                  <a:srgbClr val="FFFFFF"/>
                </a:solidFill>
                <a:latin typeface="Arial"/>
                <a:cs typeface="Arial"/>
              </a:rPr>
              <a:t>Support</a:t>
            </a:r>
            <a:endParaRPr sz="2000" kern="0" dirty="0">
              <a:solidFill>
                <a:sysClr val="windowText" lastClr="000000"/>
              </a:solidFill>
              <a:latin typeface="Arial"/>
              <a:cs typeface="Arial"/>
            </a:endParaRPr>
          </a:p>
          <a:p>
            <a:pPr marL="8467" marR="2041415" algn="just" defTabSz="609630">
              <a:lnSpc>
                <a:spcPct val="102400"/>
              </a:lnSpc>
              <a:spcBef>
                <a:spcPts val="2010"/>
              </a:spcBef>
            </a:pPr>
            <a:r>
              <a:rPr sz="2400" kern="0" spc="177" dirty="0">
                <a:solidFill>
                  <a:srgbClr val="FFFFFF"/>
                </a:solidFill>
                <a:latin typeface="Arial"/>
                <a:cs typeface="Arial"/>
              </a:rPr>
              <a:t>Drop</a:t>
            </a:r>
            <a:r>
              <a:rPr sz="2400" kern="0" spc="-47" dirty="0">
                <a:solidFill>
                  <a:srgbClr val="FFFFFF"/>
                </a:solidFill>
                <a:latin typeface="Arial"/>
                <a:cs typeface="Arial"/>
              </a:rPr>
              <a:t> </a:t>
            </a:r>
            <a:r>
              <a:rPr sz="2400" kern="0" spc="123" dirty="0">
                <a:solidFill>
                  <a:srgbClr val="FFFFFF"/>
                </a:solidFill>
                <a:latin typeface="Arial"/>
                <a:cs typeface="Arial"/>
              </a:rPr>
              <a:t>Off</a:t>
            </a:r>
            <a:r>
              <a:rPr sz="2400" kern="0" spc="-47" dirty="0">
                <a:solidFill>
                  <a:srgbClr val="FFFFFF"/>
                </a:solidFill>
                <a:latin typeface="Arial"/>
                <a:cs typeface="Arial"/>
              </a:rPr>
              <a:t> </a:t>
            </a:r>
            <a:r>
              <a:rPr sz="2400" kern="0" spc="200" dirty="0">
                <a:solidFill>
                  <a:srgbClr val="FFFFFF"/>
                </a:solidFill>
                <a:latin typeface="Arial"/>
                <a:cs typeface="Arial"/>
              </a:rPr>
              <a:t>Programming </a:t>
            </a:r>
            <a:r>
              <a:rPr sz="2000" kern="0" spc="127" dirty="0">
                <a:solidFill>
                  <a:srgbClr val="FFFFFF"/>
                </a:solidFill>
                <a:latin typeface="Arial"/>
                <a:cs typeface="Arial"/>
              </a:rPr>
              <a:t>PreKamp,</a:t>
            </a:r>
            <a:r>
              <a:rPr sz="2000" kern="0" spc="-30" dirty="0">
                <a:solidFill>
                  <a:srgbClr val="FFFFFF"/>
                </a:solidFill>
                <a:latin typeface="Arial"/>
                <a:cs typeface="Arial"/>
              </a:rPr>
              <a:t> </a:t>
            </a:r>
            <a:r>
              <a:rPr sz="2000" kern="0" spc="207" dirty="0">
                <a:solidFill>
                  <a:srgbClr val="FFFFFF"/>
                </a:solidFill>
                <a:latin typeface="Arial"/>
                <a:cs typeface="Arial"/>
              </a:rPr>
              <a:t>Summer</a:t>
            </a:r>
            <a:r>
              <a:rPr sz="2000" kern="0" spc="-27" dirty="0">
                <a:solidFill>
                  <a:srgbClr val="FFFFFF"/>
                </a:solidFill>
                <a:latin typeface="Arial"/>
                <a:cs typeface="Arial"/>
              </a:rPr>
              <a:t> </a:t>
            </a:r>
            <a:r>
              <a:rPr sz="2000" kern="0" spc="87" dirty="0">
                <a:solidFill>
                  <a:srgbClr val="FFFFFF"/>
                </a:solidFill>
                <a:latin typeface="Arial"/>
                <a:cs typeface="Arial"/>
              </a:rPr>
              <a:t>Camps, </a:t>
            </a:r>
            <a:r>
              <a:rPr sz="2000" kern="0" spc="60" dirty="0">
                <a:solidFill>
                  <a:srgbClr val="FFFFFF"/>
                </a:solidFill>
                <a:latin typeface="Arial"/>
                <a:cs typeface="Arial"/>
              </a:rPr>
              <a:t>FNSBSD</a:t>
            </a:r>
            <a:r>
              <a:rPr sz="2000" kern="0" spc="-23" dirty="0">
                <a:solidFill>
                  <a:srgbClr val="FFFFFF"/>
                </a:solidFill>
                <a:latin typeface="Arial"/>
                <a:cs typeface="Arial"/>
              </a:rPr>
              <a:t> </a:t>
            </a:r>
            <a:r>
              <a:rPr sz="2000" kern="0" spc="130" dirty="0">
                <a:solidFill>
                  <a:srgbClr val="FFFFFF"/>
                </a:solidFill>
                <a:latin typeface="Arial"/>
                <a:cs typeface="Arial"/>
              </a:rPr>
              <a:t>Break</a:t>
            </a:r>
            <a:r>
              <a:rPr sz="2000" kern="0" spc="-23" dirty="0">
                <a:solidFill>
                  <a:srgbClr val="FFFFFF"/>
                </a:solidFill>
                <a:latin typeface="Arial"/>
                <a:cs typeface="Arial"/>
              </a:rPr>
              <a:t> </a:t>
            </a:r>
            <a:r>
              <a:rPr sz="2000" kern="0" spc="113" dirty="0">
                <a:solidFill>
                  <a:srgbClr val="FFFFFF"/>
                </a:solidFill>
                <a:latin typeface="Arial"/>
                <a:cs typeface="Arial"/>
              </a:rPr>
              <a:t>Day</a:t>
            </a:r>
            <a:r>
              <a:rPr sz="2000" kern="0" spc="-23" dirty="0">
                <a:solidFill>
                  <a:srgbClr val="FFFFFF"/>
                </a:solidFill>
                <a:latin typeface="Arial"/>
                <a:cs typeface="Arial"/>
              </a:rPr>
              <a:t> </a:t>
            </a:r>
            <a:r>
              <a:rPr sz="2000" kern="0" spc="133" dirty="0">
                <a:solidFill>
                  <a:srgbClr val="FFFFFF"/>
                </a:solidFill>
                <a:latin typeface="Arial"/>
                <a:cs typeface="Arial"/>
              </a:rPr>
              <a:t>Camps</a:t>
            </a:r>
            <a:endParaRPr sz="2000" kern="0" dirty="0">
              <a:solidFill>
                <a:sysClr val="windowText" lastClr="000000"/>
              </a:solidFill>
              <a:latin typeface="Arial"/>
              <a:cs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5A242"/>
          </a:solidFill>
        </p:spPr>
        <p:txBody>
          <a:bodyPr wrap="square" lIns="0" tIns="0" rIns="0" bIns="0" rtlCol="0"/>
          <a:lstStyle/>
          <a:p>
            <a:pPr defTabSz="609630"/>
            <a:endParaRPr sz="1200" kern="0">
              <a:solidFill>
                <a:sysClr val="windowText" lastClr="000000"/>
              </a:solidFill>
            </a:endParaRPr>
          </a:p>
        </p:txBody>
      </p:sp>
      <p:grpSp>
        <p:nvGrpSpPr>
          <p:cNvPr id="3" name="object 3"/>
          <p:cNvGrpSpPr/>
          <p:nvPr/>
        </p:nvGrpSpPr>
        <p:grpSpPr>
          <a:xfrm>
            <a:off x="4332" y="526461"/>
            <a:ext cx="3526080" cy="6331539"/>
            <a:chOff x="0" y="789691"/>
            <a:chExt cx="5289120" cy="9497308"/>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5147645"/>
              <a:ext cx="5289120" cy="5139354"/>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0" y="789691"/>
              <a:ext cx="3461101" cy="4864100"/>
            </a:xfrm>
            <a:prstGeom prst="rect">
              <a:avLst/>
            </a:prstGeom>
          </p:spPr>
        </p:pic>
      </p:grpSp>
      <p:sp>
        <p:nvSpPr>
          <p:cNvPr id="11" name="object 11" descr="$PPTXTitle"/>
          <p:cNvSpPr txBox="1">
            <a:spLocks noGrp="1"/>
          </p:cNvSpPr>
          <p:nvPr>
            <p:ph type="title"/>
          </p:nvPr>
        </p:nvSpPr>
        <p:spPr>
          <a:xfrm>
            <a:off x="2139021" y="90451"/>
            <a:ext cx="6634057" cy="1485877"/>
          </a:xfrm>
          <a:prstGeom prst="rect">
            <a:avLst/>
          </a:prstGeom>
        </p:spPr>
        <p:txBody>
          <a:bodyPr vert="horz" wrap="square" lIns="0" tIns="8467" rIns="0" bIns="0" rtlCol="0">
            <a:spAutoFit/>
          </a:bodyPr>
          <a:lstStyle/>
          <a:p>
            <a:pPr marL="8467">
              <a:spcBef>
                <a:spcPts val="67"/>
              </a:spcBef>
            </a:pPr>
            <a:r>
              <a:rPr sz="4800" dirty="0">
                <a:solidFill>
                  <a:srgbClr val="000000"/>
                </a:solidFill>
              </a:rPr>
              <a:t>it’s</a:t>
            </a:r>
            <a:r>
              <a:rPr sz="4800" spc="-493" dirty="0">
                <a:solidFill>
                  <a:srgbClr val="000000"/>
                </a:solidFill>
              </a:rPr>
              <a:t> </a:t>
            </a:r>
            <a:r>
              <a:rPr sz="4800" spc="320" dirty="0">
                <a:solidFill>
                  <a:srgbClr val="000000"/>
                </a:solidFill>
              </a:rPr>
              <a:t>more</a:t>
            </a:r>
            <a:r>
              <a:rPr sz="4800" spc="-493" dirty="0">
                <a:solidFill>
                  <a:srgbClr val="000000"/>
                </a:solidFill>
              </a:rPr>
              <a:t> </a:t>
            </a:r>
            <a:r>
              <a:rPr sz="4800" spc="310" dirty="0">
                <a:solidFill>
                  <a:srgbClr val="000000"/>
                </a:solidFill>
              </a:rPr>
              <a:t>than</a:t>
            </a:r>
            <a:r>
              <a:rPr sz="4800" spc="-490" dirty="0">
                <a:solidFill>
                  <a:srgbClr val="000000"/>
                </a:solidFill>
              </a:rPr>
              <a:t> </a:t>
            </a:r>
            <a:r>
              <a:rPr sz="4800" i="1" spc="173" dirty="0">
                <a:solidFill>
                  <a:srgbClr val="000000"/>
                </a:solidFill>
              </a:rPr>
              <a:t>just</a:t>
            </a:r>
            <a:r>
              <a:rPr sz="4800" i="1" spc="-493" dirty="0">
                <a:solidFill>
                  <a:srgbClr val="000000"/>
                </a:solidFill>
              </a:rPr>
              <a:t> </a:t>
            </a:r>
            <a:r>
              <a:rPr sz="4800" spc="-127" dirty="0">
                <a:solidFill>
                  <a:srgbClr val="000000"/>
                </a:solidFill>
              </a:rPr>
              <a:t>play...</a:t>
            </a:r>
            <a:endParaRPr sz="4800" dirty="0"/>
          </a:p>
        </p:txBody>
      </p:sp>
      <p:pic>
        <p:nvPicPr>
          <p:cNvPr id="12" name="object 12"/>
          <p:cNvPicPr/>
          <p:nvPr/>
        </p:nvPicPr>
        <p:blipFill>
          <a:blip r:embed="rId4" cstate="email">
            <a:extLst>
              <a:ext uri="{28A0092B-C50C-407E-A947-70E740481C1C}">
                <a14:useLocalDpi xmlns:a14="http://schemas.microsoft.com/office/drawing/2010/main"/>
              </a:ext>
            </a:extLst>
          </a:blip>
          <a:stretch>
            <a:fillRect/>
          </a:stretch>
        </p:blipFill>
        <p:spPr>
          <a:xfrm>
            <a:off x="9458043" y="0"/>
            <a:ext cx="2733957" cy="3152657"/>
          </a:xfrm>
          <a:prstGeom prst="rect">
            <a:avLst/>
          </a:prstGeom>
        </p:spPr>
      </p:pic>
      <p:sp>
        <p:nvSpPr>
          <p:cNvPr id="13" name="object 13"/>
          <p:cNvSpPr txBox="1"/>
          <p:nvPr/>
        </p:nvSpPr>
        <p:spPr>
          <a:xfrm>
            <a:off x="3872449" y="1240414"/>
            <a:ext cx="8662033" cy="5617586"/>
          </a:xfrm>
          <a:prstGeom prst="rect">
            <a:avLst/>
          </a:prstGeom>
        </p:spPr>
        <p:txBody>
          <a:bodyPr vert="horz" wrap="square" lIns="0" tIns="8467" rIns="0" bIns="0" rtlCol="0">
            <a:spAutoFit/>
          </a:bodyPr>
          <a:lstStyle/>
          <a:p>
            <a:pPr marL="8467" marR="5323259" defTabSz="609630">
              <a:lnSpc>
                <a:spcPct val="137600"/>
              </a:lnSpc>
              <a:spcBef>
                <a:spcPts val="67"/>
              </a:spcBef>
            </a:pPr>
            <a:r>
              <a:rPr lang="en-US" sz="3067" kern="0" spc="130" dirty="0">
                <a:solidFill>
                  <a:srgbClr val="FFFFFF"/>
                </a:solidFill>
                <a:latin typeface="Arial"/>
                <a:cs typeface="Arial"/>
              </a:rPr>
              <a:t>p</a:t>
            </a:r>
            <a:r>
              <a:rPr sz="3067" kern="0" spc="130" dirty="0">
                <a:solidFill>
                  <a:srgbClr val="FFFFFF"/>
                </a:solidFill>
                <a:latin typeface="Arial"/>
                <a:cs typeface="Arial"/>
              </a:rPr>
              <a:t>reventing</a:t>
            </a:r>
            <a:r>
              <a:rPr lang="en-US" sz="3067" kern="0" spc="-300" dirty="0">
                <a:solidFill>
                  <a:srgbClr val="FFFFFF"/>
                </a:solidFill>
                <a:latin typeface="Arial"/>
                <a:cs typeface="Arial"/>
              </a:rPr>
              <a:t> </a:t>
            </a:r>
            <a:r>
              <a:rPr sz="3067" kern="0" spc="-60" dirty="0">
                <a:solidFill>
                  <a:srgbClr val="FFFFFF"/>
                </a:solidFill>
                <a:latin typeface="Arial"/>
                <a:cs typeface="Arial"/>
              </a:rPr>
              <a:t>AC</a:t>
            </a:r>
            <a:r>
              <a:rPr lang="en-US" sz="3067" kern="0" spc="-60" dirty="0">
                <a:solidFill>
                  <a:srgbClr val="FFFFFF"/>
                </a:solidFill>
                <a:latin typeface="Arial"/>
                <a:cs typeface="Arial"/>
              </a:rPr>
              <a:t>E</a:t>
            </a:r>
            <a:r>
              <a:rPr sz="3067" kern="0" spc="-60" dirty="0">
                <a:solidFill>
                  <a:srgbClr val="FFFFFF"/>
                </a:solidFill>
                <a:latin typeface="Arial"/>
                <a:cs typeface="Arial"/>
              </a:rPr>
              <a:t>s </a:t>
            </a:r>
            <a:r>
              <a:rPr sz="3067" kern="0" spc="127" dirty="0">
                <a:solidFill>
                  <a:srgbClr val="FFFFFF"/>
                </a:solidFill>
                <a:latin typeface="Arial"/>
                <a:cs typeface="Arial"/>
              </a:rPr>
              <a:t>providing</a:t>
            </a:r>
            <a:r>
              <a:rPr sz="3067" kern="0" spc="-323" dirty="0">
                <a:solidFill>
                  <a:srgbClr val="FFFFFF"/>
                </a:solidFill>
                <a:latin typeface="Arial"/>
                <a:cs typeface="Arial"/>
              </a:rPr>
              <a:t> </a:t>
            </a:r>
            <a:r>
              <a:rPr sz="3067" kern="0" spc="-13" dirty="0">
                <a:solidFill>
                  <a:srgbClr val="FFFFFF"/>
                </a:solidFill>
                <a:latin typeface="Arial"/>
                <a:cs typeface="Arial"/>
              </a:rPr>
              <a:t>PCEs</a:t>
            </a:r>
            <a:endParaRPr sz="3067" kern="0" dirty="0">
              <a:solidFill>
                <a:sysClr val="windowText" lastClr="000000"/>
              </a:solidFill>
              <a:latin typeface="Arial"/>
              <a:cs typeface="Arial"/>
            </a:endParaRPr>
          </a:p>
          <a:p>
            <a:pPr marL="8467" defTabSz="609630">
              <a:spcBef>
                <a:spcPts val="1383"/>
              </a:spcBef>
            </a:pPr>
            <a:r>
              <a:rPr sz="3067" kern="0" spc="140" dirty="0">
                <a:solidFill>
                  <a:srgbClr val="FFFFFF"/>
                </a:solidFill>
                <a:latin typeface="Arial"/>
                <a:cs typeface="Arial"/>
              </a:rPr>
              <a:t>supporting</a:t>
            </a:r>
            <a:r>
              <a:rPr sz="3067" kern="0" spc="-300" dirty="0">
                <a:solidFill>
                  <a:srgbClr val="FFFFFF"/>
                </a:solidFill>
                <a:latin typeface="Arial"/>
                <a:cs typeface="Arial"/>
              </a:rPr>
              <a:t> </a:t>
            </a:r>
            <a:r>
              <a:rPr sz="3067" kern="0" spc="50" dirty="0">
                <a:solidFill>
                  <a:srgbClr val="FFFFFF"/>
                </a:solidFill>
                <a:latin typeface="Arial"/>
                <a:cs typeface="Arial"/>
              </a:rPr>
              <a:t>isolated</a:t>
            </a:r>
            <a:r>
              <a:rPr sz="3067" kern="0" spc="-300" dirty="0">
                <a:solidFill>
                  <a:srgbClr val="FFFFFF"/>
                </a:solidFill>
                <a:latin typeface="Arial"/>
                <a:cs typeface="Arial"/>
              </a:rPr>
              <a:t> </a:t>
            </a:r>
            <a:r>
              <a:rPr sz="3067" kern="0" spc="83" dirty="0">
                <a:solidFill>
                  <a:srgbClr val="FFFFFF"/>
                </a:solidFill>
                <a:latin typeface="Arial"/>
                <a:cs typeface="Arial"/>
              </a:rPr>
              <a:t>parents</a:t>
            </a:r>
            <a:endParaRPr sz="3067" kern="0" dirty="0">
              <a:solidFill>
                <a:sysClr val="windowText" lastClr="000000"/>
              </a:solidFill>
              <a:latin typeface="Arial"/>
              <a:cs typeface="Arial"/>
            </a:endParaRPr>
          </a:p>
          <a:p>
            <a:pPr marL="8467" marR="1383099" defTabSz="609630">
              <a:lnSpc>
                <a:spcPts val="3454"/>
              </a:lnSpc>
              <a:spcBef>
                <a:spcPts val="1690"/>
              </a:spcBef>
            </a:pPr>
            <a:r>
              <a:rPr sz="3067" kern="0" spc="207" dirty="0">
                <a:solidFill>
                  <a:srgbClr val="FFFFFF"/>
                </a:solidFill>
                <a:latin typeface="Arial"/>
                <a:cs typeface="Arial"/>
              </a:rPr>
              <a:t>many</a:t>
            </a:r>
            <a:r>
              <a:rPr sz="3067" kern="0" spc="-317" dirty="0">
                <a:solidFill>
                  <a:srgbClr val="FFFFFF"/>
                </a:solidFill>
                <a:latin typeface="Arial"/>
                <a:cs typeface="Arial"/>
              </a:rPr>
              <a:t> </a:t>
            </a:r>
            <a:r>
              <a:rPr sz="3067" kern="0" spc="87" dirty="0">
                <a:solidFill>
                  <a:srgbClr val="FFFFFF"/>
                </a:solidFill>
                <a:latin typeface="Arial"/>
                <a:cs typeface="Arial"/>
              </a:rPr>
              <a:t>Interior</a:t>
            </a:r>
            <a:r>
              <a:rPr sz="3067" kern="0" spc="-313" dirty="0">
                <a:solidFill>
                  <a:srgbClr val="FFFFFF"/>
                </a:solidFill>
                <a:latin typeface="Arial"/>
                <a:cs typeface="Arial"/>
              </a:rPr>
              <a:t> </a:t>
            </a:r>
            <a:r>
              <a:rPr sz="3067" kern="0" spc="33" dirty="0">
                <a:solidFill>
                  <a:srgbClr val="FFFFFF"/>
                </a:solidFill>
                <a:latin typeface="Arial"/>
                <a:cs typeface="Arial"/>
              </a:rPr>
              <a:t>families’</a:t>
            </a:r>
            <a:r>
              <a:rPr sz="3067" kern="0" spc="-313" dirty="0">
                <a:solidFill>
                  <a:srgbClr val="FFFFFF"/>
                </a:solidFill>
                <a:latin typeface="Arial"/>
                <a:cs typeface="Arial"/>
              </a:rPr>
              <a:t> </a:t>
            </a:r>
            <a:r>
              <a:rPr sz="3067" kern="0" dirty="0">
                <a:solidFill>
                  <a:srgbClr val="FFFFFF"/>
                </a:solidFill>
                <a:latin typeface="Arial"/>
                <a:cs typeface="Arial"/>
              </a:rPr>
              <a:t>sole</a:t>
            </a:r>
            <a:r>
              <a:rPr sz="3067" kern="0" spc="-313" dirty="0">
                <a:solidFill>
                  <a:srgbClr val="FFFFFF"/>
                </a:solidFill>
                <a:latin typeface="Arial"/>
                <a:cs typeface="Arial"/>
              </a:rPr>
              <a:t> </a:t>
            </a:r>
            <a:r>
              <a:rPr sz="3067" kern="0" spc="43" dirty="0">
                <a:solidFill>
                  <a:srgbClr val="FFFFFF"/>
                </a:solidFill>
                <a:latin typeface="Arial"/>
                <a:cs typeface="Arial"/>
              </a:rPr>
              <a:t>resource</a:t>
            </a:r>
            <a:r>
              <a:rPr sz="3067" kern="0" spc="-313" dirty="0">
                <a:solidFill>
                  <a:srgbClr val="FFFFFF"/>
                </a:solidFill>
                <a:latin typeface="Arial"/>
                <a:cs typeface="Arial"/>
              </a:rPr>
              <a:t> </a:t>
            </a:r>
            <a:r>
              <a:rPr sz="3067" kern="0" spc="83" dirty="0">
                <a:solidFill>
                  <a:srgbClr val="FFFFFF"/>
                </a:solidFill>
                <a:latin typeface="Arial"/>
                <a:cs typeface="Arial"/>
              </a:rPr>
              <a:t>for </a:t>
            </a:r>
            <a:r>
              <a:rPr sz="3067" kern="0" dirty="0">
                <a:solidFill>
                  <a:srgbClr val="FFFFFF"/>
                </a:solidFill>
                <a:latin typeface="Arial"/>
                <a:cs typeface="Arial"/>
              </a:rPr>
              <a:t>early</a:t>
            </a:r>
            <a:r>
              <a:rPr sz="3067" kern="0" spc="-263" dirty="0">
                <a:solidFill>
                  <a:srgbClr val="FFFFFF"/>
                </a:solidFill>
                <a:latin typeface="Arial"/>
                <a:cs typeface="Arial"/>
              </a:rPr>
              <a:t> </a:t>
            </a:r>
            <a:r>
              <a:rPr sz="3067" kern="0" spc="130" dirty="0">
                <a:solidFill>
                  <a:srgbClr val="FFFFFF"/>
                </a:solidFill>
                <a:latin typeface="Arial"/>
                <a:cs typeface="Arial"/>
              </a:rPr>
              <a:t>childhood</a:t>
            </a:r>
            <a:r>
              <a:rPr sz="3067" kern="0" spc="-263" dirty="0">
                <a:solidFill>
                  <a:srgbClr val="FFFFFF"/>
                </a:solidFill>
                <a:latin typeface="Arial"/>
                <a:cs typeface="Arial"/>
              </a:rPr>
              <a:t> </a:t>
            </a:r>
            <a:r>
              <a:rPr sz="3067" kern="0" spc="110" dirty="0">
                <a:solidFill>
                  <a:srgbClr val="FFFFFF"/>
                </a:solidFill>
                <a:latin typeface="Arial"/>
                <a:cs typeface="Arial"/>
              </a:rPr>
              <a:t>education</a:t>
            </a:r>
            <a:endParaRPr sz="3067" kern="0" dirty="0">
              <a:solidFill>
                <a:sysClr val="windowText" lastClr="000000"/>
              </a:solidFill>
              <a:latin typeface="Arial"/>
              <a:cs typeface="Arial"/>
            </a:endParaRPr>
          </a:p>
          <a:p>
            <a:pPr marL="8467" marR="1154911" defTabSz="609630">
              <a:lnSpc>
                <a:spcPts val="3454"/>
              </a:lnSpc>
              <a:spcBef>
                <a:spcPts val="1607"/>
              </a:spcBef>
            </a:pPr>
            <a:r>
              <a:rPr sz="3067" kern="0" spc="163" dirty="0">
                <a:solidFill>
                  <a:srgbClr val="FFFFFF"/>
                </a:solidFill>
                <a:latin typeface="Arial"/>
                <a:cs typeface="Arial"/>
              </a:rPr>
              <a:t>improving</a:t>
            </a:r>
            <a:r>
              <a:rPr sz="3067" kern="0" spc="-273" dirty="0">
                <a:solidFill>
                  <a:srgbClr val="FFFFFF"/>
                </a:solidFill>
                <a:latin typeface="Arial"/>
                <a:cs typeface="Arial"/>
              </a:rPr>
              <a:t> </a:t>
            </a:r>
            <a:r>
              <a:rPr sz="3067" kern="0" spc="130" dirty="0">
                <a:solidFill>
                  <a:srgbClr val="FFFFFF"/>
                </a:solidFill>
                <a:latin typeface="Arial"/>
                <a:cs typeface="Arial"/>
              </a:rPr>
              <a:t>kinder</a:t>
            </a:r>
            <a:r>
              <a:rPr sz="3067" kern="0" spc="-273" dirty="0">
                <a:solidFill>
                  <a:srgbClr val="FFFFFF"/>
                </a:solidFill>
                <a:latin typeface="Arial"/>
                <a:cs typeface="Arial"/>
              </a:rPr>
              <a:t> </a:t>
            </a:r>
            <a:r>
              <a:rPr sz="3067" kern="0" dirty="0">
                <a:solidFill>
                  <a:srgbClr val="FFFFFF"/>
                </a:solidFill>
                <a:latin typeface="Arial"/>
                <a:cs typeface="Arial"/>
              </a:rPr>
              <a:t>readiness</a:t>
            </a:r>
            <a:r>
              <a:rPr sz="3067" kern="0" spc="-273" dirty="0">
                <a:solidFill>
                  <a:srgbClr val="FFFFFF"/>
                </a:solidFill>
                <a:latin typeface="Arial"/>
                <a:cs typeface="Arial"/>
              </a:rPr>
              <a:t> </a:t>
            </a:r>
            <a:r>
              <a:rPr sz="3067" kern="0" dirty="0">
                <a:solidFill>
                  <a:srgbClr val="FFFFFF"/>
                </a:solidFill>
                <a:latin typeface="Arial"/>
                <a:cs typeface="Arial"/>
              </a:rPr>
              <a:t>&amp;</a:t>
            </a:r>
            <a:r>
              <a:rPr sz="3067" kern="0" spc="-273" dirty="0">
                <a:solidFill>
                  <a:srgbClr val="FFFFFF"/>
                </a:solidFill>
                <a:latin typeface="Arial"/>
                <a:cs typeface="Arial"/>
              </a:rPr>
              <a:t> </a:t>
            </a:r>
            <a:r>
              <a:rPr sz="3067" kern="0" spc="60" dirty="0">
                <a:solidFill>
                  <a:srgbClr val="FFFFFF"/>
                </a:solidFill>
                <a:latin typeface="Arial"/>
                <a:cs typeface="Arial"/>
              </a:rPr>
              <a:t>increasing </a:t>
            </a:r>
            <a:r>
              <a:rPr sz="3067" kern="0" spc="207" dirty="0">
                <a:solidFill>
                  <a:srgbClr val="FFFFFF"/>
                </a:solidFill>
                <a:latin typeface="Arial"/>
                <a:cs typeface="Arial"/>
              </a:rPr>
              <a:t>high</a:t>
            </a:r>
            <a:r>
              <a:rPr sz="3067" kern="0" spc="-320" dirty="0">
                <a:solidFill>
                  <a:srgbClr val="FFFFFF"/>
                </a:solidFill>
                <a:latin typeface="Arial"/>
                <a:cs typeface="Arial"/>
              </a:rPr>
              <a:t> </a:t>
            </a:r>
            <a:r>
              <a:rPr sz="3067" kern="0" spc="57" dirty="0">
                <a:solidFill>
                  <a:srgbClr val="FFFFFF"/>
                </a:solidFill>
                <a:latin typeface="Arial"/>
                <a:cs typeface="Arial"/>
              </a:rPr>
              <a:t>school</a:t>
            </a:r>
            <a:r>
              <a:rPr sz="3067" kern="0" spc="-317" dirty="0">
                <a:solidFill>
                  <a:srgbClr val="FFFFFF"/>
                </a:solidFill>
                <a:latin typeface="Arial"/>
                <a:cs typeface="Arial"/>
              </a:rPr>
              <a:t> </a:t>
            </a:r>
            <a:r>
              <a:rPr sz="3067" kern="0" spc="127" dirty="0">
                <a:solidFill>
                  <a:srgbClr val="FFFFFF"/>
                </a:solidFill>
                <a:latin typeface="Arial"/>
                <a:cs typeface="Arial"/>
              </a:rPr>
              <a:t>graduation</a:t>
            </a:r>
            <a:r>
              <a:rPr sz="3067" kern="0" spc="-317" dirty="0">
                <a:solidFill>
                  <a:srgbClr val="FFFFFF"/>
                </a:solidFill>
                <a:latin typeface="Arial"/>
                <a:cs typeface="Arial"/>
              </a:rPr>
              <a:t> </a:t>
            </a:r>
            <a:r>
              <a:rPr sz="3067" kern="0" spc="33" dirty="0">
                <a:solidFill>
                  <a:srgbClr val="FFFFFF"/>
                </a:solidFill>
                <a:latin typeface="Arial"/>
                <a:cs typeface="Arial"/>
              </a:rPr>
              <a:t>rates</a:t>
            </a:r>
            <a:endParaRPr sz="3067" kern="0" dirty="0">
              <a:solidFill>
                <a:sysClr val="windowText" lastClr="000000"/>
              </a:solidFill>
              <a:latin typeface="Arial"/>
              <a:cs typeface="Arial"/>
            </a:endParaRPr>
          </a:p>
          <a:p>
            <a:pPr marL="582536" algn="ctr" defTabSz="609630">
              <a:lnSpc>
                <a:spcPts val="5030"/>
              </a:lnSpc>
              <a:spcBef>
                <a:spcPts val="1240"/>
              </a:spcBef>
            </a:pPr>
            <a:r>
              <a:rPr sz="4400" kern="0" spc="-223" dirty="0">
                <a:solidFill>
                  <a:sysClr val="windowText" lastClr="000000"/>
                </a:solidFill>
                <a:latin typeface="Arial"/>
                <a:cs typeface="Arial"/>
              </a:rPr>
              <a:t>...it’s</a:t>
            </a:r>
            <a:r>
              <a:rPr sz="4400" kern="0" spc="-500" dirty="0">
                <a:solidFill>
                  <a:sysClr val="windowText" lastClr="000000"/>
                </a:solidFill>
                <a:latin typeface="Arial"/>
                <a:cs typeface="Arial"/>
              </a:rPr>
              <a:t> </a:t>
            </a:r>
            <a:r>
              <a:rPr sz="4400" kern="0" spc="183" dirty="0">
                <a:solidFill>
                  <a:sysClr val="windowText" lastClr="000000"/>
                </a:solidFill>
                <a:latin typeface="Arial"/>
                <a:cs typeface="Arial"/>
              </a:rPr>
              <a:t>prevention</a:t>
            </a:r>
            <a:r>
              <a:rPr sz="4400" kern="0" spc="-500" dirty="0">
                <a:solidFill>
                  <a:sysClr val="windowText" lastClr="000000"/>
                </a:solidFill>
                <a:latin typeface="Arial"/>
                <a:cs typeface="Arial"/>
              </a:rPr>
              <a:t> </a:t>
            </a:r>
            <a:r>
              <a:rPr sz="4400" kern="0" dirty="0">
                <a:solidFill>
                  <a:sysClr val="windowText" lastClr="000000"/>
                </a:solidFill>
                <a:latin typeface="Arial"/>
                <a:cs typeface="Arial"/>
              </a:rPr>
              <a:t>&amp;</a:t>
            </a:r>
            <a:r>
              <a:rPr sz="4400" kern="0" spc="-497" dirty="0">
                <a:solidFill>
                  <a:sysClr val="windowText" lastClr="000000"/>
                </a:solidFill>
                <a:latin typeface="Arial"/>
                <a:cs typeface="Arial"/>
              </a:rPr>
              <a:t> </a:t>
            </a:r>
            <a:r>
              <a:rPr sz="4400" kern="0" spc="190" dirty="0">
                <a:solidFill>
                  <a:sysClr val="windowText" lastClr="000000"/>
                </a:solidFill>
                <a:latin typeface="Arial"/>
                <a:cs typeface="Arial"/>
              </a:rPr>
              <a:t>education</a:t>
            </a:r>
            <a:endParaRPr sz="4400" kern="0" dirty="0">
              <a:solidFill>
                <a:sysClr val="windowText" lastClr="000000"/>
              </a:solidFill>
              <a:latin typeface="Arial"/>
              <a:cs typeface="Arial"/>
            </a:endParaRPr>
          </a:p>
          <a:p>
            <a:pPr marL="582958" algn="ctr" defTabSz="609630">
              <a:lnSpc>
                <a:spcPts val="5030"/>
              </a:lnSpc>
            </a:pPr>
            <a:r>
              <a:rPr sz="4400" i="1" kern="0" spc="320" dirty="0">
                <a:solidFill>
                  <a:sysClr val="windowText" lastClr="000000"/>
                </a:solidFill>
                <a:latin typeface="Arial"/>
                <a:cs typeface="Arial"/>
              </a:rPr>
              <a:t>through</a:t>
            </a:r>
            <a:r>
              <a:rPr sz="4400" i="1" kern="0" spc="-510" dirty="0">
                <a:solidFill>
                  <a:sysClr val="windowText" lastClr="000000"/>
                </a:solidFill>
                <a:latin typeface="Arial"/>
                <a:cs typeface="Arial"/>
              </a:rPr>
              <a:t> </a:t>
            </a:r>
            <a:r>
              <a:rPr sz="4400" kern="0" spc="113" dirty="0">
                <a:solidFill>
                  <a:sysClr val="windowText" lastClr="000000"/>
                </a:solidFill>
                <a:latin typeface="Arial"/>
                <a:cs typeface="Arial"/>
              </a:rPr>
              <a:t>play</a:t>
            </a:r>
            <a:endParaRPr sz="4400" kern="0" dirty="0">
              <a:solidFill>
                <a:sysClr val="windowText" lastClr="000000"/>
              </a:solidFill>
              <a:latin typeface="Arial"/>
              <a:cs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10CF32E-678E-889B-7032-7185BF51CA69}"/>
              </a:ext>
            </a:extLst>
          </p:cNvPr>
          <p:cNvSpPr/>
          <p:nvPr/>
        </p:nvSpPr>
        <p:spPr>
          <a:xfrm>
            <a:off x="370390" y="300942"/>
            <a:ext cx="2453833" cy="6261904"/>
          </a:xfrm>
          <a:prstGeom prst="rect">
            <a:avLst/>
          </a:prstGeom>
          <a:solidFill>
            <a:srgbClr val="FFF5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Content Placeholder 10" descr="A blue and purple ovals on a black background&#10;&#10;Description automatically generated">
            <a:extLst>
              <a:ext uri="{FF2B5EF4-FFF2-40B4-BE49-F238E27FC236}">
                <a16:creationId xmlns:a16="http://schemas.microsoft.com/office/drawing/2014/main" id="{DE4DC5CA-0645-0A7C-9D3D-86F2F0D54EF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9111" y="514144"/>
            <a:ext cx="1896388" cy="3620377"/>
          </a:xfrm>
        </p:spPr>
      </p:pic>
      <p:sp>
        <p:nvSpPr>
          <p:cNvPr id="14" name="TextBox 13">
            <a:extLst>
              <a:ext uri="{FF2B5EF4-FFF2-40B4-BE49-F238E27FC236}">
                <a16:creationId xmlns:a16="http://schemas.microsoft.com/office/drawing/2014/main" id="{666CAD92-3461-F2B0-6EC3-C5F0B7229057}"/>
              </a:ext>
            </a:extLst>
          </p:cNvPr>
          <p:cNvSpPr txBox="1"/>
          <p:nvPr/>
        </p:nvSpPr>
        <p:spPr>
          <a:xfrm>
            <a:off x="2982569" y="1923068"/>
            <a:ext cx="8666836" cy="1985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Help Me Grow Alaska is an agency dedicated to promoting healthy child development across Alaska by providing support and information to individuals and organizations who care for and about children, youth, and adults ages prenatal-26. Whether you are a parent, provider, teacher, or other caregiver with questions or concerns about a child in your life, we are here to help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Our call center is staffed with Family Support Specialists, individuals with experience in, and an understanding of, child development, social services, and resources available in Alaska and beyond. They are available to listen to concerns, help organize a path forward, and get families connected to the most available and appropriate service across Alaska.</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100" b="0" i="0" u="none" strike="noStrike" kern="1200" cap="none" spc="0" normalizeH="0" baseline="0" noProof="0" dirty="0">
              <a:ln>
                <a:noFill/>
              </a:ln>
              <a:solidFill>
                <a:srgbClr val="000000"/>
              </a:solidFill>
              <a:effectLst/>
              <a:uLnTx/>
              <a:uFillTx/>
              <a:latin typeface="YACgEbc43jc 0"/>
              <a:ea typeface="+mn-ea"/>
              <a:cs typeface="+mn-cs"/>
            </a:endParaRPr>
          </a:p>
        </p:txBody>
      </p:sp>
      <p:pic>
        <p:nvPicPr>
          <p:cNvPr id="16" name="Picture 15" descr="A person holding a baby&#10;&#10;Description automatically generated">
            <a:extLst>
              <a:ext uri="{FF2B5EF4-FFF2-40B4-BE49-F238E27FC236}">
                <a16:creationId xmlns:a16="http://schemas.microsoft.com/office/drawing/2014/main" id="{2AF12524-B506-1D66-8DB7-0D9B92B056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00243">
            <a:off x="6898026" y="4558766"/>
            <a:ext cx="987597" cy="1355854"/>
          </a:xfrm>
          <a:prstGeom prst="rect">
            <a:avLst/>
          </a:prstGeom>
        </p:spPr>
      </p:pic>
      <p:pic>
        <p:nvPicPr>
          <p:cNvPr id="18" name="Picture 17">
            <a:extLst>
              <a:ext uri="{FF2B5EF4-FFF2-40B4-BE49-F238E27FC236}">
                <a16:creationId xmlns:a16="http://schemas.microsoft.com/office/drawing/2014/main" id="{395BF390-E8AC-1958-BDAB-40ED062B80BB}"/>
              </a:ext>
            </a:extLst>
          </p:cNvPr>
          <p:cNvPicPr>
            <a:picLocks noChangeAspect="1"/>
          </p:cNvPicPr>
          <p:nvPr/>
        </p:nvPicPr>
        <p:blipFill>
          <a:blip r:embed="rId5"/>
          <a:stretch>
            <a:fillRect/>
          </a:stretch>
        </p:blipFill>
        <p:spPr>
          <a:xfrm rot="20362657">
            <a:off x="8603889" y="4800989"/>
            <a:ext cx="1762611" cy="1382191"/>
          </a:xfrm>
          <a:prstGeom prst="rect">
            <a:avLst/>
          </a:prstGeom>
        </p:spPr>
      </p:pic>
      <p:pic>
        <p:nvPicPr>
          <p:cNvPr id="20" name="Picture 19">
            <a:extLst>
              <a:ext uri="{FF2B5EF4-FFF2-40B4-BE49-F238E27FC236}">
                <a16:creationId xmlns:a16="http://schemas.microsoft.com/office/drawing/2014/main" id="{DD5B2CD8-BEF1-DC37-8B3E-E566B5825B8B}"/>
              </a:ext>
            </a:extLst>
          </p:cNvPr>
          <p:cNvPicPr>
            <a:picLocks noChangeAspect="1"/>
          </p:cNvPicPr>
          <p:nvPr/>
        </p:nvPicPr>
        <p:blipFill>
          <a:blip r:embed="rId6"/>
          <a:stretch>
            <a:fillRect/>
          </a:stretch>
        </p:blipFill>
        <p:spPr>
          <a:xfrm rot="650395">
            <a:off x="3063354" y="4175001"/>
            <a:ext cx="1662135" cy="2150998"/>
          </a:xfrm>
          <a:prstGeom prst="rect">
            <a:avLst/>
          </a:prstGeom>
        </p:spPr>
      </p:pic>
      <p:pic>
        <p:nvPicPr>
          <p:cNvPr id="22" name="Picture 21">
            <a:extLst>
              <a:ext uri="{FF2B5EF4-FFF2-40B4-BE49-F238E27FC236}">
                <a16:creationId xmlns:a16="http://schemas.microsoft.com/office/drawing/2014/main" id="{280DB822-B578-607C-A3B1-CBFA669A42F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0929692">
            <a:off x="5410881" y="4753547"/>
            <a:ext cx="618031" cy="1545075"/>
          </a:xfrm>
          <a:prstGeom prst="rect">
            <a:avLst/>
          </a:prstGeom>
        </p:spPr>
      </p:pic>
      <p:pic>
        <p:nvPicPr>
          <p:cNvPr id="24" name="Picture 23" descr="A book cover with a fox and a bear&#10;&#10;Description automatically generated">
            <a:extLst>
              <a:ext uri="{FF2B5EF4-FFF2-40B4-BE49-F238E27FC236}">
                <a16:creationId xmlns:a16="http://schemas.microsoft.com/office/drawing/2014/main" id="{0ACEB139-8BCD-A3B8-1877-851BD26A0A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76698" y="533233"/>
            <a:ext cx="1499297" cy="1252873"/>
          </a:xfrm>
          <a:prstGeom prst="rect">
            <a:avLst/>
          </a:prstGeom>
        </p:spPr>
      </p:pic>
      <p:pic>
        <p:nvPicPr>
          <p:cNvPr id="28" name="Picture 27" descr="A book cover with a bear&#10;&#10;Description automatically generated">
            <a:extLst>
              <a:ext uri="{FF2B5EF4-FFF2-40B4-BE49-F238E27FC236}">
                <a16:creationId xmlns:a16="http://schemas.microsoft.com/office/drawing/2014/main" id="{8E803D7C-FDA7-958A-1375-E2159E346E1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99818" y="603402"/>
            <a:ext cx="1355458" cy="1182704"/>
          </a:xfrm>
          <a:prstGeom prst="rect">
            <a:avLst/>
          </a:prstGeom>
        </p:spPr>
      </p:pic>
      <p:pic>
        <p:nvPicPr>
          <p:cNvPr id="30" name="Picture 29" descr="A book cover of a bear&#10;&#10;Description automatically generated">
            <a:extLst>
              <a:ext uri="{FF2B5EF4-FFF2-40B4-BE49-F238E27FC236}">
                <a16:creationId xmlns:a16="http://schemas.microsoft.com/office/drawing/2014/main" id="{2A76A481-3FB9-2AFD-6DE1-874F9E1F9C2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70760" y="557563"/>
            <a:ext cx="1490454" cy="1252873"/>
          </a:xfrm>
          <a:prstGeom prst="rect">
            <a:avLst/>
          </a:prstGeom>
        </p:spPr>
      </p:pic>
      <p:pic>
        <p:nvPicPr>
          <p:cNvPr id="32" name="Picture 31">
            <a:extLst>
              <a:ext uri="{FF2B5EF4-FFF2-40B4-BE49-F238E27FC236}">
                <a16:creationId xmlns:a16="http://schemas.microsoft.com/office/drawing/2014/main" id="{C74BD5F3-2705-35DE-9FC9-82D0E3E1C03B}"/>
              </a:ext>
            </a:extLst>
          </p:cNvPr>
          <p:cNvPicPr>
            <a:picLocks noChangeAspect="1"/>
          </p:cNvPicPr>
          <p:nvPr/>
        </p:nvPicPr>
        <p:blipFill>
          <a:blip r:embed="rId11"/>
          <a:stretch>
            <a:fillRect/>
          </a:stretch>
        </p:blipFill>
        <p:spPr>
          <a:xfrm rot="1029747">
            <a:off x="10453823" y="4545231"/>
            <a:ext cx="1155875" cy="731268"/>
          </a:xfrm>
          <a:prstGeom prst="rect">
            <a:avLst/>
          </a:prstGeom>
        </p:spPr>
      </p:pic>
      <p:pic>
        <p:nvPicPr>
          <p:cNvPr id="35" name="Picture 34">
            <a:extLst>
              <a:ext uri="{FF2B5EF4-FFF2-40B4-BE49-F238E27FC236}">
                <a16:creationId xmlns:a16="http://schemas.microsoft.com/office/drawing/2014/main" id="{FF1E905A-FC77-C17C-9D48-F26A7E3038F2}"/>
              </a:ext>
            </a:extLst>
          </p:cNvPr>
          <p:cNvPicPr>
            <a:picLocks noChangeAspect="1"/>
          </p:cNvPicPr>
          <p:nvPr/>
        </p:nvPicPr>
        <p:blipFill>
          <a:blip r:embed="rId12" cstate="email">
            <a:extLst>
              <a:ext uri="{BEBA8EAE-BF5A-486C-A8C5-ECC9F3942E4B}">
                <a14:imgProps xmlns:a14="http://schemas.microsoft.com/office/drawing/2010/main">
                  <a14:imgLayer r:embed="rId13">
                    <a14:imgEffect>
                      <a14:sharpenSoften amount="100000"/>
                    </a14:imgEffect>
                  </a14:imgLayer>
                </a14:imgProps>
              </a:ext>
              <a:ext uri="{28A0092B-C50C-407E-A947-70E740481C1C}">
                <a14:useLocalDpi xmlns:a14="http://schemas.microsoft.com/office/drawing/2010/main"/>
              </a:ext>
            </a:extLst>
          </a:blip>
          <a:stretch>
            <a:fillRect/>
          </a:stretch>
        </p:blipFill>
        <p:spPr>
          <a:xfrm>
            <a:off x="1121574" y="5399662"/>
            <a:ext cx="956146" cy="944194"/>
          </a:xfrm>
          <a:prstGeom prst="rect">
            <a:avLst/>
          </a:prstGeom>
        </p:spPr>
      </p:pic>
      <p:sp>
        <p:nvSpPr>
          <p:cNvPr id="37" name="TextBox 36">
            <a:extLst>
              <a:ext uri="{FF2B5EF4-FFF2-40B4-BE49-F238E27FC236}">
                <a16:creationId xmlns:a16="http://schemas.microsoft.com/office/drawing/2014/main" id="{9ADF1D09-6C79-5991-1776-533A088091FC}"/>
              </a:ext>
            </a:extLst>
          </p:cNvPr>
          <p:cNvSpPr txBox="1"/>
          <p:nvPr/>
        </p:nvSpPr>
        <p:spPr>
          <a:xfrm>
            <a:off x="370390" y="4613310"/>
            <a:ext cx="2453833"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To order materials scan the QR code or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a2p2.org/help-me-grow-</a:t>
            </a:r>
            <a:r>
              <a:rPr kumimoji="0" lang="en-US" sz="1400" b="0" i="0" u="none" strike="noStrike" kern="1200" cap="none" spc="0" normalizeH="0" baseline="0" noProof="0" dirty="0" err="1">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alaska</a:t>
            </a:r>
            <a:r>
              <a:rPr kumimoji="0" lang="en-US" sz="14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rPr>
              <a:t>/</a:t>
            </a:r>
            <a:endParaRPr kumimoji="0" lang="en-US" sz="1200" b="0" i="0" u="none" strike="noStrike" kern="1200" cap="none" spc="0" normalizeH="0" baseline="0" noProof="0" dirty="0">
              <a:ln>
                <a:noFill/>
              </a:ln>
              <a:solidFill>
                <a:srgbClr val="7030A0"/>
              </a:solidFill>
              <a:effectLst/>
              <a:uLnTx/>
              <a:uFillTx/>
              <a:latin typeface="Source Sans Pro ExtraLight" panose="020B0403030403020204" pitchFamily="34" charset="0"/>
              <a:ea typeface="Source Sans Pro ExtraLight" panose="020B0403030403020204" pitchFamily="34" charset="0"/>
              <a:cs typeface="+mn-cs"/>
            </a:endParaRPr>
          </a:p>
        </p:txBody>
      </p:sp>
    </p:spTree>
    <p:extLst>
      <p:ext uri="{BB962C8B-B14F-4D97-AF65-F5344CB8AC3E}">
        <p14:creationId xmlns:p14="http://schemas.microsoft.com/office/powerpoint/2010/main" val="11897084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FA5439-F752-50C2-8548-FD08A2D9B1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033249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F559D-4BA4-028C-87A7-85F620E6948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0FC9CD7-3C40-8031-3165-3BCF058DE2C8}"/>
              </a:ext>
            </a:extLst>
          </p:cNvPr>
          <p:cNvSpPr/>
          <p:nvPr/>
        </p:nvSpPr>
        <p:spPr>
          <a:xfrm>
            <a:off x="-55033" y="6574625"/>
            <a:ext cx="12375865" cy="349363"/>
          </a:xfrm>
          <a:prstGeom prst="rect">
            <a:avLst/>
          </a:prstGeom>
          <a:solidFill>
            <a:srgbClr val="253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CE8E9"/>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EC467809-5A2A-BF49-B891-625C061A409F}"/>
              </a:ext>
            </a:extLst>
          </p:cNvPr>
          <p:cNvSpPr txBox="1"/>
          <p:nvPr/>
        </p:nvSpPr>
        <p:spPr>
          <a:xfrm>
            <a:off x="712518" y="2902082"/>
            <a:ext cx="109371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Are you a professional working with young children not currently able to access Infant and Early Childhood Mental Health (IECMH) Consultation, including Family, Friend and Neighbor care, home visiting, early intervention, medical or social service providers?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Growing Minds offers support for providers in nurturing young children’s social and emotional development and to enhance the quality of care for children from birth through five years old across settings. This is a non-emergency service for providers to receive guidance on their practice or to ask questions about a specific concern in their professional setting.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A305D"/>
                </a:solidFill>
                <a:effectLst/>
                <a:uLnTx/>
                <a:uFillTx/>
                <a:latin typeface="Aptos" panose="02110004020202020204"/>
                <a:ea typeface="+mn-ea"/>
                <a:cs typeface="+mn-cs"/>
              </a:rPr>
              <a:t>Call 1-833-HMG-ALASKA (1-833-464-2527) today and ask to be connected with Growing Minds!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A305D"/>
                </a:solidFill>
                <a:effectLst/>
                <a:uLnTx/>
                <a:uFillTx/>
                <a:latin typeface="Aptos" panose="02110004020202020204"/>
                <a:ea typeface="+mn-ea"/>
                <a:cs typeface="+mn-cs"/>
              </a:rPr>
              <a:t> or visit </a:t>
            </a:r>
            <a:r>
              <a:rPr kumimoji="0" lang="en-US" sz="1600" b="0" i="0" u="sng" strike="noStrike" kern="1200" cap="none" spc="0" normalizeH="0" baseline="0" noProof="0" dirty="0" err="1">
                <a:ln>
                  <a:noFill/>
                </a:ln>
                <a:solidFill>
                  <a:srgbClr val="0A305D"/>
                </a:solidFill>
                <a:effectLst/>
                <a:uLnTx/>
                <a:uFillTx/>
                <a:latin typeface="Aptos" panose="02110004020202020204"/>
                <a:ea typeface="+mn-ea"/>
                <a:cs typeface="+mn-cs"/>
              </a:rPr>
              <a:t>helpmegrowak.org</a:t>
            </a:r>
            <a:r>
              <a:rPr kumimoji="0" lang="en-US" sz="1600" b="0" i="0" u="sng" strike="noStrike" kern="1200" cap="none" spc="0" normalizeH="0" baseline="0" noProof="0" dirty="0">
                <a:ln>
                  <a:noFill/>
                </a:ln>
                <a:solidFill>
                  <a:srgbClr val="0A305D"/>
                </a:solidFill>
                <a:effectLst/>
                <a:uLnTx/>
                <a:uFillTx/>
                <a:latin typeface="Aptos" panose="02110004020202020204"/>
                <a:ea typeface="+mn-ea"/>
                <a:cs typeface="+mn-cs"/>
              </a:rPr>
              <a:t>/growing-minds</a:t>
            </a:r>
          </a:p>
        </p:txBody>
      </p:sp>
      <p:pic>
        <p:nvPicPr>
          <p:cNvPr id="4" name="Picture 3" descr="Logo&#10;&#10;Description automatically generated">
            <a:extLst>
              <a:ext uri="{FF2B5EF4-FFF2-40B4-BE49-F238E27FC236}">
                <a16:creationId xmlns:a16="http://schemas.microsoft.com/office/drawing/2014/main" id="{57160E3D-CC6F-7200-A1FE-4698BD1F2D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3086" y="6051218"/>
            <a:ext cx="1607439" cy="443431"/>
          </a:xfrm>
          <a:prstGeom prst="rect">
            <a:avLst/>
          </a:prstGeom>
        </p:spPr>
      </p:pic>
      <p:sp>
        <p:nvSpPr>
          <p:cNvPr id="8" name="TextBox 7">
            <a:extLst>
              <a:ext uri="{FF2B5EF4-FFF2-40B4-BE49-F238E27FC236}">
                <a16:creationId xmlns:a16="http://schemas.microsoft.com/office/drawing/2014/main" id="{D0736BBD-6DF0-5897-77DB-30EA41EDC348}"/>
              </a:ext>
            </a:extLst>
          </p:cNvPr>
          <p:cNvSpPr txBox="1"/>
          <p:nvPr/>
        </p:nvSpPr>
        <p:spPr>
          <a:xfrm>
            <a:off x="2600741" y="5641634"/>
            <a:ext cx="699051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0A305D"/>
                </a:solidFill>
                <a:effectLst/>
                <a:uLnTx/>
                <a:uFillTx/>
                <a:latin typeface="Aptos" panose="02110004020202020204"/>
                <a:ea typeface="+mn-ea"/>
                <a:cs typeface="+mn-cs"/>
              </a:rPr>
              <a:t>The Health Resources and Services Administration (HRSA), Department of Health and Human Services (HHS) provided financial support for this publication. The award totaled $3,057,637.00 and contents may not reflect the policies of HRSA, HHS, or the U.S. Government.</a:t>
            </a:r>
            <a:endParaRPr kumimoji="0" lang="en-US" sz="900" b="0" i="1" u="sng" strike="noStrike" kern="1200" cap="none" spc="0" normalizeH="0" baseline="0" noProof="0" dirty="0">
              <a:ln>
                <a:noFill/>
              </a:ln>
              <a:solidFill>
                <a:srgbClr val="0A305D"/>
              </a:solidFill>
              <a:effectLst/>
              <a:uLnTx/>
              <a:uFillTx/>
              <a:latin typeface="Aptos" panose="02110004020202020204"/>
              <a:ea typeface="+mn-ea"/>
              <a:cs typeface="+mn-cs"/>
            </a:endParaRPr>
          </a:p>
        </p:txBody>
      </p:sp>
      <p:pic>
        <p:nvPicPr>
          <p:cNvPr id="10" name="Picture 9" descr="A logo of a dog and a star&#10;&#10;AI-generated content may be incorrect.">
            <a:extLst>
              <a:ext uri="{FF2B5EF4-FFF2-40B4-BE49-F238E27FC236}">
                <a16:creationId xmlns:a16="http://schemas.microsoft.com/office/drawing/2014/main" id="{86B1E0DA-D13C-4C23-9083-FA3E669987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38800" y="6074419"/>
            <a:ext cx="859000" cy="398085"/>
          </a:xfrm>
          <a:prstGeom prst="rect">
            <a:avLst/>
          </a:prstGeom>
        </p:spPr>
      </p:pic>
      <p:pic>
        <p:nvPicPr>
          <p:cNvPr id="12" name="Picture 11" descr="A blue and white logo&#10;&#10;AI-generated content may be incorrect.">
            <a:extLst>
              <a:ext uri="{FF2B5EF4-FFF2-40B4-BE49-F238E27FC236}">
                <a16:creationId xmlns:a16="http://schemas.microsoft.com/office/drawing/2014/main" id="{FFE7CB1B-673B-711D-A059-DC749FB174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1613" y="6074419"/>
            <a:ext cx="1143482" cy="420230"/>
          </a:xfrm>
          <a:prstGeom prst="rect">
            <a:avLst/>
          </a:prstGeom>
        </p:spPr>
      </p:pic>
      <p:pic>
        <p:nvPicPr>
          <p:cNvPr id="14" name="Picture 13">
            <a:extLst>
              <a:ext uri="{FF2B5EF4-FFF2-40B4-BE49-F238E27FC236}">
                <a16:creationId xmlns:a16="http://schemas.microsoft.com/office/drawing/2014/main" id="{AD1D4A14-5ABE-6D97-92E7-A0BA7B0507C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78737" y="362219"/>
            <a:ext cx="5425759" cy="2078307"/>
          </a:xfrm>
          <a:prstGeom prst="rect">
            <a:avLst/>
          </a:prstGeom>
        </p:spPr>
      </p:pic>
    </p:spTree>
    <p:extLst>
      <p:ext uri="{BB962C8B-B14F-4D97-AF65-F5344CB8AC3E}">
        <p14:creationId xmlns:p14="http://schemas.microsoft.com/office/powerpoint/2010/main" val="14924488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392FB14-D48D-AD61-CE3A-CCF605FB283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42A94-6120-26E9-F3DD-C6CDC39A4E63}"/>
              </a:ext>
            </a:extLst>
          </p:cNvPr>
          <p:cNvSpPr>
            <a:spLocks noGrp="1"/>
          </p:cNvSpPr>
          <p:nvPr>
            <p:ph idx="1"/>
          </p:nvPr>
        </p:nvSpPr>
        <p:spPr/>
        <p:txBody>
          <a:bodyPr/>
          <a:lstStyle/>
          <a:p>
            <a:endParaRPr lang="en-US"/>
          </a:p>
        </p:txBody>
      </p:sp>
      <p:pic>
        <p:nvPicPr>
          <p:cNvPr id="2" name="Picture 1">
            <a:extLst>
              <a:ext uri="{FF2B5EF4-FFF2-40B4-BE49-F238E27FC236}">
                <a16:creationId xmlns:a16="http://schemas.microsoft.com/office/drawing/2014/main" id="{5C1C0AD6-AF92-EF83-AB4B-CC08DE42B5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0"/>
            <a:ext cx="5486400" cy="6858000"/>
          </a:xfrm>
          <a:prstGeom prst="rect">
            <a:avLst/>
          </a:prstGeom>
        </p:spPr>
      </p:pic>
    </p:spTree>
    <p:extLst>
      <p:ext uri="{BB962C8B-B14F-4D97-AF65-F5344CB8AC3E}">
        <p14:creationId xmlns:p14="http://schemas.microsoft.com/office/powerpoint/2010/main" val="56824413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71292CB-B91F-62C4-BC6A-9C2F777E19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32D8C-2BDC-06EA-7B2D-0A4C2B438747}"/>
              </a:ext>
            </a:extLst>
          </p:cNvPr>
          <p:cNvSpPr>
            <a:spLocks noGrp="1"/>
          </p:cNvSpPr>
          <p:nvPr>
            <p:ph type="title"/>
          </p:nvPr>
        </p:nvSpPr>
        <p:spPr>
          <a:xfrm>
            <a:off x="934812" y="1282023"/>
            <a:ext cx="10515600" cy="1325563"/>
          </a:xfrm>
        </p:spPr>
        <p:txBody>
          <a:bodyPr>
            <a:normAutofit/>
          </a:bodyPr>
          <a:lstStyle/>
          <a:p>
            <a:pPr algn="ctr"/>
            <a:r>
              <a:rPr lang="en-US" sz="6000" b="1" dirty="0">
                <a:solidFill>
                  <a:srgbClr val="02698C"/>
                </a:solidFill>
                <a:latin typeface="Source Sans Pro SemiBold" panose="020B0503030403020204" pitchFamily="34" charset="0"/>
                <a:ea typeface="Source Sans Pro SemiBold" panose="020B0503030403020204" pitchFamily="34" charset="0"/>
              </a:rPr>
              <a:t>Thank you for joining! </a:t>
            </a:r>
          </a:p>
        </p:txBody>
      </p:sp>
      <p:sp>
        <p:nvSpPr>
          <p:cNvPr id="3" name="Content Placeholder 2">
            <a:extLst>
              <a:ext uri="{FF2B5EF4-FFF2-40B4-BE49-F238E27FC236}">
                <a16:creationId xmlns:a16="http://schemas.microsoft.com/office/drawing/2014/main" id="{40CFF7E5-282C-3929-4741-45E421339DF2}"/>
              </a:ext>
            </a:extLst>
          </p:cNvPr>
          <p:cNvSpPr>
            <a:spLocks noGrp="1"/>
          </p:cNvSpPr>
          <p:nvPr>
            <p:ph idx="1"/>
          </p:nvPr>
        </p:nvSpPr>
        <p:spPr>
          <a:xfrm>
            <a:off x="741588" y="2607586"/>
            <a:ext cx="10975131" cy="3095382"/>
          </a:xfrm>
        </p:spPr>
        <p:txBody>
          <a:bodyPr>
            <a:normAutofit lnSpcReduction="10000"/>
          </a:bodyPr>
          <a:lstStyle/>
          <a:p>
            <a:pPr marL="0" indent="0" algn="ctr">
              <a:buNone/>
            </a:pPr>
            <a:r>
              <a:rPr lang="en-US" sz="3600" dirty="0">
                <a:solidFill>
                  <a:srgbClr val="02698C"/>
                </a:solidFill>
              </a:rPr>
              <a:t>Special thanks to the </a:t>
            </a:r>
            <a:r>
              <a:rPr lang="en-US" sz="3600" b="1" dirty="0">
                <a:solidFill>
                  <a:srgbClr val="02698C"/>
                </a:solidFill>
              </a:rPr>
              <a:t>Foundation Health Partners </a:t>
            </a:r>
            <a:r>
              <a:rPr lang="en-US" sz="3600" dirty="0">
                <a:solidFill>
                  <a:srgbClr val="02698C"/>
                </a:solidFill>
              </a:rPr>
              <a:t>for hosting the March Partnership Meeting.</a:t>
            </a:r>
          </a:p>
          <a:p>
            <a:pPr marL="0" indent="0" algn="ctr">
              <a:buNone/>
            </a:pPr>
            <a:r>
              <a:rPr lang="en-US" sz="3600" dirty="0">
                <a:solidFill>
                  <a:srgbClr val="02698C"/>
                </a:solidFill>
              </a:rPr>
              <a:t>To our presenters and colleagues: Thank you for your meaningful connections and for keeping the community’s voice at the heart of what you do. We are inspired by your hope and your partnership!</a:t>
            </a:r>
          </a:p>
        </p:txBody>
      </p:sp>
    </p:spTree>
    <p:extLst>
      <p:ext uri="{BB962C8B-B14F-4D97-AF65-F5344CB8AC3E}">
        <p14:creationId xmlns:p14="http://schemas.microsoft.com/office/powerpoint/2010/main" val="32663304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pioid presenttation">
  <a:themeElements>
    <a:clrScheme name="Custom 1">
      <a:dk1>
        <a:srgbClr val="2F5496"/>
      </a:dk1>
      <a:lt1>
        <a:sysClr val="window" lastClr="FFFFFF"/>
      </a:lt1>
      <a:dk2>
        <a:srgbClr val="2F5496"/>
      </a:dk2>
      <a:lt2>
        <a:srgbClr val="FFFFFF"/>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Ligh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ioid presenttation" id="{29261E70-5023-41F3-B2ED-BFB489586E63}" vid="{43F37659-0CD2-4FF2-B492-1F0BD55F1CD2}"/>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7.xml><?xml version="1.0" encoding="utf-8"?>
<a:theme xmlns:a="http://schemas.openxmlformats.org/drawingml/2006/main" name="5_Office Theme">
  <a:themeElements>
    <a:clrScheme name="FHP">
      <a:dk1>
        <a:sysClr val="windowText" lastClr="000000"/>
      </a:dk1>
      <a:lt1>
        <a:sysClr val="window" lastClr="FFFFFF"/>
      </a:lt1>
      <a:dk2>
        <a:srgbClr val="44546A"/>
      </a:dk2>
      <a:lt2>
        <a:srgbClr val="E7E6E6"/>
      </a:lt2>
      <a:accent1>
        <a:srgbClr val="0B4F72"/>
      </a:accent1>
      <a:accent2>
        <a:srgbClr val="2CACE3"/>
      </a:accent2>
      <a:accent3>
        <a:srgbClr val="C4C52F"/>
      </a:accent3>
      <a:accent4>
        <a:srgbClr val="F7C11C"/>
      </a:accent4>
      <a:accent5>
        <a:srgbClr val="E66925"/>
      </a:accent5>
      <a:accent6>
        <a:srgbClr val="722A42"/>
      </a:accent6>
      <a:hlink>
        <a:srgbClr val="1E4E80"/>
      </a:hlink>
      <a:folHlink>
        <a:srgbClr val="5394D6"/>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6077CC3-2A79-41B7-A052-0767195CC4A6}" vid="{8246C6DB-FD2D-4BFA-8643-792E3BF7FD9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9340</TotalTime>
  <Words>6603</Words>
  <Application>Microsoft Macintosh PowerPoint</Application>
  <PresentationFormat>Widescreen</PresentationFormat>
  <Paragraphs>742</Paragraphs>
  <Slides>101</Slides>
  <Notes>41</Notes>
  <HiddenSlides>0</HiddenSlides>
  <MMClips>0</MMClips>
  <ScaleCrop>false</ScaleCrop>
  <HeadingPairs>
    <vt:vector size="6" baseType="variant">
      <vt:variant>
        <vt:lpstr>Fonts Used</vt:lpstr>
      </vt:variant>
      <vt:variant>
        <vt:i4>25</vt:i4>
      </vt:variant>
      <vt:variant>
        <vt:lpstr>Theme</vt:lpstr>
      </vt:variant>
      <vt:variant>
        <vt:i4>7</vt:i4>
      </vt:variant>
      <vt:variant>
        <vt:lpstr>Slide Titles</vt:lpstr>
      </vt:variant>
      <vt:variant>
        <vt:i4>101</vt:i4>
      </vt:variant>
    </vt:vector>
  </HeadingPairs>
  <TitlesOfParts>
    <vt:vector size="133" baseType="lpstr">
      <vt:lpstr>-apple-system</vt:lpstr>
      <vt:lpstr>ADLaM Display</vt:lpstr>
      <vt:lpstr>Aptos</vt:lpstr>
      <vt:lpstr>Aptos Display</vt:lpstr>
      <vt:lpstr>Arial</vt:lpstr>
      <vt:lpstr>Avenir LT Std 45 Book</vt:lpstr>
      <vt:lpstr>Avenir Next LT Pro Demi</vt:lpstr>
      <vt:lpstr>Avenir Next LT Pro Light</vt:lpstr>
      <vt:lpstr>Calibri</vt:lpstr>
      <vt:lpstr>Calibri Light</vt:lpstr>
      <vt:lpstr>Century Gothic</vt:lpstr>
      <vt:lpstr>Courier New</vt:lpstr>
      <vt:lpstr>Futura Std Light</vt:lpstr>
      <vt:lpstr>Mystical Woods Smooth Script</vt:lpstr>
      <vt:lpstr>Righteous</vt:lpstr>
      <vt:lpstr>Rockwell</vt:lpstr>
      <vt:lpstr>Source Sans Pro</vt:lpstr>
      <vt:lpstr>Source Sans Pro ExtraLight</vt:lpstr>
      <vt:lpstr>Source Sans Pro Light</vt:lpstr>
      <vt:lpstr>Source Sans Pro SemiBold</vt:lpstr>
      <vt:lpstr>Times New Roman</vt:lpstr>
      <vt:lpstr>Tw Cen MT</vt:lpstr>
      <vt:lpstr>Verdana</vt:lpstr>
      <vt:lpstr>Wingdings</vt:lpstr>
      <vt:lpstr>YACgEbc43jc 0</vt:lpstr>
      <vt:lpstr>1_Office Theme</vt:lpstr>
      <vt:lpstr>Office Theme</vt:lpstr>
      <vt:lpstr>2_Office Theme</vt:lpstr>
      <vt:lpstr>Opioid presenttation</vt:lpstr>
      <vt:lpstr>3_Office Theme</vt:lpstr>
      <vt:lpstr>4_Office Theme</vt:lpstr>
      <vt:lpstr>5_Office Theme</vt:lpstr>
      <vt:lpstr>April Partnership Meeting</vt:lpstr>
      <vt:lpstr>Agenda</vt:lpstr>
      <vt:lpstr>Welcome! Dr. Laura Brunner Foundation Health Partners, </vt:lpstr>
      <vt:lpstr>Introductions</vt:lpstr>
      <vt:lpstr>  Announcements  Tamar Ben-Yosef A2P2 Executive Director   </vt:lpstr>
      <vt:lpstr>April is Child Abuse Prevention Month  Today is Go Blue Day! </vt:lpstr>
      <vt:lpstr>PowerPoint Presentation</vt:lpstr>
      <vt:lpstr>Alaska Home Visitors Alliance Annual Virtual Summit</vt:lpstr>
      <vt:lpstr>PowerPoint Presentation</vt:lpstr>
      <vt:lpstr>Please join RCPC at their 4th Annual Go Blue Day Open House! </vt:lpstr>
      <vt:lpstr>Celebrating 40 years of thread!  When: Thursday, April 9, from 4:00 PM to 7:00 PM. Where: Participating locations in Anchorage, Juneau, and Fairbanks. Details: Enjoy a FREE meal and learn more about how you can support thread’s mission to provide affordable, high-quality early childhood education for all Alaskans.  </vt:lpstr>
      <vt:lpstr>Dr. Laura Brunner Fairbanks Memorial Hospital Inpatient Pediatric, NICU, and Pediatric Hospitalist Medical Director</vt:lpstr>
      <vt:lpstr>Foundation Health Partners Pediatric Update</vt:lpstr>
      <vt:lpstr>Outline</vt:lpstr>
      <vt:lpstr>Foundation Health Partners</vt:lpstr>
      <vt:lpstr>All Alaska Pediatric Partnership</vt:lpstr>
      <vt:lpstr>Inpatient Facilities</vt:lpstr>
      <vt:lpstr>Inpatient Facilities</vt:lpstr>
      <vt:lpstr>Celebrations</vt:lpstr>
      <vt:lpstr>Outpatient Facilities</vt:lpstr>
      <vt:lpstr>Pediatrics at FHP</vt:lpstr>
      <vt:lpstr>Behavioral Health Summit</vt:lpstr>
      <vt:lpstr>Adolescent Behavioral Health Unit</vt:lpstr>
      <vt:lpstr>PowerPoint Presentation</vt:lpstr>
      <vt:lpstr>PowerPoint Presentation</vt:lpstr>
      <vt:lpstr>PowerPoint Presentation</vt:lpstr>
      <vt:lpstr>PowerPoint Presentation</vt:lpstr>
      <vt:lpstr>What are we working on currently? </vt:lpstr>
      <vt:lpstr>It takes a village</vt:lpstr>
      <vt:lpstr>Questions &amp; Comments</vt:lpstr>
      <vt:lpstr>Dr. Jessica Eiser Staff Pediatrician at  Chief Andrew Isaac Health Center  </vt:lpstr>
      <vt:lpstr>Chief Andrew Isaac Health Center Pediatric Overview</vt:lpstr>
      <vt:lpstr>PowerPoint Presentation</vt:lpstr>
      <vt:lpstr>Pediatric Clinic</vt:lpstr>
      <vt:lpstr>PowerPoint Presentation</vt:lpstr>
      <vt:lpstr>PowerPoint Presentation</vt:lpstr>
      <vt:lpstr>Political Changes &amp; Healthcare Impact (2024–2026) on Alaska Native Communities </vt:lpstr>
      <vt:lpstr>Background &amp; Medicaid Changes</vt:lpstr>
      <vt:lpstr>Food Insecurity &amp; SNAP Disruptions</vt:lpstr>
      <vt:lpstr>Vaccine Misinformation &amp; Public Health</vt:lpstr>
      <vt:lpstr>PowerPoint Presentation</vt:lpstr>
      <vt:lpstr>Resilience and Leadership from TCC</vt:lpstr>
      <vt:lpstr>HUSLIA</vt:lpstr>
      <vt:lpstr>KALTAG</vt:lpstr>
      <vt:lpstr>PowerPoint Presentation</vt:lpstr>
      <vt:lpstr>PowerPoint Presentation</vt:lpstr>
      <vt:lpstr>PowerPoint Presentation</vt:lpstr>
      <vt:lpstr>PowerPoint Presentation</vt:lpstr>
      <vt:lpstr>PowerPoint Presentation</vt:lpstr>
      <vt:lpstr>ANTHC EpiCenter Public Health Grant</vt:lpstr>
      <vt:lpstr>Improving Child Health: Identifying and addressing barriers to well-child visit adherence among 0-5 year olds</vt:lpstr>
      <vt:lpstr>TCC  Well Child Visit Rates  (ages 0-5)</vt:lpstr>
      <vt:lpstr>Why Well-Child Visit Attendance Matters </vt:lpstr>
      <vt:lpstr>Initial Steps</vt:lpstr>
      <vt:lpstr>Launching Awareness: Early Messaging</vt:lpstr>
      <vt:lpstr>Getting Started:  Early tweaks to scheduling &amp; access</vt:lpstr>
      <vt:lpstr>Supporting Well-Child Visits in Primary Care</vt:lpstr>
      <vt:lpstr>PowerPoint Presentation</vt:lpstr>
      <vt:lpstr> </vt:lpstr>
      <vt:lpstr>Thank you!</vt:lpstr>
      <vt:lpstr>Rachel Evans,  PHN3  &amp;  Jenna Hibdon,  PHN2</vt:lpstr>
      <vt:lpstr>Fairbanks Public Health Center: Interior Immunization Rates </vt:lpstr>
      <vt:lpstr>PowerPoint Presentation</vt:lpstr>
      <vt:lpstr>PHN priority program areas</vt:lpstr>
      <vt:lpstr>Immunization Highlights</vt:lpstr>
      <vt:lpstr>Vaccine series coverage rate (%), 2019-2025</vt:lpstr>
      <vt:lpstr>Vaccines by Region</vt:lpstr>
      <vt:lpstr>Childhood Series: </vt:lpstr>
      <vt:lpstr>Kindergarten Series:</vt:lpstr>
      <vt:lpstr>SOPHN Strategic Plan</vt:lpstr>
      <vt:lpstr>What FPHC is doing to increase rates</vt:lpstr>
      <vt:lpstr>PowerPoint Presentation</vt:lpstr>
      <vt:lpstr>Strengths</vt:lpstr>
      <vt:lpstr>Opportunities                    Threats  </vt:lpstr>
      <vt:lpstr>Recommendations</vt:lpstr>
      <vt:lpstr>Fairbanks Public Health Center 1025 W. Barnette Street</vt:lpstr>
      <vt:lpstr>Amanda Johnson Director of Business Development</vt:lpstr>
      <vt:lpstr>Child &amp; Adolescent Services</vt:lpstr>
      <vt:lpstr>Acute Stabilization</vt:lpstr>
      <vt:lpstr>Residential Services</vt:lpstr>
      <vt:lpstr>Who Qualifies for Acute Services:</vt:lpstr>
      <vt:lpstr>PowerPoint Presentation</vt:lpstr>
      <vt:lpstr>PowerPoint Presentation</vt:lpstr>
      <vt:lpstr>Heidi Haas Executive Director</vt:lpstr>
      <vt:lpstr>Alaska Center for Children &amp; Adults (ACCA) Presentation to A2P2 | April 3, 2026</vt:lpstr>
      <vt:lpstr>Why are we here?</vt:lpstr>
      <vt:lpstr>PowerPoint Presentation</vt:lpstr>
      <vt:lpstr>ACCA PROGRAMS</vt:lpstr>
      <vt:lpstr>ACCA UPDATES</vt:lpstr>
      <vt:lpstr>Referrals</vt:lpstr>
      <vt:lpstr>Meredith Maple Executive Director</vt:lpstr>
      <vt:lpstr>PowerPoint Presentation</vt:lpstr>
      <vt:lpstr>Programs</vt:lpstr>
      <vt:lpstr>it’s more than just play...</vt:lpstr>
      <vt:lpstr>PowerPoint Presentation</vt:lpstr>
      <vt:lpstr>PowerPoint Presentation</vt:lpstr>
      <vt:lpstr>PowerPoint Presentation</vt:lpstr>
      <vt:lpstr>PowerPoint Presentation</vt:lpstr>
      <vt:lpstr>Thank you for joining!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Ben-Yosef</dc:creator>
  <cp:lastModifiedBy>Donna Reisinger</cp:lastModifiedBy>
  <cp:revision>141</cp:revision>
  <dcterms:created xsi:type="dcterms:W3CDTF">2019-07-24T03:45:12Z</dcterms:created>
  <dcterms:modified xsi:type="dcterms:W3CDTF">2026-04-06T19:51:50Z</dcterms:modified>
</cp:coreProperties>
</file>