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52" r:id="rId2"/>
    <p:sldMasterId id="2147483764" r:id="rId3"/>
    <p:sldMasterId id="2147483776" r:id="rId4"/>
  </p:sldMasterIdLst>
  <p:notesMasterIdLst>
    <p:notesMasterId r:id="rId54"/>
  </p:notesMasterIdLst>
  <p:sldIdLst>
    <p:sldId id="301" r:id="rId5"/>
    <p:sldId id="298" r:id="rId6"/>
    <p:sldId id="306" r:id="rId7"/>
    <p:sldId id="2145707086" r:id="rId8"/>
    <p:sldId id="2145707087" r:id="rId9"/>
    <p:sldId id="2145707088" r:id="rId10"/>
    <p:sldId id="2145707089" r:id="rId11"/>
    <p:sldId id="2145707090" r:id="rId12"/>
    <p:sldId id="2145707091" r:id="rId13"/>
    <p:sldId id="2145707092" r:id="rId14"/>
    <p:sldId id="2145707079" r:id="rId15"/>
    <p:sldId id="312" r:id="rId16"/>
    <p:sldId id="304" r:id="rId17"/>
    <p:sldId id="317" r:id="rId18"/>
    <p:sldId id="315" r:id="rId19"/>
    <p:sldId id="318" r:id="rId20"/>
    <p:sldId id="319" r:id="rId21"/>
    <p:sldId id="2145707094" r:id="rId22"/>
    <p:sldId id="586" r:id="rId23"/>
    <p:sldId id="2145707106" r:id="rId24"/>
    <p:sldId id="2145707078" r:id="rId25"/>
    <p:sldId id="2145707095" r:id="rId26"/>
    <p:sldId id="2145707096" r:id="rId27"/>
    <p:sldId id="2145707097" r:id="rId28"/>
    <p:sldId id="2145707098" r:id="rId29"/>
    <p:sldId id="2145707099" r:id="rId30"/>
    <p:sldId id="2145707100" r:id="rId31"/>
    <p:sldId id="2145707101" r:id="rId32"/>
    <p:sldId id="2145707102" r:id="rId33"/>
    <p:sldId id="2145707103" r:id="rId34"/>
    <p:sldId id="2145707104" r:id="rId35"/>
    <p:sldId id="2145707105" r:id="rId36"/>
    <p:sldId id="2145707037" r:id="rId37"/>
    <p:sldId id="2145707107" r:id="rId38"/>
    <p:sldId id="2145707032" r:id="rId39"/>
    <p:sldId id="2145707093" r:id="rId40"/>
    <p:sldId id="305" r:id="rId41"/>
    <p:sldId id="256" r:id="rId42"/>
    <p:sldId id="257" r:id="rId43"/>
    <p:sldId id="258" r:id="rId44"/>
    <p:sldId id="259" r:id="rId45"/>
    <p:sldId id="260" r:id="rId46"/>
    <p:sldId id="2145707036" r:id="rId47"/>
    <p:sldId id="2145707071" r:id="rId48"/>
    <p:sldId id="476" r:id="rId49"/>
    <p:sldId id="580" r:id="rId50"/>
    <p:sldId id="2145707080" r:id="rId51"/>
    <p:sldId id="290" r:id="rId52"/>
    <p:sldId id="60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FFFA"/>
    <a:srgbClr val="1E84A7"/>
    <a:srgbClr val="00D1E0"/>
    <a:srgbClr val="00E0D3"/>
    <a:srgbClr val="866D9E"/>
    <a:srgbClr val="0EB0E7"/>
    <a:srgbClr val="66CADF"/>
    <a:srgbClr val="02698C"/>
    <a:srgbClr val="D7F2FE"/>
    <a:srgbClr val="FFCC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27"/>
    <p:restoredTop sz="83425"/>
  </p:normalViewPr>
  <p:slideViewPr>
    <p:cSldViewPr snapToGrid="0" snapToObjects="1">
      <p:cViewPr varScale="1">
        <p:scale>
          <a:sx n="106" d="100"/>
          <a:sy n="106" d="100"/>
        </p:scale>
        <p:origin x="624"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0169-9A96-4168-975C-74AD4BEE3864}" type="doc">
      <dgm:prSet loTypeId="urn:microsoft.com/office/officeart/2016/7/layout/RoundedRectangleTimeline" loCatId="process" qsTypeId="urn:microsoft.com/office/officeart/2005/8/quickstyle/simple1" qsCatId="simple" csTypeId="urn:microsoft.com/office/officeart/2005/8/colors/accent1_2" csCatId="accent1" phldr="1"/>
      <dgm:spPr/>
      <dgm:t>
        <a:bodyPr/>
        <a:lstStyle/>
        <a:p>
          <a:endParaRPr lang="en-US"/>
        </a:p>
      </dgm:t>
    </dgm:pt>
    <dgm:pt modelId="{E472EC31-0621-4867-B476-5BBBE6BBE01D}">
      <dgm:prSet/>
      <dgm:spPr/>
      <dgm:t>
        <a:bodyPr/>
        <a:lstStyle/>
        <a:p>
          <a:r>
            <a:rPr lang="en-US" dirty="0"/>
            <a:t>1970</a:t>
          </a:r>
        </a:p>
      </dgm:t>
    </dgm:pt>
    <dgm:pt modelId="{473AC9EE-5B2D-498E-9E2C-AD7E54F74E74}" type="parTrans" cxnId="{04FDDF50-64F9-4172-8EF9-301E2A6FDB96}">
      <dgm:prSet/>
      <dgm:spPr/>
      <dgm:t>
        <a:bodyPr/>
        <a:lstStyle/>
        <a:p>
          <a:endParaRPr lang="en-US"/>
        </a:p>
      </dgm:t>
    </dgm:pt>
    <dgm:pt modelId="{778C3C20-BDF0-4DEC-9361-143ABA0D6F99}" type="sibTrans" cxnId="{04FDDF50-64F9-4172-8EF9-301E2A6FDB96}">
      <dgm:prSet/>
      <dgm:spPr/>
      <dgm:t>
        <a:bodyPr/>
        <a:lstStyle/>
        <a:p>
          <a:endParaRPr lang="en-US"/>
        </a:p>
      </dgm:t>
    </dgm:pt>
    <dgm:pt modelId="{82CAD184-FDCB-4AC5-807C-74E76EF78DAE}">
      <dgm:prSet/>
      <dgm:spPr/>
      <dgm:t>
        <a:bodyPr/>
        <a:lstStyle/>
        <a:p>
          <a:r>
            <a:rPr lang="en-US" dirty="0"/>
            <a:t>A Community Health Aide clinic was started in the Unalaska school.</a:t>
          </a:r>
        </a:p>
      </dgm:t>
    </dgm:pt>
    <dgm:pt modelId="{27F790FF-B016-41C3-A687-89A345DB1894}" type="parTrans" cxnId="{8545FD6D-3E53-4667-B8E5-21CB26A6BAFA}">
      <dgm:prSet/>
      <dgm:spPr/>
      <dgm:t>
        <a:bodyPr/>
        <a:lstStyle/>
        <a:p>
          <a:endParaRPr lang="en-US"/>
        </a:p>
      </dgm:t>
    </dgm:pt>
    <dgm:pt modelId="{6807EB99-3847-4059-9852-9F360B8D0908}" type="sibTrans" cxnId="{8545FD6D-3E53-4667-B8E5-21CB26A6BAFA}">
      <dgm:prSet/>
      <dgm:spPr/>
      <dgm:t>
        <a:bodyPr/>
        <a:lstStyle/>
        <a:p>
          <a:endParaRPr lang="en-US"/>
        </a:p>
      </dgm:t>
    </dgm:pt>
    <dgm:pt modelId="{6F718FE9-E681-42A1-9B5A-FBB1897B6D76}">
      <dgm:prSet/>
      <dgm:spPr/>
      <dgm:t>
        <a:bodyPr/>
        <a:lstStyle/>
        <a:p>
          <a:r>
            <a:rPr lang="en-US" dirty="0"/>
            <a:t>1971</a:t>
          </a:r>
        </a:p>
      </dgm:t>
    </dgm:pt>
    <dgm:pt modelId="{81ABED1D-E24F-482D-898D-227F6C157926}" type="parTrans" cxnId="{675419AF-ACAA-4945-A724-F4913A0A0984}">
      <dgm:prSet/>
      <dgm:spPr/>
      <dgm:t>
        <a:bodyPr/>
        <a:lstStyle/>
        <a:p>
          <a:endParaRPr lang="en-US"/>
        </a:p>
      </dgm:t>
    </dgm:pt>
    <dgm:pt modelId="{CB8F077D-041F-45C1-9F2B-AA857D3A1A3D}" type="sibTrans" cxnId="{675419AF-ACAA-4945-A724-F4913A0A0984}">
      <dgm:prSet/>
      <dgm:spPr/>
      <dgm:t>
        <a:bodyPr/>
        <a:lstStyle/>
        <a:p>
          <a:endParaRPr lang="en-US"/>
        </a:p>
      </dgm:t>
    </dgm:pt>
    <dgm:pt modelId="{BB8BF099-6374-4DB9-9E0B-A05764CCBA6D}">
      <dgm:prSet/>
      <dgm:spPr/>
      <dgm:t>
        <a:bodyPr/>
        <a:lstStyle/>
        <a:p>
          <a:r>
            <a:rPr lang="en-US" dirty="0"/>
            <a:t>Unalaska Board of Health contacted the State to help establish a more definitive medical facility and the name </a:t>
          </a:r>
          <a:r>
            <a:rPr lang="en-US" dirty="0" err="1"/>
            <a:t>Iliuliuk</a:t>
          </a:r>
          <a:r>
            <a:rPr lang="en-US" dirty="0"/>
            <a:t> Family and Health Center was chosen.</a:t>
          </a:r>
        </a:p>
      </dgm:t>
    </dgm:pt>
    <dgm:pt modelId="{43A4AF42-1525-46D7-BA04-DD4918CA328C}" type="parTrans" cxnId="{C458B468-53F2-405E-9B38-9D3F5B298747}">
      <dgm:prSet/>
      <dgm:spPr/>
      <dgm:t>
        <a:bodyPr/>
        <a:lstStyle/>
        <a:p>
          <a:endParaRPr lang="en-US"/>
        </a:p>
      </dgm:t>
    </dgm:pt>
    <dgm:pt modelId="{B21882E6-5B7A-46AF-B401-AEE8AB972B5F}" type="sibTrans" cxnId="{C458B468-53F2-405E-9B38-9D3F5B298747}">
      <dgm:prSet/>
      <dgm:spPr/>
      <dgm:t>
        <a:bodyPr/>
        <a:lstStyle/>
        <a:p>
          <a:endParaRPr lang="en-US"/>
        </a:p>
      </dgm:t>
    </dgm:pt>
    <dgm:pt modelId="{1BA9080B-0EF6-4223-853A-B9E5312B6D33}">
      <dgm:prSet/>
      <dgm:spPr/>
      <dgm:t>
        <a:bodyPr/>
        <a:lstStyle/>
        <a:p>
          <a:r>
            <a:rPr lang="en-US" dirty="0"/>
            <a:t>1972</a:t>
          </a:r>
        </a:p>
      </dgm:t>
    </dgm:pt>
    <dgm:pt modelId="{584D58E7-B4B4-4190-9E9B-9BE263475BFB}" type="parTrans" cxnId="{C39F783E-0BBA-48D9-A0CC-21A41201CF04}">
      <dgm:prSet/>
      <dgm:spPr/>
      <dgm:t>
        <a:bodyPr/>
        <a:lstStyle/>
        <a:p>
          <a:endParaRPr lang="en-US"/>
        </a:p>
      </dgm:t>
    </dgm:pt>
    <dgm:pt modelId="{2976372D-C6A9-4B01-9085-E4392B628F7B}" type="sibTrans" cxnId="{C39F783E-0BBA-48D9-A0CC-21A41201CF04}">
      <dgm:prSet/>
      <dgm:spPr/>
      <dgm:t>
        <a:bodyPr/>
        <a:lstStyle/>
        <a:p>
          <a:endParaRPr lang="en-US"/>
        </a:p>
      </dgm:t>
    </dgm:pt>
    <dgm:pt modelId="{ABC096A9-BF11-495F-8149-74054CA6809E}">
      <dgm:prSet/>
      <dgm:spPr/>
      <dgm:t>
        <a:bodyPr/>
        <a:lstStyle/>
        <a:p>
          <a:r>
            <a:rPr lang="en-US" dirty="0"/>
            <a:t>IFHS recognized as a non-profit organization by the State of Alaska. The clinic moved from the school to a room in the community center.</a:t>
          </a:r>
        </a:p>
      </dgm:t>
    </dgm:pt>
    <dgm:pt modelId="{C111D149-BD03-4A50-B286-F489EBD2843C}" type="parTrans" cxnId="{37778C78-6541-45FE-91DF-BD7B7A5FF7F7}">
      <dgm:prSet/>
      <dgm:spPr/>
      <dgm:t>
        <a:bodyPr/>
        <a:lstStyle/>
        <a:p>
          <a:endParaRPr lang="en-US"/>
        </a:p>
      </dgm:t>
    </dgm:pt>
    <dgm:pt modelId="{1C30FCC4-1C4F-4CCF-8CE0-8BCCF7BBEFCD}" type="sibTrans" cxnId="{37778C78-6541-45FE-91DF-BD7B7A5FF7F7}">
      <dgm:prSet/>
      <dgm:spPr/>
      <dgm:t>
        <a:bodyPr/>
        <a:lstStyle/>
        <a:p>
          <a:endParaRPr lang="en-US"/>
        </a:p>
      </dgm:t>
    </dgm:pt>
    <dgm:pt modelId="{44C83257-723F-438D-8BF1-D407011DE22F}">
      <dgm:prSet/>
      <dgm:spPr/>
      <dgm:t>
        <a:bodyPr/>
        <a:lstStyle/>
        <a:p>
          <a:r>
            <a:rPr lang="en-US" dirty="0"/>
            <a:t>1973</a:t>
          </a:r>
        </a:p>
      </dgm:t>
    </dgm:pt>
    <dgm:pt modelId="{972FF98A-5F26-40B6-A446-E59BD5793177}" type="parTrans" cxnId="{C3C706CF-7252-4BA7-9EB4-E18B6861CA07}">
      <dgm:prSet/>
      <dgm:spPr/>
      <dgm:t>
        <a:bodyPr/>
        <a:lstStyle/>
        <a:p>
          <a:endParaRPr lang="en-US"/>
        </a:p>
      </dgm:t>
    </dgm:pt>
    <dgm:pt modelId="{3F48282D-B84A-4D09-8461-442CB7600B5B}" type="sibTrans" cxnId="{C3C706CF-7252-4BA7-9EB4-E18B6861CA07}">
      <dgm:prSet/>
      <dgm:spPr/>
      <dgm:t>
        <a:bodyPr/>
        <a:lstStyle/>
        <a:p>
          <a:endParaRPr lang="en-US"/>
        </a:p>
      </dgm:t>
    </dgm:pt>
    <dgm:pt modelId="{D1B8BB7D-9623-4DB2-9F08-09B9DE151DF5}">
      <dgm:prSet/>
      <dgm:spPr/>
      <dgm:t>
        <a:bodyPr/>
        <a:lstStyle/>
        <a:p>
          <a:r>
            <a:rPr lang="en-US" dirty="0"/>
            <a:t>IFHS placed a pre-fab building from Seattle on acquired land in Unalaska to serve as the clinic.</a:t>
          </a:r>
        </a:p>
      </dgm:t>
    </dgm:pt>
    <dgm:pt modelId="{749290B1-B389-4023-AAC0-B5F7F188B65A}" type="parTrans" cxnId="{613DF8E2-0394-4A81-86E0-373D5E2EE540}">
      <dgm:prSet/>
      <dgm:spPr/>
      <dgm:t>
        <a:bodyPr/>
        <a:lstStyle/>
        <a:p>
          <a:endParaRPr lang="en-US"/>
        </a:p>
      </dgm:t>
    </dgm:pt>
    <dgm:pt modelId="{C884C334-CABA-42F7-BAFE-5FC38B41231F}" type="sibTrans" cxnId="{613DF8E2-0394-4A81-86E0-373D5E2EE540}">
      <dgm:prSet/>
      <dgm:spPr/>
      <dgm:t>
        <a:bodyPr/>
        <a:lstStyle/>
        <a:p>
          <a:endParaRPr lang="en-US"/>
        </a:p>
      </dgm:t>
    </dgm:pt>
    <dgm:pt modelId="{2A0EA832-8B6F-4D5C-A544-6097D6021C51}">
      <dgm:prSet/>
      <dgm:spPr/>
      <dgm:t>
        <a:bodyPr/>
        <a:lstStyle/>
        <a:p>
          <a:r>
            <a:rPr lang="en-US" dirty="0"/>
            <a:t>1992</a:t>
          </a:r>
        </a:p>
      </dgm:t>
    </dgm:pt>
    <dgm:pt modelId="{FF80F5AE-B727-4AA5-B3E9-D14CC074D9E1}" type="parTrans" cxnId="{7EB0B99D-71DF-432F-9DC8-D596F104E838}">
      <dgm:prSet/>
      <dgm:spPr/>
      <dgm:t>
        <a:bodyPr/>
        <a:lstStyle/>
        <a:p>
          <a:endParaRPr lang="en-US"/>
        </a:p>
      </dgm:t>
    </dgm:pt>
    <dgm:pt modelId="{9F552BE4-722C-4E2E-9C56-079AB26B16B1}" type="sibTrans" cxnId="{7EB0B99D-71DF-432F-9DC8-D596F104E838}">
      <dgm:prSet/>
      <dgm:spPr/>
      <dgm:t>
        <a:bodyPr/>
        <a:lstStyle/>
        <a:p>
          <a:endParaRPr lang="en-US"/>
        </a:p>
      </dgm:t>
    </dgm:pt>
    <dgm:pt modelId="{ACB00FD1-590E-4CEF-832A-A4F98FDC4D3F}">
      <dgm:prSet/>
      <dgm:spPr/>
      <dgm:t>
        <a:bodyPr/>
        <a:lstStyle/>
        <a:p>
          <a:r>
            <a:rPr lang="en-US" dirty="0"/>
            <a:t>IFHS moved into their current building of approximately 20,000 sq ft.</a:t>
          </a:r>
        </a:p>
      </dgm:t>
    </dgm:pt>
    <dgm:pt modelId="{8AD1B03E-BB7C-4334-AAD2-D3EC8B558D02}" type="parTrans" cxnId="{3B656B08-5391-40D1-91C5-70639B9DE145}">
      <dgm:prSet/>
      <dgm:spPr/>
      <dgm:t>
        <a:bodyPr/>
        <a:lstStyle/>
        <a:p>
          <a:endParaRPr lang="en-US"/>
        </a:p>
      </dgm:t>
    </dgm:pt>
    <dgm:pt modelId="{C580CF6B-61DF-4FE4-83E4-F89ECC3AB4B7}" type="sibTrans" cxnId="{3B656B08-5391-40D1-91C5-70639B9DE145}">
      <dgm:prSet/>
      <dgm:spPr/>
      <dgm:t>
        <a:bodyPr/>
        <a:lstStyle/>
        <a:p>
          <a:endParaRPr lang="en-US"/>
        </a:p>
      </dgm:t>
    </dgm:pt>
    <dgm:pt modelId="{A3FF1690-7CAA-42EA-9A8A-4E49B9D7CBF1}">
      <dgm:prSet/>
      <dgm:spPr/>
      <dgm:t>
        <a:bodyPr/>
        <a:lstStyle/>
        <a:p>
          <a:r>
            <a:rPr lang="en-US" dirty="0"/>
            <a:t>1996</a:t>
          </a:r>
        </a:p>
      </dgm:t>
    </dgm:pt>
    <dgm:pt modelId="{DB56B46E-5E8B-47C2-BE26-0791B2376CC6}" type="parTrans" cxnId="{0340FB72-AB88-4EAE-8810-DD982872D21B}">
      <dgm:prSet/>
      <dgm:spPr/>
      <dgm:t>
        <a:bodyPr/>
        <a:lstStyle/>
        <a:p>
          <a:endParaRPr lang="en-US"/>
        </a:p>
      </dgm:t>
    </dgm:pt>
    <dgm:pt modelId="{5E54162F-6868-40A2-850E-64CE14218364}" type="sibTrans" cxnId="{0340FB72-AB88-4EAE-8810-DD982872D21B}">
      <dgm:prSet/>
      <dgm:spPr/>
      <dgm:t>
        <a:bodyPr/>
        <a:lstStyle/>
        <a:p>
          <a:endParaRPr lang="en-US"/>
        </a:p>
      </dgm:t>
    </dgm:pt>
    <dgm:pt modelId="{B997A601-A087-4DE9-B583-6534559B73D7}">
      <dgm:prSet/>
      <dgm:spPr/>
      <dgm:t>
        <a:bodyPr/>
        <a:lstStyle/>
        <a:p>
          <a:r>
            <a:rPr lang="en-US" dirty="0"/>
            <a:t>IFHS named as “Outstanding Rural Practice” by National Rural Health Association.</a:t>
          </a:r>
        </a:p>
      </dgm:t>
    </dgm:pt>
    <dgm:pt modelId="{FD784C14-2DD9-4ECE-B39E-B3D3CE2960E2}" type="parTrans" cxnId="{0EE4207C-F81F-4C40-A411-D306C41AE4E4}">
      <dgm:prSet/>
      <dgm:spPr/>
      <dgm:t>
        <a:bodyPr/>
        <a:lstStyle/>
        <a:p>
          <a:endParaRPr lang="en-US"/>
        </a:p>
      </dgm:t>
    </dgm:pt>
    <dgm:pt modelId="{391C57B2-EB2F-46E7-87BD-BF7D8B9B8C23}" type="sibTrans" cxnId="{0EE4207C-F81F-4C40-A411-D306C41AE4E4}">
      <dgm:prSet/>
      <dgm:spPr/>
      <dgm:t>
        <a:bodyPr/>
        <a:lstStyle/>
        <a:p>
          <a:endParaRPr lang="en-US"/>
        </a:p>
      </dgm:t>
    </dgm:pt>
    <dgm:pt modelId="{3A60024C-1949-4B91-A980-F3D9D9C66964}">
      <dgm:prSet/>
      <dgm:spPr/>
      <dgm:t>
        <a:bodyPr/>
        <a:lstStyle/>
        <a:p>
          <a:r>
            <a:rPr lang="en-US" dirty="0"/>
            <a:t>2002</a:t>
          </a:r>
        </a:p>
      </dgm:t>
    </dgm:pt>
    <dgm:pt modelId="{E6B365C7-3DA0-48D3-BB37-0BEBC17D6C1E}" type="parTrans" cxnId="{4326A179-8C3F-4B8E-B1CC-FC8FAF911AF3}">
      <dgm:prSet/>
      <dgm:spPr/>
      <dgm:t>
        <a:bodyPr/>
        <a:lstStyle/>
        <a:p>
          <a:endParaRPr lang="en-US"/>
        </a:p>
      </dgm:t>
    </dgm:pt>
    <dgm:pt modelId="{A5CEDEBF-433F-4F79-9C5C-F9CEA1EA1C2D}" type="sibTrans" cxnId="{4326A179-8C3F-4B8E-B1CC-FC8FAF911AF3}">
      <dgm:prSet/>
      <dgm:spPr/>
      <dgm:t>
        <a:bodyPr/>
        <a:lstStyle/>
        <a:p>
          <a:endParaRPr lang="en-US"/>
        </a:p>
      </dgm:t>
    </dgm:pt>
    <dgm:pt modelId="{70712FFF-0D08-4910-9F10-F78318EE0062}">
      <dgm:prSet/>
      <dgm:spPr/>
      <dgm:t>
        <a:bodyPr/>
        <a:lstStyle/>
        <a:p>
          <a:r>
            <a:rPr lang="en-US" dirty="0"/>
            <a:t>IFHS changed its designation from a Rural Health Center to a Community Health Center which provided funding from the federal government for primary care.</a:t>
          </a:r>
        </a:p>
      </dgm:t>
    </dgm:pt>
    <dgm:pt modelId="{C1981E40-BC31-42D2-B3A6-A545729ACC68}" type="parTrans" cxnId="{A7EB10AB-B297-4B61-82A5-153EB0EB7406}">
      <dgm:prSet/>
      <dgm:spPr/>
      <dgm:t>
        <a:bodyPr/>
        <a:lstStyle/>
        <a:p>
          <a:endParaRPr lang="en-US"/>
        </a:p>
      </dgm:t>
    </dgm:pt>
    <dgm:pt modelId="{B367BA08-DF69-44BE-AACA-111CD947B706}" type="sibTrans" cxnId="{A7EB10AB-B297-4B61-82A5-153EB0EB7406}">
      <dgm:prSet/>
      <dgm:spPr/>
      <dgm:t>
        <a:bodyPr/>
        <a:lstStyle/>
        <a:p>
          <a:endParaRPr lang="en-US"/>
        </a:p>
      </dgm:t>
    </dgm:pt>
    <dgm:pt modelId="{C28BF8C5-0D95-4613-8E57-375895F1C7A0}" type="pres">
      <dgm:prSet presAssocID="{41A80169-9A96-4168-975C-74AD4BEE3864}" presName="Name0" presStyleCnt="0">
        <dgm:presLayoutVars>
          <dgm:chMax/>
          <dgm:chPref/>
          <dgm:animLvl val="lvl"/>
        </dgm:presLayoutVars>
      </dgm:prSet>
      <dgm:spPr/>
    </dgm:pt>
    <dgm:pt modelId="{343EE75F-7F94-446A-8F8C-1967A8DAFA1C}" type="pres">
      <dgm:prSet presAssocID="{E472EC31-0621-4867-B476-5BBBE6BBE01D}" presName="composite1" presStyleCnt="0"/>
      <dgm:spPr/>
    </dgm:pt>
    <dgm:pt modelId="{337739F3-C3DE-4115-B216-44D2F10E8C32}" type="pres">
      <dgm:prSet presAssocID="{E472EC31-0621-4867-B476-5BBBE6BBE01D}" presName="parent1" presStyleLbl="alignNode1" presStyleIdx="0" presStyleCnt="7">
        <dgm:presLayoutVars>
          <dgm:chMax val="1"/>
          <dgm:chPref val="1"/>
          <dgm:bulletEnabled val="1"/>
        </dgm:presLayoutVars>
      </dgm:prSet>
      <dgm:spPr/>
    </dgm:pt>
    <dgm:pt modelId="{7055AEC7-22FE-4E27-8A61-582FBC88E836}" type="pres">
      <dgm:prSet presAssocID="{E472EC31-0621-4867-B476-5BBBE6BBE01D}" presName="Childtext1" presStyleLbl="revTx" presStyleIdx="0" presStyleCnt="7">
        <dgm:presLayoutVars>
          <dgm:bulletEnabled val="1"/>
        </dgm:presLayoutVars>
      </dgm:prSet>
      <dgm:spPr/>
    </dgm:pt>
    <dgm:pt modelId="{8AAD650C-F0CB-4B2F-A9F7-79B701A02EC2}" type="pres">
      <dgm:prSet presAssocID="{E472EC31-0621-4867-B476-5BBBE6BBE01D}" presName="ConnectLine1" presStyleLbl="sibTrans1D1" presStyleIdx="0" presStyleCnt="7"/>
      <dgm:spPr>
        <a:noFill/>
        <a:ln w="6350" cap="flat" cmpd="sng" algn="ctr">
          <a:solidFill>
            <a:schemeClr val="accent1">
              <a:hueOff val="0"/>
              <a:satOff val="0"/>
              <a:lumOff val="0"/>
              <a:alphaOff val="0"/>
            </a:schemeClr>
          </a:solidFill>
          <a:prstDash val="dash"/>
          <a:miter lim="800000"/>
        </a:ln>
        <a:effectLst/>
      </dgm:spPr>
    </dgm:pt>
    <dgm:pt modelId="{E917D63C-E555-45FF-975A-C99D59455E07}" type="pres">
      <dgm:prSet presAssocID="{E472EC31-0621-4867-B476-5BBBE6BBE01D}" presName="ConnectLineEnd1" presStyleLbl="lnNode1" presStyleIdx="0" presStyleCnt="7"/>
      <dgm:spPr/>
    </dgm:pt>
    <dgm:pt modelId="{C00EFF14-0FAF-420D-BF9B-3F8B1EEC35A6}" type="pres">
      <dgm:prSet presAssocID="{E472EC31-0621-4867-B476-5BBBE6BBE01D}" presName="EmptyPane1" presStyleCnt="0"/>
      <dgm:spPr/>
    </dgm:pt>
    <dgm:pt modelId="{7C5552E7-6DD0-4CCA-9F03-696BDDC3B267}" type="pres">
      <dgm:prSet presAssocID="{778C3C20-BDF0-4DEC-9361-143ABA0D6F99}" presName="spaceBetweenRectangles1" presStyleCnt="0"/>
      <dgm:spPr/>
    </dgm:pt>
    <dgm:pt modelId="{63D3F6BA-3362-49A7-B899-E4147767937C}" type="pres">
      <dgm:prSet presAssocID="{6F718FE9-E681-42A1-9B5A-FBB1897B6D76}" presName="composite1" presStyleCnt="0"/>
      <dgm:spPr/>
    </dgm:pt>
    <dgm:pt modelId="{3FABC65F-1210-4A12-B9C4-4B8678C18E91}" type="pres">
      <dgm:prSet presAssocID="{6F718FE9-E681-42A1-9B5A-FBB1897B6D76}" presName="parent1" presStyleLbl="alignNode1" presStyleIdx="1" presStyleCnt="7">
        <dgm:presLayoutVars>
          <dgm:chMax val="1"/>
          <dgm:chPref val="1"/>
          <dgm:bulletEnabled val="1"/>
        </dgm:presLayoutVars>
      </dgm:prSet>
      <dgm:spPr/>
    </dgm:pt>
    <dgm:pt modelId="{AABC197D-B8B4-4A5D-8140-867B2E3FCE7F}" type="pres">
      <dgm:prSet presAssocID="{6F718FE9-E681-42A1-9B5A-FBB1897B6D76}" presName="Childtext1" presStyleLbl="revTx" presStyleIdx="1" presStyleCnt="7">
        <dgm:presLayoutVars>
          <dgm:bulletEnabled val="1"/>
        </dgm:presLayoutVars>
      </dgm:prSet>
      <dgm:spPr/>
    </dgm:pt>
    <dgm:pt modelId="{F7AF1158-3954-4146-A102-2414483E1A7D}" type="pres">
      <dgm:prSet presAssocID="{6F718FE9-E681-42A1-9B5A-FBB1897B6D76}" presName="ConnectLine1" presStyleLbl="sibTrans1D1" presStyleIdx="1" presStyleCnt="7"/>
      <dgm:spPr>
        <a:noFill/>
        <a:ln w="6350" cap="flat" cmpd="sng" algn="ctr">
          <a:solidFill>
            <a:schemeClr val="accent1">
              <a:hueOff val="0"/>
              <a:satOff val="0"/>
              <a:lumOff val="0"/>
              <a:alphaOff val="0"/>
            </a:schemeClr>
          </a:solidFill>
          <a:prstDash val="dash"/>
          <a:miter lim="800000"/>
        </a:ln>
        <a:effectLst/>
      </dgm:spPr>
    </dgm:pt>
    <dgm:pt modelId="{0F5AFD1C-23E5-4205-B222-1C90CB107750}" type="pres">
      <dgm:prSet presAssocID="{6F718FE9-E681-42A1-9B5A-FBB1897B6D76}" presName="ConnectLineEnd1" presStyleLbl="lnNode1" presStyleIdx="1" presStyleCnt="7"/>
      <dgm:spPr/>
    </dgm:pt>
    <dgm:pt modelId="{3E5A0D12-9D3C-4124-8BBF-0F37D20A1D58}" type="pres">
      <dgm:prSet presAssocID="{6F718FE9-E681-42A1-9B5A-FBB1897B6D76}" presName="EmptyPane1" presStyleCnt="0"/>
      <dgm:spPr/>
    </dgm:pt>
    <dgm:pt modelId="{6842EE08-8E0D-455D-B61B-E8D338A21A91}" type="pres">
      <dgm:prSet presAssocID="{CB8F077D-041F-45C1-9F2B-AA857D3A1A3D}" presName="spaceBetweenRectangles1" presStyleCnt="0"/>
      <dgm:spPr/>
    </dgm:pt>
    <dgm:pt modelId="{119B2F9E-9BE4-4906-9A6F-D3853C369E38}" type="pres">
      <dgm:prSet presAssocID="{1BA9080B-0EF6-4223-853A-B9E5312B6D33}" presName="composite1" presStyleCnt="0"/>
      <dgm:spPr/>
    </dgm:pt>
    <dgm:pt modelId="{5DB09B38-C012-4E87-801B-5AB1B121D13B}" type="pres">
      <dgm:prSet presAssocID="{1BA9080B-0EF6-4223-853A-B9E5312B6D33}" presName="parent1" presStyleLbl="alignNode1" presStyleIdx="2" presStyleCnt="7">
        <dgm:presLayoutVars>
          <dgm:chMax val="1"/>
          <dgm:chPref val="1"/>
          <dgm:bulletEnabled val="1"/>
        </dgm:presLayoutVars>
      </dgm:prSet>
      <dgm:spPr/>
    </dgm:pt>
    <dgm:pt modelId="{569C6ACA-C64B-4C69-8F9C-A6B1857A994E}" type="pres">
      <dgm:prSet presAssocID="{1BA9080B-0EF6-4223-853A-B9E5312B6D33}" presName="Childtext1" presStyleLbl="revTx" presStyleIdx="2" presStyleCnt="7">
        <dgm:presLayoutVars>
          <dgm:bulletEnabled val="1"/>
        </dgm:presLayoutVars>
      </dgm:prSet>
      <dgm:spPr/>
    </dgm:pt>
    <dgm:pt modelId="{1203C6FE-ED94-43DE-873B-A2BFC933D8C7}" type="pres">
      <dgm:prSet presAssocID="{1BA9080B-0EF6-4223-853A-B9E5312B6D33}" presName="ConnectLine1" presStyleLbl="sibTrans1D1" presStyleIdx="2" presStyleCnt="7"/>
      <dgm:spPr>
        <a:noFill/>
        <a:ln w="6350" cap="flat" cmpd="sng" algn="ctr">
          <a:solidFill>
            <a:schemeClr val="accent1">
              <a:hueOff val="0"/>
              <a:satOff val="0"/>
              <a:lumOff val="0"/>
              <a:alphaOff val="0"/>
            </a:schemeClr>
          </a:solidFill>
          <a:prstDash val="dash"/>
          <a:miter lim="800000"/>
        </a:ln>
        <a:effectLst/>
      </dgm:spPr>
    </dgm:pt>
    <dgm:pt modelId="{044C704D-752D-4569-BA6D-3A4FDF1945E4}" type="pres">
      <dgm:prSet presAssocID="{1BA9080B-0EF6-4223-853A-B9E5312B6D33}" presName="ConnectLineEnd1" presStyleLbl="lnNode1" presStyleIdx="2" presStyleCnt="7"/>
      <dgm:spPr/>
    </dgm:pt>
    <dgm:pt modelId="{42112FA3-D0E5-4A1E-8C39-5731AA85EEE1}" type="pres">
      <dgm:prSet presAssocID="{1BA9080B-0EF6-4223-853A-B9E5312B6D33}" presName="EmptyPane1" presStyleCnt="0"/>
      <dgm:spPr/>
    </dgm:pt>
    <dgm:pt modelId="{EC8647D4-8902-4F34-9621-5D512DF8463F}" type="pres">
      <dgm:prSet presAssocID="{2976372D-C6A9-4B01-9085-E4392B628F7B}" presName="spaceBetweenRectangles1" presStyleCnt="0"/>
      <dgm:spPr/>
    </dgm:pt>
    <dgm:pt modelId="{6BB1EA33-40ED-4636-BCEB-90B05F589D37}" type="pres">
      <dgm:prSet presAssocID="{44C83257-723F-438D-8BF1-D407011DE22F}" presName="composite1" presStyleCnt="0"/>
      <dgm:spPr/>
    </dgm:pt>
    <dgm:pt modelId="{6AE7F2AF-0767-4684-B7A2-DEF268D4EAE1}" type="pres">
      <dgm:prSet presAssocID="{44C83257-723F-438D-8BF1-D407011DE22F}" presName="parent1" presStyleLbl="alignNode1" presStyleIdx="3" presStyleCnt="7">
        <dgm:presLayoutVars>
          <dgm:chMax val="1"/>
          <dgm:chPref val="1"/>
          <dgm:bulletEnabled val="1"/>
        </dgm:presLayoutVars>
      </dgm:prSet>
      <dgm:spPr/>
    </dgm:pt>
    <dgm:pt modelId="{535C097A-47C9-4298-AEE5-0BA1916E3DC4}" type="pres">
      <dgm:prSet presAssocID="{44C83257-723F-438D-8BF1-D407011DE22F}" presName="Childtext1" presStyleLbl="revTx" presStyleIdx="3" presStyleCnt="7">
        <dgm:presLayoutVars>
          <dgm:bulletEnabled val="1"/>
        </dgm:presLayoutVars>
      </dgm:prSet>
      <dgm:spPr/>
    </dgm:pt>
    <dgm:pt modelId="{DC5FF4F2-9E3D-4B51-81F3-17D3AB432771}" type="pres">
      <dgm:prSet presAssocID="{44C83257-723F-438D-8BF1-D407011DE22F}" presName="ConnectLine1" presStyleLbl="sibTrans1D1" presStyleIdx="3" presStyleCnt="7"/>
      <dgm:spPr>
        <a:noFill/>
        <a:ln w="6350" cap="flat" cmpd="sng" algn="ctr">
          <a:solidFill>
            <a:schemeClr val="accent1">
              <a:hueOff val="0"/>
              <a:satOff val="0"/>
              <a:lumOff val="0"/>
              <a:alphaOff val="0"/>
            </a:schemeClr>
          </a:solidFill>
          <a:prstDash val="dash"/>
          <a:miter lim="800000"/>
        </a:ln>
        <a:effectLst/>
      </dgm:spPr>
    </dgm:pt>
    <dgm:pt modelId="{6AB6E34F-17B8-4D52-9CED-9BD408B3E4EA}" type="pres">
      <dgm:prSet presAssocID="{44C83257-723F-438D-8BF1-D407011DE22F}" presName="ConnectLineEnd1" presStyleLbl="lnNode1" presStyleIdx="3" presStyleCnt="7"/>
      <dgm:spPr/>
    </dgm:pt>
    <dgm:pt modelId="{6253756D-83C7-49BD-9323-E24B584D8520}" type="pres">
      <dgm:prSet presAssocID="{44C83257-723F-438D-8BF1-D407011DE22F}" presName="EmptyPane1" presStyleCnt="0"/>
      <dgm:spPr/>
    </dgm:pt>
    <dgm:pt modelId="{0B5E9939-774E-4637-8762-05C73C71754A}" type="pres">
      <dgm:prSet presAssocID="{3F48282D-B84A-4D09-8461-442CB7600B5B}" presName="spaceBetweenRectangles1" presStyleCnt="0"/>
      <dgm:spPr/>
    </dgm:pt>
    <dgm:pt modelId="{B99C9581-6184-4249-9E55-6411DFE4C579}" type="pres">
      <dgm:prSet presAssocID="{2A0EA832-8B6F-4D5C-A544-6097D6021C51}" presName="composite1" presStyleCnt="0"/>
      <dgm:spPr/>
    </dgm:pt>
    <dgm:pt modelId="{A943B3E5-2949-4663-A3C2-A7B39710D0AC}" type="pres">
      <dgm:prSet presAssocID="{2A0EA832-8B6F-4D5C-A544-6097D6021C51}" presName="parent1" presStyleLbl="alignNode1" presStyleIdx="4" presStyleCnt="7">
        <dgm:presLayoutVars>
          <dgm:chMax val="1"/>
          <dgm:chPref val="1"/>
          <dgm:bulletEnabled val="1"/>
        </dgm:presLayoutVars>
      </dgm:prSet>
      <dgm:spPr/>
    </dgm:pt>
    <dgm:pt modelId="{A974BC1C-0349-41B7-A204-9B95179C8518}" type="pres">
      <dgm:prSet presAssocID="{2A0EA832-8B6F-4D5C-A544-6097D6021C51}" presName="Childtext1" presStyleLbl="revTx" presStyleIdx="4" presStyleCnt="7">
        <dgm:presLayoutVars>
          <dgm:bulletEnabled val="1"/>
        </dgm:presLayoutVars>
      </dgm:prSet>
      <dgm:spPr/>
    </dgm:pt>
    <dgm:pt modelId="{3B6DCB1E-6965-4D96-899B-D8F2E4F8AC47}" type="pres">
      <dgm:prSet presAssocID="{2A0EA832-8B6F-4D5C-A544-6097D6021C51}" presName="ConnectLine1" presStyleLbl="sibTrans1D1" presStyleIdx="4" presStyleCnt="7"/>
      <dgm:spPr>
        <a:noFill/>
        <a:ln w="6350" cap="flat" cmpd="sng" algn="ctr">
          <a:solidFill>
            <a:schemeClr val="accent1">
              <a:hueOff val="0"/>
              <a:satOff val="0"/>
              <a:lumOff val="0"/>
              <a:alphaOff val="0"/>
            </a:schemeClr>
          </a:solidFill>
          <a:prstDash val="dash"/>
          <a:miter lim="800000"/>
        </a:ln>
        <a:effectLst/>
      </dgm:spPr>
    </dgm:pt>
    <dgm:pt modelId="{FC52E81E-0F9E-4504-84CC-58AB98F7C3D0}" type="pres">
      <dgm:prSet presAssocID="{2A0EA832-8B6F-4D5C-A544-6097D6021C51}" presName="ConnectLineEnd1" presStyleLbl="lnNode1" presStyleIdx="4" presStyleCnt="7"/>
      <dgm:spPr/>
    </dgm:pt>
    <dgm:pt modelId="{2B95AF29-E652-43B6-B6E2-45F895484AC7}" type="pres">
      <dgm:prSet presAssocID="{2A0EA832-8B6F-4D5C-A544-6097D6021C51}" presName="EmptyPane1" presStyleCnt="0"/>
      <dgm:spPr/>
    </dgm:pt>
    <dgm:pt modelId="{01D597A2-C166-4148-8986-42919E1D8256}" type="pres">
      <dgm:prSet presAssocID="{9F552BE4-722C-4E2E-9C56-079AB26B16B1}" presName="spaceBetweenRectangles1" presStyleCnt="0"/>
      <dgm:spPr/>
    </dgm:pt>
    <dgm:pt modelId="{FEFEEB40-BACE-404D-8C3F-01D74E0E9E6E}" type="pres">
      <dgm:prSet presAssocID="{A3FF1690-7CAA-42EA-9A8A-4E49B9D7CBF1}" presName="composite1" presStyleCnt="0"/>
      <dgm:spPr/>
    </dgm:pt>
    <dgm:pt modelId="{1DAFCC37-98EC-4C8F-915C-3CA97C414CB4}" type="pres">
      <dgm:prSet presAssocID="{A3FF1690-7CAA-42EA-9A8A-4E49B9D7CBF1}" presName="parent1" presStyleLbl="alignNode1" presStyleIdx="5" presStyleCnt="7">
        <dgm:presLayoutVars>
          <dgm:chMax val="1"/>
          <dgm:chPref val="1"/>
          <dgm:bulletEnabled val="1"/>
        </dgm:presLayoutVars>
      </dgm:prSet>
      <dgm:spPr/>
    </dgm:pt>
    <dgm:pt modelId="{CB37D455-732E-4969-885F-4F942A6A0950}" type="pres">
      <dgm:prSet presAssocID="{A3FF1690-7CAA-42EA-9A8A-4E49B9D7CBF1}" presName="Childtext1" presStyleLbl="revTx" presStyleIdx="5" presStyleCnt="7">
        <dgm:presLayoutVars>
          <dgm:bulletEnabled val="1"/>
        </dgm:presLayoutVars>
      </dgm:prSet>
      <dgm:spPr/>
    </dgm:pt>
    <dgm:pt modelId="{A195078F-0178-4D87-ADA5-B57E4F6D7A85}" type="pres">
      <dgm:prSet presAssocID="{A3FF1690-7CAA-42EA-9A8A-4E49B9D7CBF1}" presName="ConnectLine1" presStyleLbl="sibTrans1D1" presStyleIdx="5" presStyleCnt="7"/>
      <dgm:spPr>
        <a:noFill/>
        <a:ln w="6350" cap="flat" cmpd="sng" algn="ctr">
          <a:solidFill>
            <a:schemeClr val="accent1">
              <a:hueOff val="0"/>
              <a:satOff val="0"/>
              <a:lumOff val="0"/>
              <a:alphaOff val="0"/>
            </a:schemeClr>
          </a:solidFill>
          <a:prstDash val="dash"/>
          <a:miter lim="800000"/>
        </a:ln>
        <a:effectLst/>
      </dgm:spPr>
    </dgm:pt>
    <dgm:pt modelId="{89D0BCEC-F329-44E5-9530-A4C27B24EE9B}" type="pres">
      <dgm:prSet presAssocID="{A3FF1690-7CAA-42EA-9A8A-4E49B9D7CBF1}" presName="ConnectLineEnd1" presStyleLbl="lnNode1" presStyleIdx="5" presStyleCnt="7"/>
      <dgm:spPr/>
    </dgm:pt>
    <dgm:pt modelId="{3C14E4C4-3C98-4C26-B22F-53D3C2BC4E36}" type="pres">
      <dgm:prSet presAssocID="{A3FF1690-7CAA-42EA-9A8A-4E49B9D7CBF1}" presName="EmptyPane1" presStyleCnt="0"/>
      <dgm:spPr/>
    </dgm:pt>
    <dgm:pt modelId="{BC74CE22-9EEB-4932-A6E1-3D79C922D850}" type="pres">
      <dgm:prSet presAssocID="{5E54162F-6868-40A2-850E-64CE14218364}" presName="spaceBetweenRectangles1" presStyleCnt="0"/>
      <dgm:spPr/>
    </dgm:pt>
    <dgm:pt modelId="{13E58CC5-D562-4929-A4A2-964918E8485F}" type="pres">
      <dgm:prSet presAssocID="{3A60024C-1949-4B91-A980-F3D9D9C66964}" presName="composite1" presStyleCnt="0"/>
      <dgm:spPr/>
    </dgm:pt>
    <dgm:pt modelId="{F37CE396-3CD2-4267-9E7A-697B5B9196F3}" type="pres">
      <dgm:prSet presAssocID="{3A60024C-1949-4B91-A980-F3D9D9C66964}" presName="parent1" presStyleLbl="alignNode1" presStyleIdx="6" presStyleCnt="7">
        <dgm:presLayoutVars>
          <dgm:chMax val="1"/>
          <dgm:chPref val="1"/>
          <dgm:bulletEnabled val="1"/>
        </dgm:presLayoutVars>
      </dgm:prSet>
      <dgm:spPr/>
    </dgm:pt>
    <dgm:pt modelId="{8281A5AC-C7C6-4E05-9106-652E2F145A18}" type="pres">
      <dgm:prSet presAssocID="{3A60024C-1949-4B91-A980-F3D9D9C66964}" presName="Childtext1" presStyleLbl="revTx" presStyleIdx="6" presStyleCnt="7">
        <dgm:presLayoutVars>
          <dgm:bulletEnabled val="1"/>
        </dgm:presLayoutVars>
      </dgm:prSet>
      <dgm:spPr/>
    </dgm:pt>
    <dgm:pt modelId="{EBAEC113-2468-46D4-8486-40E8933934E8}" type="pres">
      <dgm:prSet presAssocID="{3A60024C-1949-4B91-A980-F3D9D9C66964}" presName="ConnectLine1" presStyleLbl="sibTrans1D1" presStyleIdx="6" presStyleCnt="7"/>
      <dgm:spPr>
        <a:noFill/>
        <a:ln w="6350" cap="flat" cmpd="sng" algn="ctr">
          <a:solidFill>
            <a:schemeClr val="accent1">
              <a:hueOff val="0"/>
              <a:satOff val="0"/>
              <a:lumOff val="0"/>
              <a:alphaOff val="0"/>
            </a:schemeClr>
          </a:solidFill>
          <a:prstDash val="dash"/>
          <a:miter lim="800000"/>
        </a:ln>
        <a:effectLst/>
      </dgm:spPr>
    </dgm:pt>
    <dgm:pt modelId="{56DA1C5B-D73C-4435-A95A-FC4820EC6479}" type="pres">
      <dgm:prSet presAssocID="{3A60024C-1949-4B91-A980-F3D9D9C66964}" presName="ConnectLineEnd1" presStyleLbl="lnNode1" presStyleIdx="6" presStyleCnt="7"/>
      <dgm:spPr/>
    </dgm:pt>
    <dgm:pt modelId="{13C57A9D-2467-4E6D-A495-25BD7717CAEE}" type="pres">
      <dgm:prSet presAssocID="{3A60024C-1949-4B91-A980-F3D9D9C66964}" presName="EmptyPane1" presStyleCnt="0"/>
      <dgm:spPr/>
    </dgm:pt>
  </dgm:ptLst>
  <dgm:cxnLst>
    <dgm:cxn modelId="{3B656B08-5391-40D1-91C5-70639B9DE145}" srcId="{2A0EA832-8B6F-4D5C-A544-6097D6021C51}" destId="{ACB00FD1-590E-4CEF-832A-A4F98FDC4D3F}" srcOrd="0" destOrd="0" parTransId="{8AD1B03E-BB7C-4334-AAD2-D3EC8B558D02}" sibTransId="{C580CF6B-61DF-4FE4-83E4-F89ECC3AB4B7}"/>
    <dgm:cxn modelId="{0F6CE813-51B4-44E6-B36D-1121316DC7A3}" type="presOf" srcId="{BB8BF099-6374-4DB9-9E0B-A05764CCBA6D}" destId="{AABC197D-B8B4-4A5D-8140-867B2E3FCE7F}" srcOrd="0" destOrd="0" presId="urn:microsoft.com/office/officeart/2016/7/layout/RoundedRectangleTimeline"/>
    <dgm:cxn modelId="{D668DD1A-C996-45C0-BB3B-ED1BE0B11228}" type="presOf" srcId="{44C83257-723F-438D-8BF1-D407011DE22F}" destId="{6AE7F2AF-0767-4684-B7A2-DEF268D4EAE1}" srcOrd="0" destOrd="0" presId="urn:microsoft.com/office/officeart/2016/7/layout/RoundedRectangleTimeline"/>
    <dgm:cxn modelId="{054DC61D-1627-49C3-8A0C-F57C095F8D6E}" type="presOf" srcId="{41A80169-9A96-4168-975C-74AD4BEE3864}" destId="{C28BF8C5-0D95-4613-8E57-375895F1C7A0}" srcOrd="0" destOrd="0" presId="urn:microsoft.com/office/officeart/2016/7/layout/RoundedRectangleTimeline"/>
    <dgm:cxn modelId="{26A8A320-4857-4C3B-A09D-38712D310E1C}" type="presOf" srcId="{ACB00FD1-590E-4CEF-832A-A4F98FDC4D3F}" destId="{A974BC1C-0349-41B7-A204-9B95179C8518}" srcOrd="0" destOrd="0" presId="urn:microsoft.com/office/officeart/2016/7/layout/RoundedRectangleTimeline"/>
    <dgm:cxn modelId="{C39F783E-0BBA-48D9-A0CC-21A41201CF04}" srcId="{41A80169-9A96-4168-975C-74AD4BEE3864}" destId="{1BA9080B-0EF6-4223-853A-B9E5312B6D33}" srcOrd="2" destOrd="0" parTransId="{584D58E7-B4B4-4190-9E9B-9BE263475BFB}" sibTransId="{2976372D-C6A9-4B01-9085-E4392B628F7B}"/>
    <dgm:cxn modelId="{7870784B-D11F-4B03-B0C6-8E7B663C3AA1}" type="presOf" srcId="{B997A601-A087-4DE9-B583-6534559B73D7}" destId="{CB37D455-732E-4969-885F-4F942A6A0950}" srcOrd="0" destOrd="0" presId="urn:microsoft.com/office/officeart/2016/7/layout/RoundedRectangleTimeline"/>
    <dgm:cxn modelId="{04FDDF50-64F9-4172-8EF9-301E2A6FDB96}" srcId="{41A80169-9A96-4168-975C-74AD4BEE3864}" destId="{E472EC31-0621-4867-B476-5BBBE6BBE01D}" srcOrd="0" destOrd="0" parTransId="{473AC9EE-5B2D-498E-9E2C-AD7E54F74E74}" sibTransId="{778C3C20-BDF0-4DEC-9361-143ABA0D6F99}"/>
    <dgm:cxn modelId="{A62C8A56-0F13-457F-BCE5-482190962646}" type="presOf" srcId="{3A60024C-1949-4B91-A980-F3D9D9C66964}" destId="{F37CE396-3CD2-4267-9E7A-697B5B9196F3}" srcOrd="0" destOrd="0" presId="urn:microsoft.com/office/officeart/2016/7/layout/RoundedRectangleTimeline"/>
    <dgm:cxn modelId="{21012D5A-BF87-4928-ABA9-80C0F1640237}" type="presOf" srcId="{D1B8BB7D-9623-4DB2-9F08-09B9DE151DF5}" destId="{535C097A-47C9-4298-AEE5-0BA1916E3DC4}" srcOrd="0" destOrd="0" presId="urn:microsoft.com/office/officeart/2016/7/layout/RoundedRectangleTimeline"/>
    <dgm:cxn modelId="{C458B468-53F2-405E-9B38-9D3F5B298747}" srcId="{6F718FE9-E681-42A1-9B5A-FBB1897B6D76}" destId="{BB8BF099-6374-4DB9-9E0B-A05764CCBA6D}" srcOrd="0" destOrd="0" parTransId="{43A4AF42-1525-46D7-BA04-DD4918CA328C}" sibTransId="{B21882E6-5B7A-46AF-B401-AEE8AB972B5F}"/>
    <dgm:cxn modelId="{8545FD6D-3E53-4667-B8E5-21CB26A6BAFA}" srcId="{E472EC31-0621-4867-B476-5BBBE6BBE01D}" destId="{82CAD184-FDCB-4AC5-807C-74E76EF78DAE}" srcOrd="0" destOrd="0" parTransId="{27F790FF-B016-41C3-A687-89A345DB1894}" sibTransId="{6807EB99-3847-4059-9852-9F360B8D0908}"/>
    <dgm:cxn modelId="{0340FB72-AB88-4EAE-8810-DD982872D21B}" srcId="{41A80169-9A96-4168-975C-74AD4BEE3864}" destId="{A3FF1690-7CAA-42EA-9A8A-4E49B9D7CBF1}" srcOrd="5" destOrd="0" parTransId="{DB56B46E-5E8B-47C2-BE26-0791B2376CC6}" sibTransId="{5E54162F-6868-40A2-850E-64CE14218364}"/>
    <dgm:cxn modelId="{37778C78-6541-45FE-91DF-BD7B7A5FF7F7}" srcId="{1BA9080B-0EF6-4223-853A-B9E5312B6D33}" destId="{ABC096A9-BF11-495F-8149-74054CA6809E}" srcOrd="0" destOrd="0" parTransId="{C111D149-BD03-4A50-B286-F489EBD2843C}" sibTransId="{1C30FCC4-1C4F-4CCF-8CE0-8BCCF7BBEFCD}"/>
    <dgm:cxn modelId="{4326A179-8C3F-4B8E-B1CC-FC8FAF911AF3}" srcId="{41A80169-9A96-4168-975C-74AD4BEE3864}" destId="{3A60024C-1949-4B91-A980-F3D9D9C66964}" srcOrd="6" destOrd="0" parTransId="{E6B365C7-3DA0-48D3-BB37-0BEBC17D6C1E}" sibTransId="{A5CEDEBF-433F-4F79-9C5C-F9CEA1EA1C2D}"/>
    <dgm:cxn modelId="{0EE4207C-F81F-4C40-A411-D306C41AE4E4}" srcId="{A3FF1690-7CAA-42EA-9A8A-4E49B9D7CBF1}" destId="{B997A601-A087-4DE9-B583-6534559B73D7}" srcOrd="0" destOrd="0" parTransId="{FD784C14-2DD9-4ECE-B39E-B3D3CE2960E2}" sibTransId="{391C57B2-EB2F-46E7-87BD-BF7D8B9B8C23}"/>
    <dgm:cxn modelId="{0AE76686-B082-4774-AF02-DE05A7027AD2}" type="presOf" srcId="{6F718FE9-E681-42A1-9B5A-FBB1897B6D76}" destId="{3FABC65F-1210-4A12-B9C4-4B8678C18E91}" srcOrd="0" destOrd="0" presId="urn:microsoft.com/office/officeart/2016/7/layout/RoundedRectangleTimeline"/>
    <dgm:cxn modelId="{7EB0B99D-71DF-432F-9DC8-D596F104E838}" srcId="{41A80169-9A96-4168-975C-74AD4BEE3864}" destId="{2A0EA832-8B6F-4D5C-A544-6097D6021C51}" srcOrd="4" destOrd="0" parTransId="{FF80F5AE-B727-4AA5-B3E9-D14CC074D9E1}" sibTransId="{9F552BE4-722C-4E2E-9C56-079AB26B16B1}"/>
    <dgm:cxn modelId="{636373A1-E837-4BB5-A59B-6C66B164945D}" type="presOf" srcId="{2A0EA832-8B6F-4D5C-A544-6097D6021C51}" destId="{A943B3E5-2949-4663-A3C2-A7B39710D0AC}" srcOrd="0" destOrd="0" presId="urn:microsoft.com/office/officeart/2016/7/layout/RoundedRectangleTimeline"/>
    <dgm:cxn modelId="{A7EB10AB-B297-4B61-82A5-153EB0EB7406}" srcId="{3A60024C-1949-4B91-A980-F3D9D9C66964}" destId="{70712FFF-0D08-4910-9F10-F78318EE0062}" srcOrd="0" destOrd="0" parTransId="{C1981E40-BC31-42D2-B3A6-A545729ACC68}" sibTransId="{B367BA08-DF69-44BE-AACA-111CD947B706}"/>
    <dgm:cxn modelId="{95F791AB-0E29-4D20-8C30-C16C2179C568}" type="presOf" srcId="{ABC096A9-BF11-495F-8149-74054CA6809E}" destId="{569C6ACA-C64B-4C69-8F9C-A6B1857A994E}" srcOrd="0" destOrd="0" presId="urn:microsoft.com/office/officeart/2016/7/layout/RoundedRectangleTimeline"/>
    <dgm:cxn modelId="{675419AF-ACAA-4945-A724-F4913A0A0984}" srcId="{41A80169-9A96-4168-975C-74AD4BEE3864}" destId="{6F718FE9-E681-42A1-9B5A-FBB1897B6D76}" srcOrd="1" destOrd="0" parTransId="{81ABED1D-E24F-482D-898D-227F6C157926}" sibTransId="{CB8F077D-041F-45C1-9F2B-AA857D3A1A3D}"/>
    <dgm:cxn modelId="{9802A1BA-B842-4B2A-96D8-81D0B7C97AEF}" type="presOf" srcId="{1BA9080B-0EF6-4223-853A-B9E5312B6D33}" destId="{5DB09B38-C012-4E87-801B-5AB1B121D13B}" srcOrd="0" destOrd="0" presId="urn:microsoft.com/office/officeart/2016/7/layout/RoundedRectangleTimeline"/>
    <dgm:cxn modelId="{51757CC1-0747-43F6-BFD9-3A46E321D1AF}" type="presOf" srcId="{70712FFF-0D08-4910-9F10-F78318EE0062}" destId="{8281A5AC-C7C6-4E05-9106-652E2F145A18}" srcOrd="0" destOrd="0" presId="urn:microsoft.com/office/officeart/2016/7/layout/RoundedRectangleTimeline"/>
    <dgm:cxn modelId="{7B47A6CD-A5A0-45CC-ACAD-BF33C1DE665B}" type="presOf" srcId="{82CAD184-FDCB-4AC5-807C-74E76EF78DAE}" destId="{7055AEC7-22FE-4E27-8A61-582FBC88E836}" srcOrd="0" destOrd="0" presId="urn:microsoft.com/office/officeart/2016/7/layout/RoundedRectangleTimeline"/>
    <dgm:cxn modelId="{C3C706CF-7252-4BA7-9EB4-E18B6861CA07}" srcId="{41A80169-9A96-4168-975C-74AD4BEE3864}" destId="{44C83257-723F-438D-8BF1-D407011DE22F}" srcOrd="3" destOrd="0" parTransId="{972FF98A-5F26-40B6-A446-E59BD5793177}" sibTransId="{3F48282D-B84A-4D09-8461-442CB7600B5B}"/>
    <dgm:cxn modelId="{613DF8E2-0394-4A81-86E0-373D5E2EE540}" srcId="{44C83257-723F-438D-8BF1-D407011DE22F}" destId="{D1B8BB7D-9623-4DB2-9F08-09B9DE151DF5}" srcOrd="0" destOrd="0" parTransId="{749290B1-B389-4023-AAC0-B5F7F188B65A}" sibTransId="{C884C334-CABA-42F7-BAFE-5FC38B41231F}"/>
    <dgm:cxn modelId="{305027EE-28CC-4CBC-AFA3-40FFE4333E79}" type="presOf" srcId="{E472EC31-0621-4867-B476-5BBBE6BBE01D}" destId="{337739F3-C3DE-4115-B216-44D2F10E8C32}" srcOrd="0" destOrd="0" presId="urn:microsoft.com/office/officeart/2016/7/layout/RoundedRectangleTimeline"/>
    <dgm:cxn modelId="{0F85E7FA-3F11-4E63-9118-23D76D80D2EA}" type="presOf" srcId="{A3FF1690-7CAA-42EA-9A8A-4E49B9D7CBF1}" destId="{1DAFCC37-98EC-4C8F-915C-3CA97C414CB4}" srcOrd="0" destOrd="0" presId="urn:microsoft.com/office/officeart/2016/7/layout/RoundedRectangleTimeline"/>
    <dgm:cxn modelId="{00721A74-28EF-4555-A930-EF0C8FAABBA9}" type="presParOf" srcId="{C28BF8C5-0D95-4613-8E57-375895F1C7A0}" destId="{343EE75F-7F94-446A-8F8C-1967A8DAFA1C}" srcOrd="0" destOrd="0" presId="urn:microsoft.com/office/officeart/2016/7/layout/RoundedRectangleTimeline"/>
    <dgm:cxn modelId="{FFC5C17C-30FF-44D5-81A7-9C917456A78C}" type="presParOf" srcId="{343EE75F-7F94-446A-8F8C-1967A8DAFA1C}" destId="{337739F3-C3DE-4115-B216-44D2F10E8C32}" srcOrd="0" destOrd="0" presId="urn:microsoft.com/office/officeart/2016/7/layout/RoundedRectangleTimeline"/>
    <dgm:cxn modelId="{D997D47D-7AF8-4238-B5C7-88151DD9524F}" type="presParOf" srcId="{343EE75F-7F94-446A-8F8C-1967A8DAFA1C}" destId="{7055AEC7-22FE-4E27-8A61-582FBC88E836}" srcOrd="1" destOrd="0" presId="urn:microsoft.com/office/officeart/2016/7/layout/RoundedRectangleTimeline"/>
    <dgm:cxn modelId="{3AC15780-5100-4B7E-AD7F-CDCE3AAD9FC5}" type="presParOf" srcId="{343EE75F-7F94-446A-8F8C-1967A8DAFA1C}" destId="{8AAD650C-F0CB-4B2F-A9F7-79B701A02EC2}" srcOrd="2" destOrd="0" presId="urn:microsoft.com/office/officeart/2016/7/layout/RoundedRectangleTimeline"/>
    <dgm:cxn modelId="{7A3B8A72-A6F5-4ABD-8BBA-C0C5962B5DC1}" type="presParOf" srcId="{343EE75F-7F94-446A-8F8C-1967A8DAFA1C}" destId="{E917D63C-E555-45FF-975A-C99D59455E07}" srcOrd="3" destOrd="0" presId="urn:microsoft.com/office/officeart/2016/7/layout/RoundedRectangleTimeline"/>
    <dgm:cxn modelId="{B5071B33-4A72-4319-8A47-3507FD4D0787}" type="presParOf" srcId="{343EE75F-7F94-446A-8F8C-1967A8DAFA1C}" destId="{C00EFF14-0FAF-420D-BF9B-3F8B1EEC35A6}" srcOrd="4" destOrd="0" presId="urn:microsoft.com/office/officeart/2016/7/layout/RoundedRectangleTimeline"/>
    <dgm:cxn modelId="{FBFFE7A6-F630-48BE-BBBC-CC410BF1A51A}" type="presParOf" srcId="{C28BF8C5-0D95-4613-8E57-375895F1C7A0}" destId="{7C5552E7-6DD0-4CCA-9F03-696BDDC3B267}" srcOrd="1" destOrd="0" presId="urn:microsoft.com/office/officeart/2016/7/layout/RoundedRectangleTimeline"/>
    <dgm:cxn modelId="{AF54E5ED-71CE-464E-AFDC-61FF918556D1}" type="presParOf" srcId="{C28BF8C5-0D95-4613-8E57-375895F1C7A0}" destId="{63D3F6BA-3362-49A7-B899-E4147767937C}" srcOrd="2" destOrd="0" presId="urn:microsoft.com/office/officeart/2016/7/layout/RoundedRectangleTimeline"/>
    <dgm:cxn modelId="{5D47F551-B274-42C3-ACB5-6D867BD80D1F}" type="presParOf" srcId="{63D3F6BA-3362-49A7-B899-E4147767937C}" destId="{3FABC65F-1210-4A12-B9C4-4B8678C18E91}" srcOrd="0" destOrd="0" presId="urn:microsoft.com/office/officeart/2016/7/layout/RoundedRectangleTimeline"/>
    <dgm:cxn modelId="{CA92635C-4BF0-4006-8505-3DAA663897E4}" type="presParOf" srcId="{63D3F6BA-3362-49A7-B899-E4147767937C}" destId="{AABC197D-B8B4-4A5D-8140-867B2E3FCE7F}" srcOrd="1" destOrd="0" presId="urn:microsoft.com/office/officeart/2016/7/layout/RoundedRectangleTimeline"/>
    <dgm:cxn modelId="{62CB9CB1-5568-4F5E-96DF-8C889EC76D78}" type="presParOf" srcId="{63D3F6BA-3362-49A7-B899-E4147767937C}" destId="{F7AF1158-3954-4146-A102-2414483E1A7D}" srcOrd="2" destOrd="0" presId="urn:microsoft.com/office/officeart/2016/7/layout/RoundedRectangleTimeline"/>
    <dgm:cxn modelId="{28A31BA6-85B5-48C3-8153-02CF22CC7ABD}" type="presParOf" srcId="{63D3F6BA-3362-49A7-B899-E4147767937C}" destId="{0F5AFD1C-23E5-4205-B222-1C90CB107750}" srcOrd="3" destOrd="0" presId="urn:microsoft.com/office/officeart/2016/7/layout/RoundedRectangleTimeline"/>
    <dgm:cxn modelId="{C09ACF64-E765-4A92-A9F7-C8A3D5A7F8D2}" type="presParOf" srcId="{63D3F6BA-3362-49A7-B899-E4147767937C}" destId="{3E5A0D12-9D3C-4124-8BBF-0F37D20A1D58}" srcOrd="4" destOrd="0" presId="urn:microsoft.com/office/officeart/2016/7/layout/RoundedRectangleTimeline"/>
    <dgm:cxn modelId="{E9E3478A-16F9-46F4-87C0-E30DD71F891A}" type="presParOf" srcId="{C28BF8C5-0D95-4613-8E57-375895F1C7A0}" destId="{6842EE08-8E0D-455D-B61B-E8D338A21A91}" srcOrd="3" destOrd="0" presId="urn:microsoft.com/office/officeart/2016/7/layout/RoundedRectangleTimeline"/>
    <dgm:cxn modelId="{C9E75435-0428-4AC1-8F94-8650D180D6FB}" type="presParOf" srcId="{C28BF8C5-0D95-4613-8E57-375895F1C7A0}" destId="{119B2F9E-9BE4-4906-9A6F-D3853C369E38}" srcOrd="4" destOrd="0" presId="urn:microsoft.com/office/officeart/2016/7/layout/RoundedRectangleTimeline"/>
    <dgm:cxn modelId="{BE6C9E49-4C6A-4C04-9355-BAA3AD66E0BE}" type="presParOf" srcId="{119B2F9E-9BE4-4906-9A6F-D3853C369E38}" destId="{5DB09B38-C012-4E87-801B-5AB1B121D13B}" srcOrd="0" destOrd="0" presId="urn:microsoft.com/office/officeart/2016/7/layout/RoundedRectangleTimeline"/>
    <dgm:cxn modelId="{D0FF9A7D-B92B-420A-9ACB-94F84CD60693}" type="presParOf" srcId="{119B2F9E-9BE4-4906-9A6F-D3853C369E38}" destId="{569C6ACA-C64B-4C69-8F9C-A6B1857A994E}" srcOrd="1" destOrd="0" presId="urn:microsoft.com/office/officeart/2016/7/layout/RoundedRectangleTimeline"/>
    <dgm:cxn modelId="{C0D04E06-4F1D-41FE-9109-96FC3CD03B9F}" type="presParOf" srcId="{119B2F9E-9BE4-4906-9A6F-D3853C369E38}" destId="{1203C6FE-ED94-43DE-873B-A2BFC933D8C7}" srcOrd="2" destOrd="0" presId="urn:microsoft.com/office/officeart/2016/7/layout/RoundedRectangleTimeline"/>
    <dgm:cxn modelId="{A06E4646-C4EF-4A2A-A3E4-9C18E346BA6C}" type="presParOf" srcId="{119B2F9E-9BE4-4906-9A6F-D3853C369E38}" destId="{044C704D-752D-4569-BA6D-3A4FDF1945E4}" srcOrd="3" destOrd="0" presId="urn:microsoft.com/office/officeart/2016/7/layout/RoundedRectangleTimeline"/>
    <dgm:cxn modelId="{36E8C77D-FC03-4E90-BCC1-94BD7E1139AA}" type="presParOf" srcId="{119B2F9E-9BE4-4906-9A6F-D3853C369E38}" destId="{42112FA3-D0E5-4A1E-8C39-5731AA85EEE1}" srcOrd="4" destOrd="0" presId="urn:microsoft.com/office/officeart/2016/7/layout/RoundedRectangleTimeline"/>
    <dgm:cxn modelId="{ED03FEB7-6688-4EBA-B342-CD3CD4962E15}" type="presParOf" srcId="{C28BF8C5-0D95-4613-8E57-375895F1C7A0}" destId="{EC8647D4-8902-4F34-9621-5D512DF8463F}" srcOrd="5" destOrd="0" presId="urn:microsoft.com/office/officeart/2016/7/layout/RoundedRectangleTimeline"/>
    <dgm:cxn modelId="{B96522A7-984B-46CC-96DA-1D2D345993E6}" type="presParOf" srcId="{C28BF8C5-0D95-4613-8E57-375895F1C7A0}" destId="{6BB1EA33-40ED-4636-BCEB-90B05F589D37}" srcOrd="6" destOrd="0" presId="urn:microsoft.com/office/officeart/2016/7/layout/RoundedRectangleTimeline"/>
    <dgm:cxn modelId="{82EACB5B-0634-4FCE-8018-4FD8A0DA4DA9}" type="presParOf" srcId="{6BB1EA33-40ED-4636-BCEB-90B05F589D37}" destId="{6AE7F2AF-0767-4684-B7A2-DEF268D4EAE1}" srcOrd="0" destOrd="0" presId="urn:microsoft.com/office/officeart/2016/7/layout/RoundedRectangleTimeline"/>
    <dgm:cxn modelId="{2EBAA541-D9F6-4B19-9597-2C61254EFE82}" type="presParOf" srcId="{6BB1EA33-40ED-4636-BCEB-90B05F589D37}" destId="{535C097A-47C9-4298-AEE5-0BA1916E3DC4}" srcOrd="1" destOrd="0" presId="urn:microsoft.com/office/officeart/2016/7/layout/RoundedRectangleTimeline"/>
    <dgm:cxn modelId="{0997B661-1CEE-4233-A293-A0EFD06B1AA3}" type="presParOf" srcId="{6BB1EA33-40ED-4636-BCEB-90B05F589D37}" destId="{DC5FF4F2-9E3D-4B51-81F3-17D3AB432771}" srcOrd="2" destOrd="0" presId="urn:microsoft.com/office/officeart/2016/7/layout/RoundedRectangleTimeline"/>
    <dgm:cxn modelId="{C80390AB-F025-4F16-8A3F-88D5F0ABF88D}" type="presParOf" srcId="{6BB1EA33-40ED-4636-BCEB-90B05F589D37}" destId="{6AB6E34F-17B8-4D52-9CED-9BD408B3E4EA}" srcOrd="3" destOrd="0" presId="urn:microsoft.com/office/officeart/2016/7/layout/RoundedRectangleTimeline"/>
    <dgm:cxn modelId="{2E943CCB-A5DA-4F3A-BEC3-0343385BAD40}" type="presParOf" srcId="{6BB1EA33-40ED-4636-BCEB-90B05F589D37}" destId="{6253756D-83C7-49BD-9323-E24B584D8520}" srcOrd="4" destOrd="0" presId="urn:microsoft.com/office/officeart/2016/7/layout/RoundedRectangleTimeline"/>
    <dgm:cxn modelId="{CBEDB730-E776-4F6B-8560-F40F2DC1BBE6}" type="presParOf" srcId="{C28BF8C5-0D95-4613-8E57-375895F1C7A0}" destId="{0B5E9939-774E-4637-8762-05C73C71754A}" srcOrd="7" destOrd="0" presId="urn:microsoft.com/office/officeart/2016/7/layout/RoundedRectangleTimeline"/>
    <dgm:cxn modelId="{2360959E-0B2D-4C6D-97BC-BD5E18D4F4B8}" type="presParOf" srcId="{C28BF8C5-0D95-4613-8E57-375895F1C7A0}" destId="{B99C9581-6184-4249-9E55-6411DFE4C579}" srcOrd="8" destOrd="0" presId="urn:microsoft.com/office/officeart/2016/7/layout/RoundedRectangleTimeline"/>
    <dgm:cxn modelId="{F4259B75-59AB-4386-809C-8C4263072DEC}" type="presParOf" srcId="{B99C9581-6184-4249-9E55-6411DFE4C579}" destId="{A943B3E5-2949-4663-A3C2-A7B39710D0AC}" srcOrd="0" destOrd="0" presId="urn:microsoft.com/office/officeart/2016/7/layout/RoundedRectangleTimeline"/>
    <dgm:cxn modelId="{558D18FF-9946-4529-A742-6502884E58D6}" type="presParOf" srcId="{B99C9581-6184-4249-9E55-6411DFE4C579}" destId="{A974BC1C-0349-41B7-A204-9B95179C8518}" srcOrd="1" destOrd="0" presId="urn:microsoft.com/office/officeart/2016/7/layout/RoundedRectangleTimeline"/>
    <dgm:cxn modelId="{BDB518F2-1E51-4FE0-AB85-6D21ECF9C6DE}" type="presParOf" srcId="{B99C9581-6184-4249-9E55-6411DFE4C579}" destId="{3B6DCB1E-6965-4D96-899B-D8F2E4F8AC47}" srcOrd="2" destOrd="0" presId="urn:microsoft.com/office/officeart/2016/7/layout/RoundedRectangleTimeline"/>
    <dgm:cxn modelId="{0A2199C4-F3D3-4183-AA2B-7C28AABA22BE}" type="presParOf" srcId="{B99C9581-6184-4249-9E55-6411DFE4C579}" destId="{FC52E81E-0F9E-4504-84CC-58AB98F7C3D0}" srcOrd="3" destOrd="0" presId="urn:microsoft.com/office/officeart/2016/7/layout/RoundedRectangleTimeline"/>
    <dgm:cxn modelId="{D7C62385-31C7-4D3E-91A2-269BB7EA43C9}" type="presParOf" srcId="{B99C9581-6184-4249-9E55-6411DFE4C579}" destId="{2B95AF29-E652-43B6-B6E2-45F895484AC7}" srcOrd="4" destOrd="0" presId="urn:microsoft.com/office/officeart/2016/7/layout/RoundedRectangleTimeline"/>
    <dgm:cxn modelId="{671A4D6E-2B1A-4907-B3BC-53DD19399551}" type="presParOf" srcId="{C28BF8C5-0D95-4613-8E57-375895F1C7A0}" destId="{01D597A2-C166-4148-8986-42919E1D8256}" srcOrd="9" destOrd="0" presId="urn:microsoft.com/office/officeart/2016/7/layout/RoundedRectangleTimeline"/>
    <dgm:cxn modelId="{3FD79F88-DCBD-47FD-A8E6-B51E66CECD92}" type="presParOf" srcId="{C28BF8C5-0D95-4613-8E57-375895F1C7A0}" destId="{FEFEEB40-BACE-404D-8C3F-01D74E0E9E6E}" srcOrd="10" destOrd="0" presId="urn:microsoft.com/office/officeart/2016/7/layout/RoundedRectangleTimeline"/>
    <dgm:cxn modelId="{2F0137DB-95AE-4F98-AC57-43AD9100852B}" type="presParOf" srcId="{FEFEEB40-BACE-404D-8C3F-01D74E0E9E6E}" destId="{1DAFCC37-98EC-4C8F-915C-3CA97C414CB4}" srcOrd="0" destOrd="0" presId="urn:microsoft.com/office/officeart/2016/7/layout/RoundedRectangleTimeline"/>
    <dgm:cxn modelId="{50A166D4-20AF-473B-B5A6-C7ADBD43FFD9}" type="presParOf" srcId="{FEFEEB40-BACE-404D-8C3F-01D74E0E9E6E}" destId="{CB37D455-732E-4969-885F-4F942A6A0950}" srcOrd="1" destOrd="0" presId="urn:microsoft.com/office/officeart/2016/7/layout/RoundedRectangleTimeline"/>
    <dgm:cxn modelId="{86938370-66A7-4523-9063-25C5DF2EF67A}" type="presParOf" srcId="{FEFEEB40-BACE-404D-8C3F-01D74E0E9E6E}" destId="{A195078F-0178-4D87-ADA5-B57E4F6D7A85}" srcOrd="2" destOrd="0" presId="urn:microsoft.com/office/officeart/2016/7/layout/RoundedRectangleTimeline"/>
    <dgm:cxn modelId="{421FBBF0-C043-4728-87F4-0D49969AE623}" type="presParOf" srcId="{FEFEEB40-BACE-404D-8C3F-01D74E0E9E6E}" destId="{89D0BCEC-F329-44E5-9530-A4C27B24EE9B}" srcOrd="3" destOrd="0" presId="urn:microsoft.com/office/officeart/2016/7/layout/RoundedRectangleTimeline"/>
    <dgm:cxn modelId="{30783617-AECC-4F7B-A934-383E49CFF47E}" type="presParOf" srcId="{FEFEEB40-BACE-404D-8C3F-01D74E0E9E6E}" destId="{3C14E4C4-3C98-4C26-B22F-53D3C2BC4E36}" srcOrd="4" destOrd="0" presId="urn:microsoft.com/office/officeart/2016/7/layout/RoundedRectangleTimeline"/>
    <dgm:cxn modelId="{CB70D6A6-F103-4A4B-A092-E6A41A59EE53}" type="presParOf" srcId="{C28BF8C5-0D95-4613-8E57-375895F1C7A0}" destId="{BC74CE22-9EEB-4932-A6E1-3D79C922D850}" srcOrd="11" destOrd="0" presId="urn:microsoft.com/office/officeart/2016/7/layout/RoundedRectangleTimeline"/>
    <dgm:cxn modelId="{0CC49153-8783-4F0C-8564-F56B14A7171A}" type="presParOf" srcId="{C28BF8C5-0D95-4613-8E57-375895F1C7A0}" destId="{13E58CC5-D562-4929-A4A2-964918E8485F}" srcOrd="12" destOrd="0" presId="urn:microsoft.com/office/officeart/2016/7/layout/RoundedRectangleTimeline"/>
    <dgm:cxn modelId="{13C80C99-69D5-4724-8632-AB0C3704C09E}" type="presParOf" srcId="{13E58CC5-D562-4929-A4A2-964918E8485F}" destId="{F37CE396-3CD2-4267-9E7A-697B5B9196F3}" srcOrd="0" destOrd="0" presId="urn:microsoft.com/office/officeart/2016/7/layout/RoundedRectangleTimeline"/>
    <dgm:cxn modelId="{8FF1C6D6-4BEC-4C77-9581-69B2552487EE}" type="presParOf" srcId="{13E58CC5-D562-4929-A4A2-964918E8485F}" destId="{8281A5AC-C7C6-4E05-9106-652E2F145A18}" srcOrd="1" destOrd="0" presId="urn:microsoft.com/office/officeart/2016/7/layout/RoundedRectangleTimeline"/>
    <dgm:cxn modelId="{44D77735-C745-44A1-AEBF-1BA10663AF92}" type="presParOf" srcId="{13E58CC5-D562-4929-A4A2-964918E8485F}" destId="{EBAEC113-2468-46D4-8486-40E8933934E8}" srcOrd="2" destOrd="0" presId="urn:microsoft.com/office/officeart/2016/7/layout/RoundedRectangleTimeline"/>
    <dgm:cxn modelId="{26569AC8-BCF0-4F1F-9EE8-066078FDE7DA}" type="presParOf" srcId="{13E58CC5-D562-4929-A4A2-964918E8485F}" destId="{56DA1C5B-D73C-4435-A95A-FC4820EC6479}" srcOrd="3" destOrd="0" presId="urn:microsoft.com/office/officeart/2016/7/layout/RoundedRectangleTimeline"/>
    <dgm:cxn modelId="{77534F59-C35D-435E-9C14-4D17BD7E0040}" type="presParOf" srcId="{13E58CC5-D562-4929-A4A2-964918E8485F}" destId="{13C57A9D-2467-4E6D-A495-25BD7717CAEE}" srcOrd="4" destOrd="0" presId="urn:microsoft.com/office/officeart/2016/7/layout/RoundedRectangle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739F3-C3DE-4115-B216-44D2F10E8C32}">
      <dsp:nvSpPr>
        <dsp:cNvPr id="0" name=""/>
        <dsp:cNvSpPr/>
      </dsp:nvSpPr>
      <dsp:spPr>
        <a:xfrm rot="16200000">
          <a:off x="214613" y="1879223"/>
          <a:ext cx="427109" cy="512650"/>
        </a:xfrm>
        <a:prstGeom prst="round2Same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1970</a:t>
          </a:r>
        </a:p>
      </dsp:txBody>
      <dsp:txXfrm rot="5400000">
        <a:off x="192693" y="1942843"/>
        <a:ext cx="491800" cy="385409"/>
      </dsp:txXfrm>
    </dsp:sp>
    <dsp:sp modelId="{7055AEC7-22FE-4E27-8A61-582FBC88E836}">
      <dsp:nvSpPr>
        <dsp:cNvPr id="0" name=""/>
        <dsp:cNvSpPr/>
      </dsp:nvSpPr>
      <dsp:spPr>
        <a:xfrm>
          <a:off x="960" y="0"/>
          <a:ext cx="854416" cy="1494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A Community Health Aide clinic was started in the Unalaska school.</a:t>
          </a:r>
        </a:p>
      </dsp:txBody>
      <dsp:txXfrm>
        <a:off x="960" y="0"/>
        <a:ext cx="854416" cy="1494883"/>
      </dsp:txXfrm>
    </dsp:sp>
    <dsp:sp modelId="{8AAD650C-F0CB-4B2F-A9F7-79B701A02EC2}">
      <dsp:nvSpPr>
        <dsp:cNvPr id="0" name=""/>
        <dsp:cNvSpPr/>
      </dsp:nvSpPr>
      <dsp:spPr>
        <a:xfrm>
          <a:off x="428168" y="1580305"/>
          <a:ext cx="0" cy="34168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917D63C-E555-45FF-975A-C99D59455E07}">
      <dsp:nvSpPr>
        <dsp:cNvPr id="0" name=""/>
        <dsp:cNvSpPr/>
      </dsp:nvSpPr>
      <dsp:spPr>
        <a:xfrm>
          <a:off x="385457" y="1494883"/>
          <a:ext cx="85421" cy="854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ABC65F-1210-4A12-B9C4-4B8678C18E91}">
      <dsp:nvSpPr>
        <dsp:cNvPr id="0" name=""/>
        <dsp:cNvSpPr/>
      </dsp:nvSpPr>
      <dsp:spPr>
        <a:xfrm>
          <a:off x="684493" y="1921993"/>
          <a:ext cx="512650" cy="42710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1971</a:t>
          </a:r>
        </a:p>
      </dsp:txBody>
      <dsp:txXfrm>
        <a:off x="684493" y="1921993"/>
        <a:ext cx="512650" cy="427109"/>
      </dsp:txXfrm>
    </dsp:sp>
    <dsp:sp modelId="{AABC197D-B8B4-4A5D-8140-867B2E3FCE7F}">
      <dsp:nvSpPr>
        <dsp:cNvPr id="0" name=""/>
        <dsp:cNvSpPr/>
      </dsp:nvSpPr>
      <dsp:spPr>
        <a:xfrm>
          <a:off x="513610" y="2776213"/>
          <a:ext cx="854416" cy="1494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dirty="0"/>
            <a:t>Unalaska Board of Health contacted the State to help establish a more definitive medical facility and the name </a:t>
          </a:r>
          <a:r>
            <a:rPr lang="en-US" sz="1100" kern="1200" dirty="0" err="1"/>
            <a:t>Iliuliuk</a:t>
          </a:r>
          <a:r>
            <a:rPr lang="en-US" sz="1100" kern="1200" dirty="0"/>
            <a:t> Family and Health Center was chosen.</a:t>
          </a:r>
        </a:p>
      </dsp:txBody>
      <dsp:txXfrm>
        <a:off x="513610" y="2776213"/>
        <a:ext cx="854416" cy="1494883"/>
      </dsp:txXfrm>
    </dsp:sp>
    <dsp:sp modelId="{F7AF1158-3954-4146-A102-2414483E1A7D}">
      <dsp:nvSpPr>
        <dsp:cNvPr id="0" name=""/>
        <dsp:cNvSpPr/>
      </dsp:nvSpPr>
      <dsp:spPr>
        <a:xfrm>
          <a:off x="940818" y="2349103"/>
          <a:ext cx="0" cy="34168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F5AFD1C-23E5-4205-B222-1C90CB107750}">
      <dsp:nvSpPr>
        <dsp:cNvPr id="0" name=""/>
        <dsp:cNvSpPr/>
      </dsp:nvSpPr>
      <dsp:spPr>
        <a:xfrm>
          <a:off x="898107" y="2690791"/>
          <a:ext cx="85421" cy="854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B09B38-C012-4E87-801B-5AB1B121D13B}">
      <dsp:nvSpPr>
        <dsp:cNvPr id="0" name=""/>
        <dsp:cNvSpPr/>
      </dsp:nvSpPr>
      <dsp:spPr>
        <a:xfrm>
          <a:off x="1197143" y="1921993"/>
          <a:ext cx="512650" cy="42710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1972</a:t>
          </a:r>
        </a:p>
      </dsp:txBody>
      <dsp:txXfrm>
        <a:off x="1197143" y="1921993"/>
        <a:ext cx="512650" cy="427109"/>
      </dsp:txXfrm>
    </dsp:sp>
    <dsp:sp modelId="{569C6ACA-C64B-4C69-8F9C-A6B1857A994E}">
      <dsp:nvSpPr>
        <dsp:cNvPr id="0" name=""/>
        <dsp:cNvSpPr/>
      </dsp:nvSpPr>
      <dsp:spPr>
        <a:xfrm>
          <a:off x="1026260" y="0"/>
          <a:ext cx="854416" cy="1494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IFHS recognized as a non-profit organization by the State of Alaska. The clinic moved from the school to a room in the community center.</a:t>
          </a:r>
        </a:p>
      </dsp:txBody>
      <dsp:txXfrm>
        <a:off x="1026260" y="0"/>
        <a:ext cx="854416" cy="1494883"/>
      </dsp:txXfrm>
    </dsp:sp>
    <dsp:sp modelId="{1203C6FE-ED94-43DE-873B-A2BFC933D8C7}">
      <dsp:nvSpPr>
        <dsp:cNvPr id="0" name=""/>
        <dsp:cNvSpPr/>
      </dsp:nvSpPr>
      <dsp:spPr>
        <a:xfrm>
          <a:off x="1453468" y="1580305"/>
          <a:ext cx="0" cy="34168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44C704D-752D-4569-BA6D-3A4FDF1945E4}">
      <dsp:nvSpPr>
        <dsp:cNvPr id="0" name=""/>
        <dsp:cNvSpPr/>
      </dsp:nvSpPr>
      <dsp:spPr>
        <a:xfrm>
          <a:off x="1410757" y="1494883"/>
          <a:ext cx="85421" cy="854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E7F2AF-0767-4684-B7A2-DEF268D4EAE1}">
      <dsp:nvSpPr>
        <dsp:cNvPr id="0" name=""/>
        <dsp:cNvSpPr/>
      </dsp:nvSpPr>
      <dsp:spPr>
        <a:xfrm>
          <a:off x="1709793" y="1921993"/>
          <a:ext cx="512650" cy="42710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1973</a:t>
          </a:r>
        </a:p>
      </dsp:txBody>
      <dsp:txXfrm>
        <a:off x="1709793" y="1921993"/>
        <a:ext cx="512650" cy="427109"/>
      </dsp:txXfrm>
    </dsp:sp>
    <dsp:sp modelId="{535C097A-47C9-4298-AEE5-0BA1916E3DC4}">
      <dsp:nvSpPr>
        <dsp:cNvPr id="0" name=""/>
        <dsp:cNvSpPr/>
      </dsp:nvSpPr>
      <dsp:spPr>
        <a:xfrm>
          <a:off x="1538910" y="2776213"/>
          <a:ext cx="854416" cy="1494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dirty="0"/>
            <a:t>IFHS placed a pre-fab building from Seattle on acquired land in Unalaska to serve as the clinic.</a:t>
          </a:r>
        </a:p>
      </dsp:txBody>
      <dsp:txXfrm>
        <a:off x="1538910" y="2776213"/>
        <a:ext cx="854416" cy="1494883"/>
      </dsp:txXfrm>
    </dsp:sp>
    <dsp:sp modelId="{DC5FF4F2-9E3D-4B51-81F3-17D3AB432771}">
      <dsp:nvSpPr>
        <dsp:cNvPr id="0" name=""/>
        <dsp:cNvSpPr/>
      </dsp:nvSpPr>
      <dsp:spPr>
        <a:xfrm>
          <a:off x="1966118" y="2349103"/>
          <a:ext cx="0" cy="34168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AB6E34F-17B8-4D52-9CED-9BD408B3E4EA}">
      <dsp:nvSpPr>
        <dsp:cNvPr id="0" name=""/>
        <dsp:cNvSpPr/>
      </dsp:nvSpPr>
      <dsp:spPr>
        <a:xfrm>
          <a:off x="1923407" y="2690791"/>
          <a:ext cx="85421" cy="854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43B3E5-2949-4663-A3C2-A7B39710D0AC}">
      <dsp:nvSpPr>
        <dsp:cNvPr id="0" name=""/>
        <dsp:cNvSpPr/>
      </dsp:nvSpPr>
      <dsp:spPr>
        <a:xfrm>
          <a:off x="2222443" y="1921993"/>
          <a:ext cx="512650" cy="42710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1992</a:t>
          </a:r>
        </a:p>
      </dsp:txBody>
      <dsp:txXfrm>
        <a:off x="2222443" y="1921993"/>
        <a:ext cx="512650" cy="427109"/>
      </dsp:txXfrm>
    </dsp:sp>
    <dsp:sp modelId="{A974BC1C-0349-41B7-A204-9B95179C8518}">
      <dsp:nvSpPr>
        <dsp:cNvPr id="0" name=""/>
        <dsp:cNvSpPr/>
      </dsp:nvSpPr>
      <dsp:spPr>
        <a:xfrm>
          <a:off x="2051560" y="0"/>
          <a:ext cx="854416" cy="1494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IFHS moved into their current building of approximately 20,000 sq ft.</a:t>
          </a:r>
        </a:p>
      </dsp:txBody>
      <dsp:txXfrm>
        <a:off x="2051560" y="0"/>
        <a:ext cx="854416" cy="1494883"/>
      </dsp:txXfrm>
    </dsp:sp>
    <dsp:sp modelId="{3B6DCB1E-6965-4D96-899B-D8F2E4F8AC47}">
      <dsp:nvSpPr>
        <dsp:cNvPr id="0" name=""/>
        <dsp:cNvSpPr/>
      </dsp:nvSpPr>
      <dsp:spPr>
        <a:xfrm>
          <a:off x="2478768" y="1580305"/>
          <a:ext cx="0" cy="34168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C52E81E-0F9E-4504-84CC-58AB98F7C3D0}">
      <dsp:nvSpPr>
        <dsp:cNvPr id="0" name=""/>
        <dsp:cNvSpPr/>
      </dsp:nvSpPr>
      <dsp:spPr>
        <a:xfrm>
          <a:off x="2436057" y="1494883"/>
          <a:ext cx="85421" cy="854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AFCC37-98EC-4C8F-915C-3CA97C414CB4}">
      <dsp:nvSpPr>
        <dsp:cNvPr id="0" name=""/>
        <dsp:cNvSpPr/>
      </dsp:nvSpPr>
      <dsp:spPr>
        <a:xfrm>
          <a:off x="2735093" y="1921993"/>
          <a:ext cx="512650" cy="42710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1996</a:t>
          </a:r>
        </a:p>
      </dsp:txBody>
      <dsp:txXfrm>
        <a:off x="2735093" y="1921993"/>
        <a:ext cx="512650" cy="427109"/>
      </dsp:txXfrm>
    </dsp:sp>
    <dsp:sp modelId="{CB37D455-732E-4969-885F-4F942A6A0950}">
      <dsp:nvSpPr>
        <dsp:cNvPr id="0" name=""/>
        <dsp:cNvSpPr/>
      </dsp:nvSpPr>
      <dsp:spPr>
        <a:xfrm>
          <a:off x="2564210" y="2776213"/>
          <a:ext cx="854416" cy="1494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dirty="0"/>
            <a:t>IFHS named as “Outstanding Rural Practice” by National Rural Health Association.</a:t>
          </a:r>
        </a:p>
      </dsp:txBody>
      <dsp:txXfrm>
        <a:off x="2564210" y="2776213"/>
        <a:ext cx="854416" cy="1494883"/>
      </dsp:txXfrm>
    </dsp:sp>
    <dsp:sp modelId="{A195078F-0178-4D87-ADA5-B57E4F6D7A85}">
      <dsp:nvSpPr>
        <dsp:cNvPr id="0" name=""/>
        <dsp:cNvSpPr/>
      </dsp:nvSpPr>
      <dsp:spPr>
        <a:xfrm>
          <a:off x="2991418" y="2349103"/>
          <a:ext cx="0" cy="34168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9D0BCEC-F329-44E5-9530-A4C27B24EE9B}">
      <dsp:nvSpPr>
        <dsp:cNvPr id="0" name=""/>
        <dsp:cNvSpPr/>
      </dsp:nvSpPr>
      <dsp:spPr>
        <a:xfrm>
          <a:off x="2948707" y="2690791"/>
          <a:ext cx="85421" cy="854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7CE396-3CD2-4267-9E7A-697B5B9196F3}">
      <dsp:nvSpPr>
        <dsp:cNvPr id="0" name=""/>
        <dsp:cNvSpPr/>
      </dsp:nvSpPr>
      <dsp:spPr>
        <a:xfrm rot="5400000">
          <a:off x="3290513" y="1879223"/>
          <a:ext cx="427109" cy="512650"/>
        </a:xfrm>
        <a:prstGeom prst="round2Same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2002</a:t>
          </a:r>
        </a:p>
      </dsp:txBody>
      <dsp:txXfrm rot="-5400000">
        <a:off x="3247743" y="1942843"/>
        <a:ext cx="491800" cy="385409"/>
      </dsp:txXfrm>
    </dsp:sp>
    <dsp:sp modelId="{8281A5AC-C7C6-4E05-9106-652E2F145A18}">
      <dsp:nvSpPr>
        <dsp:cNvPr id="0" name=""/>
        <dsp:cNvSpPr/>
      </dsp:nvSpPr>
      <dsp:spPr>
        <a:xfrm>
          <a:off x="3076860" y="0"/>
          <a:ext cx="854416" cy="1494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IFHS changed its designation from a Rural Health Center to a Community Health Center which provided funding from the federal government for primary care.</a:t>
          </a:r>
        </a:p>
      </dsp:txBody>
      <dsp:txXfrm>
        <a:off x="3076860" y="0"/>
        <a:ext cx="854416" cy="1494883"/>
      </dsp:txXfrm>
    </dsp:sp>
    <dsp:sp modelId="{EBAEC113-2468-46D4-8486-40E8933934E8}">
      <dsp:nvSpPr>
        <dsp:cNvPr id="0" name=""/>
        <dsp:cNvSpPr/>
      </dsp:nvSpPr>
      <dsp:spPr>
        <a:xfrm>
          <a:off x="3504068" y="1580305"/>
          <a:ext cx="0" cy="34168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6DA1C5B-D73C-4435-A95A-FC4820EC6479}">
      <dsp:nvSpPr>
        <dsp:cNvPr id="0" name=""/>
        <dsp:cNvSpPr/>
      </dsp:nvSpPr>
      <dsp:spPr>
        <a:xfrm>
          <a:off x="3461357" y="1494883"/>
          <a:ext cx="85421" cy="854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EA66E-2186-4E40-B405-22C60CEE680E}" type="datetimeFigureOut">
              <a:rPr lang="en-US" smtClean="0"/>
              <a:t>5/27/26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20E59-5F87-D146-AEDD-655231ADBADB}" type="slidenum">
              <a:rPr lang="en-US" smtClean="0"/>
              <a:t>‹#›</a:t>
            </a:fld>
            <a:endParaRPr lang="en-US"/>
          </a:p>
        </p:txBody>
      </p:sp>
    </p:spTree>
    <p:extLst>
      <p:ext uri="{BB962C8B-B14F-4D97-AF65-F5344CB8AC3E}">
        <p14:creationId xmlns:p14="http://schemas.microsoft.com/office/powerpoint/2010/main" val="217795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20E59-5F87-D146-AEDD-655231ADBADB}" type="slidenum">
              <a:rPr lang="en-US" smtClean="0"/>
              <a:t>1</a:t>
            </a:fld>
            <a:endParaRPr lang="en-US"/>
          </a:p>
        </p:txBody>
      </p:sp>
    </p:spTree>
    <p:extLst>
      <p:ext uri="{BB962C8B-B14F-4D97-AF65-F5344CB8AC3E}">
        <p14:creationId xmlns:p14="http://schemas.microsoft.com/office/powerpoint/2010/main" val="514344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ea typeface="Calibri"/>
                <a:cs typeface="Calibri"/>
              </a:rPr>
              <a:t>We look forward to continuing to work together with A2P2 and the other organizations in Unalaska to continue improving access to care, and getting appropriate consultation when it's needed</a:t>
            </a:r>
            <a:endParaRPr lang="en-US" dirty="0"/>
          </a:p>
          <a:p>
            <a:r>
              <a:rPr lang="en-US"/>
              <a:t>We want to help families here get the care they need when they need it</a:t>
            </a:r>
            <a:endParaRPr lang="en-US">
              <a:solidFill>
                <a:srgbClr val="444444"/>
              </a:solidFill>
            </a:endParaRPr>
          </a:p>
          <a:p>
            <a:r>
              <a:rPr lang="en-US"/>
              <a:t>And do whatever we can to provide support, connecting Unalaskans to the resources they need</a:t>
            </a:r>
            <a:endParaRPr lang="en-US" dirty="0">
              <a:solidFill>
                <a:srgbClr val="444444"/>
              </a:solidFill>
              <a:ea typeface="Calibri"/>
              <a:cs typeface="Calibri"/>
            </a:endParaRPr>
          </a:p>
        </p:txBody>
      </p:sp>
    </p:spTree>
    <p:extLst>
      <p:ext uri="{BB962C8B-B14F-4D97-AF65-F5344CB8AC3E}">
        <p14:creationId xmlns:p14="http://schemas.microsoft.com/office/powerpoint/2010/main" val="4110138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931307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19</a:t>
            </a:fld>
            <a:endParaRPr lang="en-US"/>
          </a:p>
        </p:txBody>
      </p:sp>
    </p:spTree>
    <p:extLst>
      <p:ext uri="{BB962C8B-B14F-4D97-AF65-F5344CB8AC3E}">
        <p14:creationId xmlns:p14="http://schemas.microsoft.com/office/powerpoint/2010/main" val="1623560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20</a:t>
            </a:fld>
            <a:endParaRPr lang="en-US"/>
          </a:p>
        </p:txBody>
      </p:sp>
    </p:spTree>
    <p:extLst>
      <p:ext uri="{BB962C8B-B14F-4D97-AF65-F5344CB8AC3E}">
        <p14:creationId xmlns:p14="http://schemas.microsoft.com/office/powerpoint/2010/main" val="3486367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80DC5-37C2-D1E1-92BB-EE8F5DA510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28AEE-10A4-BE2F-0DB1-B3090A890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15DF8-6849-F757-E83E-347E9ED82A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794F60-8559-2333-011F-706CA6C6A5EA}"/>
              </a:ext>
            </a:extLst>
          </p:cNvPr>
          <p:cNvSpPr>
            <a:spLocks noGrp="1"/>
          </p:cNvSpPr>
          <p:nvPr>
            <p:ph type="sldNum" sz="quarter" idx="5"/>
          </p:nvPr>
        </p:nvSpPr>
        <p:spPr/>
        <p:txBody>
          <a:bodyPr/>
          <a:lstStyle/>
          <a:p>
            <a:fld id="{AEB20E59-5F87-D146-AEDD-655231ADBADB}" type="slidenum">
              <a:rPr lang="en-US" smtClean="0"/>
              <a:t>21</a:t>
            </a:fld>
            <a:endParaRPr lang="en-US"/>
          </a:p>
        </p:txBody>
      </p:sp>
    </p:spTree>
    <p:extLst>
      <p:ext uri="{BB962C8B-B14F-4D97-AF65-F5344CB8AC3E}">
        <p14:creationId xmlns:p14="http://schemas.microsoft.com/office/powerpoint/2010/main" val="3093728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36</a:t>
            </a:fld>
            <a:endParaRPr lang="en-US"/>
          </a:p>
        </p:txBody>
      </p:sp>
    </p:spTree>
    <p:extLst>
      <p:ext uri="{BB962C8B-B14F-4D97-AF65-F5344CB8AC3E}">
        <p14:creationId xmlns:p14="http://schemas.microsoft.com/office/powerpoint/2010/main" val="2982495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working with children birth through age five—including home visitors, medical providers, or social service professionals—I want to highlight </a:t>
            </a:r>
            <a:r>
              <a:rPr lang="en-US" b="1" dirty="0"/>
              <a:t>Growing Minds</a:t>
            </a:r>
            <a:r>
              <a:rPr lang="en-US" dirty="0"/>
              <a:t>.</a:t>
            </a:r>
          </a:p>
          <a:p>
            <a:r>
              <a:rPr lang="en-US" dirty="0"/>
              <a:t>If you don’t currently have access to Infant and Early Childhood Mental Health consultation, this is your resource. It is a </a:t>
            </a:r>
            <a:r>
              <a:rPr lang="en-US" b="1" dirty="0"/>
              <a:t>non-emergency support service</a:t>
            </a:r>
            <a:r>
              <a:rPr lang="en-US" dirty="0"/>
              <a:t> designed to help you navigate specific professional concerns or simply find new ways to nurture a child’s social and emotional development.</a:t>
            </a:r>
          </a:p>
          <a:p>
            <a:r>
              <a:rPr lang="en-US" dirty="0"/>
              <a:t>Whether you need guidance on your practice or have questions about a specific case, you can access this support by calling </a:t>
            </a:r>
            <a:r>
              <a:rPr lang="en-US" b="1" dirty="0"/>
              <a:t>1-833-HMG-ALASKA</a:t>
            </a:r>
            <a:r>
              <a:rPr lang="en-US" dirty="0"/>
              <a:t> or visiting </a:t>
            </a:r>
            <a:r>
              <a:rPr lang="en-US" b="1" dirty="0" err="1"/>
              <a:t>helpmegrowak.org</a:t>
            </a:r>
            <a:r>
              <a:rPr lang="en-US" b="1" dirty="0"/>
              <a:t>/growing-minds</a:t>
            </a:r>
            <a:r>
              <a:rPr lang="en-US" dirty="0"/>
              <a:t>.</a:t>
            </a:r>
          </a:p>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44</a:t>
            </a:fld>
            <a:endParaRPr lang="en-US"/>
          </a:p>
        </p:txBody>
      </p:sp>
    </p:spTree>
    <p:extLst>
      <p:ext uri="{BB962C8B-B14F-4D97-AF65-F5344CB8AC3E}">
        <p14:creationId xmlns:p14="http://schemas.microsoft.com/office/powerpoint/2010/main" val="3977957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45</a:t>
            </a:fld>
            <a:endParaRPr lang="en-US"/>
          </a:p>
        </p:txBody>
      </p:sp>
    </p:spTree>
    <p:extLst>
      <p:ext uri="{BB962C8B-B14F-4D97-AF65-F5344CB8AC3E}">
        <p14:creationId xmlns:p14="http://schemas.microsoft.com/office/powerpoint/2010/main" val="3275383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6CB71-0DF3-3FD4-A109-46087C03F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20784-DD04-60F7-B177-EB1B88892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02C11A-E68B-043E-F4A7-9F9E37844266}"/>
              </a:ext>
            </a:extLst>
          </p:cNvPr>
          <p:cNvSpPr>
            <a:spLocks noGrp="1"/>
          </p:cNvSpPr>
          <p:nvPr>
            <p:ph type="body" idx="1"/>
          </p:nvPr>
        </p:nvSpPr>
        <p:spPr/>
        <p:txBody>
          <a:bodyPr/>
          <a:lstStyle/>
          <a:p>
            <a:r>
              <a:rPr lang="en-US" dirty="0"/>
              <a:t>We have some exciting growth happening at the </a:t>
            </a:r>
            <a:r>
              <a:rPr lang="en-US" b="1" dirty="0"/>
              <a:t>A2P2</a:t>
            </a:r>
            <a:r>
              <a:rPr lang="en-US" dirty="0"/>
              <a:t> and </a:t>
            </a:r>
            <a:r>
              <a:rPr lang="en-US" b="1" dirty="0"/>
              <a:t>Help Me Grow Alaska</a:t>
            </a:r>
            <a:r>
              <a:rPr lang="en-US" dirty="0"/>
              <a:t>! We are currently recruiting for multiple positions! Our mission is to build a system where every Alaskan child has what they need to reach their full potential. If you know someone who is passionate about </a:t>
            </a:r>
            <a:r>
              <a:rPr lang="en-US" b="1" dirty="0"/>
              <a:t>equity, innovation, supporting families in meeting their needs and transforming systems of care</a:t>
            </a:r>
            <a:r>
              <a:rPr lang="en-US" dirty="0"/>
              <a:t>, please encourage them to apply. We are looking for team members who align with our vision of healthy, thriving families across the state.</a:t>
            </a:r>
          </a:p>
          <a:p>
            <a:r>
              <a:rPr lang="en-US" dirty="0"/>
              <a:t>All open positions are listed on the </a:t>
            </a:r>
            <a:r>
              <a:rPr lang="en-US" b="1" dirty="0"/>
              <a:t>A2P2 website</a:t>
            </a:r>
            <a:r>
              <a:rPr lang="en-US" dirty="0"/>
              <a:t>, and we would love your help in getting the word out to the right candidates!</a:t>
            </a:r>
          </a:p>
          <a:p>
            <a:endParaRPr lang="en-US" dirty="0"/>
          </a:p>
        </p:txBody>
      </p:sp>
      <p:sp>
        <p:nvSpPr>
          <p:cNvPr id="4" name="Slide Number Placeholder 3">
            <a:extLst>
              <a:ext uri="{FF2B5EF4-FFF2-40B4-BE49-F238E27FC236}">
                <a16:creationId xmlns:a16="http://schemas.microsoft.com/office/drawing/2014/main" id="{96B97EAF-AD92-1A6E-C688-A78AE523E119}"/>
              </a:ext>
            </a:extLst>
          </p:cNvPr>
          <p:cNvSpPr>
            <a:spLocks noGrp="1"/>
          </p:cNvSpPr>
          <p:nvPr>
            <p:ph type="sldNum" sz="quarter" idx="5"/>
          </p:nvPr>
        </p:nvSpPr>
        <p:spPr/>
        <p:txBody>
          <a:bodyPr/>
          <a:lstStyle/>
          <a:p>
            <a:fld id="{AEB20E59-5F87-D146-AEDD-655231ADBADB}" type="slidenum">
              <a:rPr lang="en-US" smtClean="0"/>
              <a:t>47</a:t>
            </a:fld>
            <a:endParaRPr lang="en-US"/>
          </a:p>
        </p:txBody>
      </p:sp>
    </p:spTree>
    <p:extLst>
      <p:ext uri="{BB962C8B-B14F-4D97-AF65-F5344CB8AC3E}">
        <p14:creationId xmlns:p14="http://schemas.microsoft.com/office/powerpoint/2010/main" val="3965586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 link in chat: https://</a:t>
            </a:r>
            <a:r>
              <a:rPr lang="en-US" dirty="0" err="1"/>
              <a:t>secure.givelively.org</a:t>
            </a:r>
            <a:r>
              <a:rPr lang="en-US" dirty="0"/>
              <a:t>/donate/all-</a:t>
            </a:r>
            <a:r>
              <a:rPr lang="en-US" dirty="0" err="1"/>
              <a:t>alaska</a:t>
            </a:r>
            <a:r>
              <a:rPr lang="en-US" dirty="0"/>
              <a:t>-pediatric-partnership/a2p2-30th-anniversary</a:t>
            </a:r>
          </a:p>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49</a:t>
            </a:fld>
            <a:endParaRPr lang="en-US"/>
          </a:p>
        </p:txBody>
      </p:sp>
    </p:spTree>
    <p:extLst>
      <p:ext uri="{BB962C8B-B14F-4D97-AF65-F5344CB8AC3E}">
        <p14:creationId xmlns:p14="http://schemas.microsoft.com/office/powerpoint/2010/main" val="3749130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2</a:t>
            </a:fld>
            <a:endParaRPr lang="en-US"/>
          </a:p>
        </p:txBody>
      </p:sp>
    </p:spTree>
    <p:extLst>
      <p:ext uri="{BB962C8B-B14F-4D97-AF65-F5344CB8AC3E}">
        <p14:creationId xmlns:p14="http://schemas.microsoft.com/office/powerpoint/2010/main" val="706627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3</a:t>
            </a:fld>
            <a:endParaRPr lang="en-US"/>
          </a:p>
        </p:txBody>
      </p:sp>
    </p:spTree>
    <p:extLst>
      <p:ext uri="{BB962C8B-B14F-4D97-AF65-F5344CB8AC3E}">
        <p14:creationId xmlns:p14="http://schemas.microsoft.com/office/powerpoint/2010/main" val="1934405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BBE1C-9FE3-B7A2-4CF8-D59AD3E97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F6B6C-D3FD-8684-AFD0-6383EB1FA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AD9FD-DA3F-CA6A-7AB9-E174601544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230326-6B94-9F9B-2585-B0DD29D86C31}"/>
              </a:ext>
            </a:extLst>
          </p:cNvPr>
          <p:cNvSpPr>
            <a:spLocks noGrp="1"/>
          </p:cNvSpPr>
          <p:nvPr>
            <p:ph type="sldNum" sz="quarter" idx="5"/>
          </p:nvPr>
        </p:nvSpPr>
        <p:spPr/>
        <p:txBody>
          <a:bodyPr/>
          <a:lstStyle/>
          <a:p>
            <a:fld id="{AEB20E59-5F87-D146-AEDD-655231ADBADB}" type="slidenum">
              <a:rPr lang="en-US" smtClean="0"/>
              <a:t>11</a:t>
            </a:fld>
            <a:endParaRPr lang="en-US"/>
          </a:p>
        </p:txBody>
      </p:sp>
    </p:spTree>
    <p:extLst>
      <p:ext uri="{BB962C8B-B14F-4D97-AF65-F5344CB8AC3E}">
        <p14:creationId xmlns:p14="http://schemas.microsoft.com/office/powerpoint/2010/main" val="3092380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997654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587736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a:ea typeface="Calibri"/>
                <a:cs typeface="Calibri"/>
              </a:rPr>
              <a:t>Monthly meetings where A2P2 shares changes and resources for pediatric patients in Anchorage</a:t>
            </a:r>
          </a:p>
        </p:txBody>
      </p:sp>
    </p:spTree>
    <p:extLst>
      <p:ext uri="{BB962C8B-B14F-4D97-AF65-F5344CB8AC3E}">
        <p14:creationId xmlns:p14="http://schemas.microsoft.com/office/powerpoint/2010/main" val="177914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Getting flights can be challenging – just one airline that has regularly scheduled flights here, very expensive, can be delayed for days by weather</a:t>
            </a:r>
            <a:endParaRPr lang="en-US" dirty="0">
              <a:solidFill>
                <a:srgbClr val="444444"/>
              </a:solidFill>
            </a:endParaRPr>
          </a:p>
          <a:p>
            <a:endParaRPr lang="en-US" dirty="0">
              <a:solidFill>
                <a:srgbClr val="444444"/>
              </a:solidFill>
            </a:endParaRPr>
          </a:p>
          <a:p>
            <a:r>
              <a:rPr lang="en-US"/>
              <a:t>Care can also be delayed when parents having difficulty getting extended time off work to go to Anchorage for the referral, and because of problems with insurance coverage.</a:t>
            </a:r>
            <a:endParaRPr lang="en-US" dirty="0">
              <a:solidFill>
                <a:srgbClr val="444444"/>
              </a:solidFill>
            </a:endParaRPr>
          </a:p>
          <a:p>
            <a:endParaRPr lang="en-US" dirty="0">
              <a:solidFill>
                <a:srgbClr val="444444"/>
              </a:solidFill>
            </a:endParaRPr>
          </a:p>
          <a:p>
            <a:r>
              <a:rPr lang="en-US"/>
              <a:t>No medical specialists on the island</a:t>
            </a:r>
            <a:endParaRPr lang="en-US" dirty="0">
              <a:solidFill>
                <a:srgbClr val="444444"/>
              </a:solidFill>
            </a:endParaRPr>
          </a:p>
          <a:p>
            <a:r>
              <a:rPr lang="en-US"/>
              <a:t>No local neuropsychologist</a:t>
            </a:r>
            <a:endParaRPr lang="en-US">
              <a:solidFill>
                <a:srgbClr val="444444"/>
              </a:solidFill>
            </a:endParaRPr>
          </a:p>
          <a:p>
            <a:r>
              <a:rPr lang="en-US"/>
              <a:t>No pediatricians to consult with</a:t>
            </a:r>
            <a:endParaRPr lang="en-US">
              <a:solidFill>
                <a:srgbClr val="444444"/>
              </a:solidFill>
            </a:endParaRPr>
          </a:p>
          <a:p>
            <a:endParaRPr lang="en-US" dirty="0">
              <a:ea typeface="Calibri"/>
              <a:cs typeface="Calibri"/>
            </a:endParaRPr>
          </a:p>
          <a:p>
            <a:r>
              <a:rPr lang="en-US">
                <a:ea typeface="Calibri"/>
                <a:cs typeface="Calibri"/>
              </a:rPr>
              <a:t>What we do have:</a:t>
            </a:r>
            <a:endParaRPr lang="en-US" dirty="0"/>
          </a:p>
          <a:p>
            <a:r>
              <a:rPr lang="en-US"/>
              <a:t>Visiting dentists, here about every other month</a:t>
            </a:r>
            <a:endParaRPr lang="en-US" dirty="0">
              <a:solidFill>
                <a:srgbClr val="444444"/>
              </a:solidFill>
            </a:endParaRPr>
          </a:p>
          <a:p>
            <a:r>
              <a:rPr lang="en-US"/>
              <a:t>Optometrist here a few times a year</a:t>
            </a:r>
            <a:endParaRPr lang="en-US" dirty="0">
              <a:solidFill>
                <a:srgbClr val="444444"/>
              </a:solidFill>
            </a:endParaRPr>
          </a:p>
          <a:p>
            <a:r>
              <a:rPr lang="en-US"/>
              <a:t>One to two behavioral health counselors</a:t>
            </a:r>
            <a:endParaRPr lang="en-US" dirty="0">
              <a:solidFill>
                <a:srgbClr val="444444"/>
              </a:solidFill>
            </a:endParaRPr>
          </a:p>
          <a:p>
            <a:endParaRPr lang="en-US" dirty="0">
              <a:solidFill>
                <a:srgbClr val="444444"/>
              </a:solidFill>
            </a:endParaRPr>
          </a:p>
          <a:p>
            <a:r>
              <a:rPr lang="en-US" dirty="0"/>
              <a:t>For our obstetrical patients, we don't have an OB or midwife on island, but we have a physician with OB expertise in Anchorage who we consult with and who reviews all of our OB charts monthly and as needed</a:t>
            </a:r>
            <a:endParaRPr lang="en-US" dirty="0">
              <a:solidFill>
                <a:srgbClr val="444444"/>
              </a:solidFill>
            </a:endParaRPr>
          </a:p>
          <a:p>
            <a:r>
              <a:rPr lang="en-US"/>
              <a:t>For orthopedics, we have a close relationship with Dr. Jason Gray at Alaska Orthopedic Specialists, who consults with us on patients with fractures and other orthopedic injuries that require complex care</a:t>
            </a:r>
            <a:endParaRPr lang="en-US" dirty="0">
              <a:solidFill>
                <a:srgbClr val="444444"/>
              </a:solidFill>
            </a:endParaRPr>
          </a:p>
          <a:p>
            <a:r>
              <a:rPr lang="en-US" dirty="0"/>
              <a:t>For acutely ill kids, we talk with the ICU at Providence in Anchorage, but we don't have a resource for complex outpatient pediatric questions</a:t>
            </a:r>
            <a:endParaRPr lang="en-US" dirty="0">
              <a:ea typeface="Calibri"/>
              <a:cs typeface="Calibri"/>
            </a:endParaRPr>
          </a:p>
        </p:txBody>
      </p:sp>
    </p:spTree>
    <p:extLst>
      <p:ext uri="{BB962C8B-B14F-4D97-AF65-F5344CB8AC3E}">
        <p14:creationId xmlns:p14="http://schemas.microsoft.com/office/powerpoint/2010/main" val="1649742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a:t>A lot of these are referrals for patients where we want to evaluate for a possible developmental delay or condition</a:t>
            </a:r>
            <a:endParaRPr lang="en-US">
              <a:solidFill>
                <a:srgbClr val="444444"/>
              </a:solidFill>
            </a:endParaRPr>
          </a:p>
          <a:p>
            <a:r>
              <a:rPr lang="en-US"/>
              <a:t>Often delayed for many months or even over a year due to provider availability (particularly neuropsychological evaluations) and transportation and time off for the parents</a:t>
            </a:r>
            <a:endParaRPr lang="en-US" dirty="0">
              <a:solidFill>
                <a:srgbClr val="444444"/>
              </a:solidFill>
              <a:ea typeface="Calibri"/>
              <a:cs typeface="Calibri"/>
            </a:endParaRPr>
          </a:p>
        </p:txBody>
      </p:sp>
    </p:spTree>
    <p:extLst>
      <p:ext uri="{BB962C8B-B14F-4D97-AF65-F5344CB8AC3E}">
        <p14:creationId xmlns:p14="http://schemas.microsoft.com/office/powerpoint/2010/main" val="984541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4F5D-2228-824F-ACAA-2109C3F1D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33332-B5F0-FF4D-8270-C55392626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A8D800-2367-8444-9CAD-F907B0B3C650}"/>
              </a:ext>
            </a:extLst>
          </p:cNvPr>
          <p:cNvSpPr>
            <a:spLocks noGrp="1"/>
          </p:cNvSpPr>
          <p:nvPr>
            <p:ph type="dt" sz="half" idx="10"/>
          </p:nvPr>
        </p:nvSpPr>
        <p:spPr/>
        <p:txBody>
          <a:bodyPr/>
          <a:lstStyle/>
          <a:p>
            <a:fld id="{B6FEC7C6-6DCF-D34A-893B-E0E2854BD219}" type="datetimeFigureOut">
              <a:rPr lang="en-US" smtClean="0"/>
              <a:t>5/27/26</a:t>
            </a:fld>
            <a:endParaRPr lang="en-US"/>
          </a:p>
        </p:txBody>
      </p:sp>
      <p:sp>
        <p:nvSpPr>
          <p:cNvPr id="5" name="Footer Placeholder 4">
            <a:extLst>
              <a:ext uri="{FF2B5EF4-FFF2-40B4-BE49-F238E27FC236}">
                <a16:creationId xmlns:a16="http://schemas.microsoft.com/office/drawing/2014/main" id="{2A8CA7D9-EF65-DD42-B620-5D30D952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9569C-8FE7-604D-8DCC-5C77ECB0CD75}"/>
              </a:ext>
            </a:extLst>
          </p:cNvPr>
          <p:cNvSpPr>
            <a:spLocks noGrp="1"/>
          </p:cNvSpPr>
          <p:nvPr>
            <p:ph type="sldNum" sz="quarter" idx="12"/>
          </p:nvPr>
        </p:nvSpPr>
        <p:spPr/>
        <p:txBody>
          <a:bodyPr/>
          <a:lstStyle/>
          <a:p>
            <a:fld id="{801B0030-F696-B549-B432-11F3FD413B22}" type="slidenum">
              <a:rPr lang="en-US" altLang="en-US" smtClean="0"/>
              <a:pPr/>
              <a:t>‹#›</a:t>
            </a:fld>
            <a:endParaRPr lang="en-US" altLang="en-US"/>
          </a:p>
        </p:txBody>
      </p:sp>
    </p:spTree>
    <p:extLst>
      <p:ext uri="{BB962C8B-B14F-4D97-AF65-F5344CB8AC3E}">
        <p14:creationId xmlns:p14="http://schemas.microsoft.com/office/powerpoint/2010/main" val="387652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58D3-CB15-3847-A846-F8EDDE5F03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985850-01E8-2049-A3CD-B19E59B510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F2F6E-4069-1941-9FBF-ABE9B8F13283}"/>
              </a:ext>
            </a:extLst>
          </p:cNvPr>
          <p:cNvSpPr>
            <a:spLocks noGrp="1"/>
          </p:cNvSpPr>
          <p:nvPr>
            <p:ph type="dt" sz="half" idx="10"/>
          </p:nvPr>
        </p:nvSpPr>
        <p:spPr/>
        <p:txBody>
          <a:bodyPr/>
          <a:lstStyle/>
          <a:p>
            <a:fld id="{B6FEC7C6-6DCF-D34A-893B-E0E2854BD219}" type="datetimeFigureOut">
              <a:rPr lang="en-US" smtClean="0"/>
              <a:t>5/27/26</a:t>
            </a:fld>
            <a:endParaRPr lang="en-US"/>
          </a:p>
        </p:txBody>
      </p:sp>
      <p:sp>
        <p:nvSpPr>
          <p:cNvPr id="5" name="Footer Placeholder 4">
            <a:extLst>
              <a:ext uri="{FF2B5EF4-FFF2-40B4-BE49-F238E27FC236}">
                <a16:creationId xmlns:a16="http://schemas.microsoft.com/office/drawing/2014/main" id="{65B8285F-D484-8B49-B1D8-0603EC953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9F562-81CB-E945-B99D-BDC1CA757DE2}"/>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71553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6BFE98-FDF6-4645-8865-826471861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756EF-C100-E442-9455-66D060EE17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DD005-5DDD-3B47-B4E7-4EE5712DD031}"/>
              </a:ext>
            </a:extLst>
          </p:cNvPr>
          <p:cNvSpPr>
            <a:spLocks noGrp="1"/>
          </p:cNvSpPr>
          <p:nvPr>
            <p:ph type="dt" sz="half" idx="10"/>
          </p:nvPr>
        </p:nvSpPr>
        <p:spPr/>
        <p:txBody>
          <a:bodyPr/>
          <a:lstStyle/>
          <a:p>
            <a:fld id="{B6FEC7C6-6DCF-D34A-893B-E0E2854BD219}" type="datetimeFigureOut">
              <a:rPr lang="en-US" smtClean="0"/>
              <a:t>5/27/26</a:t>
            </a:fld>
            <a:endParaRPr lang="en-US"/>
          </a:p>
        </p:txBody>
      </p:sp>
      <p:sp>
        <p:nvSpPr>
          <p:cNvPr id="5" name="Footer Placeholder 4">
            <a:extLst>
              <a:ext uri="{FF2B5EF4-FFF2-40B4-BE49-F238E27FC236}">
                <a16:creationId xmlns:a16="http://schemas.microsoft.com/office/drawing/2014/main" id="{57870E88-A92E-8F45-A68A-94924DDFA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4EF14-E7CD-1443-801E-C9311F3F80A6}"/>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360194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E9CD14-41D8-4440-8CB0-3585761FC1EF}"/>
              </a:ext>
            </a:extLst>
          </p:cNvPr>
          <p:cNvSpPr/>
          <p:nvPr/>
        </p:nvSpPr>
        <p:spPr>
          <a:xfrm>
            <a:off x="-22225" y="0"/>
            <a:ext cx="6019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172200" y="365125"/>
            <a:ext cx="5183188" cy="1325563"/>
          </a:xfrm>
        </p:spPr>
        <p:txBody>
          <a:bodyPr/>
          <a:lstStyle/>
          <a:p>
            <a:r>
              <a:rPr lang="en-US"/>
              <a:t>Click to edit Master title style</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3"/>
          </p:nvPr>
        </p:nvSpPr>
        <p:spPr>
          <a:xfrm>
            <a:off x="396081" y="365125"/>
            <a:ext cx="5183188" cy="5824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CFECA401-0CD2-8E42-AE73-3FE8368D9FC0}"/>
              </a:ext>
            </a:extLst>
          </p:cNvPr>
          <p:cNvSpPr>
            <a:spLocks noGrp="1"/>
          </p:cNvSpPr>
          <p:nvPr>
            <p:ph type="dt" sz="half" idx="14"/>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94A048D-0B21-684E-84D0-EBA8808FA13F}" type="datetimeFigureOut">
              <a:rPr lang="en-US" altLang="en-US"/>
              <a:pPr/>
              <a:t>5/27/26</a:t>
            </a:fld>
            <a:endParaRPr lang="en-US" altLang="en-US"/>
          </a:p>
        </p:txBody>
      </p:sp>
      <p:sp>
        <p:nvSpPr>
          <p:cNvPr id="9" name="Footer Placeholder 7">
            <a:extLst>
              <a:ext uri="{FF2B5EF4-FFF2-40B4-BE49-F238E27FC236}">
                <a16:creationId xmlns:a16="http://schemas.microsoft.com/office/drawing/2014/main" id="{ADB80790-D002-FB46-80C6-B29E7FBEA0FD}"/>
              </a:ext>
            </a:extLst>
          </p:cNvPr>
          <p:cNvSpPr>
            <a:spLocks noGrp="1"/>
          </p:cNvSpPr>
          <p:nvPr>
            <p:ph type="ftr" sz="quarter" idx="15"/>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0" name="Slide Number Placeholder 8">
            <a:extLst>
              <a:ext uri="{FF2B5EF4-FFF2-40B4-BE49-F238E27FC236}">
                <a16:creationId xmlns:a16="http://schemas.microsoft.com/office/drawing/2014/main" id="{3EE6660E-708A-9942-944F-987442728457}"/>
              </a:ext>
            </a:extLst>
          </p:cNvPr>
          <p:cNvSpPr>
            <a:spLocks noGrp="1"/>
          </p:cNvSpPr>
          <p:nvPr>
            <p:ph type="sldNum" sz="quarter" idx="16"/>
          </p:nvPr>
        </p:nvSpPr>
        <p:spPr/>
        <p:txBody>
          <a:bodyPr/>
          <a:lstStyle>
            <a:lvl1pPr>
              <a:defRPr/>
            </a:lvl1pPr>
          </a:lstStyle>
          <a:p>
            <a:fld id="{94E6562D-0468-DB4C-AB77-1327857A5DF3}" type="slidenum">
              <a:rPr lang="en-US" altLang="en-US"/>
              <a:pPr/>
              <a:t>‹#›</a:t>
            </a:fld>
            <a:endParaRPr lang="en-US" altLang="en-US"/>
          </a:p>
        </p:txBody>
      </p:sp>
    </p:spTree>
    <p:extLst>
      <p:ext uri="{BB962C8B-B14F-4D97-AF65-F5344CB8AC3E}">
        <p14:creationId xmlns:p14="http://schemas.microsoft.com/office/powerpoint/2010/main" val="2702079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5C585-014C-BD4F-B268-4F34A86B204F}"/>
              </a:ext>
            </a:extLst>
          </p:cNvPr>
          <p:cNvSpPr/>
          <p:nvPr/>
        </p:nvSpPr>
        <p:spPr>
          <a:xfrm>
            <a:off x="11506200" y="0"/>
            <a:ext cx="685800" cy="6858000"/>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6">
            <a:extLst>
              <a:ext uri="{FF2B5EF4-FFF2-40B4-BE49-F238E27FC236}">
                <a16:creationId xmlns:a16="http://schemas.microsoft.com/office/drawing/2014/main" id="{CC302CB9-4D42-044E-8B3E-6DAA66B3DD9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11170444" y="523082"/>
            <a:ext cx="1409700" cy="519112"/>
          </a:xfrm>
          <a:prstGeom prst="rect">
            <a:avLst/>
          </a:prstGeom>
          <a:noFill/>
          <a:ln>
            <a:noFill/>
          </a:ln>
          <a:extLst>
            <a:ext uri="{909E8E84-426E-40DD-AFC4-6F175D3DCCD1}">
              <a14:hiddenFill xmlns:a14="http://schemas.microsoft.com/office/drawing/2010/main">
                <a:solidFill>
                  <a:srgbClr val="FFFFFF">
                    <a:alpha val="7411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325100"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799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41DE0D6-EF1D-264D-B439-53EAF617B916}"/>
              </a:ext>
            </a:extLst>
          </p:cNvPr>
          <p:cNvSpPr>
            <a:spLocks noGrp="1"/>
          </p:cNvSpPr>
          <p:nvPr>
            <p:ph type="pic" sz="quarter" idx="12"/>
          </p:nvPr>
        </p:nvSpPr>
        <p:spPr>
          <a:xfrm>
            <a:off x="6477000" y="1093788"/>
            <a:ext cx="5715000" cy="5462587"/>
          </a:xfrm>
        </p:spPr>
        <p:txBody>
          <a:bodyPr/>
          <a:lstStyle/>
          <a:p>
            <a:r>
              <a:rPr lang="en-US"/>
              <a:t>Click icon to add picture</a:t>
            </a:r>
          </a:p>
        </p:txBody>
      </p:sp>
      <p:sp>
        <p:nvSpPr>
          <p:cNvPr id="2" name="Title 1"/>
          <p:cNvSpPr>
            <a:spLocks noGrp="1"/>
          </p:cNvSpPr>
          <p:nvPr>
            <p:ph type="ctrTitle" hasCustomPrompt="1"/>
          </p:nvPr>
        </p:nvSpPr>
        <p:spPr>
          <a:xfrm>
            <a:off x="966784" y="1093787"/>
            <a:ext cx="5510216" cy="1749426"/>
          </a:xfrm>
          <a:prstGeom prst="rect">
            <a:avLst/>
          </a:prstGeom>
        </p:spPr>
        <p:txBody>
          <a:bodyPr anchor="t" anchorCtr="0">
            <a:normAutofit/>
          </a:bodyPr>
          <a:lstStyle>
            <a:lvl1pPr algn="l">
              <a:defRPr sz="4800">
                <a:solidFill>
                  <a:schemeClr val="tx2"/>
                </a:solidFill>
              </a:defRPr>
            </a:lvl1pPr>
          </a:lstStyle>
          <a:p>
            <a:r>
              <a:rPr lang="en-US"/>
              <a:t>PowerPoint</a:t>
            </a:r>
            <a:br>
              <a:rPr lang="en-US"/>
            </a:br>
            <a:r>
              <a:rPr lang="en-US"/>
              <a:t>Title Example</a:t>
            </a:r>
          </a:p>
        </p:txBody>
      </p:sp>
      <p:sp>
        <p:nvSpPr>
          <p:cNvPr id="3" name="Subtitle 2"/>
          <p:cNvSpPr>
            <a:spLocks noGrp="1"/>
          </p:cNvSpPr>
          <p:nvPr>
            <p:ph type="subTitle" idx="1" hasCustomPrompt="1"/>
          </p:nvPr>
        </p:nvSpPr>
        <p:spPr>
          <a:xfrm>
            <a:off x="966784" y="2873371"/>
            <a:ext cx="5510216" cy="475692"/>
          </a:xfrm>
          <a:prstGeom prst="rect">
            <a:avLst/>
          </a:prstGeom>
        </p:spPr>
        <p:txBody>
          <a:bodyPr/>
          <a:lstStyle>
            <a:lvl1pPr marL="0" indent="0" algn="l">
              <a:buNone/>
              <a:defRPr sz="2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Secondary sub title example</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9E6C03C7-5453-F64B-9086-170789647E78}"/>
              </a:ext>
            </a:extLst>
          </p:cNvPr>
          <p:cNvSpPr>
            <a:spLocks noGrp="1"/>
          </p:cNvSpPr>
          <p:nvPr>
            <p:ph type="body" sz="quarter" idx="10" hasCustomPrompt="1"/>
          </p:nvPr>
        </p:nvSpPr>
        <p:spPr>
          <a:xfrm>
            <a:off x="966783" y="3469714"/>
            <a:ext cx="5510215" cy="462521"/>
          </a:xfrm>
          <a:prstGeom prst="rect">
            <a:avLst/>
          </a:prstGeom>
        </p:spPr>
        <p:txBody>
          <a:bodyPr>
            <a:normAutofit/>
          </a:bodyPr>
          <a:lstStyle>
            <a:lvl1pPr marL="0" indent="0" algn="l">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Presented by Lorem Ipsum</a:t>
            </a:r>
          </a:p>
        </p:txBody>
      </p:sp>
    </p:spTree>
    <p:extLst>
      <p:ext uri="{BB962C8B-B14F-4D97-AF65-F5344CB8AC3E}">
        <p14:creationId xmlns:p14="http://schemas.microsoft.com/office/powerpoint/2010/main" val="1071374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17" name="bg object 17"/>
          <p:cNvSpPr/>
          <p:nvPr/>
        </p:nvSpPr>
        <p:spPr>
          <a:xfrm>
            <a:off x="350609" y="1243120"/>
            <a:ext cx="4457700" cy="4364989"/>
          </a:xfrm>
          <a:custGeom>
            <a:avLst/>
            <a:gdLst/>
            <a:ahLst/>
            <a:cxnLst/>
            <a:rect l="l" t="t" r="r" b="b"/>
            <a:pathLst>
              <a:path w="6686550" h="6547484">
                <a:moveTo>
                  <a:pt x="6692900" y="6553200"/>
                </a:moveTo>
                <a:lnTo>
                  <a:pt x="0" y="6553200"/>
                </a:lnTo>
                <a:lnTo>
                  <a:pt x="0" y="0"/>
                </a:lnTo>
                <a:lnTo>
                  <a:pt x="6692900" y="0"/>
                </a:lnTo>
                <a:lnTo>
                  <a:pt x="6692900" y="6553200"/>
                </a:lnTo>
                <a:close/>
              </a:path>
            </a:pathLst>
          </a:custGeom>
          <a:solidFill>
            <a:srgbClr val="8CC249"/>
          </a:solidFill>
        </p:spPr>
        <p:txBody>
          <a:bodyPr wrap="square" lIns="0" tIns="0" rIns="0" bIns="0" rtlCol="0"/>
          <a:lstStyle/>
          <a:p>
            <a:endParaRPr sz="1200"/>
          </a:p>
        </p:txBody>
      </p:sp>
      <p:pic>
        <p:nvPicPr>
          <p:cNvPr id="18" name="bg object 18"/>
          <p:cNvPicPr/>
          <p:nvPr/>
        </p:nvPicPr>
        <p:blipFill>
          <a:blip r:embed="rId3" cstate="email">
            <a:extLst>
              <a:ext uri="{28A0092B-C50C-407E-A947-70E740481C1C}">
                <a14:useLocalDpi xmlns:a14="http://schemas.microsoft.com/office/drawing/2010/main"/>
              </a:ext>
            </a:extLst>
          </a:blip>
          <a:stretch>
            <a:fillRect/>
          </a:stretch>
        </p:blipFill>
        <p:spPr>
          <a:xfrm>
            <a:off x="8875141" y="4173766"/>
            <a:ext cx="2984499" cy="2508249"/>
          </a:xfrm>
          <a:prstGeom prst="rect">
            <a:avLst/>
          </a:prstGeom>
        </p:spPr>
      </p:pic>
      <p:sp>
        <p:nvSpPr>
          <p:cNvPr id="2" name="Holder 2"/>
          <p:cNvSpPr>
            <a:spLocks noGrp="1"/>
          </p:cNvSpPr>
          <p:nvPr>
            <p:ph type="ctrTitle"/>
          </p:nvPr>
        </p:nvSpPr>
        <p:spPr>
          <a:xfrm>
            <a:off x="540132" y="1970370"/>
            <a:ext cx="4078817" cy="574644"/>
          </a:xfrm>
          <a:prstGeom prst="rect">
            <a:avLst/>
          </a:prstGeom>
        </p:spPr>
        <p:txBody>
          <a:bodyPr wrap="square" lIns="0" tIns="0" rIns="0" bIns="0">
            <a:spAutoFit/>
          </a:bodyPr>
          <a:lstStyle>
            <a:lvl1pPr>
              <a:defRPr sz="3734" b="0"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5/27/26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27201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734278" y="465031"/>
            <a:ext cx="3792643" cy="574644"/>
          </a:xfrm>
        </p:spPr>
        <p:txBody>
          <a:bodyPr lIns="0" tIns="0" rIns="0" bIns="0"/>
          <a:lstStyle>
            <a:lvl1pPr>
              <a:defRPr sz="3734"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5/27/26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31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734278" y="465031"/>
            <a:ext cx="3792643" cy="574644"/>
          </a:xfrm>
        </p:spPr>
        <p:txBody>
          <a:bodyPr lIns="0" tIns="0" rIns="0" bIns="0"/>
          <a:lstStyle>
            <a:lvl1pPr>
              <a:defRPr sz="3734" b="0"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5/27/26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827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7" name="bg object 17"/>
          <p:cNvSpPr/>
          <p:nvPr/>
        </p:nvSpPr>
        <p:spPr>
          <a:xfrm>
            <a:off x="6343409" y="5430254"/>
            <a:ext cx="5848773" cy="6350"/>
          </a:xfrm>
          <a:custGeom>
            <a:avLst/>
            <a:gdLst/>
            <a:ahLst/>
            <a:cxnLst/>
            <a:rect l="l" t="t" r="r" b="b"/>
            <a:pathLst>
              <a:path w="8773160" h="9525">
                <a:moveTo>
                  <a:pt x="8772887" y="9525"/>
                </a:moveTo>
                <a:lnTo>
                  <a:pt x="0" y="9525"/>
                </a:lnTo>
                <a:lnTo>
                  <a:pt x="0" y="0"/>
                </a:lnTo>
                <a:lnTo>
                  <a:pt x="8772887" y="0"/>
                </a:lnTo>
                <a:lnTo>
                  <a:pt x="8772887" y="9525"/>
                </a:lnTo>
                <a:close/>
              </a:path>
            </a:pathLst>
          </a:custGeom>
          <a:solidFill>
            <a:srgbClr val="FFFFFF"/>
          </a:solidFill>
        </p:spPr>
        <p:txBody>
          <a:bodyPr wrap="square" lIns="0" tIns="0" rIns="0" bIns="0" rtlCol="0"/>
          <a:lstStyle/>
          <a:p>
            <a:endParaRPr sz="1200"/>
          </a:p>
        </p:txBody>
      </p:sp>
      <p:pic>
        <p:nvPicPr>
          <p:cNvPr id="18" name="bg object 18"/>
          <p:cNvPicPr/>
          <p:nvPr/>
        </p:nvPicPr>
        <p:blipFill>
          <a:blip r:embed="rId3" cstate="email">
            <a:extLst>
              <a:ext uri="{28A0092B-C50C-407E-A947-70E740481C1C}">
                <a14:useLocalDpi xmlns:a14="http://schemas.microsoft.com/office/drawing/2010/main"/>
              </a:ext>
            </a:extLst>
          </a:blip>
          <a:stretch>
            <a:fillRect/>
          </a:stretch>
        </p:blipFill>
        <p:spPr>
          <a:xfrm>
            <a:off x="7528947" y="1360139"/>
            <a:ext cx="101599" cy="101599"/>
          </a:xfrm>
          <a:prstGeom prst="rect">
            <a:avLst/>
          </a:prstGeom>
        </p:spPr>
      </p:pic>
      <p:pic>
        <p:nvPicPr>
          <p:cNvPr id="19" name="bg object 19"/>
          <p:cNvPicPr/>
          <p:nvPr/>
        </p:nvPicPr>
        <p:blipFill>
          <a:blip r:embed="rId3" cstate="email">
            <a:extLst>
              <a:ext uri="{28A0092B-C50C-407E-A947-70E740481C1C}">
                <a14:useLocalDpi xmlns:a14="http://schemas.microsoft.com/office/drawing/2010/main"/>
              </a:ext>
            </a:extLst>
          </a:blip>
          <a:stretch>
            <a:fillRect/>
          </a:stretch>
        </p:blipFill>
        <p:spPr>
          <a:xfrm>
            <a:off x="7528947" y="1785588"/>
            <a:ext cx="101599" cy="101599"/>
          </a:xfrm>
          <a:prstGeom prst="rect">
            <a:avLst/>
          </a:prstGeom>
        </p:spPr>
      </p:pic>
      <p:pic>
        <p:nvPicPr>
          <p:cNvPr id="20" name="bg object 20"/>
          <p:cNvPicPr/>
          <p:nvPr/>
        </p:nvPicPr>
        <p:blipFill>
          <a:blip r:embed="rId4" cstate="email">
            <a:extLst>
              <a:ext uri="{28A0092B-C50C-407E-A947-70E740481C1C}">
                <a14:useLocalDpi xmlns:a14="http://schemas.microsoft.com/office/drawing/2010/main"/>
              </a:ext>
            </a:extLst>
          </a:blip>
          <a:stretch>
            <a:fillRect/>
          </a:stretch>
        </p:blipFill>
        <p:spPr>
          <a:xfrm>
            <a:off x="7528947" y="2211039"/>
            <a:ext cx="101599" cy="101599"/>
          </a:xfrm>
          <a:prstGeom prst="rect">
            <a:avLst/>
          </a:prstGeom>
        </p:spPr>
      </p:pic>
      <p:pic>
        <p:nvPicPr>
          <p:cNvPr id="21" name="bg object 21"/>
          <p:cNvPicPr/>
          <p:nvPr/>
        </p:nvPicPr>
        <p:blipFill>
          <a:blip r:embed="rId4" cstate="email">
            <a:extLst>
              <a:ext uri="{28A0092B-C50C-407E-A947-70E740481C1C}">
                <a14:useLocalDpi xmlns:a14="http://schemas.microsoft.com/office/drawing/2010/main"/>
              </a:ext>
            </a:extLst>
          </a:blip>
          <a:stretch>
            <a:fillRect/>
          </a:stretch>
        </p:blipFill>
        <p:spPr>
          <a:xfrm>
            <a:off x="7528947" y="2636489"/>
            <a:ext cx="101599" cy="101599"/>
          </a:xfrm>
          <a:prstGeom prst="rect">
            <a:avLst/>
          </a:prstGeom>
        </p:spPr>
      </p:pic>
      <p:pic>
        <p:nvPicPr>
          <p:cNvPr id="22" name="bg object 22"/>
          <p:cNvPicPr/>
          <p:nvPr/>
        </p:nvPicPr>
        <p:blipFill>
          <a:blip r:embed="rId4" cstate="email">
            <a:extLst>
              <a:ext uri="{28A0092B-C50C-407E-A947-70E740481C1C}">
                <a14:useLocalDpi xmlns:a14="http://schemas.microsoft.com/office/drawing/2010/main"/>
              </a:ext>
            </a:extLst>
          </a:blip>
          <a:stretch>
            <a:fillRect/>
          </a:stretch>
        </p:blipFill>
        <p:spPr>
          <a:xfrm>
            <a:off x="7528947" y="3061939"/>
            <a:ext cx="101599" cy="101599"/>
          </a:xfrm>
          <a:prstGeom prst="rect">
            <a:avLst/>
          </a:prstGeom>
        </p:spPr>
      </p:pic>
      <p:pic>
        <p:nvPicPr>
          <p:cNvPr id="23" name="bg object 23"/>
          <p:cNvPicPr/>
          <p:nvPr/>
        </p:nvPicPr>
        <p:blipFill>
          <a:blip r:embed="rId4" cstate="email">
            <a:extLst>
              <a:ext uri="{28A0092B-C50C-407E-A947-70E740481C1C}">
                <a14:useLocalDpi xmlns:a14="http://schemas.microsoft.com/office/drawing/2010/main"/>
              </a:ext>
            </a:extLst>
          </a:blip>
          <a:stretch>
            <a:fillRect/>
          </a:stretch>
        </p:blipFill>
        <p:spPr>
          <a:xfrm>
            <a:off x="7528947" y="3912838"/>
            <a:ext cx="101599" cy="101599"/>
          </a:xfrm>
          <a:prstGeom prst="rect">
            <a:avLst/>
          </a:prstGeom>
        </p:spPr>
      </p:pic>
      <p:pic>
        <p:nvPicPr>
          <p:cNvPr id="24" name="bg object 24"/>
          <p:cNvPicPr/>
          <p:nvPr/>
        </p:nvPicPr>
        <p:blipFill>
          <a:blip r:embed="rId3" cstate="email">
            <a:extLst>
              <a:ext uri="{28A0092B-C50C-407E-A947-70E740481C1C}">
                <a14:useLocalDpi xmlns:a14="http://schemas.microsoft.com/office/drawing/2010/main"/>
              </a:ext>
            </a:extLst>
          </a:blip>
          <a:stretch>
            <a:fillRect/>
          </a:stretch>
        </p:blipFill>
        <p:spPr>
          <a:xfrm>
            <a:off x="7528947" y="5614639"/>
            <a:ext cx="101599" cy="101599"/>
          </a:xfrm>
          <a:prstGeom prst="rect">
            <a:avLst/>
          </a:prstGeom>
        </p:spPr>
      </p:pic>
      <p:pic>
        <p:nvPicPr>
          <p:cNvPr id="25" name="bg object 25"/>
          <p:cNvPicPr/>
          <p:nvPr/>
        </p:nvPicPr>
        <p:blipFill>
          <a:blip r:embed="rId5" cstate="email">
            <a:extLst>
              <a:ext uri="{28A0092B-C50C-407E-A947-70E740481C1C}">
                <a14:useLocalDpi xmlns:a14="http://schemas.microsoft.com/office/drawing/2010/main"/>
              </a:ext>
            </a:extLst>
          </a:blip>
          <a:stretch>
            <a:fillRect/>
          </a:stretch>
        </p:blipFill>
        <p:spPr>
          <a:xfrm>
            <a:off x="7514336" y="1078992"/>
            <a:ext cx="4676801" cy="4905247"/>
          </a:xfrm>
          <a:prstGeom prst="rect">
            <a:avLst/>
          </a:prstGeom>
        </p:spPr>
      </p:pic>
      <p:sp>
        <p:nvSpPr>
          <p:cNvPr id="2" name="Holder 2"/>
          <p:cNvSpPr>
            <a:spLocks noGrp="1"/>
          </p:cNvSpPr>
          <p:nvPr>
            <p:ph type="title"/>
          </p:nvPr>
        </p:nvSpPr>
        <p:spPr>
          <a:xfrm>
            <a:off x="5734278" y="465031"/>
            <a:ext cx="3792643" cy="574644"/>
          </a:xfrm>
        </p:spPr>
        <p:txBody>
          <a:bodyPr lIns="0" tIns="0" rIns="0" bIns="0"/>
          <a:lstStyle>
            <a:lvl1pPr>
              <a:defRPr sz="3734"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5/27/26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07319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8CC249"/>
          </a:solidFill>
        </p:spPr>
        <p:txBody>
          <a:bodyPr wrap="square" lIns="0" tIns="0" rIns="0" bIns="0" rtlCol="0"/>
          <a:lstStyle/>
          <a:p>
            <a:endParaRPr sz="1200"/>
          </a:p>
        </p:txBody>
      </p:sp>
      <p:pic>
        <p:nvPicPr>
          <p:cNvPr id="17" name="bg object 17"/>
          <p:cNvPicPr/>
          <p:nvPr/>
        </p:nvPicPr>
        <p:blipFill>
          <a:blip r:embed="rId2" cstate="email">
            <a:extLst>
              <a:ext uri="{28A0092B-C50C-407E-A947-70E740481C1C}">
                <a14:useLocalDpi xmlns:a14="http://schemas.microsoft.com/office/drawing/2010/main"/>
              </a:ext>
            </a:extLst>
          </a:blip>
          <a:stretch>
            <a:fillRect/>
          </a:stretch>
        </p:blipFill>
        <p:spPr>
          <a:xfrm>
            <a:off x="5334001" y="1"/>
            <a:ext cx="6857999" cy="6857999"/>
          </a:xfrm>
          <a:prstGeom prst="rect">
            <a:avLst/>
          </a:prstGeom>
        </p:spPr>
      </p:pic>
      <p:sp>
        <p:nvSpPr>
          <p:cNvPr id="18" name="bg object 18"/>
          <p:cNvSpPr/>
          <p:nvPr/>
        </p:nvSpPr>
        <p:spPr>
          <a:xfrm>
            <a:off x="9789398" y="119389"/>
            <a:ext cx="2402840" cy="2921000"/>
          </a:xfrm>
          <a:custGeom>
            <a:avLst/>
            <a:gdLst/>
            <a:ahLst/>
            <a:cxnLst/>
            <a:rect l="l" t="t" r="r" b="b"/>
            <a:pathLst>
              <a:path w="3604259" h="4381500">
                <a:moveTo>
                  <a:pt x="2436467" y="12700"/>
                </a:moveTo>
                <a:lnTo>
                  <a:pt x="1957677" y="12700"/>
                </a:lnTo>
                <a:lnTo>
                  <a:pt x="2005001" y="0"/>
                </a:lnTo>
                <a:lnTo>
                  <a:pt x="2389143" y="0"/>
                </a:lnTo>
                <a:lnTo>
                  <a:pt x="2436467" y="12700"/>
                </a:lnTo>
                <a:close/>
              </a:path>
              <a:path w="3604259" h="4381500">
                <a:moveTo>
                  <a:pt x="2622672" y="38100"/>
                </a:moveTo>
                <a:lnTo>
                  <a:pt x="1771472" y="38100"/>
                </a:lnTo>
                <a:lnTo>
                  <a:pt x="1863934" y="12700"/>
                </a:lnTo>
                <a:lnTo>
                  <a:pt x="2530210" y="12700"/>
                </a:lnTo>
                <a:lnTo>
                  <a:pt x="2622672" y="38100"/>
                </a:lnTo>
                <a:close/>
              </a:path>
              <a:path w="3604259" h="4381500">
                <a:moveTo>
                  <a:pt x="2668396" y="4343400"/>
                </a:moveTo>
                <a:lnTo>
                  <a:pt x="1725748" y="4343400"/>
                </a:lnTo>
                <a:lnTo>
                  <a:pt x="1459178" y="4267200"/>
                </a:lnTo>
                <a:lnTo>
                  <a:pt x="1416145" y="4241800"/>
                </a:lnTo>
                <a:lnTo>
                  <a:pt x="1331372" y="4216400"/>
                </a:lnTo>
                <a:lnTo>
                  <a:pt x="1289653" y="4191000"/>
                </a:lnTo>
                <a:lnTo>
                  <a:pt x="1248394" y="4178300"/>
                </a:lnTo>
                <a:lnTo>
                  <a:pt x="1167297" y="4127500"/>
                </a:lnTo>
                <a:lnTo>
                  <a:pt x="1127481" y="4114800"/>
                </a:lnTo>
                <a:lnTo>
                  <a:pt x="1049367" y="4064000"/>
                </a:lnTo>
                <a:lnTo>
                  <a:pt x="973347" y="4013200"/>
                </a:lnTo>
                <a:lnTo>
                  <a:pt x="936150" y="3987800"/>
                </a:lnTo>
                <a:lnTo>
                  <a:pt x="899509" y="3962400"/>
                </a:lnTo>
                <a:lnTo>
                  <a:pt x="863435" y="3937000"/>
                </a:lnTo>
                <a:lnTo>
                  <a:pt x="827938" y="3911600"/>
                </a:lnTo>
                <a:lnTo>
                  <a:pt x="793030" y="3886200"/>
                </a:lnTo>
                <a:lnTo>
                  <a:pt x="758720" y="3848100"/>
                </a:lnTo>
                <a:lnTo>
                  <a:pt x="725020" y="3822700"/>
                </a:lnTo>
                <a:lnTo>
                  <a:pt x="691940" y="3797300"/>
                </a:lnTo>
                <a:lnTo>
                  <a:pt x="659491" y="3759200"/>
                </a:lnTo>
                <a:lnTo>
                  <a:pt x="627685" y="3733800"/>
                </a:lnTo>
                <a:lnTo>
                  <a:pt x="596530" y="3695700"/>
                </a:lnTo>
                <a:lnTo>
                  <a:pt x="566039" y="3657600"/>
                </a:lnTo>
                <a:lnTo>
                  <a:pt x="536222" y="3632200"/>
                </a:lnTo>
                <a:lnTo>
                  <a:pt x="507089" y="3594100"/>
                </a:lnTo>
                <a:lnTo>
                  <a:pt x="478652" y="3556000"/>
                </a:lnTo>
                <a:lnTo>
                  <a:pt x="450921" y="3530600"/>
                </a:lnTo>
                <a:lnTo>
                  <a:pt x="423907" y="3492500"/>
                </a:lnTo>
                <a:lnTo>
                  <a:pt x="397620" y="3454400"/>
                </a:lnTo>
                <a:lnTo>
                  <a:pt x="372072" y="3416300"/>
                </a:lnTo>
                <a:lnTo>
                  <a:pt x="347273" y="3378200"/>
                </a:lnTo>
                <a:lnTo>
                  <a:pt x="323233" y="3340100"/>
                </a:lnTo>
                <a:lnTo>
                  <a:pt x="299964" y="3302000"/>
                </a:lnTo>
                <a:lnTo>
                  <a:pt x="277476" y="3263900"/>
                </a:lnTo>
                <a:lnTo>
                  <a:pt x="255780" y="3225800"/>
                </a:lnTo>
                <a:lnTo>
                  <a:pt x="234887" y="3175000"/>
                </a:lnTo>
                <a:lnTo>
                  <a:pt x="214807" y="3136900"/>
                </a:lnTo>
                <a:lnTo>
                  <a:pt x="195551" y="3098800"/>
                </a:lnTo>
                <a:lnTo>
                  <a:pt x="177130" y="3060700"/>
                </a:lnTo>
                <a:lnTo>
                  <a:pt x="159554" y="3009900"/>
                </a:lnTo>
                <a:lnTo>
                  <a:pt x="142835" y="2971800"/>
                </a:lnTo>
                <a:lnTo>
                  <a:pt x="126982" y="2933700"/>
                </a:lnTo>
                <a:lnTo>
                  <a:pt x="112008" y="2882900"/>
                </a:lnTo>
                <a:lnTo>
                  <a:pt x="97921" y="2844800"/>
                </a:lnTo>
                <a:lnTo>
                  <a:pt x="84734" y="2794000"/>
                </a:lnTo>
                <a:lnTo>
                  <a:pt x="72457" y="2755900"/>
                </a:lnTo>
                <a:lnTo>
                  <a:pt x="61100" y="2705100"/>
                </a:lnTo>
                <a:lnTo>
                  <a:pt x="50674" y="2667000"/>
                </a:lnTo>
                <a:lnTo>
                  <a:pt x="41191" y="2616200"/>
                </a:lnTo>
                <a:lnTo>
                  <a:pt x="32660" y="2565400"/>
                </a:lnTo>
                <a:lnTo>
                  <a:pt x="25093" y="2527300"/>
                </a:lnTo>
                <a:lnTo>
                  <a:pt x="18500" y="2476500"/>
                </a:lnTo>
                <a:lnTo>
                  <a:pt x="12892" y="2425700"/>
                </a:lnTo>
                <a:lnTo>
                  <a:pt x="8279" y="2387600"/>
                </a:lnTo>
                <a:lnTo>
                  <a:pt x="4673" y="2336800"/>
                </a:lnTo>
                <a:lnTo>
                  <a:pt x="2084" y="2286000"/>
                </a:lnTo>
                <a:lnTo>
                  <a:pt x="522" y="2235200"/>
                </a:lnTo>
                <a:lnTo>
                  <a:pt x="0" y="2197100"/>
                </a:lnTo>
                <a:lnTo>
                  <a:pt x="522" y="2146300"/>
                </a:lnTo>
                <a:lnTo>
                  <a:pt x="2084" y="2095500"/>
                </a:lnTo>
                <a:lnTo>
                  <a:pt x="4673" y="2044700"/>
                </a:lnTo>
                <a:lnTo>
                  <a:pt x="8279" y="1993900"/>
                </a:lnTo>
                <a:lnTo>
                  <a:pt x="12892" y="1955800"/>
                </a:lnTo>
                <a:lnTo>
                  <a:pt x="18500" y="1905000"/>
                </a:lnTo>
                <a:lnTo>
                  <a:pt x="25093" y="1854200"/>
                </a:lnTo>
                <a:lnTo>
                  <a:pt x="32660" y="1816100"/>
                </a:lnTo>
                <a:lnTo>
                  <a:pt x="41191" y="1765300"/>
                </a:lnTo>
                <a:lnTo>
                  <a:pt x="50674" y="1714500"/>
                </a:lnTo>
                <a:lnTo>
                  <a:pt x="61100" y="1676400"/>
                </a:lnTo>
                <a:lnTo>
                  <a:pt x="72457" y="1625600"/>
                </a:lnTo>
                <a:lnTo>
                  <a:pt x="84734" y="1587500"/>
                </a:lnTo>
                <a:lnTo>
                  <a:pt x="97921" y="1536700"/>
                </a:lnTo>
                <a:lnTo>
                  <a:pt x="112008" y="1498600"/>
                </a:lnTo>
                <a:lnTo>
                  <a:pt x="126982" y="1447800"/>
                </a:lnTo>
                <a:lnTo>
                  <a:pt x="142835" y="1409700"/>
                </a:lnTo>
                <a:lnTo>
                  <a:pt x="159554" y="1371600"/>
                </a:lnTo>
                <a:lnTo>
                  <a:pt x="177130" y="1320800"/>
                </a:lnTo>
                <a:lnTo>
                  <a:pt x="195551" y="1282700"/>
                </a:lnTo>
                <a:lnTo>
                  <a:pt x="214807" y="1244600"/>
                </a:lnTo>
                <a:lnTo>
                  <a:pt x="234887" y="1206500"/>
                </a:lnTo>
                <a:lnTo>
                  <a:pt x="255780" y="1155700"/>
                </a:lnTo>
                <a:lnTo>
                  <a:pt x="277476" y="1117600"/>
                </a:lnTo>
                <a:lnTo>
                  <a:pt x="299964" y="1079500"/>
                </a:lnTo>
                <a:lnTo>
                  <a:pt x="323233" y="1041400"/>
                </a:lnTo>
                <a:lnTo>
                  <a:pt x="347273" y="1003300"/>
                </a:lnTo>
                <a:lnTo>
                  <a:pt x="372072" y="965200"/>
                </a:lnTo>
                <a:lnTo>
                  <a:pt x="397620" y="927100"/>
                </a:lnTo>
                <a:lnTo>
                  <a:pt x="423907" y="889000"/>
                </a:lnTo>
                <a:lnTo>
                  <a:pt x="450921" y="850900"/>
                </a:lnTo>
                <a:lnTo>
                  <a:pt x="478652" y="825500"/>
                </a:lnTo>
                <a:lnTo>
                  <a:pt x="507089" y="787400"/>
                </a:lnTo>
                <a:lnTo>
                  <a:pt x="536222" y="749300"/>
                </a:lnTo>
                <a:lnTo>
                  <a:pt x="566039" y="723900"/>
                </a:lnTo>
                <a:lnTo>
                  <a:pt x="596530" y="685800"/>
                </a:lnTo>
                <a:lnTo>
                  <a:pt x="627685" y="647700"/>
                </a:lnTo>
                <a:lnTo>
                  <a:pt x="659491" y="622300"/>
                </a:lnTo>
                <a:lnTo>
                  <a:pt x="691940" y="584200"/>
                </a:lnTo>
                <a:lnTo>
                  <a:pt x="725020" y="558800"/>
                </a:lnTo>
                <a:lnTo>
                  <a:pt x="758720" y="533400"/>
                </a:lnTo>
                <a:lnTo>
                  <a:pt x="793030" y="495300"/>
                </a:lnTo>
                <a:lnTo>
                  <a:pt x="827938" y="469900"/>
                </a:lnTo>
                <a:lnTo>
                  <a:pt x="863435" y="444500"/>
                </a:lnTo>
                <a:lnTo>
                  <a:pt x="899509" y="419100"/>
                </a:lnTo>
                <a:lnTo>
                  <a:pt x="936150" y="393700"/>
                </a:lnTo>
                <a:lnTo>
                  <a:pt x="1011090" y="342900"/>
                </a:lnTo>
                <a:lnTo>
                  <a:pt x="1088167" y="292100"/>
                </a:lnTo>
                <a:lnTo>
                  <a:pt x="1127481" y="266700"/>
                </a:lnTo>
                <a:lnTo>
                  <a:pt x="1167297" y="254000"/>
                </a:lnTo>
                <a:lnTo>
                  <a:pt x="1248394" y="203200"/>
                </a:lnTo>
                <a:lnTo>
                  <a:pt x="1289653" y="190500"/>
                </a:lnTo>
                <a:lnTo>
                  <a:pt x="1331372" y="165100"/>
                </a:lnTo>
                <a:lnTo>
                  <a:pt x="1459178" y="127000"/>
                </a:lnTo>
                <a:lnTo>
                  <a:pt x="1502627" y="101600"/>
                </a:lnTo>
                <a:lnTo>
                  <a:pt x="1725748" y="38100"/>
                </a:lnTo>
                <a:lnTo>
                  <a:pt x="2668396" y="38100"/>
                </a:lnTo>
                <a:lnTo>
                  <a:pt x="2891517" y="101600"/>
                </a:lnTo>
                <a:lnTo>
                  <a:pt x="2934966" y="127000"/>
                </a:lnTo>
                <a:lnTo>
                  <a:pt x="3062772" y="165100"/>
                </a:lnTo>
                <a:lnTo>
                  <a:pt x="3104490" y="190500"/>
                </a:lnTo>
                <a:lnTo>
                  <a:pt x="3145750" y="203200"/>
                </a:lnTo>
                <a:lnTo>
                  <a:pt x="3226846" y="254000"/>
                </a:lnTo>
                <a:lnTo>
                  <a:pt x="3266663" y="266700"/>
                </a:lnTo>
                <a:lnTo>
                  <a:pt x="3305976" y="292100"/>
                </a:lnTo>
                <a:lnTo>
                  <a:pt x="3383054" y="342900"/>
                </a:lnTo>
                <a:lnTo>
                  <a:pt x="3457993" y="393700"/>
                </a:lnTo>
                <a:lnTo>
                  <a:pt x="3494634" y="419100"/>
                </a:lnTo>
                <a:lnTo>
                  <a:pt x="3530709" y="444500"/>
                </a:lnTo>
                <a:lnTo>
                  <a:pt x="3566205" y="469900"/>
                </a:lnTo>
                <a:lnTo>
                  <a:pt x="3601114" y="495300"/>
                </a:lnTo>
                <a:lnTo>
                  <a:pt x="3603902" y="498396"/>
                </a:lnTo>
                <a:lnTo>
                  <a:pt x="3603902" y="3883103"/>
                </a:lnTo>
                <a:lnTo>
                  <a:pt x="3566205" y="3911600"/>
                </a:lnTo>
                <a:lnTo>
                  <a:pt x="3530709" y="3937000"/>
                </a:lnTo>
                <a:lnTo>
                  <a:pt x="3494634" y="3962400"/>
                </a:lnTo>
                <a:lnTo>
                  <a:pt x="3457993" y="3987800"/>
                </a:lnTo>
                <a:lnTo>
                  <a:pt x="3420796" y="4013200"/>
                </a:lnTo>
                <a:lnTo>
                  <a:pt x="3344777" y="4064000"/>
                </a:lnTo>
                <a:lnTo>
                  <a:pt x="3266663" y="4114800"/>
                </a:lnTo>
                <a:lnTo>
                  <a:pt x="3226846" y="4127500"/>
                </a:lnTo>
                <a:lnTo>
                  <a:pt x="3145750" y="4178300"/>
                </a:lnTo>
                <a:lnTo>
                  <a:pt x="3104490" y="4191000"/>
                </a:lnTo>
                <a:lnTo>
                  <a:pt x="3062772" y="4216400"/>
                </a:lnTo>
                <a:lnTo>
                  <a:pt x="2977999" y="4241800"/>
                </a:lnTo>
                <a:lnTo>
                  <a:pt x="2934966" y="4267200"/>
                </a:lnTo>
                <a:lnTo>
                  <a:pt x="2668396" y="4343400"/>
                </a:lnTo>
                <a:close/>
              </a:path>
              <a:path w="3604259" h="4381500">
                <a:moveTo>
                  <a:pt x="2530210" y="4368800"/>
                </a:moveTo>
                <a:lnTo>
                  <a:pt x="1863934" y="4368800"/>
                </a:lnTo>
                <a:lnTo>
                  <a:pt x="1771472" y="4343400"/>
                </a:lnTo>
                <a:lnTo>
                  <a:pt x="2622672" y="4343400"/>
                </a:lnTo>
                <a:lnTo>
                  <a:pt x="2530210" y="4368800"/>
                </a:lnTo>
                <a:close/>
              </a:path>
              <a:path w="3604259" h="4381500">
                <a:moveTo>
                  <a:pt x="2389143" y="4381500"/>
                </a:moveTo>
                <a:lnTo>
                  <a:pt x="2005001" y="4381500"/>
                </a:lnTo>
                <a:lnTo>
                  <a:pt x="1957677" y="4368800"/>
                </a:lnTo>
                <a:lnTo>
                  <a:pt x="2436467" y="4368800"/>
                </a:lnTo>
                <a:lnTo>
                  <a:pt x="2389143" y="4381500"/>
                </a:lnTo>
                <a:close/>
              </a:path>
            </a:pathLst>
          </a:custGeom>
          <a:solidFill>
            <a:srgbClr val="F9F9F9"/>
          </a:solidFill>
        </p:spPr>
        <p:txBody>
          <a:bodyPr wrap="square" lIns="0" tIns="0" rIns="0" bIns="0" rtlCol="0"/>
          <a:lstStyle/>
          <a:p>
            <a:endParaRPr sz="1200"/>
          </a:p>
        </p:txBody>
      </p:sp>
      <p:pic>
        <p:nvPicPr>
          <p:cNvPr id="19" name="bg object 19"/>
          <p:cNvPicPr/>
          <p:nvPr/>
        </p:nvPicPr>
        <p:blipFill>
          <a:blip r:embed="rId3" cstate="email">
            <a:extLst>
              <a:ext uri="{28A0092B-C50C-407E-A947-70E740481C1C}">
                <a14:useLocalDpi xmlns:a14="http://schemas.microsoft.com/office/drawing/2010/main"/>
              </a:ext>
            </a:extLst>
          </a:blip>
          <a:stretch>
            <a:fillRect/>
          </a:stretch>
        </p:blipFill>
        <p:spPr>
          <a:xfrm>
            <a:off x="9956388" y="255992"/>
            <a:ext cx="2235611" cy="2641600"/>
          </a:xfrm>
          <a:prstGeom prst="rect">
            <a:avLst/>
          </a:prstGeom>
        </p:spPr>
      </p:pic>
      <p:pic>
        <p:nvPicPr>
          <p:cNvPr id="20" name="bg object 20"/>
          <p:cNvPicPr/>
          <p:nvPr/>
        </p:nvPicPr>
        <p:blipFill>
          <a:blip r:embed="rId4" cstate="email">
            <a:extLst>
              <a:ext uri="{28A0092B-C50C-407E-A947-70E740481C1C}">
                <a14:useLocalDpi xmlns:a14="http://schemas.microsoft.com/office/drawing/2010/main"/>
              </a:ext>
            </a:extLst>
          </a:blip>
          <a:stretch>
            <a:fillRect/>
          </a:stretch>
        </p:blipFill>
        <p:spPr>
          <a:xfrm>
            <a:off x="10530338" y="4605544"/>
            <a:ext cx="1301749" cy="1269999"/>
          </a:xfrm>
          <a:prstGeom prst="rect">
            <a:avLst/>
          </a:prstGeom>
        </p:spPr>
      </p:pic>
      <p:pic>
        <p:nvPicPr>
          <p:cNvPr id="21" name="bg object 21"/>
          <p:cNvPicPr/>
          <p:nvPr/>
        </p:nvPicPr>
        <p:blipFill>
          <a:blip r:embed="rId5" cstate="email">
            <a:extLst>
              <a:ext uri="{28A0092B-C50C-407E-A947-70E740481C1C}">
                <a14:useLocalDpi xmlns:a14="http://schemas.microsoft.com/office/drawing/2010/main"/>
              </a:ext>
            </a:extLst>
          </a:blip>
          <a:stretch>
            <a:fillRect/>
          </a:stretch>
        </p:blipFill>
        <p:spPr>
          <a:xfrm>
            <a:off x="10530338" y="3228556"/>
            <a:ext cx="1377949" cy="1155699"/>
          </a:xfrm>
          <a:prstGeom prst="rect">
            <a:avLst/>
          </a:prstGeom>
        </p:spPr>
      </p:pic>
      <p:sp>
        <p:nvSpPr>
          <p:cNvPr id="22" name="bg object 22"/>
          <p:cNvSpPr/>
          <p:nvPr/>
        </p:nvSpPr>
        <p:spPr>
          <a:xfrm>
            <a:off x="5707408" y="5930590"/>
            <a:ext cx="1612053" cy="483447"/>
          </a:xfrm>
          <a:custGeom>
            <a:avLst/>
            <a:gdLst/>
            <a:ahLst/>
            <a:cxnLst/>
            <a:rect l="l" t="t" r="r" b="b"/>
            <a:pathLst>
              <a:path w="2418079" h="725170">
                <a:moveTo>
                  <a:pt x="2088949" y="724826"/>
                </a:moveTo>
                <a:lnTo>
                  <a:pt x="330031" y="724826"/>
                </a:lnTo>
                <a:lnTo>
                  <a:pt x="285248" y="721518"/>
                </a:lnTo>
                <a:lnTo>
                  <a:pt x="242296" y="711881"/>
                </a:lnTo>
                <a:lnTo>
                  <a:pt x="201568" y="696346"/>
                </a:lnTo>
                <a:lnTo>
                  <a:pt x="163458" y="675346"/>
                </a:lnTo>
                <a:lnTo>
                  <a:pt x="128359" y="649313"/>
                </a:lnTo>
                <a:lnTo>
                  <a:pt x="96664" y="618678"/>
                </a:lnTo>
                <a:lnTo>
                  <a:pt x="68766" y="583873"/>
                </a:lnTo>
                <a:lnTo>
                  <a:pt x="45059" y="545330"/>
                </a:lnTo>
                <a:lnTo>
                  <a:pt x="25935" y="503481"/>
                </a:lnTo>
                <a:lnTo>
                  <a:pt x="11789" y="458757"/>
                </a:lnTo>
                <a:lnTo>
                  <a:pt x="3013" y="411591"/>
                </a:lnTo>
                <a:lnTo>
                  <a:pt x="0" y="362413"/>
                </a:lnTo>
                <a:lnTo>
                  <a:pt x="3013" y="313236"/>
                </a:lnTo>
                <a:lnTo>
                  <a:pt x="11789" y="266069"/>
                </a:lnTo>
                <a:lnTo>
                  <a:pt x="25935" y="221345"/>
                </a:lnTo>
                <a:lnTo>
                  <a:pt x="45059" y="179496"/>
                </a:lnTo>
                <a:lnTo>
                  <a:pt x="68766" y="140953"/>
                </a:lnTo>
                <a:lnTo>
                  <a:pt x="96664" y="106148"/>
                </a:lnTo>
                <a:lnTo>
                  <a:pt x="128359" y="75513"/>
                </a:lnTo>
                <a:lnTo>
                  <a:pt x="163458" y="49480"/>
                </a:lnTo>
                <a:lnTo>
                  <a:pt x="201568" y="28480"/>
                </a:lnTo>
                <a:lnTo>
                  <a:pt x="242296" y="12945"/>
                </a:lnTo>
                <a:lnTo>
                  <a:pt x="285248" y="3308"/>
                </a:lnTo>
                <a:lnTo>
                  <a:pt x="330031" y="0"/>
                </a:lnTo>
                <a:lnTo>
                  <a:pt x="2088949" y="0"/>
                </a:lnTo>
                <a:lnTo>
                  <a:pt x="2133732" y="3308"/>
                </a:lnTo>
                <a:lnTo>
                  <a:pt x="2176684" y="12945"/>
                </a:lnTo>
                <a:lnTo>
                  <a:pt x="2217412" y="28480"/>
                </a:lnTo>
                <a:lnTo>
                  <a:pt x="2255522" y="49480"/>
                </a:lnTo>
                <a:lnTo>
                  <a:pt x="2290621" y="75513"/>
                </a:lnTo>
                <a:lnTo>
                  <a:pt x="2322317" y="106148"/>
                </a:lnTo>
                <a:lnTo>
                  <a:pt x="2350214" y="140953"/>
                </a:lnTo>
                <a:lnTo>
                  <a:pt x="2373922" y="179496"/>
                </a:lnTo>
                <a:lnTo>
                  <a:pt x="2393045" y="221345"/>
                </a:lnTo>
                <a:lnTo>
                  <a:pt x="2407192" y="266069"/>
                </a:lnTo>
                <a:lnTo>
                  <a:pt x="2415968" y="313236"/>
                </a:lnTo>
                <a:lnTo>
                  <a:pt x="2417976" y="346019"/>
                </a:lnTo>
                <a:lnTo>
                  <a:pt x="2417976" y="378808"/>
                </a:lnTo>
                <a:lnTo>
                  <a:pt x="2407192" y="458757"/>
                </a:lnTo>
                <a:lnTo>
                  <a:pt x="2393045" y="503481"/>
                </a:lnTo>
                <a:lnTo>
                  <a:pt x="2373922" y="545330"/>
                </a:lnTo>
                <a:lnTo>
                  <a:pt x="2350214" y="583873"/>
                </a:lnTo>
                <a:lnTo>
                  <a:pt x="2322317" y="618678"/>
                </a:lnTo>
                <a:lnTo>
                  <a:pt x="2290621" y="649313"/>
                </a:lnTo>
                <a:lnTo>
                  <a:pt x="2255522" y="675346"/>
                </a:lnTo>
                <a:lnTo>
                  <a:pt x="2217412" y="696346"/>
                </a:lnTo>
                <a:lnTo>
                  <a:pt x="2176684" y="711881"/>
                </a:lnTo>
                <a:lnTo>
                  <a:pt x="2133732" y="721518"/>
                </a:lnTo>
                <a:lnTo>
                  <a:pt x="2088949" y="724826"/>
                </a:lnTo>
                <a:close/>
              </a:path>
            </a:pathLst>
          </a:custGeom>
          <a:solidFill>
            <a:srgbClr val="17A69C"/>
          </a:solidFill>
        </p:spPr>
        <p:txBody>
          <a:bodyPr wrap="square" lIns="0" tIns="0" rIns="0" bIns="0" rtlCol="0"/>
          <a:lstStyle/>
          <a:p>
            <a:endParaRPr sz="12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5/27/26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29609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2560-83DC-6D4C-BD41-E1D050E11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F7CBF-2348-E541-938D-722CA72B5B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54B66-BA21-5644-8169-2A69253751ED}"/>
              </a:ext>
            </a:extLst>
          </p:cNvPr>
          <p:cNvSpPr>
            <a:spLocks noGrp="1"/>
          </p:cNvSpPr>
          <p:nvPr>
            <p:ph type="dt" sz="half" idx="10"/>
          </p:nvPr>
        </p:nvSpPr>
        <p:spPr/>
        <p:txBody>
          <a:bodyPr/>
          <a:lstStyle/>
          <a:p>
            <a:fld id="{B6FEC7C6-6DCF-D34A-893B-E0E2854BD219}" type="datetimeFigureOut">
              <a:rPr lang="en-US" smtClean="0"/>
              <a:t>5/27/26</a:t>
            </a:fld>
            <a:endParaRPr lang="en-US"/>
          </a:p>
        </p:txBody>
      </p:sp>
      <p:sp>
        <p:nvSpPr>
          <p:cNvPr id="5" name="Footer Placeholder 4">
            <a:extLst>
              <a:ext uri="{FF2B5EF4-FFF2-40B4-BE49-F238E27FC236}">
                <a16:creationId xmlns:a16="http://schemas.microsoft.com/office/drawing/2014/main" id="{DCA53A91-49FE-9749-80D4-038B016E6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0B975-5404-4240-9699-6C2088366943}"/>
              </a:ext>
            </a:extLst>
          </p:cNvPr>
          <p:cNvSpPr>
            <a:spLocks noGrp="1"/>
          </p:cNvSpPr>
          <p:nvPr>
            <p:ph type="sldNum" sz="quarter" idx="12"/>
          </p:nvPr>
        </p:nvSpPr>
        <p:spPr/>
        <p:txBody>
          <a:bodyPr/>
          <a:lstStyle/>
          <a:p>
            <a:fld id="{207BDA2E-B25C-6744-AA68-71225938D1F8}" type="slidenum">
              <a:rPr lang="en-US" altLang="en-US" smtClean="0"/>
              <a:pPr/>
              <a:t>‹#›</a:t>
            </a:fld>
            <a:endParaRPr lang="en-US" altLang="en-US"/>
          </a:p>
        </p:txBody>
      </p:sp>
    </p:spTree>
    <p:extLst>
      <p:ext uri="{BB962C8B-B14F-4D97-AF65-F5344CB8AC3E}">
        <p14:creationId xmlns:p14="http://schemas.microsoft.com/office/powerpoint/2010/main" val="855982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155380-3B4F-4CC2-A6B4-BB22FE53E61F}" type="datetimeFigureOut">
              <a:rPr lang="en-US" smtClean="0"/>
              <a:t>5/27/26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5949A-C1C9-4658-9303-93D6285DCC8A}" type="slidenum">
              <a:rPr lang="en-US" smtClean="0"/>
              <a:t>‹#›</a:t>
            </a:fld>
            <a:endParaRPr lang="en-US"/>
          </a:p>
        </p:txBody>
      </p:sp>
    </p:spTree>
    <p:extLst>
      <p:ext uri="{BB962C8B-B14F-4D97-AF65-F5344CB8AC3E}">
        <p14:creationId xmlns:p14="http://schemas.microsoft.com/office/powerpoint/2010/main" val="3365238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155380-3B4F-4CC2-A6B4-BB22FE53E61F}" type="datetimeFigureOut">
              <a:rPr lang="en-US" smtClean="0"/>
              <a:t>5/27/26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5949A-C1C9-4658-9303-93D6285DCC8A}" type="slidenum">
              <a:rPr lang="en-US" smtClean="0"/>
              <a:t>‹#›</a:t>
            </a:fld>
            <a:endParaRPr lang="en-US"/>
          </a:p>
        </p:txBody>
      </p:sp>
    </p:spTree>
    <p:extLst>
      <p:ext uri="{BB962C8B-B14F-4D97-AF65-F5344CB8AC3E}">
        <p14:creationId xmlns:p14="http://schemas.microsoft.com/office/powerpoint/2010/main" val="3744807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155380-3B4F-4CC2-A6B4-BB22FE53E61F}" type="datetimeFigureOut">
              <a:rPr lang="en-US" smtClean="0"/>
              <a:t>5/27/26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5949A-C1C9-4658-9303-93D6285DCC8A}" type="slidenum">
              <a:rPr lang="en-US" smtClean="0"/>
              <a:t>‹#›</a:t>
            </a:fld>
            <a:endParaRPr lang="en-US"/>
          </a:p>
        </p:txBody>
      </p:sp>
    </p:spTree>
    <p:extLst>
      <p:ext uri="{BB962C8B-B14F-4D97-AF65-F5344CB8AC3E}">
        <p14:creationId xmlns:p14="http://schemas.microsoft.com/office/powerpoint/2010/main" val="631108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155380-3B4F-4CC2-A6B4-BB22FE53E61F}" type="datetimeFigureOut">
              <a:rPr lang="en-US" smtClean="0"/>
              <a:t>5/27/26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5949A-C1C9-4658-9303-93D6285DCC8A}" type="slidenum">
              <a:rPr lang="en-US" smtClean="0"/>
              <a:t>‹#›</a:t>
            </a:fld>
            <a:endParaRPr lang="en-US"/>
          </a:p>
        </p:txBody>
      </p:sp>
    </p:spTree>
    <p:extLst>
      <p:ext uri="{BB962C8B-B14F-4D97-AF65-F5344CB8AC3E}">
        <p14:creationId xmlns:p14="http://schemas.microsoft.com/office/powerpoint/2010/main" val="4117567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155380-3B4F-4CC2-A6B4-BB22FE53E61F}" type="datetimeFigureOut">
              <a:rPr lang="en-US" smtClean="0"/>
              <a:t>5/27/26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45949A-C1C9-4658-9303-93D6285DCC8A}" type="slidenum">
              <a:rPr lang="en-US" smtClean="0"/>
              <a:t>‹#›</a:t>
            </a:fld>
            <a:endParaRPr lang="en-US"/>
          </a:p>
        </p:txBody>
      </p:sp>
    </p:spTree>
    <p:extLst>
      <p:ext uri="{BB962C8B-B14F-4D97-AF65-F5344CB8AC3E}">
        <p14:creationId xmlns:p14="http://schemas.microsoft.com/office/powerpoint/2010/main" val="4052567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155380-3B4F-4CC2-A6B4-BB22FE53E61F}" type="datetimeFigureOut">
              <a:rPr lang="en-US" smtClean="0"/>
              <a:t>5/27/26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45949A-C1C9-4658-9303-93D6285DCC8A}" type="slidenum">
              <a:rPr lang="en-US" smtClean="0"/>
              <a:t>‹#›</a:t>
            </a:fld>
            <a:endParaRPr lang="en-US"/>
          </a:p>
        </p:txBody>
      </p:sp>
    </p:spTree>
    <p:extLst>
      <p:ext uri="{BB962C8B-B14F-4D97-AF65-F5344CB8AC3E}">
        <p14:creationId xmlns:p14="http://schemas.microsoft.com/office/powerpoint/2010/main" val="2881525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155380-3B4F-4CC2-A6B4-BB22FE53E61F}" type="datetimeFigureOut">
              <a:rPr lang="en-US" smtClean="0"/>
              <a:t>5/27/26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45949A-C1C9-4658-9303-93D6285DCC8A}" type="slidenum">
              <a:rPr lang="en-US" smtClean="0"/>
              <a:t>‹#›</a:t>
            </a:fld>
            <a:endParaRPr lang="en-US"/>
          </a:p>
        </p:txBody>
      </p:sp>
    </p:spTree>
    <p:extLst>
      <p:ext uri="{BB962C8B-B14F-4D97-AF65-F5344CB8AC3E}">
        <p14:creationId xmlns:p14="http://schemas.microsoft.com/office/powerpoint/2010/main" val="3827353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155380-3B4F-4CC2-A6B4-BB22FE53E61F}" type="datetimeFigureOut">
              <a:rPr lang="en-US" smtClean="0"/>
              <a:t>5/27/26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5949A-C1C9-4658-9303-93D6285DCC8A}" type="slidenum">
              <a:rPr lang="en-US" smtClean="0"/>
              <a:t>‹#›</a:t>
            </a:fld>
            <a:endParaRPr lang="en-US"/>
          </a:p>
        </p:txBody>
      </p:sp>
    </p:spTree>
    <p:extLst>
      <p:ext uri="{BB962C8B-B14F-4D97-AF65-F5344CB8AC3E}">
        <p14:creationId xmlns:p14="http://schemas.microsoft.com/office/powerpoint/2010/main" val="3247790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155380-3B4F-4CC2-A6B4-BB22FE53E61F}" type="datetimeFigureOut">
              <a:rPr lang="en-US" smtClean="0"/>
              <a:t>5/27/26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5949A-C1C9-4658-9303-93D6285DCC8A}" type="slidenum">
              <a:rPr lang="en-US" smtClean="0"/>
              <a:t>‹#›</a:t>
            </a:fld>
            <a:endParaRPr lang="en-US"/>
          </a:p>
        </p:txBody>
      </p:sp>
    </p:spTree>
    <p:extLst>
      <p:ext uri="{BB962C8B-B14F-4D97-AF65-F5344CB8AC3E}">
        <p14:creationId xmlns:p14="http://schemas.microsoft.com/office/powerpoint/2010/main" val="429092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155380-3B4F-4CC2-A6B4-BB22FE53E61F}" type="datetimeFigureOut">
              <a:rPr lang="en-US" smtClean="0"/>
              <a:t>5/27/26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5949A-C1C9-4658-9303-93D6285DCC8A}" type="slidenum">
              <a:rPr lang="en-US" smtClean="0"/>
              <a:t>‹#›</a:t>
            </a:fld>
            <a:endParaRPr lang="en-US"/>
          </a:p>
        </p:txBody>
      </p:sp>
    </p:spTree>
    <p:extLst>
      <p:ext uri="{BB962C8B-B14F-4D97-AF65-F5344CB8AC3E}">
        <p14:creationId xmlns:p14="http://schemas.microsoft.com/office/powerpoint/2010/main" val="2802501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E42F-8443-9A40-8450-36EBF39EAD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37A2A0-599B-7B47-87B9-00333A2CC8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F27D6E-9588-1746-8608-D066B48D2582}"/>
              </a:ext>
            </a:extLst>
          </p:cNvPr>
          <p:cNvSpPr>
            <a:spLocks noGrp="1"/>
          </p:cNvSpPr>
          <p:nvPr>
            <p:ph type="dt" sz="half" idx="10"/>
          </p:nvPr>
        </p:nvSpPr>
        <p:spPr/>
        <p:txBody>
          <a:bodyPr/>
          <a:lstStyle/>
          <a:p>
            <a:fld id="{B6FEC7C6-6DCF-D34A-893B-E0E2854BD219}" type="datetimeFigureOut">
              <a:rPr lang="en-US" smtClean="0"/>
              <a:t>5/27/26</a:t>
            </a:fld>
            <a:endParaRPr lang="en-US"/>
          </a:p>
        </p:txBody>
      </p:sp>
      <p:sp>
        <p:nvSpPr>
          <p:cNvPr id="5" name="Footer Placeholder 4">
            <a:extLst>
              <a:ext uri="{FF2B5EF4-FFF2-40B4-BE49-F238E27FC236}">
                <a16:creationId xmlns:a16="http://schemas.microsoft.com/office/drawing/2014/main" id="{63BA337A-8F33-EB4B-A6D2-28B7CB031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388E8-DA63-B446-9656-3DB4B472DC59}"/>
              </a:ext>
            </a:extLst>
          </p:cNvPr>
          <p:cNvSpPr>
            <a:spLocks noGrp="1"/>
          </p:cNvSpPr>
          <p:nvPr>
            <p:ph type="sldNum" sz="quarter" idx="12"/>
          </p:nvPr>
        </p:nvSpPr>
        <p:spPr/>
        <p:txBody>
          <a:bodyPr/>
          <a:lstStyle/>
          <a:p>
            <a:fld id="{360FA794-8B27-DB4C-8306-BE35526CE470}" type="slidenum">
              <a:rPr lang="en-US" altLang="en-US" smtClean="0"/>
              <a:pPr/>
              <a:t>‹#›</a:t>
            </a:fld>
            <a:endParaRPr lang="en-US" altLang="en-US"/>
          </a:p>
        </p:txBody>
      </p:sp>
    </p:spTree>
    <p:extLst>
      <p:ext uri="{BB962C8B-B14F-4D97-AF65-F5344CB8AC3E}">
        <p14:creationId xmlns:p14="http://schemas.microsoft.com/office/powerpoint/2010/main" val="233974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155380-3B4F-4CC2-A6B4-BB22FE53E61F}" type="datetimeFigureOut">
              <a:rPr lang="en-US" smtClean="0"/>
              <a:t>5/27/26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5949A-C1C9-4658-9303-93D6285DCC8A}" type="slidenum">
              <a:rPr lang="en-US" smtClean="0"/>
              <a:t>‹#›</a:t>
            </a:fld>
            <a:endParaRPr lang="en-US"/>
          </a:p>
        </p:txBody>
      </p:sp>
    </p:spTree>
    <p:extLst>
      <p:ext uri="{BB962C8B-B14F-4D97-AF65-F5344CB8AC3E}">
        <p14:creationId xmlns:p14="http://schemas.microsoft.com/office/powerpoint/2010/main" val="821764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dirty="0"/>
              <a:t>Click to add title</a:t>
            </a:r>
          </a:p>
        </p:txBody>
      </p:sp>
    </p:spTree>
    <p:extLst>
      <p:ext uri="{BB962C8B-B14F-4D97-AF65-F5344CB8AC3E}">
        <p14:creationId xmlns:p14="http://schemas.microsoft.com/office/powerpoint/2010/main" val="2777493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dirty="0"/>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dirty="0"/>
              <a:t>Click to add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29067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dirty="0"/>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1391478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dirty="0"/>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1547334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dirty="0"/>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dirty="0"/>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52617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dirty="0"/>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2024395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dirty="0"/>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9291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dirty="0"/>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dirty="0"/>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551213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dirty="0"/>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dirty="0"/>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dirty="0"/>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endParaRPr lang="en-US" dirty="0"/>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endParaRPr lang="en-US" dirty="0"/>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95193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F5C8-2FBF-EF48-9B5D-A32EBFB6DB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F4EC8-843E-7441-9361-ACF4DA7446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7B7A95-4567-1744-9CE4-5F6AE6F71B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B344F-1BFA-C64D-B857-2BF9CAE3A9C4}"/>
              </a:ext>
            </a:extLst>
          </p:cNvPr>
          <p:cNvSpPr>
            <a:spLocks noGrp="1"/>
          </p:cNvSpPr>
          <p:nvPr>
            <p:ph type="dt" sz="half" idx="10"/>
          </p:nvPr>
        </p:nvSpPr>
        <p:spPr/>
        <p:txBody>
          <a:bodyPr/>
          <a:lstStyle/>
          <a:p>
            <a:fld id="{10AC9CB6-5CF4-6249-B9EF-552088FE0F75}" type="datetimeFigureOut">
              <a:rPr lang="en-US" altLang="en-US" smtClean="0"/>
              <a:pPr/>
              <a:t>5/27/26</a:t>
            </a:fld>
            <a:endParaRPr lang="en-US" altLang="en-US"/>
          </a:p>
        </p:txBody>
      </p:sp>
      <p:sp>
        <p:nvSpPr>
          <p:cNvPr id="6" name="Footer Placeholder 5">
            <a:extLst>
              <a:ext uri="{FF2B5EF4-FFF2-40B4-BE49-F238E27FC236}">
                <a16:creationId xmlns:a16="http://schemas.microsoft.com/office/drawing/2014/main" id="{DAF5E0C6-4862-E740-85A9-55B33C68DB4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1FA4F67-70CD-6D43-B7A0-59D2192DC594}"/>
              </a:ext>
            </a:extLst>
          </p:cNvPr>
          <p:cNvSpPr>
            <a:spLocks noGrp="1"/>
          </p:cNvSpPr>
          <p:nvPr>
            <p:ph type="sldNum" sz="quarter" idx="12"/>
          </p:nvPr>
        </p:nvSpPr>
        <p:spPr/>
        <p:txBody>
          <a:bodyPr/>
          <a:lstStyle/>
          <a:p>
            <a:fld id="{5AC28151-8D29-3C45-9597-E09F557F884A}" type="slidenum">
              <a:rPr lang="en-US" altLang="en-US" smtClean="0"/>
              <a:pPr/>
              <a:t>‹#›</a:t>
            </a:fld>
            <a:endParaRPr lang="en-US" altLang="en-US"/>
          </a:p>
        </p:txBody>
      </p:sp>
    </p:spTree>
    <p:extLst>
      <p:ext uri="{BB962C8B-B14F-4D97-AF65-F5344CB8AC3E}">
        <p14:creationId xmlns:p14="http://schemas.microsoft.com/office/powerpoint/2010/main" val="2685137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70445" y="314191"/>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600">
                <a:solidFill>
                  <a:schemeClr val="accent6"/>
                </a:solidFill>
              </a:defRPr>
            </a:lvl1pPr>
          </a:lstStyle>
          <a:p>
            <a:r>
              <a:rPr lang="en-US" dirty="0"/>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dirty="0"/>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71115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dirty="0"/>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dirty="0"/>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Tree>
    <p:extLst>
      <p:ext uri="{BB962C8B-B14F-4D97-AF65-F5344CB8AC3E}">
        <p14:creationId xmlns:p14="http://schemas.microsoft.com/office/powerpoint/2010/main" val="3586737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dirty="0"/>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14729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dirty="0"/>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650044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p:txBody>
          <a:bodyPr anchor="ctr" anchorCtr="0"/>
          <a:lstStyle/>
          <a:p>
            <a:r>
              <a:rPr lang="en-US" dirty="0"/>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986409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71447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a:xfrm>
            <a:off x="758952" y="758952"/>
            <a:ext cx="3932237" cy="1524662"/>
          </a:xfrm>
        </p:spPr>
        <p:txBody>
          <a:bodyPr anchor="b"/>
          <a:lstStyle>
            <a:lvl1pPr>
              <a:lnSpc>
                <a:spcPct val="100000"/>
              </a:lnSpc>
              <a:defRPr sz="3200"/>
            </a:lvl1pPr>
          </a:lstStyle>
          <a:p>
            <a:r>
              <a:rPr lang="en-US" dirty="0"/>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
        <p:nvSpPr>
          <p:cNvPr id="4" name="Text Placeholder 3"/>
          <p:cNvSpPr>
            <a:spLocks noGrp="1"/>
          </p:cNvSpPr>
          <p:nvPr>
            <p:ph type="body" sz="half" idx="2" hasCustomPrompt="1"/>
          </p:nvPr>
        </p:nvSpPr>
        <p:spPr>
          <a:xfrm>
            <a:off x="758952" y="2286000"/>
            <a:ext cx="3932237" cy="3567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Content Placeholder 2"/>
          <p:cNvSpPr>
            <a:spLocks noGrp="1"/>
          </p:cNvSpPr>
          <p:nvPr>
            <p:ph idx="1" hasCustomPrompt="1"/>
          </p:nvPr>
        </p:nvSpPr>
        <p:spPr>
          <a:xfrm>
            <a:off x="5183187" y="741459"/>
            <a:ext cx="6242839" cy="5119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4363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a:xfrm>
            <a:off x="760938" y="755372"/>
            <a:ext cx="3931920" cy="1527048"/>
          </a:xfrm>
        </p:spPr>
        <p:txBody>
          <a:bodyPr anchor="b"/>
          <a:lstStyle>
            <a:lvl1pPr>
              <a:lnSpc>
                <a:spcPct val="100000"/>
              </a:lnSpc>
              <a:defRPr sz="3200"/>
            </a:lvl1pPr>
          </a:lstStyle>
          <a:p>
            <a:r>
              <a:rPr lang="en-US" dirty="0"/>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
        <p:nvSpPr>
          <p:cNvPr id="4" name="Text Placeholder 3"/>
          <p:cNvSpPr>
            <a:spLocks noGrp="1"/>
          </p:cNvSpPr>
          <p:nvPr>
            <p:ph type="body" sz="half" idx="2" hasCustomPrompt="1"/>
          </p:nvPr>
        </p:nvSpPr>
        <p:spPr>
          <a:xfrm>
            <a:off x="760938" y="2286001"/>
            <a:ext cx="39319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Picture Placeholder 2"/>
          <p:cNvSpPr>
            <a:spLocks noGrp="1" noChangeAspect="1"/>
          </p:cNvSpPr>
          <p:nvPr>
            <p:ph type="pic" idx="1" hasCustomPrompt="1"/>
          </p:nvPr>
        </p:nvSpPr>
        <p:spPr>
          <a:xfrm>
            <a:off x="5262700" y="987425"/>
            <a:ext cx="6172200" cy="4873625"/>
          </a:xfrm>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Tree>
    <p:extLst>
      <p:ext uri="{BB962C8B-B14F-4D97-AF65-F5344CB8AC3E}">
        <p14:creationId xmlns:p14="http://schemas.microsoft.com/office/powerpoint/2010/main" val="101548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4099-8D98-7647-8A10-E1DC1FBC31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5DA45B-A21E-DD4F-B719-CA42E324D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0EB0C4-F725-7B48-9923-F200A58E68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2FE52E-8294-1D43-A5A5-A5995F7DA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808A55-BEA7-864A-8C39-2E713470D8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AD0362-8F21-3348-BB86-9A36A4AEFD89}"/>
              </a:ext>
            </a:extLst>
          </p:cNvPr>
          <p:cNvSpPr>
            <a:spLocks noGrp="1"/>
          </p:cNvSpPr>
          <p:nvPr>
            <p:ph type="dt" sz="half" idx="10"/>
          </p:nvPr>
        </p:nvSpPr>
        <p:spPr/>
        <p:txBody>
          <a:bodyPr/>
          <a:lstStyle/>
          <a:p>
            <a:fld id="{B6FEC7C6-6DCF-D34A-893B-E0E2854BD219}" type="datetimeFigureOut">
              <a:rPr lang="en-US" smtClean="0"/>
              <a:t>5/27/26</a:t>
            </a:fld>
            <a:endParaRPr lang="en-US"/>
          </a:p>
        </p:txBody>
      </p:sp>
      <p:sp>
        <p:nvSpPr>
          <p:cNvPr id="8" name="Footer Placeholder 7">
            <a:extLst>
              <a:ext uri="{FF2B5EF4-FFF2-40B4-BE49-F238E27FC236}">
                <a16:creationId xmlns:a16="http://schemas.microsoft.com/office/drawing/2014/main" id="{E0ADC56D-F2BF-3F43-A497-82F51200B5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F76180-BA15-4349-B8A4-8DB216798169}"/>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1287220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93F9-F48F-C440-9D2F-4831F47965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38115B-C93D-C948-9F12-A3B2FDA4A392}"/>
              </a:ext>
            </a:extLst>
          </p:cNvPr>
          <p:cNvSpPr>
            <a:spLocks noGrp="1"/>
          </p:cNvSpPr>
          <p:nvPr>
            <p:ph type="dt" sz="half" idx="10"/>
          </p:nvPr>
        </p:nvSpPr>
        <p:spPr/>
        <p:txBody>
          <a:bodyPr/>
          <a:lstStyle/>
          <a:p>
            <a:fld id="{B6FEC7C6-6DCF-D34A-893B-E0E2854BD219}" type="datetimeFigureOut">
              <a:rPr lang="en-US" smtClean="0"/>
              <a:t>5/27/26</a:t>
            </a:fld>
            <a:endParaRPr lang="en-US"/>
          </a:p>
        </p:txBody>
      </p:sp>
      <p:sp>
        <p:nvSpPr>
          <p:cNvPr id="4" name="Footer Placeholder 3">
            <a:extLst>
              <a:ext uri="{FF2B5EF4-FFF2-40B4-BE49-F238E27FC236}">
                <a16:creationId xmlns:a16="http://schemas.microsoft.com/office/drawing/2014/main" id="{AFBEC1E6-3467-314C-9AC9-6CFF166A34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16AC5-FCAC-5249-9547-70BEE0A77A4C}"/>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2881792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1223F5-FAB8-1B4A-A48E-A23D719507D3}"/>
              </a:ext>
            </a:extLst>
          </p:cNvPr>
          <p:cNvSpPr>
            <a:spLocks noGrp="1"/>
          </p:cNvSpPr>
          <p:nvPr>
            <p:ph type="dt" sz="half" idx="10"/>
          </p:nvPr>
        </p:nvSpPr>
        <p:spPr/>
        <p:txBody>
          <a:bodyPr/>
          <a:lstStyle/>
          <a:p>
            <a:fld id="{91E7C0AB-9F2D-4949-9ADF-A80DB85B129D}" type="datetimeFigureOut">
              <a:rPr lang="en-US" altLang="en-US" smtClean="0"/>
              <a:pPr/>
              <a:t>5/27/26</a:t>
            </a:fld>
            <a:endParaRPr lang="en-US" altLang="en-US"/>
          </a:p>
        </p:txBody>
      </p:sp>
      <p:sp>
        <p:nvSpPr>
          <p:cNvPr id="3" name="Footer Placeholder 2">
            <a:extLst>
              <a:ext uri="{FF2B5EF4-FFF2-40B4-BE49-F238E27FC236}">
                <a16:creationId xmlns:a16="http://schemas.microsoft.com/office/drawing/2014/main" id="{031F4AB5-FD86-A04F-B000-D58759F1E7F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8A7BEAC2-533D-5945-B040-28C31148F64C}"/>
              </a:ext>
            </a:extLst>
          </p:cNvPr>
          <p:cNvSpPr>
            <a:spLocks noGrp="1"/>
          </p:cNvSpPr>
          <p:nvPr>
            <p:ph type="sldNum" sz="quarter" idx="12"/>
          </p:nvPr>
        </p:nvSpPr>
        <p:spPr/>
        <p:txBody>
          <a:bodyPr/>
          <a:lstStyle/>
          <a:p>
            <a:fld id="{4AC225C6-3888-074D-859E-9DF968371E1E}" type="slidenum">
              <a:rPr lang="en-US" altLang="en-US" smtClean="0"/>
              <a:pPr/>
              <a:t>‹#›</a:t>
            </a:fld>
            <a:endParaRPr lang="en-US" altLang="en-US"/>
          </a:p>
        </p:txBody>
      </p:sp>
    </p:spTree>
    <p:extLst>
      <p:ext uri="{BB962C8B-B14F-4D97-AF65-F5344CB8AC3E}">
        <p14:creationId xmlns:p14="http://schemas.microsoft.com/office/powerpoint/2010/main" val="1709927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0825-DF93-2647-BAC7-775112AD2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9194C-A7F9-414D-AB83-36B8C5166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832FED-39BD-AD45-AD11-0BEA19478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BF843A-6173-EA48-90E4-2232762BD7BD}"/>
              </a:ext>
            </a:extLst>
          </p:cNvPr>
          <p:cNvSpPr>
            <a:spLocks noGrp="1"/>
          </p:cNvSpPr>
          <p:nvPr>
            <p:ph type="dt" sz="half" idx="10"/>
          </p:nvPr>
        </p:nvSpPr>
        <p:spPr/>
        <p:txBody>
          <a:bodyPr/>
          <a:lstStyle/>
          <a:p>
            <a:fld id="{B6FEC7C6-6DCF-D34A-893B-E0E2854BD219}" type="datetimeFigureOut">
              <a:rPr lang="en-US" smtClean="0"/>
              <a:t>5/27/26</a:t>
            </a:fld>
            <a:endParaRPr lang="en-US"/>
          </a:p>
        </p:txBody>
      </p:sp>
      <p:sp>
        <p:nvSpPr>
          <p:cNvPr id="6" name="Footer Placeholder 5">
            <a:extLst>
              <a:ext uri="{FF2B5EF4-FFF2-40B4-BE49-F238E27FC236}">
                <a16:creationId xmlns:a16="http://schemas.microsoft.com/office/drawing/2014/main" id="{2F55D390-2C59-0F4B-BA1B-13362316A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0F4E4-050B-A048-A04A-EA768FAF7E4C}"/>
              </a:ext>
            </a:extLst>
          </p:cNvPr>
          <p:cNvSpPr>
            <a:spLocks noGrp="1"/>
          </p:cNvSpPr>
          <p:nvPr>
            <p:ph type="sldNum" sz="quarter" idx="12"/>
          </p:nvPr>
        </p:nvSpPr>
        <p:spPr/>
        <p:txBody>
          <a:bodyPr/>
          <a:lstStyle/>
          <a:p>
            <a:fld id="{49D11E8B-8973-4E4D-9BAA-CEDB6C321325}" type="slidenum">
              <a:rPr lang="en-US" altLang="en-US" smtClean="0"/>
              <a:pPr/>
              <a:t>‹#›</a:t>
            </a:fld>
            <a:endParaRPr lang="en-US" altLang="en-US"/>
          </a:p>
        </p:txBody>
      </p:sp>
    </p:spTree>
    <p:extLst>
      <p:ext uri="{BB962C8B-B14F-4D97-AF65-F5344CB8AC3E}">
        <p14:creationId xmlns:p14="http://schemas.microsoft.com/office/powerpoint/2010/main" val="126275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3CA0-57C4-BD4A-8FCB-3D585C213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DF5C60-7807-BF4E-BC50-0E4A0F5E6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ECD9CC-7C52-9D40-8C99-6EB85A7F7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D033FC-2993-814D-828B-9B6090CF1318}"/>
              </a:ext>
            </a:extLst>
          </p:cNvPr>
          <p:cNvSpPr>
            <a:spLocks noGrp="1"/>
          </p:cNvSpPr>
          <p:nvPr>
            <p:ph type="dt" sz="half" idx="10"/>
          </p:nvPr>
        </p:nvSpPr>
        <p:spPr/>
        <p:txBody>
          <a:bodyPr/>
          <a:lstStyle/>
          <a:p>
            <a:fld id="{B6FEC7C6-6DCF-D34A-893B-E0E2854BD219}" type="datetimeFigureOut">
              <a:rPr lang="en-US" smtClean="0"/>
              <a:t>5/27/26</a:t>
            </a:fld>
            <a:endParaRPr lang="en-US"/>
          </a:p>
        </p:txBody>
      </p:sp>
      <p:sp>
        <p:nvSpPr>
          <p:cNvPr id="6" name="Footer Placeholder 5">
            <a:extLst>
              <a:ext uri="{FF2B5EF4-FFF2-40B4-BE49-F238E27FC236}">
                <a16:creationId xmlns:a16="http://schemas.microsoft.com/office/drawing/2014/main" id="{8DA3F478-BB34-7145-9A92-2B589DBB6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2AD06-1CBF-EB47-A81B-14A331AA49EA}"/>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2779999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C10597-8DDC-F649-95E5-996192EC3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8BFBA-9600-3841-BCC9-309F6565A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127AA-19A5-944E-A31A-066EAA1CFF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EC7C6-6DCF-D34A-893B-E0E2854BD219}" type="datetimeFigureOut">
              <a:rPr lang="en-US" smtClean="0"/>
              <a:t>5/27/26</a:t>
            </a:fld>
            <a:endParaRPr lang="en-US"/>
          </a:p>
        </p:txBody>
      </p:sp>
      <p:sp>
        <p:nvSpPr>
          <p:cNvPr id="5" name="Footer Placeholder 4">
            <a:extLst>
              <a:ext uri="{FF2B5EF4-FFF2-40B4-BE49-F238E27FC236}">
                <a16:creationId xmlns:a16="http://schemas.microsoft.com/office/drawing/2014/main" id="{80327C9E-D498-CF4B-9F98-DF1F6E806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387F8B-EFAE-8B4A-A010-2D265661A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497986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5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8CC249"/>
          </a:solidFill>
        </p:spPr>
        <p:txBody>
          <a:bodyPr wrap="square" lIns="0" tIns="0" rIns="0" bIns="0" rtlCol="0"/>
          <a:lstStyle/>
          <a:p>
            <a:endParaRPr sz="1200"/>
          </a:p>
        </p:txBody>
      </p:sp>
      <p:sp>
        <p:nvSpPr>
          <p:cNvPr id="2" name="Holder 2"/>
          <p:cNvSpPr>
            <a:spLocks noGrp="1"/>
          </p:cNvSpPr>
          <p:nvPr>
            <p:ph type="title"/>
          </p:nvPr>
        </p:nvSpPr>
        <p:spPr>
          <a:xfrm>
            <a:off x="5734278" y="465031"/>
            <a:ext cx="3792643" cy="861774"/>
          </a:xfrm>
          <a:prstGeom prst="rect">
            <a:avLst/>
          </a:prstGeom>
        </p:spPr>
        <p:txBody>
          <a:bodyPr wrap="square" lIns="0" tIns="0" rIns="0" bIns="0">
            <a:spAutoFit/>
          </a:bodyPr>
          <a:lstStyle>
            <a:lvl1pPr>
              <a:defRPr sz="5600" b="0" i="0">
                <a:solidFill>
                  <a:schemeClr val="bg1"/>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5/27/26</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8179678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55380-3B4F-4CC2-A6B4-BB22FE53E61F}" type="datetimeFigureOut">
              <a:rPr lang="en-US" smtClean="0"/>
              <a:t>5/27/26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45949A-C1C9-4658-9303-93D6285DCC8A}" type="slidenum">
              <a:rPr lang="en-US" smtClean="0"/>
              <a:t>‹#›</a:t>
            </a:fld>
            <a:endParaRPr lang="en-US"/>
          </a:p>
        </p:txBody>
      </p:sp>
    </p:spTree>
    <p:extLst>
      <p:ext uri="{BB962C8B-B14F-4D97-AF65-F5344CB8AC3E}">
        <p14:creationId xmlns:p14="http://schemas.microsoft.com/office/powerpoint/2010/main" val="70030234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438475" y="457199"/>
            <a:ext cx="987552" cy="244503"/>
          </a:xfrm>
          <a:prstGeom prst="rect">
            <a:avLst/>
          </a:prstGeom>
        </p:spPr>
        <p:txBody>
          <a:bodyPr vert="horz" lIns="91440" tIns="45720" rIns="0" bIns="45720" rtlCol="0" anchor="ctr"/>
          <a:lstStyle>
            <a:lvl1pPr algn="r">
              <a:defRPr sz="1200">
                <a:solidFill>
                  <a:schemeClr val="accent6"/>
                </a:solidFill>
                <a:latin typeface="+mn-lt"/>
                <a:cs typeface="Arial" panose="020B0604020202020204" pitchFamily="34" charset="0"/>
              </a:defRPr>
            </a:lvl1pPr>
          </a:lstStyle>
          <a:p>
            <a:fld id="{48F63A3B-78C7-47BE-AE5E-E10140E04643}" type="slidenum">
              <a:rPr lang="en-US" smtClean="0"/>
              <a:pPr/>
              <a:t>‹#›</a:t>
            </a:fld>
            <a:endParaRPr lang="en-US" dirty="0"/>
          </a:p>
        </p:txBody>
      </p:sp>
      <p:sp>
        <p:nvSpPr>
          <p:cNvPr id="2" name="Title Placeholder 1"/>
          <p:cNvSpPr>
            <a:spLocks noGrp="1"/>
          </p:cNvSpPr>
          <p:nvPr>
            <p:ph type="title"/>
          </p:nvPr>
        </p:nvSpPr>
        <p:spPr>
          <a:xfrm>
            <a:off x="758952" y="731520"/>
            <a:ext cx="10671048" cy="1362057"/>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250610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Lst>
  <p:hf hdr="0" ftr="0" dt="0"/>
  <p:txStyles>
    <p:titleStyle>
      <a:lvl1pPr algn="ctr" defTabSz="914400" rtl="0" eaLnBrk="1" latinLnBrk="0" hangingPunct="1">
        <a:lnSpc>
          <a:spcPts val="4875"/>
        </a:lnSpc>
        <a:spcBef>
          <a:spcPct val="0"/>
        </a:spcBef>
        <a:buNone/>
        <a:defRPr sz="38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6.xml"/><Relationship Id="rId5" Type="http://schemas.openxmlformats.org/officeDocument/2006/relationships/image" Target="../media/image62.jpe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hyperlink" Target="mailto:libbey@sproutalaska.org" TargetMode="External"/><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2.wdp"/><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emf"/><Relationship Id="rId11" Type="http://schemas.openxmlformats.org/officeDocument/2006/relationships/image" Target="../media/image83.emf"/><Relationship Id="rId5" Type="http://schemas.openxmlformats.org/officeDocument/2006/relationships/image" Target="../media/image77.emf"/><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8.PNG"/><Relationship Id="rId7" Type="http://schemas.openxmlformats.org/officeDocument/2006/relationships/diagramLayout" Target="../diagrams/layout1.xml"/><Relationship Id="rId2" Type="http://schemas.openxmlformats.org/officeDocument/2006/relationships/image" Target="../media/image27.PNG"/><Relationship Id="rId1" Type="http://schemas.openxmlformats.org/officeDocument/2006/relationships/slideLayout" Target="../slideLayouts/slideLayout27.xml"/><Relationship Id="rId6" Type="http://schemas.openxmlformats.org/officeDocument/2006/relationships/diagramData" Target="../diagrams/data1.xml"/><Relationship Id="rId5" Type="http://schemas.openxmlformats.org/officeDocument/2006/relationships/image" Target="../media/image30.PNG"/><Relationship Id="rId10" Type="http://schemas.microsoft.com/office/2007/relationships/diagramDrawing" Target="../diagrams/drawing1.xml"/><Relationship Id="rId4" Type="http://schemas.openxmlformats.org/officeDocument/2006/relationships/image" Target="../media/image29.PN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891CF-06E5-E9AC-6330-5C7766FAA21D}"/>
              </a:ext>
            </a:extLst>
          </p:cNvPr>
          <p:cNvSpPr>
            <a:spLocks noGrp="1"/>
          </p:cNvSpPr>
          <p:nvPr>
            <p:ph type="title"/>
          </p:nvPr>
        </p:nvSpPr>
        <p:spPr>
          <a:xfrm>
            <a:off x="0" y="948842"/>
            <a:ext cx="12192000" cy="1522635"/>
          </a:xfrm>
        </p:spPr>
        <p:txBody>
          <a:bodyPr>
            <a:noAutofit/>
          </a:bodyPr>
          <a:lstStyle/>
          <a:p>
            <a:pPr algn="ctr"/>
            <a:r>
              <a:rPr lang="en-US" sz="6600" b="1" dirty="0">
                <a:solidFill>
                  <a:srgbClr val="02698C"/>
                </a:solidFill>
                <a:latin typeface="Source Sans Pro" panose="020B0503030403020204" pitchFamily="34" charset="0"/>
                <a:ea typeface="Source Sans Pro" panose="020B0503030403020204" pitchFamily="34" charset="0"/>
                <a:cs typeface="Beirut" pitchFamily="2" charset="-78"/>
              </a:rPr>
              <a:t>May Partnership Meeting</a:t>
            </a:r>
          </a:p>
        </p:txBody>
      </p:sp>
      <p:sp>
        <p:nvSpPr>
          <p:cNvPr id="5" name="Content Placeholder 2">
            <a:extLst>
              <a:ext uri="{FF2B5EF4-FFF2-40B4-BE49-F238E27FC236}">
                <a16:creationId xmlns:a16="http://schemas.microsoft.com/office/drawing/2014/main" id="{EBD77DD0-0316-9CB1-1EDA-D11FA0E03725}"/>
              </a:ext>
            </a:extLst>
          </p:cNvPr>
          <p:cNvSpPr>
            <a:spLocks noGrp="1"/>
          </p:cNvSpPr>
          <p:nvPr>
            <p:ph idx="1"/>
          </p:nvPr>
        </p:nvSpPr>
        <p:spPr>
          <a:xfrm>
            <a:off x="2894838" y="2471477"/>
            <a:ext cx="6402323" cy="1713495"/>
          </a:xfrm>
          <a:effectLst>
            <a:glow>
              <a:schemeClr val="accent1"/>
            </a:glow>
            <a:outerShdw blurRad="50800" dist="50800" dir="5400000" sx="1000" sy="1000" algn="ctr" rotWithShape="0">
              <a:srgbClr val="000000">
                <a:alpha val="43137"/>
              </a:srgbClr>
            </a:outerShdw>
          </a:effectLst>
        </p:spPr>
        <p:txBody>
          <a:bodyPr>
            <a:normAutofit/>
          </a:bodyPr>
          <a:lstStyle/>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Unalaska, Alaska</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Friday</a:t>
            </a:r>
            <a:r>
              <a:rPr lang="en-US" sz="3200" b="1">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 May 1, </a:t>
            </a: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2026</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12:00-1:30 pm</a:t>
            </a:r>
          </a:p>
        </p:txBody>
      </p:sp>
      <p:sp>
        <p:nvSpPr>
          <p:cNvPr id="8" name="Content Placeholder 2">
            <a:extLst>
              <a:ext uri="{FF2B5EF4-FFF2-40B4-BE49-F238E27FC236}">
                <a16:creationId xmlns:a16="http://schemas.microsoft.com/office/drawing/2014/main" id="{CB20F53D-7A47-28EC-8F56-8477CC7C0591}"/>
              </a:ext>
            </a:extLst>
          </p:cNvPr>
          <p:cNvSpPr txBox="1">
            <a:spLocks/>
          </p:cNvSpPr>
          <p:nvPr/>
        </p:nvSpPr>
        <p:spPr>
          <a:xfrm>
            <a:off x="3228592" y="4254938"/>
            <a:ext cx="5734813" cy="102095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Presented by the All Alaska Pediatric Partnership (A2P2).</a:t>
            </a:r>
          </a:p>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A2P2 transforms systems of care and increases equitable access to health care and related services to ensure all Alaska’s children reach their full potential.</a:t>
            </a:r>
          </a:p>
        </p:txBody>
      </p:sp>
      <p:pic>
        <p:nvPicPr>
          <p:cNvPr id="15" name="Picture 14">
            <a:extLst>
              <a:ext uri="{FF2B5EF4-FFF2-40B4-BE49-F238E27FC236}">
                <a16:creationId xmlns:a16="http://schemas.microsoft.com/office/drawing/2014/main" id="{1050D147-6E8B-05AB-2309-95091E0950AD}"/>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100000"/>
                    </a14:imgEffect>
                    <a14:imgEffect>
                      <a14:saturation sat="188000"/>
                    </a14:imgEffect>
                    <a14:imgEffect>
                      <a14:brightnessContrast bright="5000" contrast="100000"/>
                    </a14:imgEffect>
                  </a14:imgLayer>
                </a14:imgProps>
              </a:ext>
              <a:ext uri="{28A0092B-C50C-407E-A947-70E740481C1C}">
                <a14:useLocalDpi xmlns:a14="http://schemas.microsoft.com/office/drawing/2010/main"/>
              </a:ext>
            </a:extLst>
          </a:blip>
          <a:stretch>
            <a:fillRect/>
          </a:stretch>
        </p:blipFill>
        <p:spPr>
          <a:xfrm>
            <a:off x="8521700" y="5208299"/>
            <a:ext cx="700023" cy="700860"/>
          </a:xfrm>
          <a:prstGeom prst="rect">
            <a:avLst/>
          </a:prstGeom>
        </p:spPr>
      </p:pic>
      <p:sp>
        <p:nvSpPr>
          <p:cNvPr id="17" name="TextBox 16">
            <a:extLst>
              <a:ext uri="{FF2B5EF4-FFF2-40B4-BE49-F238E27FC236}">
                <a16:creationId xmlns:a16="http://schemas.microsoft.com/office/drawing/2014/main" id="{BCF30C85-1811-D5FC-22A0-E05D83844D03}"/>
              </a:ext>
            </a:extLst>
          </p:cNvPr>
          <p:cNvSpPr txBox="1"/>
          <p:nvPr/>
        </p:nvSpPr>
        <p:spPr>
          <a:xfrm>
            <a:off x="3932301" y="5520255"/>
            <a:ext cx="4327398" cy="307777"/>
          </a:xfrm>
          <a:prstGeom prst="rect">
            <a:avLst/>
          </a:prstGeom>
          <a:noFill/>
        </p:spPr>
        <p:txBody>
          <a:bodyPr wrap="square">
            <a:spAutoFit/>
          </a:bodyPr>
          <a:lstStyle/>
          <a:p>
            <a:pPr marL="0" indent="0" algn="ctr">
              <a:buFont typeface="Arial" panose="020B0604020202020204" pitchFamily="34" charset="0"/>
              <a:buNone/>
            </a:pPr>
            <a:r>
              <a:rPr lang="en-US" sz="1400" dirty="0">
                <a:solidFill>
                  <a:srgbClr val="1E84A7"/>
                </a:solidFill>
                <a:latin typeface="Source Sans Pro Light" panose="020B0403030403020204" pitchFamily="34" charset="0"/>
                <a:ea typeface="Source Sans Pro Light" panose="020B0403030403020204" pitchFamily="34" charset="0"/>
              </a:rPr>
              <a:t>Learn more at a2p2.com or by scanning the QR code</a:t>
            </a:r>
          </a:p>
        </p:txBody>
      </p:sp>
      <p:pic>
        <p:nvPicPr>
          <p:cNvPr id="1026" name="Picture 2">
            <a:extLst>
              <a:ext uri="{FF2B5EF4-FFF2-40B4-BE49-F238E27FC236}">
                <a16:creationId xmlns:a16="http://schemas.microsoft.com/office/drawing/2014/main" id="{F888A280-070B-335E-C46D-D782A9B3E9B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51701" y="5909158"/>
            <a:ext cx="948842" cy="94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55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DCEE01-43E7-5C90-1C30-7502AB81324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b="1"/>
              <a:t>Serving Unalaska’s Children &amp; Families</a:t>
            </a:r>
            <a:br>
              <a:rPr lang="en-US" sz="4200"/>
            </a:br>
            <a:endParaRPr lang="en-US" sz="4200"/>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id="{7EBC39CA-E07C-4560-A563-0A76A4184960}"/>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r>
              <a:rPr lang="en-US" sz="1500"/>
              <a:t>Since 1971, Iliuliuk Family and Health Services has been woven into the fabric of life in Unalaska — present for first steps, well-child visits, late-night fevers, and every milestone in between.</a:t>
            </a:r>
          </a:p>
          <a:p>
            <a:pPr marL="0"/>
            <a:r>
              <a:rPr lang="en-US" sz="1500"/>
              <a:t>As a Federally Qualified Health Center and the </a:t>
            </a:r>
            <a:r>
              <a:rPr lang="en-US" sz="1500" b="1"/>
              <a:t>only primary care provider</a:t>
            </a:r>
            <a:r>
              <a:rPr lang="en-US" sz="1500"/>
              <a:t> on Unalaska Island, we are honored to serve children and families with compassionate, comprehensive care 365 days a year.</a:t>
            </a:r>
          </a:p>
          <a:p>
            <a:pPr marL="0"/>
            <a:r>
              <a:rPr lang="en-US" sz="1500"/>
              <a:t>In a place as remarkable as Unalaska, our families deserve a health center that shows up. That's exactly what we've been doing for over 50 years.</a:t>
            </a:r>
          </a:p>
          <a:p>
            <a:endParaRPr lang="en-US" sz="1500"/>
          </a:p>
        </p:txBody>
      </p:sp>
      <p:pic>
        <p:nvPicPr>
          <p:cNvPr id="14" name="Picture 13" descr="A family is gathered, with a young child sitting close to an adult, both dressed in winter attire, while an adult looks at some papers or documents.&#10;&#10;AI-generated content may be incorrect.">
            <a:extLst>
              <a:ext uri="{FF2B5EF4-FFF2-40B4-BE49-F238E27FC236}">
                <a16:creationId xmlns:a16="http://schemas.microsoft.com/office/drawing/2014/main" id="{8CB2CB40-289D-28DE-D947-1004056413E4}"/>
              </a:ext>
            </a:extLst>
          </p:cNvPr>
          <p:cNvPicPr>
            <a:picLocks noChangeAspect="1"/>
          </p:cNvPicPr>
          <p:nvPr/>
        </p:nvPicPr>
        <p:blipFill>
          <a:blip r:embed="rId2" cstate="email">
            <a:extLst>
              <a:ext uri="{28A0092B-C50C-407E-A947-70E740481C1C}">
                <a14:useLocalDpi xmlns:a14="http://schemas.microsoft.com/office/drawing/2010/main"/>
              </a:ext>
            </a:extLst>
          </a:blip>
          <a:srcRect r="-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84862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8604BED-7DA3-A3A0-4666-CFCC976ED4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A9DDD7-672C-35C1-1C62-BB2F78E44DD3}"/>
              </a:ext>
            </a:extLst>
          </p:cNvPr>
          <p:cNvSpPr>
            <a:spLocks noGrp="1"/>
          </p:cNvSpPr>
          <p:nvPr>
            <p:ph type="title"/>
          </p:nvPr>
        </p:nvSpPr>
        <p:spPr>
          <a:xfrm>
            <a:off x="838200" y="2562631"/>
            <a:ext cx="10515600" cy="1732738"/>
          </a:xfrm>
        </p:spPr>
        <p:txBody>
          <a:bodyPr>
            <a:normAutofit/>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Gregory Walter</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Nurse Practitioner (NP)</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1A5CCA3A-93AE-2008-3315-FDA83D666E85}"/>
              </a:ext>
            </a:extLst>
          </p:cNvPr>
          <p:cNvSpPr>
            <a:spLocks noGrp="1"/>
          </p:cNvSpPr>
          <p:nvPr>
            <p:ph idx="1"/>
          </p:nvPr>
        </p:nvSpPr>
        <p:spPr>
          <a:xfrm>
            <a:off x="673100" y="4567378"/>
            <a:ext cx="10845800" cy="575273"/>
          </a:xfrm>
        </p:spPr>
        <p:txBody>
          <a:bodyPr>
            <a:normAutofit/>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Iliuliuk Family &amp; Health Services (IFHS)</a:t>
            </a:r>
          </a:p>
        </p:txBody>
      </p:sp>
    </p:spTree>
    <p:extLst>
      <p:ext uri="{BB962C8B-B14F-4D97-AF65-F5344CB8AC3E}">
        <p14:creationId xmlns:p14="http://schemas.microsoft.com/office/powerpoint/2010/main" val="1863417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FF65-A536-F639-8591-ED024C223308}"/>
              </a:ext>
            </a:extLst>
          </p:cNvPr>
          <p:cNvSpPr>
            <a:spLocks noGrp="1"/>
          </p:cNvSpPr>
          <p:nvPr>
            <p:ph type="ctrTitle"/>
          </p:nvPr>
        </p:nvSpPr>
        <p:spPr>
          <a:xfrm>
            <a:off x="2899790" y="810227"/>
            <a:ext cx="6392421" cy="3831221"/>
          </a:xfrm>
        </p:spPr>
        <p:txBody>
          <a:bodyPr anchor="ctr"/>
          <a:lstStyle/>
          <a:p>
            <a:r>
              <a:rPr lang="en-US" dirty="0" err="1"/>
              <a:t>Iliuliuk</a:t>
            </a:r>
            <a:r>
              <a:rPr lang="en-US" dirty="0"/>
              <a:t> family and health services</a:t>
            </a:r>
            <a:br>
              <a:rPr lang="en-US" dirty="0"/>
            </a:br>
            <a:br>
              <a:rPr lang="en-US" dirty="0"/>
            </a:br>
            <a:r>
              <a:rPr lang="en-US" dirty="0"/>
              <a:t>Greg Walter, NP</a:t>
            </a:r>
          </a:p>
        </p:txBody>
      </p:sp>
    </p:spTree>
    <p:extLst>
      <p:ext uri="{BB962C8B-B14F-4D97-AF65-F5344CB8AC3E}">
        <p14:creationId xmlns:p14="http://schemas.microsoft.com/office/powerpoint/2010/main" val="2202437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1072-4A77-DB4D-DF41-58EADB7DA94E}"/>
              </a:ext>
            </a:extLst>
          </p:cNvPr>
          <p:cNvSpPr>
            <a:spLocks noGrp="1"/>
          </p:cNvSpPr>
          <p:nvPr>
            <p:ph type="title"/>
          </p:nvPr>
        </p:nvSpPr>
        <p:spPr>
          <a:xfrm>
            <a:off x="914400" y="1057274"/>
            <a:ext cx="6583680" cy="1531357"/>
          </a:xfrm>
        </p:spPr>
        <p:txBody>
          <a:bodyPr/>
          <a:lstStyle/>
          <a:p>
            <a:r>
              <a:rPr lang="en-US" dirty="0"/>
              <a:t>agenda</a:t>
            </a:r>
          </a:p>
        </p:txBody>
      </p:sp>
      <p:sp>
        <p:nvSpPr>
          <p:cNvPr id="3" name="Content Placeholder 2">
            <a:extLst>
              <a:ext uri="{FF2B5EF4-FFF2-40B4-BE49-F238E27FC236}">
                <a16:creationId xmlns:a16="http://schemas.microsoft.com/office/drawing/2014/main" id="{D4D22962-3C7F-E480-5C35-7F4860A098E1}"/>
              </a:ext>
            </a:extLst>
          </p:cNvPr>
          <p:cNvSpPr>
            <a:spLocks noGrp="1"/>
          </p:cNvSpPr>
          <p:nvPr>
            <p:ph idx="1"/>
          </p:nvPr>
        </p:nvSpPr>
        <p:spPr>
          <a:xfrm>
            <a:off x="914400" y="2834640"/>
            <a:ext cx="8002172" cy="3207344"/>
          </a:xfrm>
        </p:spPr>
        <p:txBody>
          <a:bodyPr vert="horz" lIns="91440" tIns="0" rIns="91440" bIns="0" rtlCol="0" anchor="t">
            <a:normAutofit/>
          </a:bodyPr>
          <a:lstStyle/>
          <a:p>
            <a:r>
              <a:rPr lang="en-US" sz="3200"/>
              <a:t>Strengthening pediatric care in Unalaska</a:t>
            </a:r>
            <a:endParaRPr lang="en-US" sz="3200">
              <a:cs typeface="Sabon Next LT"/>
            </a:endParaRPr>
          </a:p>
          <a:p>
            <a:r>
              <a:rPr lang="en-US" sz="3200">
                <a:cs typeface="Sabon Next LT"/>
              </a:rPr>
              <a:t>2025 Referral overview</a:t>
            </a:r>
          </a:p>
        </p:txBody>
      </p:sp>
    </p:spTree>
    <p:extLst>
      <p:ext uri="{BB962C8B-B14F-4D97-AF65-F5344CB8AC3E}">
        <p14:creationId xmlns:p14="http://schemas.microsoft.com/office/powerpoint/2010/main" val="3913219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5F2D4-C20E-BEBC-1CCF-4449B0456A7E}"/>
              </a:ext>
            </a:extLst>
          </p:cNvPr>
          <p:cNvSpPr>
            <a:spLocks noGrp="1"/>
          </p:cNvSpPr>
          <p:nvPr>
            <p:ph type="title"/>
          </p:nvPr>
        </p:nvSpPr>
        <p:spPr>
          <a:xfrm>
            <a:off x="914400" y="965393"/>
            <a:ext cx="7631709" cy="1091627"/>
          </a:xfrm>
        </p:spPr>
        <p:txBody>
          <a:bodyPr/>
          <a:lstStyle/>
          <a:p>
            <a:r>
              <a:rPr lang="en-US"/>
              <a:t>Partnership with A2P2</a:t>
            </a:r>
            <a:endParaRPr lang="en-US" dirty="0"/>
          </a:p>
        </p:txBody>
      </p:sp>
      <p:sp>
        <p:nvSpPr>
          <p:cNvPr id="14" name="Content Placeholder 7">
            <a:extLst>
              <a:ext uri="{FF2B5EF4-FFF2-40B4-BE49-F238E27FC236}">
                <a16:creationId xmlns:a16="http://schemas.microsoft.com/office/drawing/2014/main" id="{749C7CD1-A9AA-49E3-6734-AD9546F2DF5B}"/>
              </a:ext>
            </a:extLst>
          </p:cNvPr>
          <p:cNvSpPr>
            <a:spLocks noGrp="1"/>
          </p:cNvSpPr>
          <p:nvPr>
            <p:ph sz="half" idx="15"/>
          </p:nvPr>
        </p:nvSpPr>
        <p:spPr>
          <a:xfrm>
            <a:off x="914400" y="2303463"/>
            <a:ext cx="7878396" cy="4143375"/>
          </a:xfrm>
        </p:spPr>
        <p:txBody>
          <a:bodyPr vert="horz" lIns="91440" tIns="0" rIns="91440" bIns="0" rtlCol="0" anchor="t">
            <a:normAutofit/>
          </a:bodyPr>
          <a:lstStyle/>
          <a:p>
            <a:pPr>
              <a:buFont typeface="Arial"/>
              <a:buChar char="•"/>
            </a:pPr>
            <a:r>
              <a:rPr lang="en-US" sz="3200">
                <a:cs typeface="Sabon Next LT"/>
              </a:rPr>
              <a:t>Monthly care coordination meetings</a:t>
            </a:r>
            <a:endParaRPr lang="en-US" sz="3200" dirty="0">
              <a:cs typeface="Sabon Next LT"/>
            </a:endParaRPr>
          </a:p>
          <a:p>
            <a:pPr>
              <a:buFont typeface="Arial"/>
              <a:buChar char="•"/>
            </a:pPr>
            <a:r>
              <a:rPr lang="en-US" sz="3200">
                <a:cs typeface="Sabon Next LT"/>
              </a:rPr>
              <a:t>Facilitates access to pediatric specialists</a:t>
            </a:r>
          </a:p>
          <a:p>
            <a:pPr>
              <a:buFont typeface="Arial"/>
              <a:buChar char="•"/>
            </a:pPr>
            <a:r>
              <a:rPr lang="en-US" sz="3200" dirty="0">
                <a:cs typeface="Sabon Next LT"/>
              </a:rPr>
              <a:t>Additional support for patients with complex needs</a:t>
            </a:r>
          </a:p>
        </p:txBody>
      </p:sp>
    </p:spTree>
    <p:extLst>
      <p:ext uri="{BB962C8B-B14F-4D97-AF65-F5344CB8AC3E}">
        <p14:creationId xmlns:p14="http://schemas.microsoft.com/office/powerpoint/2010/main" val="1941619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34A6-22BC-27A4-2C79-EE98A4943B14}"/>
              </a:ext>
            </a:extLst>
          </p:cNvPr>
          <p:cNvSpPr>
            <a:spLocks noGrp="1"/>
          </p:cNvSpPr>
          <p:nvPr>
            <p:ph type="title"/>
          </p:nvPr>
        </p:nvSpPr>
        <p:spPr>
          <a:xfrm>
            <a:off x="561277" y="834635"/>
            <a:ext cx="9264707" cy="1222385"/>
          </a:xfrm>
        </p:spPr>
        <p:txBody>
          <a:bodyPr/>
          <a:lstStyle/>
          <a:p>
            <a:r>
              <a:rPr lang="en-US"/>
              <a:t>Challenges</a:t>
            </a:r>
          </a:p>
        </p:txBody>
      </p:sp>
      <p:sp>
        <p:nvSpPr>
          <p:cNvPr id="16" name="Content Placeholder 4">
            <a:extLst>
              <a:ext uri="{FF2B5EF4-FFF2-40B4-BE49-F238E27FC236}">
                <a16:creationId xmlns:a16="http://schemas.microsoft.com/office/drawing/2014/main" id="{AEF9954A-E263-8A7E-58B1-4D03F7D1BD9B}"/>
              </a:ext>
            </a:extLst>
          </p:cNvPr>
          <p:cNvSpPr>
            <a:spLocks noGrp="1"/>
          </p:cNvSpPr>
          <p:nvPr>
            <p:ph sz="half" idx="2"/>
          </p:nvPr>
        </p:nvSpPr>
        <p:spPr>
          <a:xfrm>
            <a:off x="561278" y="2303028"/>
            <a:ext cx="8474397" cy="3720337"/>
          </a:xfrm>
        </p:spPr>
        <p:txBody>
          <a:bodyPr vert="horz" lIns="91440" tIns="0" rIns="91440" bIns="0" rtlCol="0" anchor="t">
            <a:normAutofit/>
          </a:bodyPr>
          <a:lstStyle/>
          <a:p>
            <a:pPr marL="285750" indent="-285750">
              <a:buFont typeface="Arial,Sans-Serif" panose="020B0604020202020204" pitchFamily="34" charset="0"/>
              <a:buChar char="•"/>
            </a:pPr>
            <a:r>
              <a:rPr lang="en-US" sz="3200" dirty="0">
                <a:cs typeface="Sabon Next LT"/>
              </a:rPr>
              <a:t>Travel often required for specialty care</a:t>
            </a:r>
            <a:endParaRPr lang="en-US" sz="3200" dirty="0">
              <a:solidFill>
                <a:srgbClr val="000000"/>
              </a:solidFill>
              <a:cs typeface="Sabon Next LT"/>
            </a:endParaRPr>
          </a:p>
          <a:p>
            <a:pPr marL="285750" indent="-285750">
              <a:buFont typeface="Arial,Sans-Serif" panose="020B0604020202020204" pitchFamily="34" charset="0"/>
              <a:buChar char="•"/>
            </a:pPr>
            <a:r>
              <a:rPr lang="en-US" sz="3200">
                <a:cs typeface="Sabon Next LT"/>
              </a:rPr>
              <a:t>Delays are common</a:t>
            </a:r>
            <a:endParaRPr lang="en-US" sz="3200">
              <a:solidFill>
                <a:srgbClr val="000000"/>
              </a:solidFill>
              <a:cs typeface="Sabon Next LT"/>
            </a:endParaRPr>
          </a:p>
          <a:p>
            <a:pPr marL="285750" indent="-285750">
              <a:buChar char="•"/>
            </a:pPr>
            <a:r>
              <a:rPr lang="en-US" sz="3200"/>
              <a:t>No pediatrician on island or for consultation</a:t>
            </a:r>
            <a:endParaRPr lang="en-US" sz="3200" dirty="0">
              <a:cs typeface="Sabon Next LT"/>
            </a:endParaRPr>
          </a:p>
          <a:p>
            <a:pPr marL="285750" indent="-285750">
              <a:buChar char="•"/>
            </a:pPr>
            <a:r>
              <a:rPr lang="en-US" sz="3200"/>
              <a:t>No specialists</a:t>
            </a:r>
            <a:endParaRPr lang="en-US" sz="3200" dirty="0">
              <a:cs typeface="Sabon Next LT"/>
            </a:endParaRPr>
          </a:p>
        </p:txBody>
      </p:sp>
    </p:spTree>
    <p:extLst>
      <p:ext uri="{BB962C8B-B14F-4D97-AF65-F5344CB8AC3E}">
        <p14:creationId xmlns:p14="http://schemas.microsoft.com/office/powerpoint/2010/main" val="2468595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43EC8A-1733-CCF7-081F-EB4667CB3285}"/>
              </a:ext>
            </a:extLst>
          </p:cNvPr>
          <p:cNvSpPr>
            <a:spLocks noGrp="1"/>
          </p:cNvSpPr>
          <p:nvPr>
            <p:ph type="title"/>
          </p:nvPr>
        </p:nvSpPr>
        <p:spPr>
          <a:xfrm>
            <a:off x="914400" y="1057274"/>
            <a:ext cx="7843837" cy="1012782"/>
          </a:xfrm>
        </p:spPr>
        <p:txBody>
          <a:bodyPr/>
          <a:lstStyle/>
          <a:p>
            <a:r>
              <a:rPr lang="en-US"/>
              <a:t>2025 Pediatric referrals</a:t>
            </a:r>
          </a:p>
        </p:txBody>
      </p:sp>
      <p:sp>
        <p:nvSpPr>
          <p:cNvPr id="4" name="Content Placeholder 3">
            <a:extLst>
              <a:ext uri="{FF2B5EF4-FFF2-40B4-BE49-F238E27FC236}">
                <a16:creationId xmlns:a16="http://schemas.microsoft.com/office/drawing/2014/main" id="{ACE55D3D-AA24-CF53-6679-29B3C83F7646}"/>
              </a:ext>
            </a:extLst>
          </p:cNvPr>
          <p:cNvSpPr>
            <a:spLocks noGrp="1"/>
          </p:cNvSpPr>
          <p:nvPr>
            <p:ph idx="13"/>
          </p:nvPr>
        </p:nvSpPr>
        <p:spPr>
          <a:xfrm>
            <a:off x="914400" y="2331791"/>
            <a:ext cx="6903076" cy="3721817"/>
          </a:xfrm>
        </p:spPr>
        <p:txBody>
          <a:bodyPr vert="horz" lIns="91440" tIns="0" rIns="91440" bIns="0" rtlCol="0" anchor="t">
            <a:normAutofit/>
          </a:bodyPr>
          <a:lstStyle/>
          <a:p>
            <a:r>
              <a:rPr lang="en-US" sz="3200"/>
              <a:t>Total referrals: 27</a:t>
            </a:r>
            <a:endParaRPr lang="en-US" sz="3200">
              <a:cs typeface="Sabon Next LT"/>
            </a:endParaRPr>
          </a:p>
          <a:p>
            <a:endParaRPr lang="en-US" sz="3200" dirty="0">
              <a:cs typeface="Sabon Next LT"/>
            </a:endParaRPr>
          </a:p>
          <a:p>
            <a:r>
              <a:rPr lang="en-US" sz="3200">
                <a:cs typeface="Sabon Next LT"/>
              </a:rPr>
              <a:t>Includes developmental, behavioral, and specialty care</a:t>
            </a:r>
            <a:endParaRPr lang="en-US" sz="3200" dirty="0">
              <a:cs typeface="Sabon Next LT"/>
            </a:endParaRPr>
          </a:p>
        </p:txBody>
      </p:sp>
      <p:sp>
        <p:nvSpPr>
          <p:cNvPr id="2" name="Slide Number Placeholder 1">
            <a:extLst>
              <a:ext uri="{FF2B5EF4-FFF2-40B4-BE49-F238E27FC236}">
                <a16:creationId xmlns:a16="http://schemas.microsoft.com/office/drawing/2014/main" id="{AB69D854-FB65-0E93-CFE2-041F7C41DD24}"/>
              </a:ext>
            </a:extLst>
          </p:cNvPr>
          <p:cNvSpPr>
            <a:spLocks noGrp="1"/>
          </p:cNvSpPr>
          <p:nvPr>
            <p:ph type="sldNum" sz="quarter" idx="10"/>
          </p:nvPr>
        </p:nvSpPr>
        <p:spPr>
          <a:xfrm>
            <a:off x="10438475" y="457199"/>
            <a:ext cx="987552" cy="47148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600" b="0" i="0" u="none" strike="noStrike" kern="1200" cap="none" spc="0" normalizeH="0" baseline="0" noProof="0" smtClean="0">
                <a:ln>
                  <a:noFill/>
                </a:ln>
                <a:solidFill>
                  <a:srgbClr val="1F2C8F"/>
                </a:solidFill>
                <a:effectLst/>
                <a:uLnTx/>
                <a:uFillTx/>
                <a:latin typeface="Arial Black"/>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dirty="0">
              <a:ln>
                <a:noFill/>
              </a:ln>
              <a:solidFill>
                <a:srgbClr val="1F2C8F"/>
              </a:solidFill>
              <a:effectLst/>
              <a:uLnTx/>
              <a:uFillTx/>
              <a:latin typeface="Arial Black"/>
              <a:ea typeface="+mn-ea"/>
              <a:cs typeface="Arial" panose="020B0604020202020204" pitchFamily="34" charset="0"/>
            </a:endParaRPr>
          </a:p>
        </p:txBody>
      </p:sp>
    </p:spTree>
    <p:extLst>
      <p:ext uri="{BB962C8B-B14F-4D97-AF65-F5344CB8AC3E}">
        <p14:creationId xmlns:p14="http://schemas.microsoft.com/office/powerpoint/2010/main" val="4072101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36FCF6-982C-CC37-9625-3EBFC7E7DD13}"/>
              </a:ext>
            </a:extLst>
          </p:cNvPr>
          <p:cNvSpPr>
            <a:spLocks noGrp="1"/>
          </p:cNvSpPr>
          <p:nvPr>
            <p:ph type="title"/>
          </p:nvPr>
        </p:nvSpPr>
        <p:spPr>
          <a:xfrm>
            <a:off x="1550563" y="1089213"/>
            <a:ext cx="9879437" cy="980844"/>
          </a:xfrm>
        </p:spPr>
        <p:txBody>
          <a:bodyPr/>
          <a:lstStyle/>
          <a:p>
            <a:r>
              <a:rPr lang="en-US"/>
              <a:t>Goals</a:t>
            </a:r>
          </a:p>
        </p:txBody>
      </p:sp>
      <p:sp>
        <p:nvSpPr>
          <p:cNvPr id="4" name="Text Placeholder 3">
            <a:extLst>
              <a:ext uri="{FF2B5EF4-FFF2-40B4-BE49-F238E27FC236}">
                <a16:creationId xmlns:a16="http://schemas.microsoft.com/office/drawing/2014/main" id="{97DCC342-9FD1-7055-EAAC-008DC851B13F}"/>
              </a:ext>
            </a:extLst>
          </p:cNvPr>
          <p:cNvSpPr>
            <a:spLocks noGrp="1"/>
          </p:cNvSpPr>
          <p:nvPr>
            <p:ph type="body" sz="quarter" idx="13"/>
          </p:nvPr>
        </p:nvSpPr>
        <p:spPr>
          <a:xfrm>
            <a:off x="1550564" y="2331958"/>
            <a:ext cx="8262324" cy="3704266"/>
          </a:xfrm>
        </p:spPr>
        <p:txBody>
          <a:bodyPr/>
          <a:lstStyle/>
          <a:p>
            <a:pPr marL="285750" indent="-285750">
              <a:buChar char="•"/>
            </a:pPr>
            <a:r>
              <a:rPr lang="en-US" sz="3200">
                <a:cs typeface="Sabon Next LT"/>
              </a:rPr>
              <a:t>Improve access to care and consultation</a:t>
            </a:r>
          </a:p>
          <a:p>
            <a:pPr marL="285750" indent="-285750">
              <a:buChar char="•"/>
            </a:pPr>
            <a:r>
              <a:rPr lang="en-US" sz="3200">
                <a:cs typeface="Sabon Next LT"/>
              </a:rPr>
              <a:t>Reduce delays</a:t>
            </a:r>
          </a:p>
          <a:p>
            <a:pPr marL="285750" indent="-285750">
              <a:buChar char="•"/>
            </a:pPr>
            <a:r>
              <a:rPr lang="en-US" sz="3200">
                <a:cs typeface="Sabon Next LT"/>
              </a:rPr>
              <a:t>Increase support for Unalaska families</a:t>
            </a:r>
            <a:endParaRPr lang="en-US" sz="3200" dirty="0">
              <a:cs typeface="Sabon Next LT"/>
            </a:endParaRPr>
          </a:p>
        </p:txBody>
      </p:sp>
      <p:sp>
        <p:nvSpPr>
          <p:cNvPr id="2" name="Slide Number Placeholder 1">
            <a:extLst>
              <a:ext uri="{FF2B5EF4-FFF2-40B4-BE49-F238E27FC236}">
                <a16:creationId xmlns:a16="http://schemas.microsoft.com/office/drawing/2014/main" id="{A913EEC9-16E3-6C86-97D0-A7EC7EA09CDA}"/>
              </a:ext>
            </a:extLst>
          </p:cNvPr>
          <p:cNvSpPr>
            <a:spLocks noGrp="1"/>
          </p:cNvSpPr>
          <p:nvPr>
            <p:ph type="sldNum" sz="quarter" idx="10"/>
          </p:nvPr>
        </p:nvSpPr>
        <p:spPr>
          <a:xfrm>
            <a:off x="10358437" y="457199"/>
            <a:ext cx="1067589" cy="47148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600" b="0" i="0" u="none" strike="noStrike" kern="1200" cap="none" spc="0" normalizeH="0" baseline="0" noProof="0" smtClean="0">
                <a:ln>
                  <a:noFill/>
                </a:ln>
                <a:solidFill>
                  <a:srgbClr val="1F2C8F"/>
                </a:solidFill>
                <a:effectLst/>
                <a:uLnTx/>
                <a:uFillTx/>
                <a:latin typeface="Arial Black"/>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dirty="0">
              <a:ln>
                <a:noFill/>
              </a:ln>
              <a:solidFill>
                <a:srgbClr val="1F2C8F"/>
              </a:solidFill>
              <a:effectLst/>
              <a:uLnTx/>
              <a:uFillTx/>
              <a:latin typeface="Arial Black"/>
              <a:ea typeface="+mn-ea"/>
              <a:cs typeface="Arial" panose="020B0604020202020204" pitchFamily="34" charset="0"/>
            </a:endParaRPr>
          </a:p>
        </p:txBody>
      </p:sp>
    </p:spTree>
    <p:extLst>
      <p:ext uri="{BB962C8B-B14F-4D97-AF65-F5344CB8AC3E}">
        <p14:creationId xmlns:p14="http://schemas.microsoft.com/office/powerpoint/2010/main" val="3969996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22C5-0C9E-B582-A8FE-B45E70A01E7F}"/>
              </a:ext>
            </a:extLst>
          </p:cNvPr>
          <p:cNvSpPr>
            <a:spLocks noGrp="1"/>
          </p:cNvSpPr>
          <p:nvPr>
            <p:ph type="ctrTitle"/>
          </p:nvPr>
        </p:nvSpPr>
        <p:spPr>
          <a:xfrm>
            <a:off x="914401" y="188423"/>
            <a:ext cx="5715000" cy="2727709"/>
          </a:xfrm>
        </p:spPr>
        <p:txBody>
          <a:bodyPr/>
          <a:lstStyle/>
          <a:p>
            <a:r>
              <a:rPr lang="en-US" dirty="0"/>
              <a:t>Thank </a:t>
            </a:r>
            <a:r>
              <a:rPr lang="en-US"/>
              <a:t>you!</a:t>
            </a:r>
            <a:endParaRPr lang="en-US" dirty="0"/>
          </a:p>
        </p:txBody>
      </p:sp>
      <p:sp>
        <p:nvSpPr>
          <p:cNvPr id="3" name="Subtitle 2">
            <a:extLst>
              <a:ext uri="{FF2B5EF4-FFF2-40B4-BE49-F238E27FC236}">
                <a16:creationId xmlns:a16="http://schemas.microsoft.com/office/drawing/2014/main" id="{D8B5CEF2-E667-BBB5-2EA6-C06F93B6DE12}"/>
              </a:ext>
            </a:extLst>
          </p:cNvPr>
          <p:cNvSpPr>
            <a:spLocks noGrp="1"/>
          </p:cNvSpPr>
          <p:nvPr>
            <p:ph type="subTitle" idx="1"/>
          </p:nvPr>
        </p:nvSpPr>
        <p:spPr>
          <a:xfrm>
            <a:off x="914401" y="4331191"/>
            <a:ext cx="5715000" cy="2234642"/>
          </a:xfrm>
        </p:spPr>
        <p:txBody>
          <a:bodyPr>
            <a:normAutofit/>
          </a:bodyPr>
          <a:lstStyle/>
          <a:p>
            <a:r>
              <a:rPr lang="en-US" sz="3200"/>
              <a:t>Questions?</a:t>
            </a:r>
            <a:endParaRPr lang="en-US" sz="3200">
              <a:cs typeface="Sabon Next LT"/>
            </a:endParaRPr>
          </a:p>
        </p:txBody>
      </p:sp>
    </p:spTree>
    <p:extLst>
      <p:ext uri="{BB962C8B-B14F-4D97-AF65-F5344CB8AC3E}">
        <p14:creationId xmlns:p14="http://schemas.microsoft.com/office/powerpoint/2010/main" val="1973173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343D58A-81A3-942F-F844-BA9E39306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05503-6160-3BE1-6C7D-5E21692AE052}"/>
              </a:ext>
            </a:extLst>
          </p:cNvPr>
          <p:cNvSpPr>
            <a:spLocks noGrp="1"/>
          </p:cNvSpPr>
          <p:nvPr>
            <p:ph type="title"/>
          </p:nvPr>
        </p:nvSpPr>
        <p:spPr>
          <a:xfrm>
            <a:off x="838200" y="2766218"/>
            <a:ext cx="10515600" cy="1325563"/>
          </a:xfrm>
        </p:spPr>
        <p:txBody>
          <a:bodyPr>
            <a:normAutofit fontScale="90000"/>
          </a:bodyPr>
          <a:lstStyle/>
          <a:p>
            <a:pPr algn="ctr"/>
            <a:r>
              <a:rPr lang="en-US" sz="6000" b="1" dirty="0" err="1">
                <a:solidFill>
                  <a:srgbClr val="02698C"/>
                </a:solidFill>
                <a:latin typeface="Source Sans Pro SemiBold" panose="020B0503030403020204" pitchFamily="34" charset="0"/>
                <a:ea typeface="Source Sans Pro SemiBold" panose="020B0503030403020204" pitchFamily="34" charset="0"/>
              </a:rPr>
              <a:t>LifeMed</a:t>
            </a:r>
            <a:r>
              <a:rPr lang="en-US" sz="6000" b="1" dirty="0">
                <a:solidFill>
                  <a:srgbClr val="02698C"/>
                </a:solidFill>
                <a:latin typeface="Source Sans Pro SemiBold" panose="020B0503030403020204" pitchFamily="34" charset="0"/>
                <a:ea typeface="Source Sans Pro SemiBold" panose="020B0503030403020204" pitchFamily="34" charset="0"/>
              </a:rPr>
              <a:t> Alaska</a:t>
            </a:r>
            <a:br>
              <a:rPr lang="en-US" sz="6000" b="1" dirty="0">
                <a:solidFill>
                  <a:srgbClr val="02698C"/>
                </a:solidFill>
                <a:latin typeface="Source Sans Pro SemiBold" panose="020B0503030403020204" pitchFamily="34" charset="0"/>
                <a:ea typeface="Source Sans Pro SemiBold" panose="020B0503030403020204" pitchFamily="34" charset="0"/>
              </a:rPr>
            </a:b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06DE6ACA-B5DC-DA80-6C04-7BDCBC19C687}"/>
              </a:ext>
            </a:extLst>
          </p:cNvPr>
          <p:cNvSpPr>
            <a:spLocks noGrp="1"/>
          </p:cNvSpPr>
          <p:nvPr>
            <p:ph idx="1"/>
          </p:nvPr>
        </p:nvSpPr>
        <p:spPr>
          <a:xfrm>
            <a:off x="1123950" y="4522833"/>
            <a:ext cx="9944100" cy="697535"/>
          </a:xfrm>
        </p:spPr>
        <p:txBody>
          <a:bodyPr>
            <a:normAutofit/>
          </a:bodyPr>
          <a:lstStyle/>
          <a:p>
            <a:pPr marL="0" indent="0" algn="ctr">
              <a:buNone/>
            </a:pPr>
            <a:endParaRPr lang="en-US" dirty="0">
              <a:solidFill>
                <a:srgbClr val="02698C"/>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01113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D2EB-28D1-600F-C7E9-C8DBC4866AEA}"/>
              </a:ext>
            </a:extLst>
          </p:cNvPr>
          <p:cNvSpPr>
            <a:spLocks noGrp="1"/>
          </p:cNvSpPr>
          <p:nvPr>
            <p:ph type="title"/>
          </p:nvPr>
        </p:nvSpPr>
        <p:spPr>
          <a:xfrm>
            <a:off x="838200" y="464517"/>
            <a:ext cx="10515600" cy="729801"/>
          </a:xfrm>
        </p:spPr>
        <p:txBody>
          <a:bodyPr/>
          <a:lstStyle/>
          <a:p>
            <a:r>
              <a:rPr lang="en-US" b="1" dirty="0">
                <a:solidFill>
                  <a:srgbClr val="02698C"/>
                </a:solidFill>
                <a:latin typeface="Source Sans Pro SemiBold" panose="020B0503030403020204" pitchFamily="34" charset="0"/>
                <a:ea typeface="Source Sans Pro SemiBold" panose="020B0503030403020204" pitchFamily="34" charset="0"/>
              </a:rPr>
              <a:t>Agenda</a:t>
            </a:r>
          </a:p>
        </p:txBody>
      </p:sp>
      <p:sp>
        <p:nvSpPr>
          <p:cNvPr id="3" name="Content Placeholder 2">
            <a:extLst>
              <a:ext uri="{FF2B5EF4-FFF2-40B4-BE49-F238E27FC236}">
                <a16:creationId xmlns:a16="http://schemas.microsoft.com/office/drawing/2014/main" id="{70A09E35-D95B-0B09-9181-A30FF7902C68}"/>
              </a:ext>
            </a:extLst>
          </p:cNvPr>
          <p:cNvSpPr>
            <a:spLocks noGrp="1"/>
          </p:cNvSpPr>
          <p:nvPr>
            <p:ph idx="1"/>
          </p:nvPr>
        </p:nvSpPr>
        <p:spPr>
          <a:xfrm>
            <a:off x="838200" y="1094875"/>
            <a:ext cx="10820399" cy="5438272"/>
          </a:xfrm>
        </p:spPr>
        <p:txBody>
          <a:bodyPr>
            <a:normAutofit fontScale="92500" lnSpcReduction="20000"/>
          </a:bodyPr>
          <a:lstStyle/>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 Welcome!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 Dawn Johnson, </a:t>
            </a:r>
            <a:r>
              <a:rPr lang="en-US" dirty="0" err="1">
                <a:solidFill>
                  <a:srgbClr val="02698C"/>
                </a:solidFill>
                <a:latin typeface="Source Sans Pro" panose="020B0503030403020204" pitchFamily="34" charset="0"/>
                <a:ea typeface="Source Sans Pro" panose="020B0503030403020204" pitchFamily="34" charset="0"/>
              </a:rPr>
              <a:t>Iliuliuk</a:t>
            </a:r>
            <a:r>
              <a:rPr lang="en-US" dirty="0">
                <a:solidFill>
                  <a:srgbClr val="02698C"/>
                </a:solidFill>
                <a:latin typeface="Source Sans Pro" panose="020B0503030403020204" pitchFamily="34" charset="0"/>
                <a:ea typeface="Source Sans Pro" panose="020B0503030403020204" pitchFamily="34" charset="0"/>
              </a:rPr>
              <a:t> Family &amp; Health Services</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Presentations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 Dawn Johnson, </a:t>
            </a:r>
            <a:r>
              <a:rPr lang="en-US" dirty="0" err="1">
                <a:solidFill>
                  <a:srgbClr val="02698C"/>
                </a:solidFill>
                <a:latin typeface="Source Sans Pro" panose="020B0503030403020204" pitchFamily="34" charset="0"/>
                <a:ea typeface="Source Sans Pro" panose="020B0503030403020204" pitchFamily="34" charset="0"/>
              </a:rPr>
              <a:t>Iliuliuk</a:t>
            </a:r>
            <a:r>
              <a:rPr lang="en-US" dirty="0">
                <a:solidFill>
                  <a:srgbClr val="02698C"/>
                </a:solidFill>
                <a:latin typeface="Source Sans Pro" panose="020B0503030403020204" pitchFamily="34" charset="0"/>
                <a:ea typeface="Source Sans Pro" panose="020B0503030403020204" pitchFamily="34" charset="0"/>
              </a:rPr>
              <a:t> Family &amp; Health Services (IFHS)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 Gregory Walter,   Iliuliuk Family &amp; Health Services (IFHS)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 Will Day, </a:t>
            </a:r>
            <a:r>
              <a:rPr lang="en-US" dirty="0" err="1">
                <a:solidFill>
                  <a:srgbClr val="02698C"/>
                </a:solidFill>
                <a:latin typeface="Source Sans Pro" panose="020B0503030403020204" pitchFamily="34" charset="0"/>
                <a:ea typeface="Source Sans Pro" panose="020B0503030403020204" pitchFamily="34" charset="0"/>
              </a:rPr>
              <a:t>LifeMed</a:t>
            </a:r>
            <a:r>
              <a:rPr lang="en-US" dirty="0">
                <a:solidFill>
                  <a:srgbClr val="02698C"/>
                </a:solidFill>
                <a:latin typeface="Source Sans Pro" panose="020B0503030403020204" pitchFamily="34" charset="0"/>
                <a:ea typeface="Source Sans Pro" panose="020B0503030403020204" pitchFamily="34" charset="0"/>
              </a:rPr>
              <a:t> Alaska</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 Marie Schliebe, Aleutian Pribilof Islands Association Head Start (APIA)</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 Karen Kresh, Unalaska Public Library</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 Lynn Crane, </a:t>
            </a:r>
            <a:r>
              <a:rPr lang="en-US" dirty="0" err="1">
                <a:solidFill>
                  <a:srgbClr val="02698C"/>
                </a:solidFill>
                <a:latin typeface="Source Sans Pro" panose="020B0503030403020204" pitchFamily="34" charset="0"/>
                <a:ea typeface="Source Sans Pro" panose="020B0503030403020204" pitchFamily="34" charset="0"/>
              </a:rPr>
              <a:t>Unalaskans</a:t>
            </a:r>
            <a:r>
              <a:rPr lang="en-US" dirty="0">
                <a:solidFill>
                  <a:srgbClr val="02698C"/>
                </a:solidFill>
                <a:latin typeface="Source Sans Pro" panose="020B0503030403020204" pitchFamily="34" charset="0"/>
                <a:ea typeface="Source Sans Pro" panose="020B0503030403020204" pitchFamily="34" charset="0"/>
              </a:rPr>
              <a:t> Against Sexual Assault &amp; Family Violence (USAFV)</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 Libbey Houseman, Sprout Family Services</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Announcements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 Carmen Wenger, A2P2 Director of Programs </a:t>
            </a:r>
          </a:p>
          <a:p>
            <a:pPr>
              <a:lnSpc>
                <a:spcPct val="120000"/>
              </a:lnSpc>
              <a:buFont typeface="Wingdings" pitchFamily="2" charset="2"/>
              <a:buChar char="v"/>
            </a:pPr>
            <a:endParaRPr lang="en-US" dirty="0">
              <a:solidFill>
                <a:srgbClr val="02698C"/>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533928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A194D9-0D56-A3A4-0B1B-E5B8327C24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656080"/>
            <a:ext cx="4035147" cy="2012892"/>
          </a:xfrm>
          <a:prstGeom prst="rect">
            <a:avLst/>
          </a:prstGeom>
        </p:spPr>
      </p:pic>
      <p:pic>
        <p:nvPicPr>
          <p:cNvPr id="5" name="Picture 4">
            <a:extLst>
              <a:ext uri="{FF2B5EF4-FFF2-40B4-BE49-F238E27FC236}">
                <a16:creationId xmlns:a16="http://schemas.microsoft.com/office/drawing/2014/main" id="{26407670-79F5-6B39-7BB3-CEFC096108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31830" y="-92988"/>
            <a:ext cx="8528339" cy="4339864"/>
          </a:xfrm>
          <a:prstGeom prst="rect">
            <a:avLst/>
          </a:prstGeom>
        </p:spPr>
      </p:pic>
      <p:pic>
        <p:nvPicPr>
          <p:cNvPr id="6" name="Picture 5">
            <a:extLst>
              <a:ext uri="{FF2B5EF4-FFF2-40B4-BE49-F238E27FC236}">
                <a16:creationId xmlns:a16="http://schemas.microsoft.com/office/drawing/2014/main" id="{BCA4B385-EAA6-F328-0454-3F00083E98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6235" y="4182679"/>
            <a:ext cx="4805765" cy="2683387"/>
          </a:xfrm>
          <a:prstGeom prst="rect">
            <a:avLst/>
          </a:prstGeom>
        </p:spPr>
      </p:pic>
    </p:spTree>
    <p:extLst>
      <p:ext uri="{BB962C8B-B14F-4D97-AF65-F5344CB8AC3E}">
        <p14:creationId xmlns:p14="http://schemas.microsoft.com/office/powerpoint/2010/main" val="1754437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725093D-4097-6302-A095-F9066CA9F7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961E7-7D18-7684-807D-FF4122975631}"/>
              </a:ext>
            </a:extLst>
          </p:cNvPr>
          <p:cNvSpPr>
            <a:spLocks noGrp="1"/>
          </p:cNvSpPr>
          <p:nvPr>
            <p:ph type="title"/>
          </p:nvPr>
        </p:nvSpPr>
        <p:spPr>
          <a:xfrm>
            <a:off x="838200" y="2560316"/>
            <a:ext cx="10515600" cy="1737367"/>
          </a:xfrm>
        </p:spPr>
        <p:txBody>
          <a:bodyPr>
            <a:normAutofit/>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Marie Schliebe</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3600" b="1" dirty="0">
                <a:solidFill>
                  <a:srgbClr val="02698C"/>
                </a:solidFill>
                <a:latin typeface="Source Sans Pro SemiBold" panose="020B0503030403020204" pitchFamily="34" charset="0"/>
                <a:ea typeface="Source Sans Pro SemiBold" panose="020B0503030403020204" pitchFamily="34" charset="0"/>
              </a:rPr>
              <a:t>Lead Teacher</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74556686-30AC-625B-5693-DD07294BCE43}"/>
              </a:ext>
            </a:extLst>
          </p:cNvPr>
          <p:cNvSpPr>
            <a:spLocks noGrp="1"/>
          </p:cNvSpPr>
          <p:nvPr>
            <p:ph idx="1"/>
          </p:nvPr>
        </p:nvSpPr>
        <p:spPr>
          <a:xfrm>
            <a:off x="673100" y="4567378"/>
            <a:ext cx="10845800" cy="575273"/>
          </a:xfrm>
        </p:spPr>
        <p:txBody>
          <a:bodyPr>
            <a:normAutofit/>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Aleutian Pribilof Islands Association, Head Start</a:t>
            </a:r>
          </a:p>
        </p:txBody>
      </p:sp>
    </p:spTree>
    <p:extLst>
      <p:ext uri="{BB962C8B-B14F-4D97-AF65-F5344CB8AC3E}">
        <p14:creationId xmlns:p14="http://schemas.microsoft.com/office/powerpoint/2010/main" val="103975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E5024A-3254-2F51-70B2-0655B18B644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
            <a:ext cx="12191979" cy="6858000"/>
          </a:xfrm>
          <a:prstGeom prst="rect">
            <a:avLst/>
          </a:prstGeom>
        </p:spPr>
      </p:pic>
    </p:spTree>
    <p:extLst>
      <p:ext uri="{BB962C8B-B14F-4D97-AF65-F5344CB8AC3E}">
        <p14:creationId xmlns:p14="http://schemas.microsoft.com/office/powerpoint/2010/main" val="3222217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330C8E-DC6F-35F2-B461-BF05A9254D9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
            <a:ext cx="12191979" cy="6858000"/>
          </a:xfrm>
          <a:prstGeom prst="rect">
            <a:avLst/>
          </a:prstGeom>
        </p:spPr>
      </p:pic>
    </p:spTree>
    <p:extLst>
      <p:ext uri="{BB962C8B-B14F-4D97-AF65-F5344CB8AC3E}">
        <p14:creationId xmlns:p14="http://schemas.microsoft.com/office/powerpoint/2010/main" val="3742980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A1AE85-B989-6DF6-4327-37732C462C44}"/>
              </a:ext>
            </a:extLst>
          </p:cNvPr>
          <p:cNvPicPr>
            <a:picLocks noChangeAspect="1"/>
          </p:cNvPicPr>
          <p:nvPr/>
        </p:nvPicPr>
        <p:blipFill>
          <a:blip r:embed="rId2" cstate="email">
            <a:extLst>
              <a:ext uri="{28A0092B-C50C-407E-A947-70E740481C1C}">
                <a14:useLocalDpi xmlns:a14="http://schemas.microsoft.com/office/drawing/2010/main"/>
              </a:ext>
            </a:extLst>
          </a:blip>
          <a:srcRect b="-1"/>
          <a:stretch>
            <a:fillRect/>
          </a:stretch>
        </p:blipFill>
        <p:spPr>
          <a:xfrm>
            <a:off x="20" y="1"/>
            <a:ext cx="12191979" cy="6858000"/>
          </a:xfrm>
          <a:prstGeom prst="rect">
            <a:avLst/>
          </a:prstGeom>
        </p:spPr>
      </p:pic>
    </p:spTree>
    <p:extLst>
      <p:ext uri="{BB962C8B-B14F-4D97-AF65-F5344CB8AC3E}">
        <p14:creationId xmlns:p14="http://schemas.microsoft.com/office/powerpoint/2010/main" val="1461404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9E0388-AB0F-E707-D0E5-40E77BB34BB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
            <a:ext cx="12191979" cy="6858000"/>
          </a:xfrm>
          <a:prstGeom prst="rect">
            <a:avLst/>
          </a:prstGeom>
        </p:spPr>
      </p:pic>
    </p:spTree>
    <p:extLst>
      <p:ext uri="{BB962C8B-B14F-4D97-AF65-F5344CB8AC3E}">
        <p14:creationId xmlns:p14="http://schemas.microsoft.com/office/powerpoint/2010/main" val="1005369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663369-22B0-EB2C-F83D-0EE54C38D59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
            <a:ext cx="12191979" cy="6858000"/>
          </a:xfrm>
          <a:prstGeom prst="rect">
            <a:avLst/>
          </a:prstGeom>
        </p:spPr>
      </p:pic>
    </p:spTree>
    <p:extLst>
      <p:ext uri="{BB962C8B-B14F-4D97-AF65-F5344CB8AC3E}">
        <p14:creationId xmlns:p14="http://schemas.microsoft.com/office/powerpoint/2010/main" val="2642987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718BCB-62AF-308A-F7FA-2394D3CD9CB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
            <a:ext cx="12191979" cy="6858000"/>
          </a:xfrm>
          <a:prstGeom prst="rect">
            <a:avLst/>
          </a:prstGeom>
        </p:spPr>
      </p:pic>
    </p:spTree>
    <p:extLst>
      <p:ext uri="{BB962C8B-B14F-4D97-AF65-F5344CB8AC3E}">
        <p14:creationId xmlns:p14="http://schemas.microsoft.com/office/powerpoint/2010/main" val="1262967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7AF7CC-8D49-7A48-D7DD-B9CAB711500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
            <a:ext cx="12191979" cy="6858000"/>
          </a:xfrm>
          <a:prstGeom prst="rect">
            <a:avLst/>
          </a:prstGeom>
        </p:spPr>
      </p:pic>
    </p:spTree>
    <p:extLst>
      <p:ext uri="{BB962C8B-B14F-4D97-AF65-F5344CB8AC3E}">
        <p14:creationId xmlns:p14="http://schemas.microsoft.com/office/powerpoint/2010/main" val="3066017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772A0F-7EAF-1015-B5A0-A090C728D10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
            <a:ext cx="12191979" cy="6858000"/>
          </a:xfrm>
          <a:prstGeom prst="rect">
            <a:avLst/>
          </a:prstGeom>
        </p:spPr>
      </p:pic>
    </p:spTree>
    <p:extLst>
      <p:ext uri="{BB962C8B-B14F-4D97-AF65-F5344CB8AC3E}">
        <p14:creationId xmlns:p14="http://schemas.microsoft.com/office/powerpoint/2010/main" val="1948954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2568727"/>
            <a:ext cx="10515600" cy="1720546"/>
          </a:xfrm>
        </p:spPr>
        <p:txBody>
          <a:bodyPr>
            <a:normAutofit/>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Dawn Johnson</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Chief Executive Officer</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673100" y="4567378"/>
            <a:ext cx="10845800" cy="575273"/>
          </a:xfrm>
        </p:spPr>
        <p:txBody>
          <a:bodyPr>
            <a:normAutofit/>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Iliuliuk Family &amp; Health Services (IFHS)</a:t>
            </a:r>
          </a:p>
        </p:txBody>
      </p:sp>
    </p:spTree>
    <p:extLst>
      <p:ext uri="{BB962C8B-B14F-4D97-AF65-F5344CB8AC3E}">
        <p14:creationId xmlns:p14="http://schemas.microsoft.com/office/powerpoint/2010/main" val="3500744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5BE5AA-D3F3-402F-0747-C51207F6E29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
            <a:ext cx="12191979" cy="6858000"/>
          </a:xfrm>
          <a:prstGeom prst="rect">
            <a:avLst/>
          </a:prstGeom>
        </p:spPr>
      </p:pic>
    </p:spTree>
    <p:extLst>
      <p:ext uri="{BB962C8B-B14F-4D97-AF65-F5344CB8AC3E}">
        <p14:creationId xmlns:p14="http://schemas.microsoft.com/office/powerpoint/2010/main" val="2523703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686D27-F9FB-7D55-CC9E-47C764331FA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
            <a:ext cx="12191979" cy="6858000"/>
          </a:xfrm>
          <a:prstGeom prst="rect">
            <a:avLst/>
          </a:prstGeom>
        </p:spPr>
      </p:pic>
    </p:spTree>
    <p:extLst>
      <p:ext uri="{BB962C8B-B14F-4D97-AF65-F5344CB8AC3E}">
        <p14:creationId xmlns:p14="http://schemas.microsoft.com/office/powerpoint/2010/main" val="4271026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45004A-0A0D-6A7E-88FB-A1676EAB3A36}"/>
              </a:ext>
            </a:extLst>
          </p:cNvPr>
          <p:cNvPicPr>
            <a:picLocks noChangeAspect="1"/>
          </p:cNvPicPr>
          <p:nvPr/>
        </p:nvPicPr>
        <p:blipFill>
          <a:blip r:embed="rId2" cstate="email">
            <a:extLst>
              <a:ext uri="{28A0092B-C50C-407E-A947-70E740481C1C}">
                <a14:useLocalDpi xmlns:a14="http://schemas.microsoft.com/office/drawing/2010/main"/>
              </a:ext>
            </a:extLst>
          </a:blip>
          <a:srcRect b="-1"/>
          <a:stretch>
            <a:fillRect/>
          </a:stretch>
        </p:blipFill>
        <p:spPr>
          <a:xfrm>
            <a:off x="20" y="1"/>
            <a:ext cx="12191979" cy="6858000"/>
          </a:xfrm>
          <a:prstGeom prst="rect">
            <a:avLst/>
          </a:prstGeom>
        </p:spPr>
      </p:pic>
    </p:spTree>
    <p:extLst>
      <p:ext uri="{BB962C8B-B14F-4D97-AF65-F5344CB8AC3E}">
        <p14:creationId xmlns:p14="http://schemas.microsoft.com/office/powerpoint/2010/main" val="3611936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5967E80-50EE-26C2-F25B-FF33FC488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966E9-C381-ACCF-6B7E-009CF4434545}"/>
              </a:ext>
            </a:extLst>
          </p:cNvPr>
          <p:cNvSpPr>
            <a:spLocks noGrp="1"/>
          </p:cNvSpPr>
          <p:nvPr>
            <p:ph type="title"/>
          </p:nvPr>
        </p:nvSpPr>
        <p:spPr>
          <a:xfrm>
            <a:off x="87086" y="2573754"/>
            <a:ext cx="12017828" cy="1710492"/>
          </a:xfrm>
        </p:spPr>
        <p:txBody>
          <a:bodyPr>
            <a:normAutofit/>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Karen Kresh</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City Librarian</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090B2539-E2C7-6B9F-A56E-9082720EFB45}"/>
              </a:ext>
            </a:extLst>
          </p:cNvPr>
          <p:cNvSpPr>
            <a:spLocks noGrp="1"/>
          </p:cNvSpPr>
          <p:nvPr>
            <p:ph idx="1"/>
          </p:nvPr>
        </p:nvSpPr>
        <p:spPr>
          <a:xfrm>
            <a:off x="787400" y="4989104"/>
            <a:ext cx="10617200" cy="535517"/>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 </a:t>
            </a:r>
            <a:r>
              <a:rPr lang="en-US" dirty="0">
                <a:solidFill>
                  <a:srgbClr val="02698C"/>
                </a:solidFill>
                <a:latin typeface="Source Sans Pro" panose="020B0503030403020204" pitchFamily="34" charset="0"/>
                <a:ea typeface="Source Sans Pro" panose="020B0503030403020204" pitchFamily="34" charset="0"/>
              </a:rPr>
              <a:t>Unalaska Public Library</a:t>
            </a:r>
          </a:p>
        </p:txBody>
      </p:sp>
    </p:spTree>
    <p:extLst>
      <p:ext uri="{BB962C8B-B14F-4D97-AF65-F5344CB8AC3E}">
        <p14:creationId xmlns:p14="http://schemas.microsoft.com/office/powerpoint/2010/main" val="3380520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708A50-9000-621C-BFC8-4C16089092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81574"/>
            <a:ext cx="7772400" cy="2357919"/>
          </a:xfrm>
          <a:prstGeom prst="rect">
            <a:avLst/>
          </a:prstGeom>
        </p:spPr>
      </p:pic>
      <p:pic>
        <p:nvPicPr>
          <p:cNvPr id="5" name="Picture 4">
            <a:extLst>
              <a:ext uri="{FF2B5EF4-FFF2-40B4-BE49-F238E27FC236}">
                <a16:creationId xmlns:a16="http://schemas.microsoft.com/office/drawing/2014/main" id="{13988F21-B1EE-EEF3-53ED-B8046F426C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7772400" cy="2351842"/>
          </a:xfrm>
          <a:prstGeom prst="rect">
            <a:avLst/>
          </a:prstGeom>
        </p:spPr>
      </p:pic>
      <p:pic>
        <p:nvPicPr>
          <p:cNvPr id="6" name="Picture 5">
            <a:extLst>
              <a:ext uri="{FF2B5EF4-FFF2-40B4-BE49-F238E27FC236}">
                <a16:creationId xmlns:a16="http://schemas.microsoft.com/office/drawing/2014/main" id="{8837544B-DC90-B7EC-1129-4F02CA1D81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569224"/>
            <a:ext cx="7772400" cy="2390544"/>
          </a:xfrm>
          <a:prstGeom prst="rect">
            <a:avLst/>
          </a:prstGeom>
        </p:spPr>
      </p:pic>
      <p:pic>
        <p:nvPicPr>
          <p:cNvPr id="7" name="Picture 6">
            <a:extLst>
              <a:ext uri="{FF2B5EF4-FFF2-40B4-BE49-F238E27FC236}">
                <a16:creationId xmlns:a16="http://schemas.microsoft.com/office/drawing/2014/main" id="{A1A7C689-CD7C-6C50-4B3E-062C2BD08B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72400" y="761003"/>
            <a:ext cx="4274457" cy="5335994"/>
          </a:xfrm>
          <a:prstGeom prst="rect">
            <a:avLst/>
          </a:prstGeom>
        </p:spPr>
      </p:pic>
    </p:spTree>
    <p:extLst>
      <p:ext uri="{BB962C8B-B14F-4D97-AF65-F5344CB8AC3E}">
        <p14:creationId xmlns:p14="http://schemas.microsoft.com/office/powerpoint/2010/main" val="740317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24814B6-A34F-50E4-15CB-1BFAB1054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9DEB40-E712-9270-9B78-EF0F94CA71B4}"/>
              </a:ext>
            </a:extLst>
          </p:cNvPr>
          <p:cNvSpPr>
            <a:spLocks noGrp="1"/>
          </p:cNvSpPr>
          <p:nvPr>
            <p:ph type="title"/>
          </p:nvPr>
        </p:nvSpPr>
        <p:spPr>
          <a:xfrm>
            <a:off x="838200" y="2766218"/>
            <a:ext cx="10515600" cy="1325563"/>
          </a:xfrm>
        </p:spPr>
        <p:txBody>
          <a:bodyPr>
            <a:normAutofit fontScale="90000"/>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Lynn Crane</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Executive Director</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29900800-B886-9D50-2B4E-E494506DB927}"/>
              </a:ext>
            </a:extLst>
          </p:cNvPr>
          <p:cNvSpPr>
            <a:spLocks noGrp="1"/>
          </p:cNvSpPr>
          <p:nvPr>
            <p:ph idx="1"/>
          </p:nvPr>
        </p:nvSpPr>
        <p:spPr>
          <a:xfrm>
            <a:off x="1346200" y="4557575"/>
            <a:ext cx="9601200" cy="575273"/>
          </a:xfrm>
        </p:spPr>
        <p:txBody>
          <a:bodyPr>
            <a:normAutofit/>
          </a:bodyPr>
          <a:lstStyle/>
          <a:p>
            <a:pPr marL="0" indent="0" algn="ctr">
              <a:buNone/>
            </a:pPr>
            <a:r>
              <a:rPr lang="en-US" dirty="0" err="1">
                <a:solidFill>
                  <a:srgbClr val="02698C"/>
                </a:solidFill>
                <a:latin typeface="Source Sans Pro" panose="020B0503030403020204" pitchFamily="34" charset="0"/>
                <a:ea typeface="Source Sans Pro" panose="020B0503030403020204" pitchFamily="34" charset="0"/>
              </a:rPr>
              <a:t>Unalaskans</a:t>
            </a:r>
            <a:r>
              <a:rPr lang="en-US" dirty="0">
                <a:solidFill>
                  <a:srgbClr val="02698C"/>
                </a:solidFill>
                <a:latin typeface="Source Sans Pro" panose="020B0503030403020204" pitchFamily="34" charset="0"/>
                <a:ea typeface="Source Sans Pro" panose="020B0503030403020204" pitchFamily="34" charset="0"/>
              </a:rPr>
              <a:t> Against Sexual Assault &amp; Family Violence (USAFV)</a:t>
            </a:r>
          </a:p>
        </p:txBody>
      </p:sp>
    </p:spTree>
    <p:extLst>
      <p:ext uri="{BB962C8B-B14F-4D97-AF65-F5344CB8AC3E}">
        <p14:creationId xmlns:p14="http://schemas.microsoft.com/office/powerpoint/2010/main" val="3484438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7FF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EDC73-CAB9-2E8A-436C-62CC00E2002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85F3E90-0761-C56F-CE2B-B9BECAB62DA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99278" y="-1"/>
            <a:ext cx="7502300" cy="2583645"/>
          </a:xfrm>
          <a:prstGeom prst="rect">
            <a:avLst/>
          </a:prstGeom>
        </p:spPr>
      </p:pic>
      <p:pic>
        <p:nvPicPr>
          <p:cNvPr id="5" name="Picture 4">
            <a:extLst>
              <a:ext uri="{FF2B5EF4-FFF2-40B4-BE49-F238E27FC236}">
                <a16:creationId xmlns:a16="http://schemas.microsoft.com/office/drawing/2014/main" id="{73EF1FEB-6638-CEDF-7D21-CAB565AEC5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544152"/>
            <a:ext cx="3322157" cy="1313848"/>
          </a:xfrm>
          <a:prstGeom prst="rect">
            <a:avLst/>
          </a:prstGeom>
        </p:spPr>
      </p:pic>
      <p:pic>
        <p:nvPicPr>
          <p:cNvPr id="6" name="Picture 5">
            <a:extLst>
              <a:ext uri="{FF2B5EF4-FFF2-40B4-BE49-F238E27FC236}">
                <a16:creationId xmlns:a16="http://schemas.microsoft.com/office/drawing/2014/main" id="{8FBA8D61-BBB0-5A85-13D9-B88E1177AD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86947" y="5514721"/>
            <a:ext cx="3095336" cy="1313848"/>
          </a:xfrm>
          <a:prstGeom prst="rect">
            <a:avLst/>
          </a:prstGeom>
        </p:spPr>
      </p:pic>
      <p:pic>
        <p:nvPicPr>
          <p:cNvPr id="8" name="Picture 7">
            <a:extLst>
              <a:ext uri="{FF2B5EF4-FFF2-40B4-BE49-F238E27FC236}">
                <a16:creationId xmlns:a16="http://schemas.microsoft.com/office/drawing/2014/main" id="{0B2D9E01-5FD6-5051-5D73-55C2830D111A}"/>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3483445"/>
            <a:ext cx="5276696" cy="1706214"/>
          </a:xfrm>
          <a:prstGeom prst="rect">
            <a:avLst/>
          </a:prstGeom>
        </p:spPr>
      </p:pic>
      <p:pic>
        <p:nvPicPr>
          <p:cNvPr id="9" name="Picture 8">
            <a:extLst>
              <a:ext uri="{FF2B5EF4-FFF2-40B4-BE49-F238E27FC236}">
                <a16:creationId xmlns:a16="http://schemas.microsoft.com/office/drawing/2014/main" id="{054D7771-4FD9-2CDE-1D8E-689FDC4BF1EF}"/>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276696" y="3484089"/>
            <a:ext cx="3581716" cy="1706214"/>
          </a:xfrm>
          <a:prstGeom prst="rect">
            <a:avLst/>
          </a:prstGeom>
        </p:spPr>
      </p:pic>
      <p:pic>
        <p:nvPicPr>
          <p:cNvPr id="10" name="Picture 9">
            <a:extLst>
              <a:ext uri="{FF2B5EF4-FFF2-40B4-BE49-F238E27FC236}">
                <a16:creationId xmlns:a16="http://schemas.microsoft.com/office/drawing/2014/main" id="{CE544C5D-8FF4-EA6A-6C71-2F43500247AA}"/>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8843172" y="3484089"/>
            <a:ext cx="3339111" cy="1706214"/>
          </a:xfrm>
          <a:prstGeom prst="rect">
            <a:avLst/>
          </a:prstGeom>
        </p:spPr>
      </p:pic>
      <p:pic>
        <p:nvPicPr>
          <p:cNvPr id="11" name="Picture 10">
            <a:extLst>
              <a:ext uri="{FF2B5EF4-FFF2-40B4-BE49-F238E27FC236}">
                <a16:creationId xmlns:a16="http://schemas.microsoft.com/office/drawing/2014/main" id="{0CF5AA2D-451A-C198-2448-E70698C88AB3}"/>
              </a:ext>
            </a:extLst>
          </p:cNvPr>
          <p:cNvPicPr>
            <a:picLocks noChangeAspect="1"/>
          </p:cNvPicPr>
          <p:nvPr/>
        </p:nvPicPr>
        <p:blipFill>
          <a:blip r:embed="rId9"/>
          <a:stretch>
            <a:fillRect/>
          </a:stretch>
        </p:blipFill>
        <p:spPr>
          <a:xfrm>
            <a:off x="4249266" y="2639618"/>
            <a:ext cx="3602323" cy="733407"/>
          </a:xfrm>
          <a:prstGeom prst="rect">
            <a:avLst/>
          </a:prstGeom>
        </p:spPr>
      </p:pic>
    </p:spTree>
    <p:extLst>
      <p:ext uri="{BB962C8B-B14F-4D97-AF65-F5344CB8AC3E}">
        <p14:creationId xmlns:p14="http://schemas.microsoft.com/office/powerpoint/2010/main" val="1347888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2437702"/>
            <a:ext cx="10515600" cy="1982596"/>
          </a:xfrm>
        </p:spPr>
        <p:txBody>
          <a:bodyPr>
            <a:normAutofit/>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Libbey Houseman</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Occupational Therapist</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950495" y="4577381"/>
            <a:ext cx="10291010" cy="535605"/>
          </a:xfrm>
        </p:spPr>
        <p:txBody>
          <a:bodyPr>
            <a:normAutofit/>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Sprout Family Services</a:t>
            </a:r>
          </a:p>
        </p:txBody>
      </p:sp>
    </p:spTree>
    <p:extLst>
      <p:ext uri="{BB962C8B-B14F-4D97-AF65-F5344CB8AC3E}">
        <p14:creationId xmlns:p14="http://schemas.microsoft.com/office/powerpoint/2010/main" val="1484447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ctrTitle"/>
          </p:nvPr>
        </p:nvSpPr>
        <p:spPr>
          <a:xfrm>
            <a:off x="378683" y="1776876"/>
            <a:ext cx="4401311" cy="1403803"/>
          </a:xfrm>
          <a:prstGeom prst="rect">
            <a:avLst/>
          </a:prstGeom>
        </p:spPr>
        <p:txBody>
          <a:bodyPr vert="horz" wrap="square" lIns="0" tIns="94827" rIns="0" bIns="0" rtlCol="0">
            <a:spAutoFit/>
          </a:bodyPr>
          <a:lstStyle/>
          <a:p>
            <a:pPr marL="887774" marR="3387" indent="-879731" algn="l">
              <a:lnSpc>
                <a:spcPts val="5147"/>
              </a:lnSpc>
              <a:spcBef>
                <a:spcPts val="747"/>
              </a:spcBef>
            </a:pPr>
            <a:r>
              <a:rPr sz="4800" spc="169" dirty="0"/>
              <a:t>Sprout</a:t>
            </a:r>
            <a:r>
              <a:rPr lang="en-US" sz="4800" spc="120" dirty="0"/>
              <a:t> </a:t>
            </a:r>
            <a:r>
              <a:rPr sz="4800" spc="169" dirty="0"/>
              <a:t>Family</a:t>
            </a:r>
            <a:r>
              <a:rPr lang="en-US" sz="4800" spc="169" dirty="0"/>
              <a:t> </a:t>
            </a:r>
            <a:r>
              <a:rPr sz="4800" spc="-7" dirty="0"/>
              <a:t>Services</a:t>
            </a:r>
            <a:endParaRPr sz="4800" dirty="0"/>
          </a:p>
        </p:txBody>
      </p:sp>
      <p:sp>
        <p:nvSpPr>
          <p:cNvPr id="3" name="object 3"/>
          <p:cNvSpPr txBox="1"/>
          <p:nvPr/>
        </p:nvSpPr>
        <p:spPr>
          <a:xfrm>
            <a:off x="1000306" y="3429000"/>
            <a:ext cx="3158067" cy="1090705"/>
          </a:xfrm>
          <a:prstGeom prst="rect">
            <a:avLst/>
          </a:prstGeom>
        </p:spPr>
        <p:txBody>
          <a:bodyPr vert="horz" wrap="square" lIns="0" tIns="8467" rIns="0" bIns="0" rtlCol="0">
            <a:spAutoFit/>
          </a:bodyPr>
          <a:lstStyle/>
          <a:p>
            <a:pPr marL="8467" marR="3387" algn="ctr" defTabSz="609630">
              <a:lnSpc>
                <a:spcPct val="113300"/>
              </a:lnSpc>
              <a:spcBef>
                <a:spcPts val="67"/>
              </a:spcBef>
            </a:pPr>
            <a:r>
              <a:rPr sz="2133" i="1" kern="0" spc="73" dirty="0">
                <a:solidFill>
                  <a:srgbClr val="FFFFFF"/>
                </a:solidFill>
                <a:latin typeface="Arial"/>
                <a:cs typeface="Arial"/>
              </a:rPr>
              <a:t>Promoting</a:t>
            </a:r>
            <a:r>
              <a:rPr sz="2133" i="1" kern="0" spc="60" dirty="0">
                <a:solidFill>
                  <a:srgbClr val="FFFFFF"/>
                </a:solidFill>
                <a:latin typeface="Arial"/>
                <a:cs typeface="Arial"/>
              </a:rPr>
              <a:t> </a:t>
            </a:r>
            <a:r>
              <a:rPr sz="2133" i="1" kern="0" spc="73" dirty="0">
                <a:solidFill>
                  <a:srgbClr val="FFFFFF"/>
                </a:solidFill>
                <a:latin typeface="Arial"/>
                <a:cs typeface="Arial"/>
              </a:rPr>
              <a:t>the</a:t>
            </a:r>
            <a:r>
              <a:rPr sz="2133" i="1" kern="0" spc="60" dirty="0">
                <a:solidFill>
                  <a:srgbClr val="FFFFFF"/>
                </a:solidFill>
                <a:latin typeface="Arial"/>
                <a:cs typeface="Arial"/>
              </a:rPr>
              <a:t> </a:t>
            </a:r>
            <a:r>
              <a:rPr sz="2133" i="1" kern="0" spc="76" dirty="0">
                <a:solidFill>
                  <a:srgbClr val="FFFFFF"/>
                </a:solidFill>
                <a:latin typeface="Arial"/>
                <a:cs typeface="Arial"/>
              </a:rPr>
              <a:t>Healthy </a:t>
            </a:r>
            <a:r>
              <a:rPr sz="2133" i="1" kern="0" spc="43" dirty="0">
                <a:solidFill>
                  <a:srgbClr val="FFFFFF"/>
                </a:solidFill>
                <a:latin typeface="Arial"/>
                <a:cs typeface="Arial"/>
              </a:rPr>
              <a:t>Development</a:t>
            </a:r>
            <a:r>
              <a:rPr sz="2133" i="1" kern="0" spc="63" dirty="0">
                <a:solidFill>
                  <a:srgbClr val="FFFFFF"/>
                </a:solidFill>
                <a:latin typeface="Arial"/>
                <a:cs typeface="Arial"/>
              </a:rPr>
              <a:t> </a:t>
            </a:r>
            <a:r>
              <a:rPr sz="2133" i="1" kern="0" spc="147" dirty="0">
                <a:solidFill>
                  <a:srgbClr val="FFFFFF"/>
                </a:solidFill>
                <a:latin typeface="Arial"/>
                <a:cs typeface="Arial"/>
              </a:rPr>
              <a:t>of</a:t>
            </a:r>
            <a:r>
              <a:rPr sz="2133" i="1" kern="0" spc="63" dirty="0">
                <a:solidFill>
                  <a:srgbClr val="FFFFFF"/>
                </a:solidFill>
                <a:latin typeface="Arial"/>
                <a:cs typeface="Arial"/>
              </a:rPr>
              <a:t> </a:t>
            </a:r>
            <a:r>
              <a:rPr sz="2133" i="1" kern="0" spc="23" dirty="0">
                <a:solidFill>
                  <a:srgbClr val="FFFFFF"/>
                </a:solidFill>
                <a:latin typeface="Arial"/>
                <a:cs typeface="Arial"/>
              </a:rPr>
              <a:t>Children </a:t>
            </a:r>
            <a:r>
              <a:rPr sz="2133" i="1" kern="0" spc="80" dirty="0">
                <a:solidFill>
                  <a:srgbClr val="FFFFFF"/>
                </a:solidFill>
                <a:latin typeface="Arial"/>
                <a:cs typeface="Arial"/>
              </a:rPr>
              <a:t>Birth</a:t>
            </a:r>
            <a:r>
              <a:rPr sz="2133" i="1" kern="0" spc="57" dirty="0">
                <a:solidFill>
                  <a:srgbClr val="FFFFFF"/>
                </a:solidFill>
                <a:latin typeface="Arial"/>
                <a:cs typeface="Arial"/>
              </a:rPr>
              <a:t> </a:t>
            </a:r>
            <a:r>
              <a:rPr sz="2133" i="1" kern="0" spc="163" dirty="0">
                <a:solidFill>
                  <a:srgbClr val="FFFFFF"/>
                </a:solidFill>
                <a:latin typeface="Arial"/>
                <a:cs typeface="Arial"/>
              </a:rPr>
              <a:t>to</a:t>
            </a:r>
            <a:r>
              <a:rPr sz="2133" i="1" kern="0" spc="57" dirty="0">
                <a:solidFill>
                  <a:srgbClr val="FFFFFF"/>
                </a:solidFill>
                <a:latin typeface="Arial"/>
                <a:cs typeface="Arial"/>
              </a:rPr>
              <a:t> </a:t>
            </a:r>
            <a:r>
              <a:rPr sz="2133" i="1" kern="0" spc="-13" dirty="0">
                <a:solidFill>
                  <a:srgbClr val="FFFFFF"/>
                </a:solidFill>
                <a:latin typeface="Arial"/>
                <a:cs typeface="Arial"/>
              </a:rPr>
              <a:t>Three</a:t>
            </a:r>
            <a:endParaRPr sz="2133" kern="0" dirty="0">
              <a:solidFill>
                <a:sysClr val="windowText" lastClr="000000"/>
              </a:solidFill>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8CC249"/>
          </a:solidFill>
        </p:spPr>
        <p:txBody>
          <a:bodyPr wrap="square" lIns="0" tIns="0" rIns="0" bIns="0" rtlCol="0"/>
          <a:lstStyle/>
          <a:p>
            <a:pPr defTabSz="609630"/>
            <a:endParaRPr sz="1200" kern="0">
              <a:solidFill>
                <a:sysClr val="windowText" lastClr="000000"/>
              </a:solidFill>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2188642" y="551377"/>
            <a:ext cx="2870199" cy="5473699"/>
          </a:xfrm>
          <a:prstGeom prst="rect">
            <a:avLst/>
          </a:prstGeom>
        </p:spPr>
      </p:pic>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5412963" y="551377"/>
            <a:ext cx="2870199" cy="5473699"/>
          </a:xfrm>
          <a:prstGeom prst="rect">
            <a:avLst/>
          </a:prstGeom>
        </p:spPr>
      </p:pic>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8638578" y="551377"/>
            <a:ext cx="2870199" cy="5473699"/>
          </a:xfrm>
          <a:prstGeom prst="rect">
            <a:avLst/>
          </a:prstGeom>
        </p:spPr>
      </p:pic>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2176126" y="962704"/>
            <a:ext cx="2882899" cy="1657349"/>
          </a:xfrm>
          <a:prstGeom prst="rect">
            <a:avLst/>
          </a:prstGeom>
        </p:spPr>
      </p:pic>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5412963" y="962704"/>
            <a:ext cx="2870199" cy="1657349"/>
          </a:xfrm>
          <a:prstGeom prst="rect">
            <a:avLst/>
          </a:prstGeom>
        </p:spPr>
      </p:pic>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8644833" y="962704"/>
            <a:ext cx="2870199" cy="1657349"/>
          </a:xfrm>
          <a:prstGeom prst="rect">
            <a:avLst/>
          </a:prstGeom>
        </p:spPr>
      </p:pic>
      <p:grpSp>
        <p:nvGrpSpPr>
          <p:cNvPr id="9" name="object 9"/>
          <p:cNvGrpSpPr/>
          <p:nvPr/>
        </p:nvGrpSpPr>
        <p:grpSpPr>
          <a:xfrm>
            <a:off x="2176130" y="2619715"/>
            <a:ext cx="2882900" cy="953347"/>
            <a:chOff x="3264195" y="3929573"/>
            <a:chExt cx="4324350" cy="1430020"/>
          </a:xfrm>
        </p:grpSpPr>
        <p:sp>
          <p:nvSpPr>
            <p:cNvPr id="10" name="object 10"/>
            <p:cNvSpPr/>
            <p:nvPr/>
          </p:nvSpPr>
          <p:spPr>
            <a:xfrm>
              <a:off x="3282991" y="5349559"/>
              <a:ext cx="4305300" cy="9525"/>
            </a:xfrm>
            <a:custGeom>
              <a:avLst/>
              <a:gdLst/>
              <a:ahLst/>
              <a:cxnLst/>
              <a:rect l="l" t="t" r="r" b="b"/>
              <a:pathLst>
                <a:path w="4305300" h="9525">
                  <a:moveTo>
                    <a:pt x="4305297" y="9524"/>
                  </a:moveTo>
                  <a:lnTo>
                    <a:pt x="0" y="9524"/>
                  </a:lnTo>
                  <a:lnTo>
                    <a:pt x="0" y="0"/>
                  </a:lnTo>
                  <a:lnTo>
                    <a:pt x="4305297" y="0"/>
                  </a:lnTo>
                  <a:lnTo>
                    <a:pt x="4305297" y="9524"/>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3264195" y="3929573"/>
              <a:ext cx="4324350" cy="1419225"/>
            </a:xfrm>
            <a:custGeom>
              <a:avLst/>
              <a:gdLst/>
              <a:ahLst/>
              <a:cxnLst/>
              <a:rect l="l" t="t" r="r" b="b"/>
              <a:pathLst>
                <a:path w="4324350" h="1419225">
                  <a:moveTo>
                    <a:pt x="4324346" y="1419223"/>
                  </a:moveTo>
                  <a:lnTo>
                    <a:pt x="0" y="1419223"/>
                  </a:lnTo>
                  <a:lnTo>
                    <a:pt x="0" y="0"/>
                  </a:lnTo>
                  <a:lnTo>
                    <a:pt x="4324346" y="0"/>
                  </a:lnTo>
                  <a:lnTo>
                    <a:pt x="4324346" y="1419223"/>
                  </a:lnTo>
                  <a:close/>
                </a:path>
              </a:pathLst>
            </a:custGeom>
            <a:solidFill>
              <a:srgbClr val="8CC249"/>
            </a:solidFill>
          </p:spPr>
          <p:txBody>
            <a:bodyPr wrap="square" lIns="0" tIns="0" rIns="0" bIns="0" rtlCol="0"/>
            <a:lstStyle/>
            <a:p>
              <a:pPr defTabSz="609630"/>
              <a:endParaRPr sz="1200" kern="0">
                <a:solidFill>
                  <a:sysClr val="windowText" lastClr="000000"/>
                </a:solidFill>
              </a:endParaRPr>
            </a:p>
          </p:txBody>
        </p:sp>
      </p:grpSp>
      <p:grpSp>
        <p:nvGrpSpPr>
          <p:cNvPr id="12" name="object 12"/>
          <p:cNvGrpSpPr/>
          <p:nvPr/>
        </p:nvGrpSpPr>
        <p:grpSpPr>
          <a:xfrm>
            <a:off x="5386650" y="2619715"/>
            <a:ext cx="2912533" cy="952923"/>
            <a:chOff x="8079975" y="3929572"/>
            <a:chExt cx="4368800" cy="1429385"/>
          </a:xfrm>
        </p:grpSpPr>
        <p:sp>
          <p:nvSpPr>
            <p:cNvPr id="13" name="object 13"/>
            <p:cNvSpPr/>
            <p:nvPr/>
          </p:nvSpPr>
          <p:spPr>
            <a:xfrm>
              <a:off x="8079975" y="5349173"/>
              <a:ext cx="4368800" cy="9525"/>
            </a:xfrm>
            <a:custGeom>
              <a:avLst/>
              <a:gdLst/>
              <a:ahLst/>
              <a:cxnLst/>
              <a:rect l="l" t="t" r="r" b="b"/>
              <a:pathLst>
                <a:path w="4368800" h="9525">
                  <a:moveTo>
                    <a:pt x="4368433" y="9525"/>
                  </a:moveTo>
                  <a:lnTo>
                    <a:pt x="0" y="9525"/>
                  </a:lnTo>
                  <a:lnTo>
                    <a:pt x="0" y="0"/>
                  </a:lnTo>
                  <a:lnTo>
                    <a:pt x="4368433" y="0"/>
                  </a:lnTo>
                  <a:lnTo>
                    <a:pt x="4368433" y="9525"/>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8079975" y="3929572"/>
              <a:ext cx="4368800" cy="1419225"/>
            </a:xfrm>
            <a:custGeom>
              <a:avLst/>
              <a:gdLst/>
              <a:ahLst/>
              <a:cxnLst/>
              <a:rect l="l" t="t" r="r" b="b"/>
              <a:pathLst>
                <a:path w="4368800" h="1419225">
                  <a:moveTo>
                    <a:pt x="4368433" y="1419219"/>
                  </a:moveTo>
                  <a:lnTo>
                    <a:pt x="0" y="1419219"/>
                  </a:lnTo>
                  <a:lnTo>
                    <a:pt x="0" y="0"/>
                  </a:lnTo>
                  <a:lnTo>
                    <a:pt x="4368433" y="0"/>
                  </a:lnTo>
                  <a:lnTo>
                    <a:pt x="4368433" y="1419219"/>
                  </a:lnTo>
                  <a:close/>
                </a:path>
              </a:pathLst>
            </a:custGeom>
            <a:solidFill>
              <a:srgbClr val="8CC249"/>
            </a:solidFill>
          </p:spPr>
          <p:txBody>
            <a:bodyPr wrap="square" lIns="0" tIns="0" rIns="0" bIns="0" rtlCol="0"/>
            <a:lstStyle/>
            <a:p>
              <a:pPr defTabSz="609630"/>
              <a:endParaRPr sz="1200" kern="0">
                <a:solidFill>
                  <a:sysClr val="windowText" lastClr="000000"/>
                </a:solidFill>
              </a:endParaRPr>
            </a:p>
          </p:txBody>
        </p:sp>
      </p:grpSp>
      <p:grpSp>
        <p:nvGrpSpPr>
          <p:cNvPr id="15" name="object 15"/>
          <p:cNvGrpSpPr/>
          <p:nvPr/>
        </p:nvGrpSpPr>
        <p:grpSpPr>
          <a:xfrm>
            <a:off x="8632320" y="2619716"/>
            <a:ext cx="2882900" cy="952923"/>
            <a:chOff x="12948480" y="3929573"/>
            <a:chExt cx="4324350" cy="1429385"/>
          </a:xfrm>
        </p:grpSpPr>
        <p:sp>
          <p:nvSpPr>
            <p:cNvPr id="16" name="object 16"/>
            <p:cNvSpPr/>
            <p:nvPr/>
          </p:nvSpPr>
          <p:spPr>
            <a:xfrm>
              <a:off x="12957879" y="5349175"/>
              <a:ext cx="4305300" cy="9525"/>
            </a:xfrm>
            <a:custGeom>
              <a:avLst/>
              <a:gdLst/>
              <a:ahLst/>
              <a:cxnLst/>
              <a:rect l="l" t="t" r="r" b="b"/>
              <a:pathLst>
                <a:path w="4305300" h="9525">
                  <a:moveTo>
                    <a:pt x="4305274" y="9524"/>
                  </a:moveTo>
                  <a:lnTo>
                    <a:pt x="0" y="9524"/>
                  </a:lnTo>
                  <a:lnTo>
                    <a:pt x="0" y="0"/>
                  </a:lnTo>
                  <a:lnTo>
                    <a:pt x="4305274" y="0"/>
                  </a:lnTo>
                  <a:lnTo>
                    <a:pt x="4305274" y="9524"/>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sp>
          <p:nvSpPr>
            <p:cNvPr id="17" name="object 17"/>
            <p:cNvSpPr/>
            <p:nvPr/>
          </p:nvSpPr>
          <p:spPr>
            <a:xfrm>
              <a:off x="12948480" y="3929573"/>
              <a:ext cx="4324350" cy="1419225"/>
            </a:xfrm>
            <a:custGeom>
              <a:avLst/>
              <a:gdLst/>
              <a:ahLst/>
              <a:cxnLst/>
              <a:rect l="l" t="t" r="r" b="b"/>
              <a:pathLst>
                <a:path w="4324350" h="1419225">
                  <a:moveTo>
                    <a:pt x="4324322" y="1419220"/>
                  </a:moveTo>
                  <a:lnTo>
                    <a:pt x="0" y="1419220"/>
                  </a:lnTo>
                  <a:lnTo>
                    <a:pt x="0" y="0"/>
                  </a:lnTo>
                  <a:lnTo>
                    <a:pt x="4324322" y="0"/>
                  </a:lnTo>
                  <a:lnTo>
                    <a:pt x="4324322" y="1419220"/>
                  </a:lnTo>
                  <a:close/>
                </a:path>
              </a:pathLst>
            </a:custGeom>
            <a:solidFill>
              <a:srgbClr val="8CC249"/>
            </a:solidFill>
          </p:spPr>
          <p:txBody>
            <a:bodyPr wrap="square" lIns="0" tIns="0" rIns="0" bIns="0" rtlCol="0"/>
            <a:lstStyle/>
            <a:p>
              <a:pPr defTabSz="609630"/>
              <a:endParaRPr sz="1200" kern="0">
                <a:solidFill>
                  <a:sysClr val="windowText" lastClr="000000"/>
                </a:solidFill>
              </a:endParaRPr>
            </a:p>
          </p:txBody>
        </p:sp>
      </p:grpSp>
      <p:sp>
        <p:nvSpPr>
          <p:cNvPr id="18" name="object 18"/>
          <p:cNvSpPr txBox="1"/>
          <p:nvPr/>
        </p:nvSpPr>
        <p:spPr>
          <a:xfrm>
            <a:off x="2699326" y="3775493"/>
            <a:ext cx="1822027" cy="1895092"/>
          </a:xfrm>
          <a:prstGeom prst="rect">
            <a:avLst/>
          </a:prstGeom>
        </p:spPr>
        <p:txBody>
          <a:bodyPr vert="horz" wrap="square" lIns="0" tIns="8467" rIns="0" bIns="0" rtlCol="0">
            <a:spAutoFit/>
          </a:bodyPr>
          <a:lstStyle/>
          <a:p>
            <a:pPr marL="8044" marR="3387" indent="-423" algn="ctr" defTabSz="609630">
              <a:lnSpc>
                <a:spcPct val="148800"/>
              </a:lnSpc>
              <a:spcBef>
                <a:spcPts val="67"/>
              </a:spcBef>
            </a:pPr>
            <a:r>
              <a:rPr sz="1400" kern="0" spc="53" dirty="0">
                <a:solidFill>
                  <a:srgbClr val="FFFFFF"/>
                </a:solidFill>
                <a:latin typeface="Arial"/>
                <a:cs typeface="Arial"/>
              </a:rPr>
              <a:t>Promoting</a:t>
            </a:r>
            <a:r>
              <a:rPr sz="1400" kern="0" spc="30" dirty="0">
                <a:solidFill>
                  <a:srgbClr val="FFFFFF"/>
                </a:solidFill>
                <a:latin typeface="Arial"/>
                <a:cs typeface="Arial"/>
              </a:rPr>
              <a:t> </a:t>
            </a:r>
            <a:r>
              <a:rPr sz="1400" kern="0" spc="47" dirty="0">
                <a:solidFill>
                  <a:srgbClr val="FFFFFF"/>
                </a:solidFill>
                <a:latin typeface="Arial"/>
                <a:cs typeface="Arial"/>
              </a:rPr>
              <a:t>the </a:t>
            </a:r>
            <a:r>
              <a:rPr sz="1400" kern="0" spc="73" dirty="0">
                <a:solidFill>
                  <a:srgbClr val="FFFFFF"/>
                </a:solidFill>
                <a:latin typeface="Arial"/>
                <a:cs typeface="Arial"/>
              </a:rPr>
              <a:t>healthy</a:t>
            </a:r>
            <a:r>
              <a:rPr sz="1400" kern="0" spc="43" dirty="0">
                <a:solidFill>
                  <a:srgbClr val="FFFFFF"/>
                </a:solidFill>
                <a:latin typeface="Arial"/>
                <a:cs typeface="Arial"/>
              </a:rPr>
              <a:t> </a:t>
            </a:r>
            <a:r>
              <a:rPr sz="1400" kern="0" spc="57" dirty="0">
                <a:solidFill>
                  <a:srgbClr val="FFFFFF"/>
                </a:solidFill>
                <a:latin typeface="Arial"/>
                <a:cs typeface="Arial"/>
              </a:rPr>
              <a:t>development </a:t>
            </a:r>
            <a:r>
              <a:rPr sz="1400" kern="0" spc="76" dirty="0">
                <a:solidFill>
                  <a:srgbClr val="FFFFFF"/>
                </a:solidFill>
                <a:latin typeface="Arial"/>
                <a:cs typeface="Arial"/>
              </a:rPr>
              <a:t>of</a:t>
            </a:r>
            <a:r>
              <a:rPr sz="1400" kern="0" spc="40" dirty="0">
                <a:solidFill>
                  <a:srgbClr val="FFFFFF"/>
                </a:solidFill>
                <a:latin typeface="Arial"/>
                <a:cs typeface="Arial"/>
              </a:rPr>
              <a:t> </a:t>
            </a:r>
            <a:r>
              <a:rPr sz="1400" kern="0" spc="47" dirty="0">
                <a:solidFill>
                  <a:srgbClr val="FFFFFF"/>
                </a:solidFill>
                <a:latin typeface="Arial"/>
                <a:cs typeface="Arial"/>
              </a:rPr>
              <a:t>young</a:t>
            </a:r>
            <a:r>
              <a:rPr sz="1400" kern="0" spc="40" dirty="0">
                <a:solidFill>
                  <a:srgbClr val="FFFFFF"/>
                </a:solidFill>
                <a:latin typeface="Arial"/>
                <a:cs typeface="Arial"/>
              </a:rPr>
              <a:t> </a:t>
            </a:r>
            <a:r>
              <a:rPr sz="1400" kern="0" spc="50" dirty="0">
                <a:solidFill>
                  <a:srgbClr val="FFFFFF"/>
                </a:solidFill>
                <a:latin typeface="Arial"/>
                <a:cs typeface="Arial"/>
              </a:rPr>
              <a:t>children</a:t>
            </a:r>
            <a:r>
              <a:rPr sz="1400" kern="0" spc="40" dirty="0">
                <a:solidFill>
                  <a:srgbClr val="FFFFFF"/>
                </a:solidFill>
                <a:latin typeface="Arial"/>
                <a:cs typeface="Arial"/>
              </a:rPr>
              <a:t> </a:t>
            </a:r>
            <a:r>
              <a:rPr sz="1400" kern="0" spc="23" dirty="0">
                <a:solidFill>
                  <a:srgbClr val="FFFFFF"/>
                </a:solidFill>
                <a:latin typeface="Arial"/>
                <a:cs typeface="Arial"/>
              </a:rPr>
              <a:t>in </a:t>
            </a:r>
            <a:r>
              <a:rPr sz="1400" kern="0" spc="57" dirty="0">
                <a:solidFill>
                  <a:srgbClr val="FFFFFF"/>
                </a:solidFill>
                <a:latin typeface="Arial"/>
                <a:cs typeface="Arial"/>
              </a:rPr>
              <a:t>partnership</a:t>
            </a:r>
            <a:r>
              <a:rPr sz="1400" kern="0" spc="53" dirty="0">
                <a:solidFill>
                  <a:srgbClr val="FFFFFF"/>
                </a:solidFill>
                <a:latin typeface="Arial"/>
                <a:cs typeface="Arial"/>
              </a:rPr>
              <a:t> </a:t>
            </a:r>
            <a:r>
              <a:rPr sz="1400" kern="0" spc="80" dirty="0">
                <a:solidFill>
                  <a:srgbClr val="FFFFFF"/>
                </a:solidFill>
                <a:latin typeface="Arial"/>
                <a:cs typeface="Arial"/>
              </a:rPr>
              <a:t>with </a:t>
            </a:r>
            <a:r>
              <a:rPr sz="1400" kern="0" spc="57" dirty="0">
                <a:solidFill>
                  <a:srgbClr val="FFFFFF"/>
                </a:solidFill>
                <a:latin typeface="Arial"/>
                <a:cs typeface="Arial"/>
              </a:rPr>
              <a:t>families</a:t>
            </a:r>
            <a:r>
              <a:rPr sz="1400" kern="0" spc="50" dirty="0">
                <a:solidFill>
                  <a:srgbClr val="FFFFFF"/>
                </a:solidFill>
                <a:latin typeface="Arial"/>
                <a:cs typeface="Arial"/>
              </a:rPr>
              <a:t> and </a:t>
            </a:r>
            <a:r>
              <a:rPr sz="1400" kern="0" spc="53" dirty="0">
                <a:solidFill>
                  <a:srgbClr val="FFFFFF"/>
                </a:solidFill>
                <a:latin typeface="Arial"/>
                <a:cs typeface="Arial"/>
              </a:rPr>
              <a:t>community.</a:t>
            </a:r>
            <a:endParaRPr sz="1400" kern="0">
              <a:solidFill>
                <a:sysClr val="windowText" lastClr="000000"/>
              </a:solidFill>
              <a:latin typeface="Arial"/>
              <a:cs typeface="Arial"/>
            </a:endParaRPr>
          </a:p>
        </p:txBody>
      </p:sp>
      <p:sp>
        <p:nvSpPr>
          <p:cNvPr id="19" name="object 19"/>
          <p:cNvSpPr txBox="1"/>
          <p:nvPr/>
        </p:nvSpPr>
        <p:spPr>
          <a:xfrm>
            <a:off x="5950448" y="4092992"/>
            <a:ext cx="1796203" cy="1253121"/>
          </a:xfrm>
          <a:prstGeom prst="rect">
            <a:avLst/>
          </a:prstGeom>
        </p:spPr>
        <p:txBody>
          <a:bodyPr vert="horz" wrap="square" lIns="0" tIns="8467" rIns="0" bIns="0" rtlCol="0">
            <a:spAutoFit/>
          </a:bodyPr>
          <a:lstStyle/>
          <a:p>
            <a:pPr marL="8467" marR="3387" algn="ctr" defTabSz="609630">
              <a:lnSpc>
                <a:spcPct val="148800"/>
              </a:lnSpc>
              <a:spcBef>
                <a:spcPts val="67"/>
              </a:spcBef>
            </a:pPr>
            <a:r>
              <a:rPr sz="1400" kern="0" dirty="0">
                <a:solidFill>
                  <a:srgbClr val="FFFFFF"/>
                </a:solidFill>
                <a:latin typeface="Arial"/>
                <a:cs typeface="Arial"/>
              </a:rPr>
              <a:t>ALL</a:t>
            </a:r>
            <a:r>
              <a:rPr sz="1400" kern="0" spc="-23" dirty="0">
                <a:solidFill>
                  <a:srgbClr val="FFFFFF"/>
                </a:solidFill>
                <a:latin typeface="Arial"/>
                <a:cs typeface="Arial"/>
              </a:rPr>
              <a:t> </a:t>
            </a:r>
            <a:r>
              <a:rPr sz="1400" kern="0" spc="50" dirty="0">
                <a:solidFill>
                  <a:srgbClr val="FFFFFF"/>
                </a:solidFill>
                <a:latin typeface="Arial"/>
                <a:cs typeface="Arial"/>
              </a:rPr>
              <a:t>children</a:t>
            </a:r>
            <a:r>
              <a:rPr sz="1400" kern="0" spc="-23" dirty="0">
                <a:solidFill>
                  <a:srgbClr val="FFFFFF"/>
                </a:solidFill>
                <a:latin typeface="Arial"/>
                <a:cs typeface="Arial"/>
              </a:rPr>
              <a:t> </a:t>
            </a:r>
            <a:r>
              <a:rPr sz="1400" kern="0" spc="33" dirty="0">
                <a:solidFill>
                  <a:srgbClr val="FFFFFF"/>
                </a:solidFill>
                <a:latin typeface="Arial"/>
                <a:cs typeface="Arial"/>
              </a:rPr>
              <a:t>are </a:t>
            </a:r>
            <a:r>
              <a:rPr sz="1400" kern="0" spc="70" dirty="0">
                <a:solidFill>
                  <a:srgbClr val="FFFFFF"/>
                </a:solidFill>
                <a:latin typeface="Arial"/>
                <a:cs typeface="Arial"/>
              </a:rPr>
              <a:t>valued</a:t>
            </a:r>
            <a:r>
              <a:rPr sz="1400" kern="0" spc="40" dirty="0">
                <a:solidFill>
                  <a:srgbClr val="FFFFFF"/>
                </a:solidFill>
                <a:latin typeface="Arial"/>
                <a:cs typeface="Arial"/>
              </a:rPr>
              <a:t> </a:t>
            </a:r>
            <a:r>
              <a:rPr sz="1400" kern="0" spc="67" dirty="0">
                <a:solidFill>
                  <a:srgbClr val="FFFFFF"/>
                </a:solidFill>
                <a:latin typeface="Arial"/>
                <a:cs typeface="Arial"/>
              </a:rPr>
              <a:t>and</a:t>
            </a:r>
            <a:r>
              <a:rPr sz="1400" kern="0" spc="43" dirty="0">
                <a:solidFill>
                  <a:srgbClr val="FFFFFF"/>
                </a:solidFill>
                <a:latin typeface="Arial"/>
                <a:cs typeface="Arial"/>
              </a:rPr>
              <a:t> </a:t>
            </a:r>
            <a:r>
              <a:rPr sz="1400" kern="0" spc="63" dirty="0">
                <a:solidFill>
                  <a:srgbClr val="FFFFFF"/>
                </a:solidFill>
                <a:latin typeface="Arial"/>
                <a:cs typeface="Arial"/>
              </a:rPr>
              <a:t>nurtured </a:t>
            </a:r>
            <a:r>
              <a:rPr sz="1400" kern="0" spc="67" dirty="0">
                <a:solidFill>
                  <a:srgbClr val="FFFFFF"/>
                </a:solidFill>
                <a:latin typeface="Arial"/>
                <a:cs typeface="Arial"/>
              </a:rPr>
              <a:t>and</a:t>
            </a:r>
            <a:r>
              <a:rPr sz="1400" kern="0" spc="90" dirty="0">
                <a:solidFill>
                  <a:srgbClr val="FFFFFF"/>
                </a:solidFill>
                <a:latin typeface="Arial"/>
                <a:cs typeface="Arial"/>
              </a:rPr>
              <a:t> </a:t>
            </a:r>
            <a:r>
              <a:rPr sz="1400" kern="0" dirty="0">
                <a:solidFill>
                  <a:srgbClr val="FFFFFF"/>
                </a:solidFill>
                <a:latin typeface="Arial"/>
                <a:cs typeface="Arial"/>
              </a:rPr>
              <a:t>give</a:t>
            </a:r>
            <a:r>
              <a:rPr sz="1400" kern="0" spc="90" dirty="0">
                <a:solidFill>
                  <a:srgbClr val="FFFFFF"/>
                </a:solidFill>
                <a:latin typeface="Arial"/>
                <a:cs typeface="Arial"/>
              </a:rPr>
              <a:t> </a:t>
            </a:r>
            <a:r>
              <a:rPr sz="1400" kern="0" spc="63" dirty="0">
                <a:solidFill>
                  <a:srgbClr val="FFFFFF"/>
                </a:solidFill>
                <a:latin typeface="Arial"/>
                <a:cs typeface="Arial"/>
              </a:rPr>
              <a:t>the</a:t>
            </a:r>
            <a:r>
              <a:rPr sz="1400" kern="0" spc="90" dirty="0">
                <a:solidFill>
                  <a:srgbClr val="FFFFFF"/>
                </a:solidFill>
                <a:latin typeface="Arial"/>
                <a:cs typeface="Arial"/>
              </a:rPr>
              <a:t> </a:t>
            </a:r>
            <a:r>
              <a:rPr sz="1400" kern="0" dirty="0">
                <a:solidFill>
                  <a:srgbClr val="FFFFFF"/>
                </a:solidFill>
                <a:latin typeface="Arial"/>
                <a:cs typeface="Arial"/>
              </a:rPr>
              <a:t>same</a:t>
            </a:r>
            <a:r>
              <a:rPr sz="1400" kern="0" spc="90" dirty="0">
                <a:solidFill>
                  <a:srgbClr val="FFFFFF"/>
                </a:solidFill>
                <a:latin typeface="Arial"/>
                <a:cs typeface="Arial"/>
              </a:rPr>
              <a:t> </a:t>
            </a:r>
            <a:r>
              <a:rPr sz="1400" kern="0" spc="93" dirty="0">
                <a:solidFill>
                  <a:srgbClr val="FFFFFF"/>
                </a:solidFill>
                <a:latin typeface="Arial"/>
                <a:cs typeface="Arial"/>
              </a:rPr>
              <a:t>to </a:t>
            </a:r>
            <a:r>
              <a:rPr sz="1400" kern="0" spc="63" dirty="0">
                <a:solidFill>
                  <a:srgbClr val="FFFFFF"/>
                </a:solidFill>
                <a:latin typeface="Arial"/>
                <a:cs typeface="Arial"/>
              </a:rPr>
              <a:t>the</a:t>
            </a:r>
            <a:r>
              <a:rPr sz="1400" kern="0" spc="30" dirty="0">
                <a:solidFill>
                  <a:srgbClr val="FFFFFF"/>
                </a:solidFill>
                <a:latin typeface="Arial"/>
                <a:cs typeface="Arial"/>
              </a:rPr>
              <a:t> </a:t>
            </a:r>
            <a:r>
              <a:rPr sz="1400" kern="0" spc="47" dirty="0">
                <a:solidFill>
                  <a:srgbClr val="FFFFFF"/>
                </a:solidFill>
                <a:latin typeface="Arial"/>
                <a:cs typeface="Arial"/>
              </a:rPr>
              <a:t>next</a:t>
            </a:r>
            <a:r>
              <a:rPr sz="1400" kern="0" spc="33" dirty="0">
                <a:solidFill>
                  <a:srgbClr val="FFFFFF"/>
                </a:solidFill>
                <a:latin typeface="Arial"/>
                <a:cs typeface="Arial"/>
              </a:rPr>
              <a:t> </a:t>
            </a:r>
            <a:r>
              <a:rPr sz="1400" kern="0" spc="43" dirty="0">
                <a:solidFill>
                  <a:srgbClr val="FFFFFF"/>
                </a:solidFill>
                <a:latin typeface="Arial"/>
                <a:cs typeface="Arial"/>
              </a:rPr>
              <a:t>generation.</a:t>
            </a:r>
            <a:endParaRPr sz="1400" kern="0">
              <a:solidFill>
                <a:sysClr val="windowText" lastClr="000000"/>
              </a:solidFill>
              <a:latin typeface="Arial"/>
              <a:cs typeface="Arial"/>
            </a:endParaRPr>
          </a:p>
        </p:txBody>
      </p:sp>
      <p:sp>
        <p:nvSpPr>
          <p:cNvPr id="20" name="object 20"/>
          <p:cNvSpPr txBox="1"/>
          <p:nvPr/>
        </p:nvSpPr>
        <p:spPr>
          <a:xfrm>
            <a:off x="9495345" y="4092992"/>
            <a:ext cx="1181100" cy="1253121"/>
          </a:xfrm>
          <a:prstGeom prst="rect">
            <a:avLst/>
          </a:prstGeom>
        </p:spPr>
        <p:txBody>
          <a:bodyPr vert="horz" wrap="square" lIns="0" tIns="8467" rIns="0" bIns="0" rtlCol="0">
            <a:spAutoFit/>
          </a:bodyPr>
          <a:lstStyle/>
          <a:p>
            <a:pPr marL="8467" marR="3387" algn="ctr" defTabSz="609630">
              <a:lnSpc>
                <a:spcPct val="148800"/>
              </a:lnSpc>
              <a:spcBef>
                <a:spcPts val="67"/>
              </a:spcBef>
            </a:pPr>
            <a:r>
              <a:rPr sz="1400" kern="0" spc="-7" dirty="0">
                <a:solidFill>
                  <a:srgbClr val="FFFFFF"/>
                </a:solidFill>
                <a:latin typeface="Arial"/>
                <a:cs typeface="Arial"/>
              </a:rPr>
              <a:t>Compassion Connection </a:t>
            </a:r>
            <a:r>
              <a:rPr sz="1400" kern="0" spc="63" dirty="0">
                <a:solidFill>
                  <a:srgbClr val="FFFFFF"/>
                </a:solidFill>
                <a:latin typeface="Arial"/>
                <a:cs typeface="Arial"/>
              </a:rPr>
              <a:t>Collaboration </a:t>
            </a:r>
            <a:r>
              <a:rPr sz="1400" kern="0" spc="40" dirty="0">
                <a:solidFill>
                  <a:srgbClr val="FFFFFF"/>
                </a:solidFill>
                <a:latin typeface="Arial"/>
                <a:cs typeface="Arial"/>
              </a:rPr>
              <a:t>Community</a:t>
            </a:r>
            <a:endParaRPr sz="1400" kern="0">
              <a:solidFill>
                <a:sysClr val="windowText" lastClr="000000"/>
              </a:solidFill>
              <a:latin typeface="Arial"/>
              <a:cs typeface="Arial"/>
            </a:endParaRPr>
          </a:p>
        </p:txBody>
      </p:sp>
      <p:sp>
        <p:nvSpPr>
          <p:cNvPr id="21" name="object 21" descr="$PPTXTitle"/>
          <p:cNvSpPr txBox="1">
            <a:spLocks noGrp="1"/>
          </p:cNvSpPr>
          <p:nvPr>
            <p:ph type="title"/>
          </p:nvPr>
        </p:nvSpPr>
        <p:spPr>
          <a:xfrm>
            <a:off x="2176130" y="2953893"/>
            <a:ext cx="2882900" cy="295444"/>
          </a:xfrm>
          <a:prstGeom prst="rect">
            <a:avLst/>
          </a:prstGeom>
        </p:spPr>
        <p:txBody>
          <a:bodyPr vert="horz" wrap="square" lIns="0" tIns="8043" rIns="0" bIns="0" rtlCol="0">
            <a:spAutoFit/>
          </a:bodyPr>
          <a:lstStyle/>
          <a:p>
            <a:pPr marL="831045">
              <a:spcBef>
                <a:spcPts val="63"/>
              </a:spcBef>
            </a:pPr>
            <a:r>
              <a:rPr sz="1867" spc="60" dirty="0"/>
              <a:t>Our</a:t>
            </a:r>
            <a:r>
              <a:rPr sz="1867" spc="-3" dirty="0"/>
              <a:t> </a:t>
            </a:r>
            <a:r>
              <a:rPr sz="1867" spc="83" dirty="0"/>
              <a:t>Mission</a:t>
            </a:r>
            <a:endParaRPr sz="1867"/>
          </a:p>
        </p:txBody>
      </p:sp>
      <p:sp>
        <p:nvSpPr>
          <p:cNvPr id="22" name="object 22"/>
          <p:cNvSpPr txBox="1"/>
          <p:nvPr/>
        </p:nvSpPr>
        <p:spPr>
          <a:xfrm>
            <a:off x="6296594" y="2953893"/>
            <a:ext cx="1211157" cy="295444"/>
          </a:xfrm>
          <a:prstGeom prst="rect">
            <a:avLst/>
          </a:prstGeom>
        </p:spPr>
        <p:txBody>
          <a:bodyPr vert="horz" wrap="square" lIns="0" tIns="8043" rIns="0" bIns="0" rtlCol="0">
            <a:spAutoFit/>
          </a:bodyPr>
          <a:lstStyle/>
          <a:p>
            <a:pPr marL="8467" defTabSz="609630">
              <a:spcBef>
                <a:spcPts val="63"/>
              </a:spcBef>
            </a:pPr>
            <a:r>
              <a:rPr sz="1867" kern="0" spc="60" dirty="0">
                <a:solidFill>
                  <a:srgbClr val="FFFFFF"/>
                </a:solidFill>
                <a:latin typeface="Arial"/>
                <a:cs typeface="Arial"/>
              </a:rPr>
              <a:t>Our</a:t>
            </a:r>
            <a:r>
              <a:rPr sz="1867" kern="0" spc="-3" dirty="0">
                <a:solidFill>
                  <a:srgbClr val="FFFFFF"/>
                </a:solidFill>
                <a:latin typeface="Arial"/>
                <a:cs typeface="Arial"/>
              </a:rPr>
              <a:t> </a:t>
            </a:r>
            <a:r>
              <a:rPr sz="1867" kern="0" spc="63" dirty="0">
                <a:solidFill>
                  <a:srgbClr val="FFFFFF"/>
                </a:solidFill>
                <a:latin typeface="Arial"/>
                <a:cs typeface="Arial"/>
              </a:rPr>
              <a:t>Vision</a:t>
            </a:r>
            <a:endParaRPr sz="1867" kern="0">
              <a:solidFill>
                <a:sysClr val="windowText" lastClr="000000"/>
              </a:solidFill>
              <a:latin typeface="Arial"/>
              <a:cs typeface="Arial"/>
            </a:endParaRPr>
          </a:p>
        </p:txBody>
      </p:sp>
      <p:sp>
        <p:nvSpPr>
          <p:cNvPr id="23" name="object 23"/>
          <p:cNvSpPr txBox="1"/>
          <p:nvPr/>
        </p:nvSpPr>
        <p:spPr>
          <a:xfrm>
            <a:off x="8632320" y="2953893"/>
            <a:ext cx="2882900" cy="295444"/>
          </a:xfrm>
          <a:prstGeom prst="rect">
            <a:avLst/>
          </a:prstGeom>
        </p:spPr>
        <p:txBody>
          <a:bodyPr vert="horz" wrap="square" lIns="0" tIns="8043" rIns="0" bIns="0" rtlCol="0">
            <a:spAutoFit/>
          </a:bodyPr>
          <a:lstStyle/>
          <a:p>
            <a:pPr marL="185006" algn="ctr" defTabSz="609630">
              <a:spcBef>
                <a:spcPts val="63"/>
              </a:spcBef>
            </a:pPr>
            <a:r>
              <a:rPr sz="1867" kern="0" spc="60" dirty="0">
                <a:solidFill>
                  <a:srgbClr val="FFFFFF"/>
                </a:solidFill>
                <a:latin typeface="Arial"/>
                <a:cs typeface="Arial"/>
              </a:rPr>
              <a:t>Our</a:t>
            </a:r>
            <a:r>
              <a:rPr sz="1867" kern="0" spc="-3" dirty="0">
                <a:solidFill>
                  <a:srgbClr val="FFFFFF"/>
                </a:solidFill>
                <a:latin typeface="Arial"/>
                <a:cs typeface="Arial"/>
              </a:rPr>
              <a:t> </a:t>
            </a:r>
            <a:r>
              <a:rPr sz="1867" kern="0" spc="76" dirty="0">
                <a:solidFill>
                  <a:srgbClr val="FFFFFF"/>
                </a:solidFill>
                <a:latin typeface="Arial"/>
                <a:cs typeface="Arial"/>
              </a:rPr>
              <a:t>Values</a:t>
            </a:r>
            <a:endParaRPr sz="1867" kern="0">
              <a:solidFill>
                <a:sysClr val="windowText" lastClr="000000"/>
              </a:solidFill>
              <a:latin typeface="Arial"/>
              <a:cs typeface="Arial"/>
            </a:endParaRPr>
          </a:p>
        </p:txBody>
      </p:sp>
      <p:sp>
        <p:nvSpPr>
          <p:cNvPr id="24" name="object 24"/>
          <p:cNvSpPr txBox="1"/>
          <p:nvPr/>
        </p:nvSpPr>
        <p:spPr>
          <a:xfrm>
            <a:off x="954594" y="1942963"/>
            <a:ext cx="359073" cy="3290570"/>
          </a:xfrm>
          <a:prstGeom prst="rect">
            <a:avLst/>
          </a:prstGeom>
        </p:spPr>
        <p:txBody>
          <a:bodyPr vert="vert270" wrap="square" lIns="0" tIns="0" rIns="0" bIns="0" rtlCol="0">
            <a:spAutoFit/>
          </a:bodyPr>
          <a:lstStyle/>
          <a:p>
            <a:pPr marL="8467" defTabSz="609630">
              <a:lnSpc>
                <a:spcPts val="2753"/>
              </a:lnSpc>
            </a:pPr>
            <a:r>
              <a:rPr sz="2400" kern="0" spc="83" dirty="0">
                <a:solidFill>
                  <a:srgbClr val="FFFFFF"/>
                </a:solidFill>
                <a:latin typeface="Arial"/>
                <a:cs typeface="Arial"/>
              </a:rPr>
              <a:t>Sprout</a:t>
            </a:r>
            <a:r>
              <a:rPr sz="2400" kern="0" spc="50" dirty="0">
                <a:solidFill>
                  <a:srgbClr val="FFFFFF"/>
                </a:solidFill>
                <a:latin typeface="Arial"/>
                <a:cs typeface="Arial"/>
              </a:rPr>
              <a:t> </a:t>
            </a:r>
            <a:r>
              <a:rPr sz="2400" kern="0" spc="87" dirty="0">
                <a:solidFill>
                  <a:srgbClr val="FFFFFF"/>
                </a:solidFill>
                <a:latin typeface="Arial"/>
                <a:cs typeface="Arial"/>
              </a:rPr>
              <a:t>Family</a:t>
            </a:r>
            <a:r>
              <a:rPr sz="2400" kern="0" spc="57" dirty="0">
                <a:solidFill>
                  <a:srgbClr val="FFFFFF"/>
                </a:solidFill>
                <a:latin typeface="Arial"/>
                <a:cs typeface="Arial"/>
              </a:rPr>
              <a:t> </a:t>
            </a:r>
            <a:r>
              <a:rPr sz="2400" kern="0" spc="-7" dirty="0">
                <a:solidFill>
                  <a:srgbClr val="FFFFFF"/>
                </a:solidFill>
                <a:latin typeface="Arial"/>
                <a:cs typeface="Arial"/>
              </a:rPr>
              <a:t>Services</a:t>
            </a:r>
            <a:endParaRPr sz="2400" kern="0">
              <a:solidFill>
                <a:sysClr val="windowText" lastClr="000000"/>
              </a:solidFill>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314824" y="735106"/>
            <a:ext cx="10053763" cy="2928470"/>
          </a:xfrm>
        </p:spPr>
        <p:txBody>
          <a:bodyPr anchor="b">
            <a:normAutofit/>
          </a:bodyPr>
          <a:lstStyle/>
          <a:p>
            <a:pPr algn="l"/>
            <a:r>
              <a:rPr lang="en-US" dirty="0">
                <a:solidFill>
                  <a:srgbClr val="FFFFFF"/>
                </a:solidFill>
                <a:latin typeface="Abadi" panose="020F0502020204030204" pitchFamily="34" charset="0"/>
              </a:rPr>
              <a:t>WELCOME TO UNALASKA</a:t>
            </a:r>
            <a:br>
              <a:rPr lang="en-US" dirty="0">
                <a:solidFill>
                  <a:srgbClr val="FFFFFF"/>
                </a:solidFill>
                <a:latin typeface="Franklin Gothic Demi" panose="020B0703020102020204" pitchFamily="34" charset="0"/>
              </a:rPr>
            </a:br>
            <a:br>
              <a:rPr lang="en-US" sz="4800" dirty="0">
                <a:solidFill>
                  <a:srgbClr val="FFFFFF"/>
                </a:solidFill>
                <a:latin typeface="Franklin Gothic Demi" panose="020B0703020102020204" pitchFamily="34" charset="0"/>
              </a:rPr>
            </a:br>
            <a:r>
              <a:rPr lang="en-US" sz="4800" dirty="0">
                <a:solidFill>
                  <a:srgbClr val="FFFFFF"/>
                </a:solidFill>
                <a:latin typeface="Franklin Gothic Demi" panose="020B0703020102020204" pitchFamily="34" charset="0"/>
              </a:rPr>
              <a:t>All Alaska Pediatric Partnership</a:t>
            </a:r>
            <a:br>
              <a:rPr lang="en-US" sz="4800" dirty="0">
                <a:solidFill>
                  <a:srgbClr val="FFFFFF"/>
                </a:solidFill>
                <a:latin typeface="Franklin Gothic Demi" panose="020B0703020102020204" pitchFamily="34" charset="0"/>
              </a:rPr>
            </a:br>
            <a:r>
              <a:rPr lang="en-US" sz="2400" dirty="0">
                <a:solidFill>
                  <a:srgbClr val="FFFFFF"/>
                </a:solidFill>
                <a:latin typeface="Franklin Gothic Demi" panose="020B0703020102020204" pitchFamily="34" charset="0"/>
              </a:rPr>
              <a:t>2026 Partnership Meeting Season Finale</a:t>
            </a:r>
          </a:p>
        </p:txBody>
      </p:sp>
      <p:sp>
        <p:nvSpPr>
          <p:cNvPr id="3" name="Subtitle 2"/>
          <p:cNvSpPr>
            <a:spLocks noGrp="1"/>
          </p:cNvSpPr>
          <p:nvPr>
            <p:ph type="subTitle" idx="1"/>
          </p:nvPr>
        </p:nvSpPr>
        <p:spPr>
          <a:xfrm>
            <a:off x="1350682" y="4870824"/>
            <a:ext cx="10005951" cy="1458258"/>
          </a:xfrm>
        </p:spPr>
        <p:txBody>
          <a:bodyPr anchor="ctr">
            <a:normAutofit/>
          </a:bodyPr>
          <a:lstStyle/>
          <a:p>
            <a:pPr algn="l"/>
            <a:r>
              <a:rPr lang="en-US" b="1" dirty="0"/>
              <a:t>Iliuliuk Family &amp; Health Services, Inc.</a:t>
            </a:r>
          </a:p>
          <a:p>
            <a:pPr algn="l"/>
            <a:r>
              <a:rPr lang="en-US" b="1" dirty="0"/>
              <a:t>Providing Quality Integrated Health Care</a:t>
            </a:r>
          </a:p>
          <a:p>
            <a:pPr algn="l"/>
            <a:r>
              <a:rPr lang="en-US" b="1" dirty="0"/>
              <a:t>For Over 50 Years</a:t>
            </a:r>
          </a:p>
        </p:txBody>
      </p:sp>
      <p:pic>
        <p:nvPicPr>
          <p:cNvPr id="4" name="Picture 3" descr="A logo with hands in the middle&#10;&#10;AI-generated content may be incorrec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07799" y="4735489"/>
            <a:ext cx="1865148" cy="1593593"/>
          </a:xfrm>
          <a:prstGeom prst="rect">
            <a:avLst/>
          </a:prstGeom>
        </p:spPr>
      </p:pic>
    </p:spTree>
    <p:extLst>
      <p:ext uri="{BB962C8B-B14F-4D97-AF65-F5344CB8AC3E}">
        <p14:creationId xmlns:p14="http://schemas.microsoft.com/office/powerpoint/2010/main" val="1268984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8288000" cy="10287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0" y="0"/>
              <a:ext cx="18287997" cy="10286999"/>
            </a:xfrm>
            <a:prstGeom prst="rect">
              <a:avLst/>
            </a:prstGeom>
          </p:spPr>
        </p:pic>
        <p:sp>
          <p:nvSpPr>
            <p:cNvPr id="4" name="object 4"/>
            <p:cNvSpPr/>
            <p:nvPr/>
          </p:nvSpPr>
          <p:spPr>
            <a:xfrm>
              <a:off x="0" y="8975559"/>
              <a:ext cx="9144000" cy="857250"/>
            </a:xfrm>
            <a:custGeom>
              <a:avLst/>
              <a:gdLst/>
              <a:ahLst/>
              <a:cxnLst/>
              <a:rect l="l" t="t" r="r" b="b"/>
              <a:pathLst>
                <a:path w="9144000" h="857250">
                  <a:moveTo>
                    <a:pt x="9143934" y="857246"/>
                  </a:moveTo>
                  <a:lnTo>
                    <a:pt x="0" y="857246"/>
                  </a:lnTo>
                  <a:lnTo>
                    <a:pt x="0" y="0"/>
                  </a:lnTo>
                  <a:lnTo>
                    <a:pt x="9143934" y="0"/>
                  </a:lnTo>
                  <a:lnTo>
                    <a:pt x="9143934" y="857246"/>
                  </a:lnTo>
                  <a:close/>
                </a:path>
              </a:pathLst>
            </a:custGeom>
            <a:solidFill>
              <a:srgbClr val="17A69C"/>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0" y="8965907"/>
              <a:ext cx="9334500" cy="9525"/>
            </a:xfrm>
            <a:custGeom>
              <a:avLst/>
              <a:gdLst/>
              <a:ahLst/>
              <a:cxnLst/>
              <a:rect l="l" t="t" r="r" b="b"/>
              <a:pathLst>
                <a:path w="9334500" h="9525">
                  <a:moveTo>
                    <a:pt x="9334432" y="9525"/>
                  </a:moveTo>
                  <a:lnTo>
                    <a:pt x="0" y="9525"/>
                  </a:lnTo>
                  <a:lnTo>
                    <a:pt x="0" y="0"/>
                  </a:lnTo>
                  <a:lnTo>
                    <a:pt x="9334432" y="0"/>
                  </a:lnTo>
                  <a:lnTo>
                    <a:pt x="9334432" y="9525"/>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0" y="163868"/>
              <a:ext cx="8623296" cy="8686799"/>
            </a:xfrm>
            <a:prstGeom prst="rect">
              <a:avLst/>
            </a:prstGeom>
          </p:spPr>
        </p:pic>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1106938" y="1134013"/>
              <a:ext cx="123825" cy="123824"/>
            </a:xfrm>
            <a:prstGeom prst="rect">
              <a:avLst/>
            </a:prstGeom>
          </p:spPr>
        </p:pic>
        <p:pic>
          <p:nvPicPr>
            <p:cNvPr id="8" name="object 8"/>
            <p:cNvPicPr/>
            <p:nvPr/>
          </p:nvPicPr>
          <p:blipFill>
            <a:blip r:embed="rId4" cstate="email">
              <a:extLst>
                <a:ext uri="{28A0092B-C50C-407E-A947-70E740481C1C}">
                  <a14:useLocalDpi xmlns:a14="http://schemas.microsoft.com/office/drawing/2010/main"/>
                </a:ext>
              </a:extLst>
            </a:blip>
            <a:stretch>
              <a:fillRect/>
            </a:stretch>
          </p:blipFill>
          <p:spPr>
            <a:xfrm>
              <a:off x="1106938" y="1686463"/>
              <a:ext cx="123825" cy="123824"/>
            </a:xfrm>
            <a:prstGeom prst="rect">
              <a:avLst/>
            </a:prstGeom>
          </p:spPr>
        </p:pic>
      </p:grpSp>
      <p:sp>
        <p:nvSpPr>
          <p:cNvPr id="9" name="object 9" descr="$PPTXTitle"/>
          <p:cNvSpPr txBox="1">
            <a:spLocks noGrp="1"/>
          </p:cNvSpPr>
          <p:nvPr>
            <p:ph type="title"/>
          </p:nvPr>
        </p:nvSpPr>
        <p:spPr>
          <a:xfrm>
            <a:off x="929616" y="554071"/>
            <a:ext cx="3808307" cy="1090705"/>
          </a:xfrm>
          <a:prstGeom prst="rect">
            <a:avLst/>
          </a:prstGeom>
        </p:spPr>
        <p:txBody>
          <a:bodyPr vert="horz" wrap="square" lIns="0" tIns="8467" rIns="0" bIns="0" rtlCol="0">
            <a:spAutoFit/>
          </a:bodyPr>
          <a:lstStyle/>
          <a:p>
            <a:pPr marL="8467" marR="3387">
              <a:lnSpc>
                <a:spcPct val="113300"/>
              </a:lnSpc>
              <a:spcBef>
                <a:spcPts val="67"/>
              </a:spcBef>
            </a:pPr>
            <a:r>
              <a:rPr sz="2133" spc="120" dirty="0"/>
              <a:t>Virtual</a:t>
            </a:r>
            <a:r>
              <a:rPr sz="2133" spc="50" dirty="0"/>
              <a:t> </a:t>
            </a:r>
            <a:r>
              <a:rPr sz="2133" spc="140" dirty="0"/>
              <a:t>&amp;</a:t>
            </a:r>
            <a:r>
              <a:rPr sz="2133" spc="53" dirty="0"/>
              <a:t> </a:t>
            </a:r>
            <a:r>
              <a:rPr sz="2133" spc="43" dirty="0"/>
              <a:t>Home</a:t>
            </a:r>
            <a:r>
              <a:rPr sz="2133" spc="50" dirty="0"/>
              <a:t> </a:t>
            </a:r>
            <a:r>
              <a:rPr sz="2133" spc="-7" dirty="0"/>
              <a:t>Visits </a:t>
            </a:r>
            <a:r>
              <a:rPr sz="2133" spc="90" dirty="0"/>
              <a:t>Developmental</a:t>
            </a:r>
            <a:r>
              <a:rPr sz="2133" spc="60" dirty="0"/>
              <a:t> </a:t>
            </a:r>
            <a:r>
              <a:rPr sz="2133" spc="140" dirty="0"/>
              <a:t>&amp;</a:t>
            </a:r>
            <a:r>
              <a:rPr sz="2133" spc="63" dirty="0"/>
              <a:t> </a:t>
            </a:r>
            <a:r>
              <a:rPr sz="2133" spc="60" dirty="0"/>
              <a:t>Community </a:t>
            </a:r>
            <a:r>
              <a:rPr sz="2133" spc="-7" dirty="0"/>
              <a:t>Resources</a:t>
            </a:r>
            <a:endParaRPr sz="2133"/>
          </a:p>
        </p:txBody>
      </p:sp>
      <p:grpSp>
        <p:nvGrpSpPr>
          <p:cNvPr id="10" name="object 10"/>
          <p:cNvGrpSpPr/>
          <p:nvPr/>
        </p:nvGrpSpPr>
        <p:grpSpPr>
          <a:xfrm>
            <a:off x="737959" y="1860908"/>
            <a:ext cx="82550" cy="3397250"/>
            <a:chOff x="1106938" y="2791362"/>
            <a:chExt cx="123825" cy="5095875"/>
          </a:xfrm>
        </p:grpSpPr>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1106938" y="2791362"/>
              <a:ext cx="123825" cy="123824"/>
            </a:xfrm>
            <a:prstGeom prst="rect">
              <a:avLst/>
            </a:prstGeom>
          </p:spPr>
        </p:pic>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1106938" y="3343812"/>
              <a:ext cx="123825" cy="123824"/>
            </a:xfrm>
            <a:prstGeom prst="rect">
              <a:avLst/>
            </a:prstGeom>
          </p:spPr>
        </p:pic>
        <p:pic>
          <p:nvPicPr>
            <p:cNvPr id="13" name="object 13"/>
            <p:cNvPicPr/>
            <p:nvPr/>
          </p:nvPicPr>
          <p:blipFill>
            <a:blip r:embed="rId4" cstate="email">
              <a:extLst>
                <a:ext uri="{28A0092B-C50C-407E-A947-70E740481C1C}">
                  <a14:useLocalDpi xmlns:a14="http://schemas.microsoft.com/office/drawing/2010/main"/>
                </a:ext>
              </a:extLst>
            </a:blip>
            <a:stretch>
              <a:fillRect/>
            </a:stretch>
          </p:blipFill>
          <p:spPr>
            <a:xfrm>
              <a:off x="1106938" y="5001162"/>
              <a:ext cx="123825" cy="123824"/>
            </a:xfrm>
            <a:prstGeom prst="rect">
              <a:avLst/>
            </a:prstGeom>
          </p:spPr>
        </p:pic>
        <p:pic>
          <p:nvPicPr>
            <p:cNvPr id="14" name="object 14"/>
            <p:cNvPicPr/>
            <p:nvPr/>
          </p:nvPicPr>
          <p:blipFill>
            <a:blip r:embed="rId6" cstate="email">
              <a:extLst>
                <a:ext uri="{28A0092B-C50C-407E-A947-70E740481C1C}">
                  <a14:useLocalDpi xmlns:a14="http://schemas.microsoft.com/office/drawing/2010/main"/>
                </a:ext>
              </a:extLst>
            </a:blip>
            <a:stretch>
              <a:fillRect/>
            </a:stretch>
          </p:blipFill>
          <p:spPr>
            <a:xfrm>
              <a:off x="1106938" y="5553612"/>
              <a:ext cx="123825" cy="123824"/>
            </a:xfrm>
            <a:prstGeom prst="rect">
              <a:avLst/>
            </a:prstGeom>
          </p:spPr>
        </p:pic>
        <p:pic>
          <p:nvPicPr>
            <p:cNvPr id="15" name="object 15"/>
            <p:cNvPicPr/>
            <p:nvPr/>
          </p:nvPicPr>
          <p:blipFill>
            <a:blip r:embed="rId6" cstate="email">
              <a:extLst>
                <a:ext uri="{28A0092B-C50C-407E-A947-70E740481C1C}">
                  <a14:useLocalDpi xmlns:a14="http://schemas.microsoft.com/office/drawing/2010/main"/>
                </a:ext>
              </a:extLst>
            </a:blip>
            <a:stretch>
              <a:fillRect/>
            </a:stretch>
          </p:blipFill>
          <p:spPr>
            <a:xfrm>
              <a:off x="1106938" y="6106063"/>
              <a:ext cx="123825" cy="123823"/>
            </a:xfrm>
            <a:prstGeom prst="rect">
              <a:avLst/>
            </a:prstGeom>
          </p:spPr>
        </p:pic>
        <p:pic>
          <p:nvPicPr>
            <p:cNvPr id="16" name="object 16"/>
            <p:cNvPicPr/>
            <p:nvPr/>
          </p:nvPicPr>
          <p:blipFill>
            <a:blip r:embed="rId6" cstate="email">
              <a:extLst>
                <a:ext uri="{28A0092B-C50C-407E-A947-70E740481C1C}">
                  <a14:useLocalDpi xmlns:a14="http://schemas.microsoft.com/office/drawing/2010/main"/>
                </a:ext>
              </a:extLst>
            </a:blip>
            <a:stretch>
              <a:fillRect/>
            </a:stretch>
          </p:blipFill>
          <p:spPr>
            <a:xfrm>
              <a:off x="1106938" y="7210962"/>
              <a:ext cx="123825" cy="123824"/>
            </a:xfrm>
            <a:prstGeom prst="rect">
              <a:avLst/>
            </a:prstGeom>
          </p:spPr>
        </p:pic>
        <p:pic>
          <p:nvPicPr>
            <p:cNvPr id="17" name="object 17"/>
            <p:cNvPicPr/>
            <p:nvPr/>
          </p:nvPicPr>
          <p:blipFill>
            <a:blip r:embed="rId6" cstate="email">
              <a:extLst>
                <a:ext uri="{28A0092B-C50C-407E-A947-70E740481C1C}">
                  <a14:useLocalDpi xmlns:a14="http://schemas.microsoft.com/office/drawing/2010/main"/>
                </a:ext>
              </a:extLst>
            </a:blip>
            <a:stretch>
              <a:fillRect/>
            </a:stretch>
          </p:blipFill>
          <p:spPr>
            <a:xfrm>
              <a:off x="1106938" y="7763412"/>
              <a:ext cx="123825" cy="123824"/>
            </a:xfrm>
            <a:prstGeom prst="rect">
              <a:avLst/>
            </a:prstGeom>
          </p:spPr>
        </p:pic>
      </p:grpSp>
      <p:sp>
        <p:nvSpPr>
          <p:cNvPr id="18" name="object 18"/>
          <p:cNvSpPr txBox="1"/>
          <p:nvPr/>
        </p:nvSpPr>
        <p:spPr>
          <a:xfrm>
            <a:off x="469142" y="1658970"/>
            <a:ext cx="4215130" cy="4855902"/>
          </a:xfrm>
          <a:prstGeom prst="rect">
            <a:avLst/>
          </a:prstGeom>
        </p:spPr>
        <p:txBody>
          <a:bodyPr vert="horz" wrap="square" lIns="0" tIns="8467" rIns="0" bIns="0" rtlCol="0">
            <a:spAutoFit/>
          </a:bodyPr>
          <a:lstStyle/>
          <a:p>
            <a:pPr marL="468653" marR="178656" defTabSz="609630">
              <a:lnSpc>
                <a:spcPct val="113300"/>
              </a:lnSpc>
              <a:spcBef>
                <a:spcPts val="67"/>
              </a:spcBef>
            </a:pPr>
            <a:r>
              <a:rPr sz="2133" kern="0" dirty="0">
                <a:solidFill>
                  <a:srgbClr val="FFFFFF"/>
                </a:solidFill>
                <a:latin typeface="Arial"/>
                <a:cs typeface="Arial"/>
              </a:rPr>
              <a:t>Emergency</a:t>
            </a:r>
            <a:r>
              <a:rPr sz="2133" kern="0" spc="93" dirty="0">
                <a:solidFill>
                  <a:srgbClr val="FFFFFF"/>
                </a:solidFill>
                <a:latin typeface="Arial"/>
                <a:cs typeface="Arial"/>
              </a:rPr>
              <a:t> </a:t>
            </a:r>
            <a:r>
              <a:rPr sz="2133" kern="0" spc="40" dirty="0">
                <a:solidFill>
                  <a:srgbClr val="FFFFFF"/>
                </a:solidFill>
                <a:latin typeface="Arial"/>
                <a:cs typeface="Arial"/>
              </a:rPr>
              <a:t>Baby</a:t>
            </a:r>
            <a:r>
              <a:rPr sz="2133" kern="0" spc="93" dirty="0">
                <a:solidFill>
                  <a:srgbClr val="FFFFFF"/>
                </a:solidFill>
                <a:latin typeface="Arial"/>
                <a:cs typeface="Arial"/>
              </a:rPr>
              <a:t> </a:t>
            </a:r>
            <a:r>
              <a:rPr sz="2133" kern="0" spc="30" dirty="0">
                <a:solidFill>
                  <a:srgbClr val="FFFFFF"/>
                </a:solidFill>
                <a:latin typeface="Arial"/>
                <a:cs typeface="Arial"/>
              </a:rPr>
              <a:t>Supplies </a:t>
            </a:r>
            <a:r>
              <a:rPr sz="2133" kern="0" spc="47" dirty="0">
                <a:solidFill>
                  <a:srgbClr val="FFFFFF"/>
                </a:solidFill>
                <a:latin typeface="Arial"/>
                <a:cs typeface="Arial"/>
              </a:rPr>
              <a:t>Pediatric</a:t>
            </a:r>
            <a:r>
              <a:rPr sz="2133" kern="0" spc="70" dirty="0">
                <a:solidFill>
                  <a:srgbClr val="FFFFFF"/>
                </a:solidFill>
                <a:latin typeface="Arial"/>
                <a:cs typeface="Arial"/>
              </a:rPr>
              <a:t> </a:t>
            </a:r>
            <a:r>
              <a:rPr sz="2133" kern="0" spc="-7" dirty="0">
                <a:solidFill>
                  <a:srgbClr val="FFFFFF"/>
                </a:solidFill>
                <a:latin typeface="Arial"/>
                <a:cs typeface="Arial"/>
              </a:rPr>
              <a:t>Therapies </a:t>
            </a:r>
            <a:r>
              <a:rPr sz="2133" kern="0" spc="67" dirty="0">
                <a:solidFill>
                  <a:srgbClr val="FFFFFF"/>
                </a:solidFill>
                <a:latin typeface="Arial"/>
                <a:cs typeface="Arial"/>
              </a:rPr>
              <a:t>(Occupational,</a:t>
            </a:r>
            <a:r>
              <a:rPr sz="2133" kern="0" spc="177" dirty="0">
                <a:solidFill>
                  <a:srgbClr val="FFFFFF"/>
                </a:solidFill>
                <a:latin typeface="Arial"/>
                <a:cs typeface="Arial"/>
              </a:rPr>
              <a:t> </a:t>
            </a:r>
            <a:r>
              <a:rPr sz="2133" kern="0" dirty="0">
                <a:solidFill>
                  <a:srgbClr val="FFFFFF"/>
                </a:solidFill>
                <a:latin typeface="Arial"/>
                <a:cs typeface="Arial"/>
              </a:rPr>
              <a:t>Physical,</a:t>
            </a:r>
            <a:r>
              <a:rPr sz="2133" kern="0" spc="180" dirty="0">
                <a:solidFill>
                  <a:srgbClr val="FFFFFF"/>
                </a:solidFill>
                <a:latin typeface="Arial"/>
                <a:cs typeface="Arial"/>
              </a:rPr>
              <a:t> </a:t>
            </a:r>
            <a:r>
              <a:rPr sz="2133" kern="0" spc="107" dirty="0">
                <a:solidFill>
                  <a:srgbClr val="FFFFFF"/>
                </a:solidFill>
                <a:latin typeface="Arial"/>
                <a:cs typeface="Arial"/>
              </a:rPr>
              <a:t>&amp; </a:t>
            </a:r>
            <a:r>
              <a:rPr sz="2133" kern="0" spc="-7" dirty="0">
                <a:solidFill>
                  <a:srgbClr val="FFFFFF"/>
                </a:solidFill>
                <a:latin typeface="Arial"/>
                <a:cs typeface="Arial"/>
              </a:rPr>
              <a:t>Speech)</a:t>
            </a:r>
            <a:r>
              <a:rPr sz="2133" kern="0" spc="-10" dirty="0">
                <a:solidFill>
                  <a:srgbClr val="FFFFFF"/>
                </a:solidFill>
                <a:latin typeface="Arial"/>
                <a:cs typeface="Arial"/>
              </a:rPr>
              <a:t> </a:t>
            </a:r>
            <a:r>
              <a:rPr sz="2133" kern="0" spc="103" dirty="0">
                <a:solidFill>
                  <a:srgbClr val="FFFFFF"/>
                </a:solidFill>
                <a:latin typeface="Arial"/>
                <a:cs typeface="Arial"/>
              </a:rPr>
              <a:t>and</a:t>
            </a:r>
            <a:r>
              <a:rPr sz="2133" kern="0" spc="-7" dirty="0">
                <a:solidFill>
                  <a:srgbClr val="FFFFFF"/>
                </a:solidFill>
                <a:latin typeface="Arial"/>
                <a:cs typeface="Arial"/>
              </a:rPr>
              <a:t> </a:t>
            </a:r>
            <a:r>
              <a:rPr sz="2133" kern="0" spc="37" dirty="0">
                <a:solidFill>
                  <a:srgbClr val="FFFFFF"/>
                </a:solidFill>
                <a:latin typeface="Arial"/>
                <a:cs typeface="Arial"/>
              </a:rPr>
              <a:t>Social</a:t>
            </a:r>
            <a:r>
              <a:rPr sz="2133" kern="0" spc="-7" dirty="0">
                <a:solidFill>
                  <a:srgbClr val="FFFFFF"/>
                </a:solidFill>
                <a:latin typeface="Arial"/>
                <a:cs typeface="Arial"/>
              </a:rPr>
              <a:t> </a:t>
            </a:r>
            <a:r>
              <a:rPr sz="2133" kern="0" spc="40" dirty="0">
                <a:solidFill>
                  <a:srgbClr val="FFFFFF"/>
                </a:solidFill>
                <a:latin typeface="Arial"/>
                <a:cs typeface="Arial"/>
              </a:rPr>
              <a:t>Work </a:t>
            </a:r>
            <a:r>
              <a:rPr sz="2133" kern="0" spc="90" dirty="0">
                <a:solidFill>
                  <a:srgbClr val="FFFFFF"/>
                </a:solidFill>
                <a:latin typeface="Arial"/>
                <a:cs typeface="Arial"/>
              </a:rPr>
              <a:t>Developmental</a:t>
            </a:r>
            <a:r>
              <a:rPr sz="2133" kern="0" spc="73" dirty="0">
                <a:solidFill>
                  <a:srgbClr val="FFFFFF"/>
                </a:solidFill>
                <a:latin typeface="Arial"/>
                <a:cs typeface="Arial"/>
              </a:rPr>
              <a:t> </a:t>
            </a:r>
            <a:r>
              <a:rPr sz="2133" kern="0" spc="63" dirty="0">
                <a:solidFill>
                  <a:srgbClr val="FFFFFF"/>
                </a:solidFill>
                <a:latin typeface="Arial"/>
                <a:cs typeface="Arial"/>
              </a:rPr>
              <a:t>Evaluations </a:t>
            </a:r>
            <a:r>
              <a:rPr sz="2133" kern="0" dirty="0">
                <a:solidFill>
                  <a:srgbClr val="FFFFFF"/>
                </a:solidFill>
                <a:latin typeface="Arial"/>
                <a:cs typeface="Arial"/>
              </a:rPr>
              <a:t>Vision</a:t>
            </a:r>
            <a:r>
              <a:rPr sz="2133" kern="0" spc="83" dirty="0">
                <a:solidFill>
                  <a:srgbClr val="FFFFFF"/>
                </a:solidFill>
                <a:latin typeface="Arial"/>
                <a:cs typeface="Arial"/>
              </a:rPr>
              <a:t> </a:t>
            </a:r>
            <a:r>
              <a:rPr sz="2133" kern="0" spc="140" dirty="0">
                <a:solidFill>
                  <a:srgbClr val="FFFFFF"/>
                </a:solidFill>
                <a:latin typeface="Arial"/>
                <a:cs typeface="Arial"/>
              </a:rPr>
              <a:t>&amp;</a:t>
            </a:r>
            <a:r>
              <a:rPr sz="2133" kern="0" spc="87" dirty="0">
                <a:solidFill>
                  <a:srgbClr val="FFFFFF"/>
                </a:solidFill>
                <a:latin typeface="Arial"/>
                <a:cs typeface="Arial"/>
              </a:rPr>
              <a:t> </a:t>
            </a:r>
            <a:r>
              <a:rPr sz="2133" kern="0" spc="53" dirty="0">
                <a:solidFill>
                  <a:srgbClr val="FFFFFF"/>
                </a:solidFill>
                <a:latin typeface="Arial"/>
                <a:cs typeface="Arial"/>
              </a:rPr>
              <a:t>Hearing</a:t>
            </a:r>
            <a:r>
              <a:rPr sz="2133" kern="0" spc="87" dirty="0">
                <a:solidFill>
                  <a:srgbClr val="FFFFFF"/>
                </a:solidFill>
                <a:latin typeface="Arial"/>
                <a:cs typeface="Arial"/>
              </a:rPr>
              <a:t> </a:t>
            </a:r>
            <a:r>
              <a:rPr sz="2133" kern="0" spc="-7" dirty="0">
                <a:solidFill>
                  <a:srgbClr val="FFFFFF"/>
                </a:solidFill>
                <a:latin typeface="Arial"/>
                <a:cs typeface="Arial"/>
              </a:rPr>
              <a:t>Screenings </a:t>
            </a:r>
            <a:r>
              <a:rPr sz="2133" kern="0" spc="107" dirty="0">
                <a:solidFill>
                  <a:srgbClr val="FFFFFF"/>
                </a:solidFill>
                <a:latin typeface="Arial"/>
                <a:cs typeface="Arial"/>
              </a:rPr>
              <a:t>Infant</a:t>
            </a:r>
            <a:r>
              <a:rPr sz="2133" kern="0" spc="113" dirty="0">
                <a:solidFill>
                  <a:srgbClr val="FFFFFF"/>
                </a:solidFill>
                <a:latin typeface="Arial"/>
                <a:cs typeface="Arial"/>
              </a:rPr>
              <a:t> </a:t>
            </a:r>
            <a:r>
              <a:rPr sz="2133" kern="0" dirty="0">
                <a:solidFill>
                  <a:srgbClr val="FFFFFF"/>
                </a:solidFill>
                <a:latin typeface="Arial"/>
                <a:cs typeface="Arial"/>
              </a:rPr>
              <a:t>Massage</a:t>
            </a:r>
            <a:r>
              <a:rPr sz="2133" kern="0" spc="117" dirty="0">
                <a:solidFill>
                  <a:srgbClr val="FFFFFF"/>
                </a:solidFill>
                <a:latin typeface="Arial"/>
                <a:cs typeface="Arial"/>
              </a:rPr>
              <a:t> </a:t>
            </a:r>
            <a:r>
              <a:rPr sz="2133" kern="0" spc="27" dirty="0">
                <a:solidFill>
                  <a:srgbClr val="FFFFFF"/>
                </a:solidFill>
                <a:latin typeface="Arial"/>
                <a:cs typeface="Arial"/>
              </a:rPr>
              <a:t>Workshops </a:t>
            </a:r>
            <a:r>
              <a:rPr sz="2133" kern="0" spc="120" dirty="0">
                <a:solidFill>
                  <a:srgbClr val="FFFFFF"/>
                </a:solidFill>
                <a:latin typeface="Arial"/>
                <a:cs typeface="Arial"/>
              </a:rPr>
              <a:t>for</a:t>
            </a:r>
            <a:r>
              <a:rPr sz="2133" kern="0" spc="50" dirty="0">
                <a:solidFill>
                  <a:srgbClr val="FFFFFF"/>
                </a:solidFill>
                <a:latin typeface="Arial"/>
                <a:cs typeface="Arial"/>
              </a:rPr>
              <a:t> </a:t>
            </a:r>
            <a:r>
              <a:rPr sz="2133" kern="0" spc="-7" dirty="0">
                <a:solidFill>
                  <a:srgbClr val="FFFFFF"/>
                </a:solidFill>
                <a:latin typeface="Arial"/>
                <a:cs typeface="Arial"/>
              </a:rPr>
              <a:t>Caregivers</a:t>
            </a:r>
            <a:endParaRPr sz="2133" kern="0">
              <a:solidFill>
                <a:sysClr val="windowText" lastClr="000000"/>
              </a:solidFill>
              <a:latin typeface="Arial"/>
              <a:cs typeface="Arial"/>
            </a:endParaRPr>
          </a:p>
          <a:p>
            <a:pPr marL="468653" marR="3387" defTabSz="609630">
              <a:lnSpc>
                <a:spcPct val="113300"/>
              </a:lnSpc>
            </a:pPr>
            <a:r>
              <a:rPr sz="2133" kern="0" spc="87" dirty="0">
                <a:solidFill>
                  <a:srgbClr val="FFFFFF"/>
                </a:solidFill>
                <a:latin typeface="Arial"/>
                <a:cs typeface="Arial"/>
              </a:rPr>
              <a:t>Lactation</a:t>
            </a:r>
            <a:r>
              <a:rPr sz="2133" kern="0" spc="60" dirty="0">
                <a:solidFill>
                  <a:srgbClr val="FFFFFF"/>
                </a:solidFill>
                <a:latin typeface="Arial"/>
                <a:cs typeface="Arial"/>
              </a:rPr>
              <a:t> </a:t>
            </a:r>
            <a:r>
              <a:rPr sz="2133" kern="0" spc="73" dirty="0">
                <a:solidFill>
                  <a:srgbClr val="FFFFFF"/>
                </a:solidFill>
                <a:latin typeface="Arial"/>
                <a:cs typeface="Arial"/>
              </a:rPr>
              <a:t>Support </a:t>
            </a:r>
            <a:r>
              <a:rPr sz="2133" kern="0" spc="67" dirty="0">
                <a:solidFill>
                  <a:srgbClr val="FFFFFF"/>
                </a:solidFill>
                <a:latin typeface="Arial"/>
                <a:cs typeface="Arial"/>
              </a:rPr>
              <a:t>Community</a:t>
            </a:r>
            <a:r>
              <a:rPr sz="2133" kern="0" spc="57" dirty="0">
                <a:solidFill>
                  <a:srgbClr val="FFFFFF"/>
                </a:solidFill>
                <a:latin typeface="Arial"/>
                <a:cs typeface="Arial"/>
              </a:rPr>
              <a:t> </a:t>
            </a:r>
            <a:r>
              <a:rPr sz="2133" kern="0" spc="70" dirty="0">
                <a:solidFill>
                  <a:srgbClr val="FFFFFF"/>
                </a:solidFill>
                <a:latin typeface="Arial"/>
                <a:cs typeface="Arial"/>
              </a:rPr>
              <a:t>Partner</a:t>
            </a:r>
            <a:r>
              <a:rPr sz="2133" kern="0" spc="60" dirty="0">
                <a:solidFill>
                  <a:srgbClr val="FFFFFF"/>
                </a:solidFill>
                <a:latin typeface="Arial"/>
                <a:cs typeface="Arial"/>
              </a:rPr>
              <a:t> </a:t>
            </a:r>
            <a:r>
              <a:rPr sz="2133" kern="0" spc="40" dirty="0">
                <a:solidFill>
                  <a:srgbClr val="FFFFFF"/>
                </a:solidFill>
                <a:latin typeface="Arial"/>
                <a:cs typeface="Arial"/>
              </a:rPr>
              <a:t>Referrals</a:t>
            </a:r>
            <a:endParaRPr sz="2133" kern="0">
              <a:solidFill>
                <a:sysClr val="windowText" lastClr="000000"/>
              </a:solidFill>
              <a:latin typeface="Arial"/>
              <a:cs typeface="Arial"/>
            </a:endParaRPr>
          </a:p>
          <a:p>
            <a:pPr defTabSz="609630"/>
            <a:endParaRPr sz="2133" kern="0">
              <a:solidFill>
                <a:sysClr val="windowText" lastClr="000000"/>
              </a:solidFill>
              <a:latin typeface="Arial"/>
              <a:cs typeface="Arial"/>
            </a:endParaRPr>
          </a:p>
          <a:p>
            <a:pPr defTabSz="609630">
              <a:spcBef>
                <a:spcPts val="413"/>
              </a:spcBef>
            </a:pPr>
            <a:endParaRPr sz="2133" kern="0">
              <a:solidFill>
                <a:sysClr val="windowText" lastClr="000000"/>
              </a:solidFill>
              <a:latin typeface="Arial"/>
              <a:cs typeface="Arial"/>
            </a:endParaRPr>
          </a:p>
          <a:p>
            <a:pPr marL="8467" defTabSz="609630"/>
            <a:r>
              <a:rPr sz="2800" kern="0" spc="76" dirty="0">
                <a:solidFill>
                  <a:srgbClr val="FFFFFF"/>
                </a:solidFill>
                <a:latin typeface="Arial"/>
                <a:cs typeface="Arial"/>
              </a:rPr>
              <a:t>Our</a:t>
            </a:r>
            <a:r>
              <a:rPr sz="2800" kern="0" spc="67" dirty="0">
                <a:solidFill>
                  <a:srgbClr val="FFFFFF"/>
                </a:solidFill>
                <a:latin typeface="Arial"/>
                <a:cs typeface="Arial"/>
              </a:rPr>
              <a:t> </a:t>
            </a:r>
            <a:r>
              <a:rPr sz="2800" kern="0" spc="-7" dirty="0">
                <a:solidFill>
                  <a:srgbClr val="FFFFFF"/>
                </a:solidFill>
                <a:latin typeface="Arial"/>
                <a:cs typeface="Arial"/>
              </a:rPr>
              <a:t>Services</a:t>
            </a:r>
            <a:endParaRPr sz="2800" kern="0">
              <a:solidFill>
                <a:sysClr val="windowText" lastClr="000000"/>
              </a:solidFill>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669911" y="163717"/>
            <a:ext cx="2852177" cy="1157839"/>
          </a:xfrm>
          <a:prstGeom prst="rect">
            <a:avLst/>
          </a:prstGeom>
        </p:spPr>
        <p:txBody>
          <a:bodyPr vert="horz" wrap="square" lIns="0" tIns="8467" rIns="0" bIns="0" rtlCol="0">
            <a:spAutoFit/>
          </a:bodyPr>
          <a:lstStyle/>
          <a:p>
            <a:pPr marL="8467">
              <a:spcBef>
                <a:spcPts val="67"/>
              </a:spcBef>
            </a:pPr>
            <a:r>
              <a:rPr spc="100" dirty="0"/>
              <a:t>Our</a:t>
            </a:r>
            <a:r>
              <a:rPr spc="87" dirty="0"/>
              <a:t> </a:t>
            </a:r>
            <a:r>
              <a:rPr spc="70" dirty="0"/>
              <a:t>Partnerships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86781" y="6001956"/>
            <a:ext cx="1049443" cy="295872"/>
          </a:xfrm>
          <a:prstGeom prst="rect">
            <a:avLst/>
          </a:prstGeom>
        </p:spPr>
        <p:txBody>
          <a:bodyPr vert="horz" wrap="square" lIns="0" tIns="8467" rIns="0" bIns="0" rtlCol="0">
            <a:spAutoFit/>
          </a:bodyPr>
          <a:lstStyle/>
          <a:p>
            <a:pPr marL="8467" defTabSz="609630">
              <a:spcBef>
                <a:spcPts val="67"/>
              </a:spcBef>
            </a:pPr>
            <a:r>
              <a:rPr sz="1867" kern="0" spc="-213" dirty="0">
                <a:solidFill>
                  <a:srgbClr val="FFFFFF"/>
                </a:solidFill>
                <a:latin typeface="Arial"/>
                <a:cs typeface="Arial"/>
              </a:rPr>
              <a:t>E</a:t>
            </a:r>
            <a:r>
              <a:rPr sz="1867" kern="0" spc="-257" dirty="0">
                <a:solidFill>
                  <a:srgbClr val="FFFFFF"/>
                </a:solidFill>
                <a:latin typeface="Arial"/>
                <a:cs typeface="Arial"/>
              </a:rPr>
              <a:t> </a:t>
            </a:r>
            <a:r>
              <a:rPr sz="1867" kern="0" spc="-47" dirty="0">
                <a:solidFill>
                  <a:srgbClr val="FFFFFF"/>
                </a:solidFill>
                <a:latin typeface="Arial"/>
                <a:cs typeface="Arial"/>
              </a:rPr>
              <a:t>N</a:t>
            </a:r>
            <a:r>
              <a:rPr sz="1867" kern="0" spc="-257" dirty="0">
                <a:solidFill>
                  <a:srgbClr val="FFFFFF"/>
                </a:solidFill>
                <a:latin typeface="Arial"/>
                <a:cs typeface="Arial"/>
              </a:rPr>
              <a:t> </a:t>
            </a:r>
            <a:r>
              <a:rPr sz="1867" kern="0" spc="-203" dirty="0">
                <a:solidFill>
                  <a:srgbClr val="FFFFFF"/>
                </a:solidFill>
                <a:latin typeface="Arial"/>
                <a:cs typeface="Arial"/>
              </a:rPr>
              <a:t>R</a:t>
            </a:r>
            <a:r>
              <a:rPr sz="1867" kern="0" spc="-257" dirty="0">
                <a:solidFill>
                  <a:srgbClr val="FFFFFF"/>
                </a:solidFill>
                <a:latin typeface="Arial"/>
                <a:cs typeface="Arial"/>
              </a:rPr>
              <a:t> </a:t>
            </a:r>
            <a:r>
              <a:rPr sz="1867" kern="0" spc="-50" dirty="0">
                <a:solidFill>
                  <a:srgbClr val="FFFFFF"/>
                </a:solidFill>
                <a:latin typeface="Arial"/>
                <a:cs typeface="Arial"/>
              </a:rPr>
              <a:t>O</a:t>
            </a:r>
            <a:r>
              <a:rPr sz="1867" kern="0" spc="-253" dirty="0">
                <a:solidFill>
                  <a:srgbClr val="FFFFFF"/>
                </a:solidFill>
                <a:latin typeface="Arial"/>
                <a:cs typeface="Arial"/>
              </a:rPr>
              <a:t> </a:t>
            </a:r>
            <a:r>
              <a:rPr sz="1867" kern="0" spc="-100" dirty="0">
                <a:solidFill>
                  <a:srgbClr val="FFFFFF"/>
                </a:solidFill>
                <a:latin typeface="Arial"/>
                <a:cs typeface="Arial"/>
              </a:rPr>
              <a:t>L</a:t>
            </a:r>
            <a:r>
              <a:rPr sz="1867" kern="0" spc="-257" dirty="0">
                <a:solidFill>
                  <a:srgbClr val="FFFFFF"/>
                </a:solidFill>
                <a:latin typeface="Arial"/>
                <a:cs typeface="Arial"/>
              </a:rPr>
              <a:t> </a:t>
            </a:r>
            <a:r>
              <a:rPr sz="1867" kern="0" spc="-33" dirty="0">
                <a:solidFill>
                  <a:srgbClr val="FFFFFF"/>
                </a:solidFill>
                <a:latin typeface="Arial"/>
                <a:cs typeface="Arial"/>
              </a:rPr>
              <a:t>L</a:t>
            </a:r>
            <a:endParaRPr sz="1867" kern="0">
              <a:solidFill>
                <a:sysClr val="windowText" lastClr="000000"/>
              </a:solidFill>
              <a:latin typeface="Arial"/>
              <a:cs typeface="Arial"/>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1633632" y="909640"/>
            <a:ext cx="2279649" cy="2374899"/>
          </a:xfrm>
          <a:prstGeom prst="rect">
            <a:avLst/>
          </a:prstGeom>
        </p:spPr>
      </p:pic>
      <p:sp>
        <p:nvSpPr>
          <p:cNvPr id="4" name="object 4"/>
          <p:cNvSpPr txBox="1"/>
          <p:nvPr/>
        </p:nvSpPr>
        <p:spPr>
          <a:xfrm>
            <a:off x="5971000" y="583426"/>
            <a:ext cx="3574203" cy="4893477"/>
          </a:xfrm>
          <a:prstGeom prst="rect">
            <a:avLst/>
          </a:prstGeom>
        </p:spPr>
        <p:txBody>
          <a:bodyPr vert="horz" wrap="square" lIns="0" tIns="8467" rIns="0" bIns="0" rtlCol="0">
            <a:spAutoFit/>
          </a:bodyPr>
          <a:lstStyle/>
          <a:p>
            <a:pPr marL="25401" marR="20321" indent="-86364" algn="ctr" defTabSz="609630">
              <a:lnSpc>
                <a:spcPct val="113999"/>
              </a:lnSpc>
              <a:spcBef>
                <a:spcPts val="67"/>
              </a:spcBef>
            </a:pPr>
            <a:r>
              <a:rPr sz="2267" kern="0" spc="40" dirty="0">
                <a:solidFill>
                  <a:srgbClr val="17A69C"/>
                </a:solidFill>
                <a:latin typeface="Arial"/>
                <a:cs typeface="Arial"/>
              </a:rPr>
              <a:t>Loving</a:t>
            </a:r>
            <a:r>
              <a:rPr sz="2267" kern="0" spc="47" dirty="0">
                <a:solidFill>
                  <a:srgbClr val="17A69C"/>
                </a:solidFill>
                <a:latin typeface="Arial"/>
                <a:cs typeface="Arial"/>
              </a:rPr>
              <a:t> </a:t>
            </a:r>
            <a:r>
              <a:rPr sz="2267" kern="0" spc="60" dirty="0">
                <a:solidFill>
                  <a:srgbClr val="17A69C"/>
                </a:solidFill>
                <a:latin typeface="Arial"/>
                <a:cs typeface="Arial"/>
              </a:rPr>
              <a:t>Communication: </a:t>
            </a:r>
            <a:r>
              <a:rPr sz="2267" kern="0" dirty="0">
                <a:solidFill>
                  <a:srgbClr val="17A69C"/>
                </a:solidFill>
                <a:latin typeface="Arial"/>
                <a:cs typeface="Arial"/>
              </a:rPr>
              <a:t>The</a:t>
            </a:r>
            <a:r>
              <a:rPr sz="2267" kern="0" spc="20" dirty="0">
                <a:solidFill>
                  <a:srgbClr val="17A69C"/>
                </a:solidFill>
                <a:latin typeface="Arial"/>
                <a:cs typeface="Arial"/>
              </a:rPr>
              <a:t> </a:t>
            </a:r>
            <a:r>
              <a:rPr sz="2267" kern="0" spc="133" dirty="0">
                <a:solidFill>
                  <a:srgbClr val="17A69C"/>
                </a:solidFill>
                <a:latin typeface="Arial"/>
                <a:cs typeface="Arial"/>
              </a:rPr>
              <a:t>Art</a:t>
            </a:r>
            <a:r>
              <a:rPr sz="2267" kern="0" spc="23" dirty="0">
                <a:solidFill>
                  <a:srgbClr val="17A69C"/>
                </a:solidFill>
                <a:latin typeface="Arial"/>
                <a:cs typeface="Arial"/>
              </a:rPr>
              <a:t> </a:t>
            </a:r>
            <a:r>
              <a:rPr sz="2267" kern="0" spc="117" dirty="0">
                <a:solidFill>
                  <a:srgbClr val="17A69C"/>
                </a:solidFill>
                <a:latin typeface="Arial"/>
                <a:cs typeface="Arial"/>
              </a:rPr>
              <a:t>of</a:t>
            </a:r>
            <a:r>
              <a:rPr sz="2267" kern="0" spc="23" dirty="0">
                <a:solidFill>
                  <a:srgbClr val="17A69C"/>
                </a:solidFill>
                <a:latin typeface="Arial"/>
                <a:cs typeface="Arial"/>
              </a:rPr>
              <a:t> </a:t>
            </a:r>
            <a:r>
              <a:rPr sz="2267" kern="0" spc="110" dirty="0">
                <a:solidFill>
                  <a:srgbClr val="17A69C"/>
                </a:solidFill>
                <a:latin typeface="Arial"/>
                <a:cs typeface="Arial"/>
              </a:rPr>
              <a:t>Infant</a:t>
            </a:r>
            <a:r>
              <a:rPr sz="2267" kern="0" spc="23" dirty="0">
                <a:solidFill>
                  <a:srgbClr val="17A69C"/>
                </a:solidFill>
                <a:latin typeface="Arial"/>
                <a:cs typeface="Arial"/>
              </a:rPr>
              <a:t> </a:t>
            </a:r>
            <a:r>
              <a:rPr sz="2267" kern="0" spc="-7" dirty="0">
                <a:solidFill>
                  <a:srgbClr val="17A69C"/>
                </a:solidFill>
                <a:latin typeface="Arial"/>
                <a:cs typeface="Arial"/>
              </a:rPr>
              <a:t>Massage</a:t>
            </a:r>
            <a:endParaRPr sz="2267" kern="0">
              <a:solidFill>
                <a:sysClr val="windowText" lastClr="000000"/>
              </a:solidFill>
              <a:latin typeface="Arial"/>
              <a:cs typeface="Arial"/>
            </a:endParaRPr>
          </a:p>
          <a:p>
            <a:pPr marR="59270" algn="ctr" defTabSz="609630">
              <a:spcBef>
                <a:spcPts val="1763"/>
              </a:spcBef>
            </a:pPr>
            <a:r>
              <a:rPr sz="2133" i="1" kern="0" spc="-253" dirty="0">
                <a:solidFill>
                  <a:srgbClr val="17A69C"/>
                </a:solidFill>
                <a:latin typeface="Arial"/>
                <a:cs typeface="Arial"/>
              </a:rPr>
              <a:t>FREE</a:t>
            </a:r>
            <a:r>
              <a:rPr sz="2133" i="1" kern="0" spc="50" dirty="0">
                <a:solidFill>
                  <a:srgbClr val="17A69C"/>
                </a:solidFill>
                <a:latin typeface="Arial"/>
                <a:cs typeface="Arial"/>
              </a:rPr>
              <a:t> </a:t>
            </a:r>
            <a:r>
              <a:rPr sz="2133" i="1" kern="0" spc="-187" dirty="0">
                <a:solidFill>
                  <a:srgbClr val="17A69C"/>
                </a:solidFill>
                <a:latin typeface="Arial"/>
                <a:cs typeface="Arial"/>
              </a:rPr>
              <a:t>FOR</a:t>
            </a:r>
            <a:r>
              <a:rPr sz="2133" i="1" kern="0" spc="53" dirty="0">
                <a:solidFill>
                  <a:srgbClr val="17A69C"/>
                </a:solidFill>
                <a:latin typeface="Arial"/>
                <a:cs typeface="Arial"/>
              </a:rPr>
              <a:t> </a:t>
            </a:r>
            <a:r>
              <a:rPr sz="2133" i="1" kern="0" spc="-30" dirty="0">
                <a:solidFill>
                  <a:srgbClr val="17A69C"/>
                </a:solidFill>
                <a:latin typeface="Arial"/>
                <a:cs typeface="Arial"/>
              </a:rPr>
              <a:t>FAMILIES!</a:t>
            </a:r>
            <a:endParaRPr sz="2133" kern="0">
              <a:solidFill>
                <a:sysClr val="windowText" lastClr="000000"/>
              </a:solidFill>
              <a:latin typeface="Arial"/>
              <a:cs typeface="Arial"/>
            </a:endParaRPr>
          </a:p>
          <a:p>
            <a:pPr marR="66043" algn="ctr" defTabSz="609630">
              <a:spcBef>
                <a:spcPts val="1430"/>
              </a:spcBef>
            </a:pPr>
            <a:r>
              <a:rPr sz="1867" kern="0" spc="-7" dirty="0">
                <a:solidFill>
                  <a:srgbClr val="17A69C"/>
                </a:solidFill>
                <a:latin typeface="Arial"/>
                <a:cs typeface="Arial"/>
              </a:rPr>
              <a:t>Session</a:t>
            </a:r>
            <a:r>
              <a:rPr sz="1867" kern="0" spc="-97" dirty="0">
                <a:solidFill>
                  <a:srgbClr val="17A69C"/>
                </a:solidFill>
                <a:latin typeface="Arial"/>
                <a:cs typeface="Arial"/>
              </a:rPr>
              <a:t> </a:t>
            </a:r>
            <a:r>
              <a:rPr sz="1867" kern="0" spc="-13" dirty="0">
                <a:solidFill>
                  <a:srgbClr val="17A69C"/>
                </a:solidFill>
                <a:latin typeface="Arial"/>
                <a:cs typeface="Arial"/>
              </a:rPr>
              <a:t>Time:</a:t>
            </a:r>
            <a:endParaRPr sz="1867" kern="0">
              <a:solidFill>
                <a:sysClr val="windowText" lastClr="000000"/>
              </a:solidFill>
              <a:latin typeface="Arial"/>
              <a:cs typeface="Arial"/>
            </a:endParaRPr>
          </a:p>
          <a:p>
            <a:pPr algn="ctr" defTabSz="609630">
              <a:spcBef>
                <a:spcPts val="560"/>
              </a:spcBef>
            </a:pPr>
            <a:r>
              <a:rPr sz="1867" kern="0" spc="63" dirty="0">
                <a:solidFill>
                  <a:srgbClr val="17A69C"/>
                </a:solidFill>
                <a:latin typeface="Arial"/>
                <a:cs typeface="Arial"/>
              </a:rPr>
              <a:t>10:30</a:t>
            </a:r>
            <a:r>
              <a:rPr sz="1867" kern="0" spc="47" dirty="0">
                <a:solidFill>
                  <a:srgbClr val="17A69C"/>
                </a:solidFill>
                <a:latin typeface="Arial"/>
                <a:cs typeface="Arial"/>
              </a:rPr>
              <a:t> </a:t>
            </a:r>
            <a:r>
              <a:rPr sz="1867" kern="0" spc="153" dirty="0">
                <a:solidFill>
                  <a:srgbClr val="17A69C"/>
                </a:solidFill>
                <a:latin typeface="Arial"/>
                <a:cs typeface="Arial"/>
              </a:rPr>
              <a:t>AM-</a:t>
            </a:r>
            <a:r>
              <a:rPr sz="1867" kern="0" spc="63" dirty="0">
                <a:solidFill>
                  <a:srgbClr val="17A69C"/>
                </a:solidFill>
                <a:latin typeface="Arial"/>
                <a:cs typeface="Arial"/>
              </a:rPr>
              <a:t>12:00</a:t>
            </a:r>
            <a:r>
              <a:rPr sz="1867" kern="0" spc="47" dirty="0">
                <a:solidFill>
                  <a:srgbClr val="17A69C"/>
                </a:solidFill>
                <a:latin typeface="Arial"/>
                <a:cs typeface="Arial"/>
              </a:rPr>
              <a:t> </a:t>
            </a:r>
            <a:r>
              <a:rPr sz="1867" kern="0" spc="-17" dirty="0">
                <a:solidFill>
                  <a:srgbClr val="17A69C"/>
                </a:solidFill>
                <a:latin typeface="Arial"/>
                <a:cs typeface="Arial"/>
              </a:rPr>
              <a:t>PM</a:t>
            </a:r>
            <a:endParaRPr sz="1867" kern="0">
              <a:solidFill>
                <a:sysClr val="windowText" lastClr="000000"/>
              </a:solidFill>
              <a:latin typeface="Arial"/>
              <a:cs typeface="Arial"/>
            </a:endParaRPr>
          </a:p>
          <a:p>
            <a:pPr algn="ctr" defTabSz="609630">
              <a:spcBef>
                <a:spcPts val="1359"/>
              </a:spcBef>
            </a:pPr>
            <a:r>
              <a:rPr sz="1867" kern="0" spc="-7" dirty="0">
                <a:solidFill>
                  <a:srgbClr val="17A69C"/>
                </a:solidFill>
                <a:latin typeface="Arial"/>
                <a:cs typeface="Arial"/>
              </a:rPr>
              <a:t>Session</a:t>
            </a:r>
            <a:r>
              <a:rPr sz="1867" kern="0" spc="-97" dirty="0">
                <a:solidFill>
                  <a:srgbClr val="17A69C"/>
                </a:solidFill>
                <a:latin typeface="Arial"/>
                <a:cs typeface="Arial"/>
              </a:rPr>
              <a:t> </a:t>
            </a:r>
            <a:r>
              <a:rPr sz="1867" kern="0" spc="-7" dirty="0">
                <a:solidFill>
                  <a:srgbClr val="17A69C"/>
                </a:solidFill>
                <a:latin typeface="Arial"/>
                <a:cs typeface="Arial"/>
              </a:rPr>
              <a:t>Dates:</a:t>
            </a:r>
            <a:endParaRPr sz="1867" kern="0">
              <a:solidFill>
                <a:sysClr val="windowText" lastClr="000000"/>
              </a:solidFill>
              <a:latin typeface="Arial"/>
              <a:cs typeface="Arial"/>
            </a:endParaRPr>
          </a:p>
          <a:p>
            <a:pPr marR="66043" algn="ctr" defTabSz="609630">
              <a:spcBef>
                <a:spcPts val="560"/>
              </a:spcBef>
            </a:pPr>
            <a:r>
              <a:rPr sz="1867" kern="0" spc="37" dirty="0">
                <a:solidFill>
                  <a:srgbClr val="17A69C"/>
                </a:solidFill>
                <a:latin typeface="Arial"/>
                <a:cs typeface="Arial"/>
              </a:rPr>
              <a:t>May</a:t>
            </a:r>
            <a:r>
              <a:rPr sz="1867" kern="0" spc="47" dirty="0">
                <a:solidFill>
                  <a:srgbClr val="17A69C"/>
                </a:solidFill>
                <a:latin typeface="Arial"/>
                <a:cs typeface="Arial"/>
              </a:rPr>
              <a:t> </a:t>
            </a:r>
            <a:r>
              <a:rPr sz="1867" kern="0" spc="50" dirty="0">
                <a:solidFill>
                  <a:srgbClr val="17A69C"/>
                </a:solidFill>
                <a:latin typeface="Arial"/>
                <a:cs typeface="Arial"/>
              </a:rPr>
              <a:t>22</a:t>
            </a:r>
            <a:r>
              <a:rPr sz="1650" kern="0" spc="75" baseline="40404" dirty="0">
                <a:solidFill>
                  <a:srgbClr val="17A69C"/>
                </a:solidFill>
                <a:latin typeface="Arial"/>
                <a:cs typeface="Arial"/>
              </a:rPr>
              <a:t>nd</a:t>
            </a:r>
            <a:endParaRPr sz="1650" kern="0" baseline="40404">
              <a:solidFill>
                <a:sysClr val="windowText" lastClr="000000"/>
              </a:solidFill>
              <a:latin typeface="Arial"/>
              <a:cs typeface="Arial"/>
            </a:endParaRPr>
          </a:p>
          <a:p>
            <a:pPr marL="246816" marR="241735" algn="ctr" defTabSz="609630">
              <a:lnSpc>
                <a:spcPct val="125000"/>
              </a:lnSpc>
            </a:pPr>
            <a:r>
              <a:rPr sz="1867" kern="0" spc="103" dirty="0">
                <a:solidFill>
                  <a:srgbClr val="17A69C"/>
                </a:solidFill>
                <a:latin typeface="Arial"/>
                <a:cs typeface="Arial"/>
              </a:rPr>
              <a:t>*additional</a:t>
            </a:r>
            <a:r>
              <a:rPr sz="1867" kern="0" spc="3" dirty="0">
                <a:solidFill>
                  <a:srgbClr val="17A69C"/>
                </a:solidFill>
                <a:latin typeface="Arial"/>
                <a:cs typeface="Arial"/>
              </a:rPr>
              <a:t> </a:t>
            </a:r>
            <a:r>
              <a:rPr sz="1867" kern="0" dirty="0">
                <a:solidFill>
                  <a:srgbClr val="17A69C"/>
                </a:solidFill>
                <a:latin typeface="Arial"/>
                <a:cs typeface="Arial"/>
              </a:rPr>
              <a:t>sessions</a:t>
            </a:r>
            <a:r>
              <a:rPr sz="1867" kern="0" spc="7" dirty="0">
                <a:solidFill>
                  <a:srgbClr val="17A69C"/>
                </a:solidFill>
                <a:latin typeface="Arial"/>
                <a:cs typeface="Arial"/>
              </a:rPr>
              <a:t> </a:t>
            </a:r>
            <a:r>
              <a:rPr sz="1867" kern="0" spc="167" dirty="0">
                <a:solidFill>
                  <a:srgbClr val="17A69C"/>
                </a:solidFill>
                <a:latin typeface="Arial"/>
                <a:cs typeface="Arial"/>
              </a:rPr>
              <a:t>will</a:t>
            </a:r>
            <a:r>
              <a:rPr sz="1867" kern="0" spc="7" dirty="0">
                <a:solidFill>
                  <a:srgbClr val="17A69C"/>
                </a:solidFill>
                <a:latin typeface="Arial"/>
                <a:cs typeface="Arial"/>
              </a:rPr>
              <a:t> </a:t>
            </a:r>
            <a:r>
              <a:rPr sz="1867" kern="0" spc="-17" dirty="0">
                <a:solidFill>
                  <a:srgbClr val="17A69C"/>
                </a:solidFill>
                <a:latin typeface="Arial"/>
                <a:cs typeface="Arial"/>
              </a:rPr>
              <a:t>be </a:t>
            </a:r>
            <a:r>
              <a:rPr sz="1867" kern="0" spc="97" dirty="0">
                <a:solidFill>
                  <a:srgbClr val="17A69C"/>
                </a:solidFill>
                <a:latin typeface="Arial"/>
                <a:cs typeface="Arial"/>
              </a:rPr>
              <a:t>available</a:t>
            </a:r>
            <a:r>
              <a:rPr sz="1867" kern="0" spc="50" dirty="0">
                <a:solidFill>
                  <a:srgbClr val="17A69C"/>
                </a:solidFill>
                <a:latin typeface="Arial"/>
                <a:cs typeface="Arial"/>
              </a:rPr>
              <a:t> </a:t>
            </a:r>
            <a:r>
              <a:rPr sz="1867" kern="0" spc="113" dirty="0">
                <a:solidFill>
                  <a:srgbClr val="17A69C"/>
                </a:solidFill>
                <a:latin typeface="Arial"/>
                <a:cs typeface="Arial"/>
              </a:rPr>
              <a:t>virtually</a:t>
            </a:r>
            <a:endParaRPr sz="1867" kern="0">
              <a:solidFill>
                <a:sysClr val="windowText" lastClr="000000"/>
              </a:solidFill>
              <a:latin typeface="Arial"/>
              <a:cs typeface="Arial"/>
            </a:endParaRPr>
          </a:p>
          <a:p>
            <a:pPr marR="66043" algn="ctr" defTabSz="609630">
              <a:spcBef>
                <a:spcPts val="1359"/>
              </a:spcBef>
            </a:pPr>
            <a:r>
              <a:rPr sz="1867" kern="0" spc="40" dirty="0">
                <a:solidFill>
                  <a:srgbClr val="17A69C"/>
                </a:solidFill>
                <a:latin typeface="Arial"/>
                <a:cs typeface="Arial"/>
              </a:rPr>
              <a:t>Location:</a:t>
            </a:r>
            <a:endParaRPr sz="1867" kern="0">
              <a:solidFill>
                <a:sysClr val="windowText" lastClr="000000"/>
              </a:solidFill>
              <a:latin typeface="Arial"/>
              <a:cs typeface="Arial"/>
            </a:endParaRPr>
          </a:p>
          <a:p>
            <a:pPr marL="426741" marR="421661" algn="ctr" defTabSz="609630">
              <a:lnSpc>
                <a:spcPct val="125000"/>
              </a:lnSpc>
            </a:pPr>
            <a:r>
              <a:rPr sz="1867" kern="0" spc="50" dirty="0">
                <a:solidFill>
                  <a:srgbClr val="17A69C"/>
                </a:solidFill>
                <a:latin typeface="Arial"/>
                <a:cs typeface="Arial"/>
              </a:rPr>
              <a:t>Unalaska</a:t>
            </a:r>
            <a:r>
              <a:rPr sz="1867" kern="0" spc="147" dirty="0">
                <a:solidFill>
                  <a:srgbClr val="17A69C"/>
                </a:solidFill>
                <a:latin typeface="Arial"/>
                <a:cs typeface="Arial"/>
              </a:rPr>
              <a:t> </a:t>
            </a:r>
            <a:r>
              <a:rPr sz="1867" kern="0" dirty="0">
                <a:solidFill>
                  <a:srgbClr val="17A69C"/>
                </a:solidFill>
                <a:latin typeface="Arial"/>
                <a:cs typeface="Arial"/>
              </a:rPr>
              <a:t>Public</a:t>
            </a:r>
            <a:r>
              <a:rPr sz="1867" kern="0" spc="150" dirty="0">
                <a:solidFill>
                  <a:srgbClr val="17A69C"/>
                </a:solidFill>
                <a:latin typeface="Arial"/>
                <a:cs typeface="Arial"/>
              </a:rPr>
              <a:t> </a:t>
            </a:r>
            <a:r>
              <a:rPr sz="1867" kern="0" spc="43" dirty="0">
                <a:solidFill>
                  <a:srgbClr val="17A69C"/>
                </a:solidFill>
                <a:latin typeface="Arial"/>
                <a:cs typeface="Arial"/>
              </a:rPr>
              <a:t>Library, </a:t>
            </a:r>
            <a:r>
              <a:rPr sz="1867" kern="0" spc="57" dirty="0">
                <a:solidFill>
                  <a:srgbClr val="17A69C"/>
                </a:solidFill>
                <a:latin typeface="Arial"/>
                <a:cs typeface="Arial"/>
              </a:rPr>
              <a:t>Community</a:t>
            </a:r>
            <a:r>
              <a:rPr sz="1867" kern="0" spc="67" dirty="0">
                <a:solidFill>
                  <a:srgbClr val="17A69C"/>
                </a:solidFill>
                <a:latin typeface="Arial"/>
                <a:cs typeface="Arial"/>
              </a:rPr>
              <a:t> </a:t>
            </a:r>
            <a:r>
              <a:rPr sz="1867" kern="0" spc="-13" dirty="0">
                <a:solidFill>
                  <a:srgbClr val="17A69C"/>
                </a:solidFill>
                <a:latin typeface="Arial"/>
                <a:cs typeface="Arial"/>
              </a:rPr>
              <a:t>Room</a:t>
            </a:r>
            <a:endParaRPr sz="1867" kern="0">
              <a:solidFill>
                <a:sysClr val="windowText" lastClr="000000"/>
              </a:solidFill>
              <a:latin typeface="Arial"/>
              <a:cs typeface="Arial"/>
            </a:endParaRPr>
          </a:p>
        </p:txBody>
      </p:sp>
      <p:sp>
        <p:nvSpPr>
          <p:cNvPr id="5" name="object 5"/>
          <p:cNvSpPr txBox="1"/>
          <p:nvPr/>
        </p:nvSpPr>
        <p:spPr>
          <a:xfrm>
            <a:off x="7558527" y="5700818"/>
            <a:ext cx="2894753" cy="878275"/>
          </a:xfrm>
          <a:prstGeom prst="rect">
            <a:avLst/>
          </a:prstGeom>
        </p:spPr>
        <p:txBody>
          <a:bodyPr vert="horz" wrap="square" lIns="0" tIns="8467" rIns="0" bIns="0" rtlCol="0">
            <a:spAutoFit/>
          </a:bodyPr>
          <a:lstStyle/>
          <a:p>
            <a:pPr marL="8467" marR="3387" defTabSz="609630">
              <a:lnSpc>
                <a:spcPct val="133900"/>
              </a:lnSpc>
              <a:spcBef>
                <a:spcPts val="67"/>
              </a:spcBef>
            </a:pPr>
            <a:r>
              <a:rPr sz="1400" b="1" kern="0" spc="70" dirty="0">
                <a:solidFill>
                  <a:srgbClr val="17A69C"/>
                </a:solidFill>
                <a:latin typeface="Arial"/>
                <a:cs typeface="Arial"/>
              </a:rPr>
              <a:t>Call</a:t>
            </a:r>
            <a:r>
              <a:rPr sz="1400" b="1" kern="0" spc="130" dirty="0">
                <a:solidFill>
                  <a:srgbClr val="17A69C"/>
                </a:solidFill>
                <a:latin typeface="Arial"/>
                <a:cs typeface="Arial"/>
              </a:rPr>
              <a:t> </a:t>
            </a:r>
            <a:r>
              <a:rPr sz="1400" b="1" kern="0" spc="67" dirty="0">
                <a:solidFill>
                  <a:srgbClr val="17A69C"/>
                </a:solidFill>
                <a:latin typeface="Arial"/>
                <a:cs typeface="Arial"/>
              </a:rPr>
              <a:t>or</a:t>
            </a:r>
            <a:r>
              <a:rPr sz="1400" b="1" kern="0" spc="140" dirty="0">
                <a:solidFill>
                  <a:srgbClr val="17A69C"/>
                </a:solidFill>
                <a:latin typeface="Arial"/>
                <a:cs typeface="Arial"/>
              </a:rPr>
              <a:t> </a:t>
            </a:r>
            <a:r>
              <a:rPr sz="1400" b="1" kern="0" spc="57" dirty="0">
                <a:solidFill>
                  <a:srgbClr val="17A69C"/>
                </a:solidFill>
                <a:latin typeface="Arial"/>
                <a:cs typeface="Arial"/>
              </a:rPr>
              <a:t>email</a:t>
            </a:r>
            <a:r>
              <a:rPr sz="1400" b="1" kern="0" spc="136" dirty="0">
                <a:solidFill>
                  <a:srgbClr val="17A69C"/>
                </a:solidFill>
                <a:latin typeface="Arial"/>
                <a:cs typeface="Arial"/>
              </a:rPr>
              <a:t> </a:t>
            </a:r>
            <a:r>
              <a:rPr sz="1400" b="1" kern="0" dirty="0">
                <a:solidFill>
                  <a:srgbClr val="17A69C"/>
                </a:solidFill>
                <a:latin typeface="Arial"/>
                <a:cs typeface="Arial"/>
              </a:rPr>
              <a:t>Libbey</a:t>
            </a:r>
            <a:r>
              <a:rPr sz="1400" b="1" kern="0" spc="140" dirty="0">
                <a:solidFill>
                  <a:srgbClr val="17A69C"/>
                </a:solidFill>
                <a:latin typeface="Arial"/>
                <a:cs typeface="Arial"/>
              </a:rPr>
              <a:t> </a:t>
            </a:r>
            <a:r>
              <a:rPr sz="1400" b="1" kern="0" spc="-7" dirty="0">
                <a:solidFill>
                  <a:srgbClr val="17A69C"/>
                </a:solidFill>
                <a:latin typeface="Arial"/>
                <a:cs typeface="Arial"/>
              </a:rPr>
              <a:t>Houseman: </a:t>
            </a:r>
            <a:r>
              <a:rPr sz="1400" b="1" kern="0" spc="90" dirty="0">
                <a:solidFill>
                  <a:srgbClr val="17A69C"/>
                </a:solidFill>
                <a:latin typeface="Arial"/>
                <a:cs typeface="Arial"/>
              </a:rPr>
              <a:t>(907)</a:t>
            </a:r>
            <a:r>
              <a:rPr sz="1400" b="1" kern="0" spc="157" dirty="0">
                <a:solidFill>
                  <a:srgbClr val="17A69C"/>
                </a:solidFill>
                <a:latin typeface="Arial"/>
                <a:cs typeface="Arial"/>
              </a:rPr>
              <a:t> </a:t>
            </a:r>
            <a:r>
              <a:rPr sz="1400" b="1" kern="0" spc="120" dirty="0">
                <a:solidFill>
                  <a:srgbClr val="17A69C"/>
                </a:solidFill>
                <a:latin typeface="Arial"/>
                <a:cs typeface="Arial"/>
              </a:rPr>
              <a:t>299-</a:t>
            </a:r>
            <a:r>
              <a:rPr sz="1400" b="1" kern="0" spc="147" dirty="0">
                <a:solidFill>
                  <a:srgbClr val="17A69C"/>
                </a:solidFill>
                <a:latin typeface="Arial"/>
                <a:cs typeface="Arial"/>
              </a:rPr>
              <a:t>7050</a:t>
            </a:r>
            <a:endParaRPr sz="1400" kern="0">
              <a:solidFill>
                <a:sysClr val="windowText" lastClr="000000"/>
              </a:solidFill>
              <a:latin typeface="Arial"/>
              <a:cs typeface="Arial"/>
            </a:endParaRPr>
          </a:p>
          <a:p>
            <a:pPr marL="8467" defTabSz="609630">
              <a:spcBef>
                <a:spcPts val="570"/>
              </a:spcBef>
            </a:pPr>
            <a:r>
              <a:rPr sz="1400" b="1" kern="0" spc="30" dirty="0">
                <a:solidFill>
                  <a:srgbClr val="17A69C"/>
                </a:solidFill>
                <a:latin typeface="Arial"/>
                <a:cs typeface="Arial"/>
                <a:hlinkClick r:id="rId3"/>
              </a:rPr>
              <a:t>libbey@sproutalaska.org</a:t>
            </a:r>
            <a:endParaRPr sz="1400" kern="0">
              <a:solidFill>
                <a:sysClr val="windowText" lastClr="000000"/>
              </a:solidFill>
              <a:latin typeface="Arial"/>
              <a:cs typeface="Arial"/>
            </a:endParaRPr>
          </a:p>
        </p:txBody>
      </p:sp>
      <p:sp>
        <p:nvSpPr>
          <p:cNvPr id="6" name="object 6"/>
          <p:cNvSpPr txBox="1"/>
          <p:nvPr/>
        </p:nvSpPr>
        <p:spPr>
          <a:xfrm>
            <a:off x="677532" y="3497037"/>
            <a:ext cx="4190153" cy="2438467"/>
          </a:xfrm>
          <a:prstGeom prst="rect">
            <a:avLst/>
          </a:prstGeom>
        </p:spPr>
        <p:txBody>
          <a:bodyPr vert="horz" wrap="square" lIns="0" tIns="75353" rIns="0" bIns="0" rtlCol="0">
            <a:spAutoFit/>
          </a:bodyPr>
          <a:lstStyle/>
          <a:p>
            <a:pPr marR="42759" algn="ctr" defTabSz="609630">
              <a:spcBef>
                <a:spcPts val="593"/>
              </a:spcBef>
            </a:pPr>
            <a:r>
              <a:rPr sz="2767" kern="0" spc="47" dirty="0">
                <a:solidFill>
                  <a:srgbClr val="FFFFFF"/>
                </a:solidFill>
                <a:latin typeface="Arial"/>
                <a:cs typeface="Arial"/>
              </a:rPr>
              <a:t>Sprout's</a:t>
            </a:r>
            <a:r>
              <a:rPr sz="2767" kern="0" spc="73" dirty="0">
                <a:solidFill>
                  <a:srgbClr val="FFFFFF"/>
                </a:solidFill>
                <a:latin typeface="Arial"/>
                <a:cs typeface="Arial"/>
              </a:rPr>
              <a:t> </a:t>
            </a:r>
            <a:r>
              <a:rPr sz="2767" kern="0" spc="136" dirty="0">
                <a:solidFill>
                  <a:srgbClr val="FFFFFF"/>
                </a:solidFill>
                <a:latin typeface="Arial"/>
                <a:cs typeface="Arial"/>
              </a:rPr>
              <a:t>Infant</a:t>
            </a:r>
            <a:r>
              <a:rPr sz="2767" kern="0" spc="73" dirty="0">
                <a:solidFill>
                  <a:srgbClr val="FFFFFF"/>
                </a:solidFill>
                <a:latin typeface="Arial"/>
                <a:cs typeface="Arial"/>
              </a:rPr>
              <a:t> </a:t>
            </a:r>
            <a:r>
              <a:rPr sz="2767" kern="0" spc="50" dirty="0">
                <a:solidFill>
                  <a:srgbClr val="FFFFFF"/>
                </a:solidFill>
                <a:latin typeface="Arial"/>
                <a:cs typeface="Arial"/>
              </a:rPr>
              <a:t>Learning</a:t>
            </a:r>
            <a:endParaRPr sz="2767" kern="0">
              <a:solidFill>
                <a:sysClr val="windowText" lastClr="000000"/>
              </a:solidFill>
              <a:latin typeface="Arial"/>
              <a:cs typeface="Arial"/>
            </a:endParaRPr>
          </a:p>
          <a:p>
            <a:pPr marR="148174" algn="ctr" defTabSz="609630">
              <a:spcBef>
                <a:spcPts val="530"/>
              </a:spcBef>
            </a:pPr>
            <a:r>
              <a:rPr sz="2767" kern="0" spc="83" dirty="0">
                <a:solidFill>
                  <a:srgbClr val="FFFFFF"/>
                </a:solidFill>
                <a:latin typeface="Arial"/>
                <a:cs typeface="Arial"/>
              </a:rPr>
              <a:t>Program</a:t>
            </a:r>
            <a:endParaRPr sz="2767" kern="0">
              <a:solidFill>
                <a:sysClr val="windowText" lastClr="000000"/>
              </a:solidFill>
              <a:latin typeface="Arial"/>
              <a:cs typeface="Arial"/>
            </a:endParaRPr>
          </a:p>
          <a:p>
            <a:pPr marR="42759" algn="ctr" defTabSz="609630">
              <a:spcBef>
                <a:spcPts val="1107"/>
              </a:spcBef>
            </a:pPr>
            <a:r>
              <a:rPr sz="2567" kern="0" spc="233" dirty="0">
                <a:solidFill>
                  <a:srgbClr val="FFFFFF"/>
                </a:solidFill>
                <a:latin typeface="Arial"/>
                <a:cs typeface="Arial"/>
              </a:rPr>
              <a:t>will</a:t>
            </a:r>
            <a:r>
              <a:rPr sz="2567" kern="0" spc="70" dirty="0">
                <a:solidFill>
                  <a:srgbClr val="FFFFFF"/>
                </a:solidFill>
                <a:latin typeface="Arial"/>
                <a:cs typeface="Arial"/>
              </a:rPr>
              <a:t> </a:t>
            </a:r>
            <a:r>
              <a:rPr sz="2567" kern="0" dirty="0">
                <a:solidFill>
                  <a:srgbClr val="FFFFFF"/>
                </a:solidFill>
                <a:latin typeface="Arial"/>
                <a:cs typeface="Arial"/>
              </a:rPr>
              <a:t>be</a:t>
            </a:r>
            <a:r>
              <a:rPr sz="2567" kern="0" spc="70" dirty="0">
                <a:solidFill>
                  <a:srgbClr val="FFFFFF"/>
                </a:solidFill>
                <a:latin typeface="Arial"/>
                <a:cs typeface="Arial"/>
              </a:rPr>
              <a:t> </a:t>
            </a:r>
            <a:r>
              <a:rPr sz="2567" kern="0" spc="76" dirty="0">
                <a:solidFill>
                  <a:srgbClr val="FFFFFF"/>
                </a:solidFill>
                <a:latin typeface="Arial"/>
                <a:cs typeface="Arial"/>
              </a:rPr>
              <a:t>in</a:t>
            </a:r>
            <a:r>
              <a:rPr sz="2567" kern="0" spc="73" dirty="0">
                <a:solidFill>
                  <a:srgbClr val="FFFFFF"/>
                </a:solidFill>
                <a:latin typeface="Arial"/>
                <a:cs typeface="Arial"/>
              </a:rPr>
              <a:t> </a:t>
            </a:r>
            <a:r>
              <a:rPr sz="2567" kern="0" spc="76" dirty="0">
                <a:solidFill>
                  <a:srgbClr val="FFFFFF"/>
                </a:solidFill>
                <a:latin typeface="Arial"/>
                <a:cs typeface="Arial"/>
              </a:rPr>
              <a:t>Unalaska</a:t>
            </a:r>
            <a:r>
              <a:rPr sz="2567" kern="0" spc="70" dirty="0">
                <a:solidFill>
                  <a:srgbClr val="FFFFFF"/>
                </a:solidFill>
                <a:latin typeface="Arial"/>
                <a:cs typeface="Arial"/>
              </a:rPr>
              <a:t> </a:t>
            </a:r>
            <a:r>
              <a:rPr sz="2567" kern="0" spc="73" dirty="0">
                <a:solidFill>
                  <a:srgbClr val="FFFFFF"/>
                </a:solidFill>
                <a:latin typeface="Arial"/>
                <a:cs typeface="Arial"/>
              </a:rPr>
              <a:t>on</a:t>
            </a:r>
            <a:endParaRPr sz="2567" kern="0">
              <a:solidFill>
                <a:sysClr val="windowText" lastClr="000000"/>
              </a:solidFill>
              <a:latin typeface="Arial"/>
              <a:cs typeface="Arial"/>
            </a:endParaRPr>
          </a:p>
          <a:p>
            <a:pPr algn="ctr" defTabSz="609630">
              <a:spcBef>
                <a:spcPts val="2269"/>
              </a:spcBef>
            </a:pPr>
            <a:r>
              <a:rPr sz="4000" kern="0" spc="90" dirty="0">
                <a:solidFill>
                  <a:srgbClr val="FFFFFF"/>
                </a:solidFill>
                <a:latin typeface="Arial"/>
                <a:cs typeface="Arial"/>
              </a:rPr>
              <a:t>Friday, </a:t>
            </a:r>
            <a:r>
              <a:rPr sz="4000" kern="0" spc="97" dirty="0">
                <a:solidFill>
                  <a:srgbClr val="FFFFFF"/>
                </a:solidFill>
                <a:latin typeface="Arial"/>
                <a:cs typeface="Arial"/>
              </a:rPr>
              <a:t>May</a:t>
            </a:r>
            <a:r>
              <a:rPr sz="4000" kern="0" spc="93" dirty="0">
                <a:solidFill>
                  <a:srgbClr val="FFFFFF"/>
                </a:solidFill>
                <a:latin typeface="Arial"/>
                <a:cs typeface="Arial"/>
              </a:rPr>
              <a:t> </a:t>
            </a:r>
            <a:r>
              <a:rPr sz="4000" kern="0" spc="150" dirty="0">
                <a:solidFill>
                  <a:srgbClr val="FFFFFF"/>
                </a:solidFill>
                <a:latin typeface="Arial"/>
                <a:cs typeface="Arial"/>
              </a:rPr>
              <a:t>22nd</a:t>
            </a:r>
            <a:endParaRPr sz="4000" kern="0">
              <a:solidFill>
                <a:sysClr val="windowText" lastClr="000000"/>
              </a:solidFill>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C9C6609-AF25-9D1C-CF00-A2D483634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9A4CE-DC3F-A2F7-29C5-F0130B241BDB}"/>
              </a:ext>
            </a:extLst>
          </p:cNvPr>
          <p:cNvSpPr>
            <a:spLocks noGrp="1"/>
          </p:cNvSpPr>
          <p:nvPr>
            <p:ph type="title"/>
          </p:nvPr>
        </p:nvSpPr>
        <p:spPr>
          <a:xfrm>
            <a:off x="838200" y="745958"/>
            <a:ext cx="10515600" cy="4632158"/>
          </a:xfrm>
        </p:spPr>
        <p:txBody>
          <a:bodyPr>
            <a:normAutofit fontScale="90000"/>
          </a:bodyPr>
          <a:lstStyle/>
          <a:p>
            <a:pPr algn="ctr"/>
            <a:br>
              <a:rPr lang="en-US" sz="6000" b="1" dirty="0">
                <a:latin typeface="Source Sans Pro SemiBold" panose="020B0503030403020204" pitchFamily="34" charset="0"/>
                <a:ea typeface="Source Sans Pro SemiBold" panose="020B0503030403020204" pitchFamily="34" charset="0"/>
              </a:rPr>
            </a:br>
            <a:br>
              <a:rPr lang="en-US" sz="6000" b="1" dirty="0">
                <a:latin typeface="Source Sans Pro SemiBold" panose="020B0503030403020204" pitchFamily="34" charset="0"/>
                <a:ea typeface="Source Sans Pro SemiBold" panose="020B0503030403020204" pitchFamily="34" charset="0"/>
              </a:rPr>
            </a:br>
            <a:r>
              <a:rPr lang="en-US" sz="7300" b="1" dirty="0">
                <a:solidFill>
                  <a:srgbClr val="02698C"/>
                </a:solidFill>
                <a:latin typeface="Source Sans Pro SemiBold" panose="020B0503030403020204" pitchFamily="34" charset="0"/>
                <a:ea typeface="Source Sans Pro SemiBold" panose="020B0503030403020204" pitchFamily="34" charset="0"/>
              </a:rPr>
              <a:t>Announcements</a:t>
            </a:r>
            <a:br>
              <a:rPr lang="en-US" sz="6000" b="1" dirty="0">
                <a:latin typeface="Source Sans Pro SemiBold" panose="020B0503030403020204" pitchFamily="34" charset="0"/>
                <a:ea typeface="Source Sans Pro SemiBold" panose="020B0503030403020204" pitchFamily="34" charset="0"/>
              </a:rPr>
            </a:br>
            <a:br>
              <a:rPr lang="en-US" sz="6000" b="1" dirty="0">
                <a:latin typeface="Source Sans Pro SemiBold" panose="020B0503030403020204" pitchFamily="34" charset="0"/>
                <a:ea typeface="Source Sans Pro SemiBold" panose="020B0503030403020204" pitchFamily="34" charset="0"/>
              </a:rPr>
            </a:br>
            <a:r>
              <a:rPr lang="en-US" sz="6000" b="1" dirty="0">
                <a:solidFill>
                  <a:srgbClr val="02698C"/>
                </a:solidFill>
                <a:latin typeface="Source Sans Pro SemiBold" panose="020B0503030403020204" pitchFamily="34" charset="0"/>
                <a:ea typeface="Source Sans Pro SemiBold" panose="020B0503030403020204" pitchFamily="34" charset="0"/>
              </a:rPr>
              <a:t>Carmen Wenger</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A2P2 Director of Programs</a:t>
            </a:r>
            <a:br>
              <a:rPr lang="en-US" sz="6000" b="1" dirty="0">
                <a:latin typeface="Source Sans Pro SemiBold" panose="020B0503030403020204" pitchFamily="34" charset="0"/>
                <a:ea typeface="Source Sans Pro SemiBold" panose="020B0503030403020204" pitchFamily="34" charset="0"/>
              </a:rPr>
            </a:br>
            <a:br>
              <a:rPr lang="en-US" sz="6000" b="1" dirty="0">
                <a:latin typeface="Source Sans Pro SemiBold" panose="020B0503030403020204" pitchFamily="34" charset="0"/>
                <a:ea typeface="Source Sans Pro SemiBold" panose="020B0503030403020204" pitchFamily="34" charset="0"/>
              </a:rPr>
            </a:br>
            <a:endParaRPr lang="en-US" sz="6000" b="1" dirty="0">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204601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AA337-CBFF-3A69-B9A0-456DFEA619D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CC5C684-D73E-5E70-3C83-4614FAB89EA5}"/>
              </a:ext>
            </a:extLst>
          </p:cNvPr>
          <p:cNvSpPr/>
          <p:nvPr/>
        </p:nvSpPr>
        <p:spPr>
          <a:xfrm>
            <a:off x="-55033" y="6574625"/>
            <a:ext cx="12375865" cy="349363"/>
          </a:xfrm>
          <a:prstGeom prst="rect">
            <a:avLst/>
          </a:prstGeom>
          <a:solidFill>
            <a:srgbClr val="253F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1B16F6E-5E3A-3E1F-172D-EA33D2702FC3}"/>
              </a:ext>
            </a:extLst>
          </p:cNvPr>
          <p:cNvSpPr txBox="1"/>
          <p:nvPr/>
        </p:nvSpPr>
        <p:spPr>
          <a:xfrm>
            <a:off x="712518" y="2902082"/>
            <a:ext cx="10937175" cy="2554545"/>
          </a:xfrm>
          <a:prstGeom prst="rect">
            <a:avLst/>
          </a:prstGeom>
          <a:noFill/>
        </p:spPr>
        <p:txBody>
          <a:bodyPr wrap="square" rtlCol="0">
            <a:spAutoFit/>
          </a:bodyPr>
          <a:lstStyle/>
          <a:p>
            <a:pPr algn="ctr"/>
            <a:r>
              <a:rPr lang="en-US" sz="1600" dirty="0"/>
              <a:t>Are you a professional working with young children not currently able to access Infant and Early Childhood Mental Health (IECMH) Consultation, including Family, Friend and Neighbor care, home visiting, early intervention, medical or social service providers?</a:t>
            </a:r>
          </a:p>
          <a:p>
            <a:pPr algn="ctr"/>
            <a:endParaRPr lang="en-US" sz="1600" dirty="0"/>
          </a:p>
          <a:p>
            <a:pPr algn="ctr"/>
            <a:r>
              <a:rPr lang="en-US" sz="1600" dirty="0"/>
              <a:t>Growing Minds offers support for providers in nurturing young children’s social and emotional development and to enhance the quality of care for children from birth through five years old across settings. This is a non-emergency service for providers to receive guidance on their practice or to ask questions about a specific concern in their professional setting.</a:t>
            </a:r>
          </a:p>
          <a:p>
            <a:pPr algn="ctr"/>
            <a:endParaRPr lang="en-US" sz="1600" dirty="0"/>
          </a:p>
          <a:p>
            <a:pPr algn="ctr"/>
            <a:r>
              <a:rPr lang="en-US" sz="1600" b="1" dirty="0"/>
              <a:t>Call 1-833-HMG-ALASKA (1-833-464-2527) today and ask to be connected with Growing Minds!</a:t>
            </a:r>
          </a:p>
          <a:p>
            <a:pPr algn="ctr"/>
            <a:r>
              <a:rPr lang="en-US" sz="1600" dirty="0"/>
              <a:t> or visit </a:t>
            </a:r>
            <a:r>
              <a:rPr lang="en-US" sz="1600" u="sng" dirty="0" err="1"/>
              <a:t>helpmegrowak.org</a:t>
            </a:r>
            <a:r>
              <a:rPr lang="en-US" sz="1600" u="sng" dirty="0"/>
              <a:t>/growing-minds</a:t>
            </a:r>
          </a:p>
        </p:txBody>
      </p:sp>
      <p:pic>
        <p:nvPicPr>
          <p:cNvPr id="4" name="Picture 3" descr="Logo&#10;&#10;Description automatically generated">
            <a:extLst>
              <a:ext uri="{FF2B5EF4-FFF2-40B4-BE49-F238E27FC236}">
                <a16:creationId xmlns:a16="http://schemas.microsoft.com/office/drawing/2014/main" id="{181D8920-E8B5-E34E-A974-6EF848E04E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3086" y="6051218"/>
            <a:ext cx="1607439" cy="443431"/>
          </a:xfrm>
          <a:prstGeom prst="rect">
            <a:avLst/>
          </a:prstGeom>
        </p:spPr>
      </p:pic>
      <p:pic>
        <p:nvPicPr>
          <p:cNvPr id="7" name="Picture 6" descr="A logo for a company&#10;&#10;AI-generated content may be incorrect.">
            <a:extLst>
              <a:ext uri="{FF2B5EF4-FFF2-40B4-BE49-F238E27FC236}">
                <a16:creationId xmlns:a16="http://schemas.microsoft.com/office/drawing/2014/main" id="{8E512F65-5EFC-13CD-EE4A-9B2BB1E4D6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06588" y="370032"/>
            <a:ext cx="6123423" cy="2429929"/>
          </a:xfrm>
          <a:prstGeom prst="rect">
            <a:avLst/>
          </a:prstGeom>
        </p:spPr>
      </p:pic>
      <p:sp>
        <p:nvSpPr>
          <p:cNvPr id="8" name="TextBox 7">
            <a:extLst>
              <a:ext uri="{FF2B5EF4-FFF2-40B4-BE49-F238E27FC236}">
                <a16:creationId xmlns:a16="http://schemas.microsoft.com/office/drawing/2014/main" id="{526DDB07-DCF8-9639-AE70-362BAD99B258}"/>
              </a:ext>
            </a:extLst>
          </p:cNvPr>
          <p:cNvSpPr txBox="1"/>
          <p:nvPr/>
        </p:nvSpPr>
        <p:spPr>
          <a:xfrm>
            <a:off x="2600741" y="5641634"/>
            <a:ext cx="6990518" cy="369332"/>
          </a:xfrm>
          <a:prstGeom prst="rect">
            <a:avLst/>
          </a:prstGeom>
          <a:noFill/>
        </p:spPr>
        <p:txBody>
          <a:bodyPr wrap="square" rtlCol="0">
            <a:spAutoFit/>
          </a:bodyPr>
          <a:lstStyle/>
          <a:p>
            <a:pPr algn="ctr"/>
            <a:r>
              <a:rPr lang="en-US" sz="900" i="1" dirty="0"/>
              <a:t>The Health Resources and Services Administration (HRSA), Department of Health and Human Services (HHS) provided financial support for this publication. The award totaled $3,057,637.00 and contents may not reflect the policies of HRSA, HHS, or the U.S. Government.</a:t>
            </a:r>
            <a:endParaRPr lang="en-US" sz="900" i="1" u="sng" dirty="0"/>
          </a:p>
        </p:txBody>
      </p:sp>
      <p:pic>
        <p:nvPicPr>
          <p:cNvPr id="10" name="Picture 9" descr="A logo of a dog and a star&#10;&#10;AI-generated content may be incorrect.">
            <a:extLst>
              <a:ext uri="{FF2B5EF4-FFF2-40B4-BE49-F238E27FC236}">
                <a16:creationId xmlns:a16="http://schemas.microsoft.com/office/drawing/2014/main" id="{A755F93C-1D76-E27D-F8FA-EEFA804C5B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38800" y="6074419"/>
            <a:ext cx="859000" cy="398085"/>
          </a:xfrm>
          <a:prstGeom prst="rect">
            <a:avLst/>
          </a:prstGeom>
        </p:spPr>
      </p:pic>
      <p:pic>
        <p:nvPicPr>
          <p:cNvPr id="12" name="Picture 11" descr="A blue and white logo&#10;&#10;AI-generated content may be incorrect.">
            <a:extLst>
              <a:ext uri="{FF2B5EF4-FFF2-40B4-BE49-F238E27FC236}">
                <a16:creationId xmlns:a16="http://schemas.microsoft.com/office/drawing/2014/main" id="{E71E09A8-99FE-A403-8900-9AF236AE8F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81613" y="6074419"/>
            <a:ext cx="1143482" cy="420230"/>
          </a:xfrm>
          <a:prstGeom prst="rect">
            <a:avLst/>
          </a:prstGeom>
        </p:spPr>
      </p:pic>
    </p:spTree>
    <p:extLst>
      <p:ext uri="{BB962C8B-B14F-4D97-AF65-F5344CB8AC3E}">
        <p14:creationId xmlns:p14="http://schemas.microsoft.com/office/powerpoint/2010/main" val="2889367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A5439-F752-50C2-8548-FD08A2D9B16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3324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10CF32E-678E-889B-7032-7185BF51CA69}"/>
              </a:ext>
            </a:extLst>
          </p:cNvPr>
          <p:cNvSpPr/>
          <p:nvPr/>
        </p:nvSpPr>
        <p:spPr>
          <a:xfrm>
            <a:off x="370390" y="300942"/>
            <a:ext cx="2453833" cy="6261904"/>
          </a:xfrm>
          <a:prstGeom prst="rect">
            <a:avLst/>
          </a:prstGeom>
          <a:solidFill>
            <a:srgbClr val="FFF5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Content Placeholder 10" descr="A blue and purple ovals on a black background&#10;&#10;Description automatically generated">
            <a:extLst>
              <a:ext uri="{FF2B5EF4-FFF2-40B4-BE49-F238E27FC236}">
                <a16:creationId xmlns:a16="http://schemas.microsoft.com/office/drawing/2014/main" id="{DE4DC5CA-0645-0A7C-9D3D-86F2F0D54EF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9111" y="514144"/>
            <a:ext cx="1896388" cy="3620377"/>
          </a:xfrm>
        </p:spPr>
      </p:pic>
      <p:sp>
        <p:nvSpPr>
          <p:cNvPr id="14" name="TextBox 13">
            <a:extLst>
              <a:ext uri="{FF2B5EF4-FFF2-40B4-BE49-F238E27FC236}">
                <a16:creationId xmlns:a16="http://schemas.microsoft.com/office/drawing/2014/main" id="{666CAD92-3461-F2B0-6EC3-C5F0B7229057}"/>
              </a:ext>
            </a:extLst>
          </p:cNvPr>
          <p:cNvSpPr txBox="1"/>
          <p:nvPr/>
        </p:nvSpPr>
        <p:spPr>
          <a:xfrm>
            <a:off x="2982569" y="1923068"/>
            <a:ext cx="8666836" cy="1985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Help Me Grow Alaska is an agency dedicated to promoting healthy child development across Alaska by providing support and information to individuals and organizations who care for and about children, youth, and adults ages prenatal-26. Whether you are a parent, provider, teacher, or other caregiver with questions or concerns about a child in your life, we are here to help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Our call center is staffed with Family Support Specialists, individuals with experience in, and an understanding of, child development, social services, and resources available in Alaska and beyond. They are available to listen to concerns, help organize a path forward, and get families connected to the most available and appropriate service across Alaska.</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100" b="0" i="0" u="none" strike="noStrike" kern="1200" cap="none" spc="0" normalizeH="0" baseline="0" noProof="0" dirty="0">
              <a:ln>
                <a:noFill/>
              </a:ln>
              <a:solidFill>
                <a:srgbClr val="000000"/>
              </a:solidFill>
              <a:effectLst/>
              <a:uLnTx/>
              <a:uFillTx/>
              <a:latin typeface="YACgEbc43jc 0"/>
              <a:ea typeface="+mn-ea"/>
              <a:cs typeface="+mn-cs"/>
            </a:endParaRPr>
          </a:p>
        </p:txBody>
      </p:sp>
      <p:pic>
        <p:nvPicPr>
          <p:cNvPr id="16" name="Picture 15" descr="A person holding a baby&#10;&#10;Description automatically generated">
            <a:extLst>
              <a:ext uri="{FF2B5EF4-FFF2-40B4-BE49-F238E27FC236}">
                <a16:creationId xmlns:a16="http://schemas.microsoft.com/office/drawing/2014/main" id="{2AF12524-B506-1D66-8DB7-0D9B92B056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00243">
            <a:off x="6898026" y="4558766"/>
            <a:ext cx="987597" cy="1355854"/>
          </a:xfrm>
          <a:prstGeom prst="rect">
            <a:avLst/>
          </a:prstGeom>
        </p:spPr>
      </p:pic>
      <p:pic>
        <p:nvPicPr>
          <p:cNvPr id="18" name="Picture 17">
            <a:extLst>
              <a:ext uri="{FF2B5EF4-FFF2-40B4-BE49-F238E27FC236}">
                <a16:creationId xmlns:a16="http://schemas.microsoft.com/office/drawing/2014/main" id="{395BF390-E8AC-1958-BDAB-40ED062B80BB}"/>
              </a:ext>
            </a:extLst>
          </p:cNvPr>
          <p:cNvPicPr>
            <a:picLocks noChangeAspect="1"/>
          </p:cNvPicPr>
          <p:nvPr/>
        </p:nvPicPr>
        <p:blipFill>
          <a:blip r:embed="rId5"/>
          <a:stretch>
            <a:fillRect/>
          </a:stretch>
        </p:blipFill>
        <p:spPr>
          <a:xfrm rot="20362657">
            <a:off x="8603889" y="4800989"/>
            <a:ext cx="1762611" cy="1382191"/>
          </a:xfrm>
          <a:prstGeom prst="rect">
            <a:avLst/>
          </a:prstGeom>
        </p:spPr>
      </p:pic>
      <p:pic>
        <p:nvPicPr>
          <p:cNvPr id="20" name="Picture 19">
            <a:extLst>
              <a:ext uri="{FF2B5EF4-FFF2-40B4-BE49-F238E27FC236}">
                <a16:creationId xmlns:a16="http://schemas.microsoft.com/office/drawing/2014/main" id="{DD5B2CD8-BEF1-DC37-8B3E-E566B5825B8B}"/>
              </a:ext>
            </a:extLst>
          </p:cNvPr>
          <p:cNvPicPr>
            <a:picLocks noChangeAspect="1"/>
          </p:cNvPicPr>
          <p:nvPr/>
        </p:nvPicPr>
        <p:blipFill>
          <a:blip r:embed="rId6"/>
          <a:stretch>
            <a:fillRect/>
          </a:stretch>
        </p:blipFill>
        <p:spPr>
          <a:xfrm rot="650395">
            <a:off x="3063354" y="4175001"/>
            <a:ext cx="1662135" cy="2150998"/>
          </a:xfrm>
          <a:prstGeom prst="rect">
            <a:avLst/>
          </a:prstGeom>
        </p:spPr>
      </p:pic>
      <p:pic>
        <p:nvPicPr>
          <p:cNvPr id="22" name="Picture 21">
            <a:extLst>
              <a:ext uri="{FF2B5EF4-FFF2-40B4-BE49-F238E27FC236}">
                <a16:creationId xmlns:a16="http://schemas.microsoft.com/office/drawing/2014/main" id="{280DB822-B578-607C-A3B1-CBFA669A42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929692">
            <a:off x="5410881" y="4753547"/>
            <a:ext cx="618031" cy="1545075"/>
          </a:xfrm>
          <a:prstGeom prst="rect">
            <a:avLst/>
          </a:prstGeom>
        </p:spPr>
      </p:pic>
      <p:pic>
        <p:nvPicPr>
          <p:cNvPr id="24" name="Picture 23" descr="A book cover with a fox and a bear&#10;&#10;Description automatically generated">
            <a:extLst>
              <a:ext uri="{FF2B5EF4-FFF2-40B4-BE49-F238E27FC236}">
                <a16:creationId xmlns:a16="http://schemas.microsoft.com/office/drawing/2014/main" id="{0ACEB139-8BCD-A3B8-1877-851BD26A0AB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76698" y="533233"/>
            <a:ext cx="1499297" cy="1252873"/>
          </a:xfrm>
          <a:prstGeom prst="rect">
            <a:avLst/>
          </a:prstGeom>
        </p:spPr>
      </p:pic>
      <p:pic>
        <p:nvPicPr>
          <p:cNvPr id="28" name="Picture 27" descr="A book cover with a bear&#10;&#10;Description automatically generated">
            <a:extLst>
              <a:ext uri="{FF2B5EF4-FFF2-40B4-BE49-F238E27FC236}">
                <a16:creationId xmlns:a16="http://schemas.microsoft.com/office/drawing/2014/main" id="{8E803D7C-FDA7-958A-1375-E2159E346E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99818" y="603402"/>
            <a:ext cx="1355458" cy="1182704"/>
          </a:xfrm>
          <a:prstGeom prst="rect">
            <a:avLst/>
          </a:prstGeom>
        </p:spPr>
      </p:pic>
      <p:pic>
        <p:nvPicPr>
          <p:cNvPr id="30" name="Picture 29" descr="A book cover of a bear&#10;&#10;Description automatically generated">
            <a:extLst>
              <a:ext uri="{FF2B5EF4-FFF2-40B4-BE49-F238E27FC236}">
                <a16:creationId xmlns:a16="http://schemas.microsoft.com/office/drawing/2014/main" id="{2A76A481-3FB9-2AFD-6DE1-874F9E1F9C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70760" y="557563"/>
            <a:ext cx="1490454" cy="1252873"/>
          </a:xfrm>
          <a:prstGeom prst="rect">
            <a:avLst/>
          </a:prstGeom>
        </p:spPr>
      </p:pic>
      <p:pic>
        <p:nvPicPr>
          <p:cNvPr id="32" name="Picture 31">
            <a:extLst>
              <a:ext uri="{FF2B5EF4-FFF2-40B4-BE49-F238E27FC236}">
                <a16:creationId xmlns:a16="http://schemas.microsoft.com/office/drawing/2014/main" id="{C74BD5F3-2705-35DE-9FC9-82D0E3E1C03B}"/>
              </a:ext>
            </a:extLst>
          </p:cNvPr>
          <p:cNvPicPr>
            <a:picLocks noChangeAspect="1"/>
          </p:cNvPicPr>
          <p:nvPr/>
        </p:nvPicPr>
        <p:blipFill>
          <a:blip r:embed="rId11"/>
          <a:stretch>
            <a:fillRect/>
          </a:stretch>
        </p:blipFill>
        <p:spPr>
          <a:xfrm rot="1029747">
            <a:off x="10453823" y="4545231"/>
            <a:ext cx="1155875" cy="731268"/>
          </a:xfrm>
          <a:prstGeom prst="rect">
            <a:avLst/>
          </a:prstGeom>
        </p:spPr>
      </p:pic>
      <p:pic>
        <p:nvPicPr>
          <p:cNvPr id="35" name="Picture 34">
            <a:extLst>
              <a:ext uri="{FF2B5EF4-FFF2-40B4-BE49-F238E27FC236}">
                <a16:creationId xmlns:a16="http://schemas.microsoft.com/office/drawing/2014/main" id="{FF1E905A-FC77-C17C-9D48-F26A7E3038F2}"/>
              </a:ext>
            </a:extLst>
          </p:cNvPr>
          <p:cNvPicPr>
            <a:picLocks noChangeAspect="1"/>
          </p:cNvPicPr>
          <p:nvPr/>
        </p:nvPicPr>
        <p:blipFill>
          <a:blip r:embed="rId12" cstate="email">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1121574" y="5399662"/>
            <a:ext cx="956146" cy="944194"/>
          </a:xfrm>
          <a:prstGeom prst="rect">
            <a:avLst/>
          </a:prstGeom>
        </p:spPr>
      </p:pic>
      <p:sp>
        <p:nvSpPr>
          <p:cNvPr id="37" name="TextBox 36">
            <a:extLst>
              <a:ext uri="{FF2B5EF4-FFF2-40B4-BE49-F238E27FC236}">
                <a16:creationId xmlns:a16="http://schemas.microsoft.com/office/drawing/2014/main" id="{9ADF1D09-6C79-5991-1776-533A088091FC}"/>
              </a:ext>
            </a:extLst>
          </p:cNvPr>
          <p:cNvSpPr txBox="1"/>
          <p:nvPr/>
        </p:nvSpPr>
        <p:spPr>
          <a:xfrm>
            <a:off x="370390" y="4613310"/>
            <a:ext cx="245383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To order materials scan the QR code or 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a2p2.org/help-me-grow-</a:t>
            </a:r>
            <a:r>
              <a:rPr kumimoji="0" lang="en-US" sz="1400" b="0" i="0" u="none" strike="noStrike" kern="1200" cap="none" spc="0" normalizeH="0" baseline="0" noProof="0" dirty="0" err="1">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alaska</a:t>
            </a: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t>
            </a:r>
            <a:endParaRPr kumimoji="0" lang="en-US" sz="12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endParaRPr>
          </a:p>
        </p:txBody>
      </p:sp>
    </p:spTree>
    <p:extLst>
      <p:ext uri="{BB962C8B-B14F-4D97-AF65-F5344CB8AC3E}">
        <p14:creationId xmlns:p14="http://schemas.microsoft.com/office/powerpoint/2010/main" val="1189708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3E85D6-D401-40B3-B30B-BF0657AF852E}"/>
            </a:ext>
          </a:extLst>
        </p:cNvPr>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B2DAEFF9-5A03-467C-71B7-C9CD5912BFC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0" y="1"/>
            <a:ext cx="12191979" cy="6858000"/>
          </a:xfrm>
          <a:prstGeom prst="rect">
            <a:avLst/>
          </a:prstGeom>
        </p:spPr>
      </p:pic>
    </p:spTree>
    <p:extLst>
      <p:ext uri="{BB962C8B-B14F-4D97-AF65-F5344CB8AC3E}">
        <p14:creationId xmlns:p14="http://schemas.microsoft.com/office/powerpoint/2010/main" val="3018112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BD77DD0-0316-9CB1-1EDA-D11FA0E03725}"/>
              </a:ext>
            </a:extLst>
          </p:cNvPr>
          <p:cNvSpPr>
            <a:spLocks noGrp="1"/>
          </p:cNvSpPr>
          <p:nvPr>
            <p:ph idx="1"/>
          </p:nvPr>
        </p:nvSpPr>
        <p:spPr>
          <a:xfrm>
            <a:off x="1189264" y="5256407"/>
            <a:ext cx="9813471" cy="596308"/>
          </a:xfrm>
          <a:effectLst>
            <a:glow>
              <a:schemeClr val="accent1"/>
            </a:glow>
            <a:outerShdw blurRad="50800" dist="50800" dir="5400000" sx="1000" sy="1000" algn="ctr" rotWithShape="0">
              <a:srgbClr val="000000">
                <a:alpha val="43137"/>
              </a:srgbClr>
            </a:outerShdw>
          </a:effectLst>
        </p:spPr>
        <p:txBody>
          <a:bodyPr>
            <a:normAutofit fontScale="92500"/>
          </a:bodyPr>
          <a:lstStyle/>
          <a:p>
            <a:pPr marL="0" indent="0" algn="ctr">
              <a:buNone/>
            </a:pPr>
            <a:r>
              <a:rPr lang="en-US" sz="3600" dirty="0">
                <a:solidFill>
                  <a:srgbClr val="FFCC4B"/>
                </a:solidFill>
                <a:effectLst>
                  <a:outerShdw blurRad="50800" dist="38100" dir="5400000" algn="t" rotWithShape="0">
                    <a:prstClr val="black">
                      <a:alpha val="40000"/>
                    </a:prstClr>
                  </a:outerShdw>
                </a:effectLst>
                <a:latin typeface="Source Sans Pro" panose="020B0503030403020204" pitchFamily="34" charset="0"/>
                <a:ea typeface="Source Sans Pro" panose="020B0503030403020204" pitchFamily="34" charset="0"/>
              </a:rPr>
              <a:t>Thank you for joining this months Partnership Meeting!</a:t>
            </a:r>
          </a:p>
        </p:txBody>
      </p:sp>
      <p:sp>
        <p:nvSpPr>
          <p:cNvPr id="9" name="Rectangle 8">
            <a:extLst>
              <a:ext uri="{FF2B5EF4-FFF2-40B4-BE49-F238E27FC236}">
                <a16:creationId xmlns:a16="http://schemas.microsoft.com/office/drawing/2014/main" id="{A6947CB8-50E2-7A5F-285B-CCF2C15C3AC2}"/>
              </a:ext>
            </a:extLst>
          </p:cNvPr>
          <p:cNvSpPr/>
          <p:nvPr/>
        </p:nvSpPr>
        <p:spPr>
          <a:xfrm>
            <a:off x="1756252" y="1675092"/>
            <a:ext cx="3973342" cy="3474413"/>
          </a:xfrm>
          <a:prstGeom prst="rect">
            <a:avLst/>
          </a:prstGeom>
          <a:solidFill>
            <a:srgbClr val="CCE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1B1F2"/>
              </a:solidFill>
            </a:endParaRPr>
          </a:p>
        </p:txBody>
      </p:sp>
      <p:pic>
        <p:nvPicPr>
          <p:cNvPr id="10" name="Picture 9">
            <a:extLst>
              <a:ext uri="{FF2B5EF4-FFF2-40B4-BE49-F238E27FC236}">
                <a16:creationId xmlns:a16="http://schemas.microsoft.com/office/drawing/2014/main" id="{FE8BE6DE-9424-6504-9146-A095233AA8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3121" y="3716254"/>
            <a:ext cx="1259605" cy="1259605"/>
          </a:xfrm>
          <a:prstGeom prst="rect">
            <a:avLst/>
          </a:prstGeom>
        </p:spPr>
      </p:pic>
      <p:sp>
        <p:nvSpPr>
          <p:cNvPr id="11" name="TextBox 10">
            <a:extLst>
              <a:ext uri="{FF2B5EF4-FFF2-40B4-BE49-F238E27FC236}">
                <a16:creationId xmlns:a16="http://schemas.microsoft.com/office/drawing/2014/main" id="{82CC23DD-89C7-3910-BE70-BF9BA08B54C3}"/>
              </a:ext>
            </a:extLst>
          </p:cNvPr>
          <p:cNvSpPr txBox="1"/>
          <p:nvPr/>
        </p:nvSpPr>
        <p:spPr>
          <a:xfrm>
            <a:off x="1905799" y="1957009"/>
            <a:ext cx="3674248" cy="1477328"/>
          </a:xfrm>
          <a:prstGeom prst="rect">
            <a:avLst/>
          </a:prstGeom>
          <a:noFill/>
        </p:spPr>
        <p:txBody>
          <a:bodyPr wrap="square" rtlCol="0">
            <a:spAutoFit/>
          </a:bodyPr>
          <a:lstStyle/>
          <a:p>
            <a:pPr algn="ctr"/>
            <a:r>
              <a:rPr lang="en-US" dirty="0">
                <a:solidFill>
                  <a:srgbClr val="02698C"/>
                </a:solidFill>
                <a:effectLst/>
                <a:latin typeface="Source Sans Pro" panose="020B0503030403020204" pitchFamily="34" charset="0"/>
                <a:ea typeface="Source Sans Pro" panose="020B0503030403020204" pitchFamily="34" charset="0"/>
              </a:rPr>
              <a:t>Partnership Meeting resources and presentations from recent meetings are available on the </a:t>
            </a:r>
          </a:p>
          <a:p>
            <a:pPr algn="ctr"/>
            <a:r>
              <a:rPr lang="en-US" dirty="0">
                <a:solidFill>
                  <a:srgbClr val="02698C"/>
                </a:solidFill>
                <a:effectLst/>
                <a:latin typeface="Source Sans Pro" panose="020B0503030403020204" pitchFamily="34" charset="0"/>
                <a:ea typeface="Source Sans Pro" panose="020B0503030403020204" pitchFamily="34" charset="0"/>
              </a:rPr>
              <a:t>All Alaska Pediatric Partnership (A2P2) website a2p2.org</a:t>
            </a:r>
          </a:p>
        </p:txBody>
      </p:sp>
      <p:sp>
        <p:nvSpPr>
          <p:cNvPr id="12" name="Rectangle 11">
            <a:extLst>
              <a:ext uri="{FF2B5EF4-FFF2-40B4-BE49-F238E27FC236}">
                <a16:creationId xmlns:a16="http://schemas.microsoft.com/office/drawing/2014/main" id="{FB6512BB-D2D8-862A-8EB1-CF959E1BB975}"/>
              </a:ext>
            </a:extLst>
          </p:cNvPr>
          <p:cNvSpPr/>
          <p:nvPr/>
        </p:nvSpPr>
        <p:spPr>
          <a:xfrm>
            <a:off x="6528153" y="1675091"/>
            <a:ext cx="3907594" cy="3474413"/>
          </a:xfrm>
          <a:prstGeom prst="rect">
            <a:avLst/>
          </a:prstGeom>
          <a:solidFill>
            <a:srgbClr val="CCE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5FF1070-5D39-A211-AA00-E39A39247C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52147" y="3716253"/>
            <a:ext cx="1259605" cy="1259605"/>
          </a:xfrm>
          <a:prstGeom prst="rect">
            <a:avLst/>
          </a:prstGeom>
        </p:spPr>
      </p:pic>
      <p:sp>
        <p:nvSpPr>
          <p:cNvPr id="14" name="TextBox 13">
            <a:extLst>
              <a:ext uri="{FF2B5EF4-FFF2-40B4-BE49-F238E27FC236}">
                <a16:creationId xmlns:a16="http://schemas.microsoft.com/office/drawing/2014/main" id="{4FD390D6-E4A8-290B-1F2C-2A0B16FD1C75}"/>
              </a:ext>
            </a:extLst>
          </p:cNvPr>
          <p:cNvSpPr txBox="1"/>
          <p:nvPr/>
        </p:nvSpPr>
        <p:spPr>
          <a:xfrm>
            <a:off x="7055966" y="1781994"/>
            <a:ext cx="2851965" cy="1785104"/>
          </a:xfrm>
          <a:prstGeom prst="rect">
            <a:avLst/>
          </a:prstGeom>
          <a:noFill/>
        </p:spPr>
        <p:txBody>
          <a:bodyPr wrap="square" rtlCol="0">
            <a:spAutoFit/>
          </a:bodyPr>
          <a:lstStyle/>
          <a:p>
            <a:pPr algn="ctr"/>
            <a:r>
              <a:rPr lang="en-US" sz="2000" dirty="0">
                <a:solidFill>
                  <a:srgbClr val="02698C"/>
                </a:solidFill>
                <a:latin typeface="Source Sans Pro" panose="020B0503030403020204" pitchFamily="34" charset="0"/>
                <a:ea typeface="Source Sans Pro" panose="020B0503030403020204" pitchFamily="34" charset="0"/>
              </a:rPr>
              <a:t>Stay informed!</a:t>
            </a:r>
          </a:p>
          <a:p>
            <a:pPr algn="ctr"/>
            <a:endParaRPr lang="en-US" dirty="0">
              <a:solidFill>
                <a:srgbClr val="02698C"/>
              </a:solidFill>
              <a:latin typeface="Source Sans Pro" panose="020B0503030403020204" pitchFamily="34" charset="0"/>
              <a:ea typeface="Source Sans Pro" panose="020B0503030403020204" pitchFamily="34" charset="0"/>
            </a:endParaRPr>
          </a:p>
          <a:p>
            <a:pPr algn="ctr"/>
            <a:r>
              <a:rPr lang="en-US" dirty="0">
                <a:solidFill>
                  <a:srgbClr val="02698C"/>
                </a:solidFill>
                <a:latin typeface="Source Sans Pro" panose="020B0503030403020204" pitchFamily="34" charset="0"/>
                <a:ea typeface="Source Sans Pro" panose="020B0503030403020204" pitchFamily="34" charset="0"/>
              </a:rPr>
              <a:t>Scan the QR code and sign up to the All Alaska Pediatric Partnership’s mailing list.</a:t>
            </a:r>
          </a:p>
        </p:txBody>
      </p:sp>
      <p:sp>
        <p:nvSpPr>
          <p:cNvPr id="2" name="Title 3">
            <a:extLst>
              <a:ext uri="{FF2B5EF4-FFF2-40B4-BE49-F238E27FC236}">
                <a16:creationId xmlns:a16="http://schemas.microsoft.com/office/drawing/2014/main" id="{55549CD8-D4BF-AC06-7ED3-50D56E46C24E}"/>
              </a:ext>
            </a:extLst>
          </p:cNvPr>
          <p:cNvSpPr txBox="1">
            <a:spLocks/>
          </p:cNvSpPr>
          <p:nvPr/>
        </p:nvSpPr>
        <p:spPr>
          <a:xfrm>
            <a:off x="3111500" y="797459"/>
            <a:ext cx="5969000" cy="10004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Partner Announcements</a:t>
            </a:r>
          </a:p>
        </p:txBody>
      </p:sp>
    </p:spTree>
    <p:extLst>
      <p:ext uri="{BB962C8B-B14F-4D97-AF65-F5344CB8AC3E}">
        <p14:creationId xmlns:p14="http://schemas.microsoft.com/office/powerpoint/2010/main" val="139626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71292CB-B91F-62C4-BC6A-9C2F777E19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32D8C-2BDC-06EA-7B2D-0A4C2B438747}"/>
              </a:ext>
            </a:extLst>
          </p:cNvPr>
          <p:cNvSpPr>
            <a:spLocks noGrp="1"/>
          </p:cNvSpPr>
          <p:nvPr>
            <p:ph type="title"/>
          </p:nvPr>
        </p:nvSpPr>
        <p:spPr>
          <a:xfrm>
            <a:off x="975436" y="1949790"/>
            <a:ext cx="5400674" cy="1325563"/>
          </a:xfrm>
        </p:spPr>
        <p:txBody>
          <a:bodyPr>
            <a:normAutofit fontScale="90000"/>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Thank you for joining! </a:t>
            </a:r>
          </a:p>
        </p:txBody>
      </p:sp>
      <p:sp>
        <p:nvSpPr>
          <p:cNvPr id="3" name="Content Placeholder 2">
            <a:extLst>
              <a:ext uri="{FF2B5EF4-FFF2-40B4-BE49-F238E27FC236}">
                <a16:creationId xmlns:a16="http://schemas.microsoft.com/office/drawing/2014/main" id="{40CFF7E5-282C-3929-4741-45E421339DF2}"/>
              </a:ext>
            </a:extLst>
          </p:cNvPr>
          <p:cNvSpPr>
            <a:spLocks noGrp="1"/>
          </p:cNvSpPr>
          <p:nvPr>
            <p:ph idx="1"/>
          </p:nvPr>
        </p:nvSpPr>
        <p:spPr>
          <a:xfrm>
            <a:off x="741588" y="3987566"/>
            <a:ext cx="10975131" cy="1715401"/>
          </a:xfrm>
        </p:spPr>
        <p:txBody>
          <a:bodyPr>
            <a:normAutofit fontScale="55000" lnSpcReduction="20000"/>
          </a:bodyPr>
          <a:lstStyle/>
          <a:p>
            <a:pPr marL="0" indent="0">
              <a:buNone/>
            </a:pPr>
            <a:r>
              <a:rPr lang="en-US" sz="3600" dirty="0">
                <a:solidFill>
                  <a:srgbClr val="1E84A7"/>
                </a:solidFill>
              </a:rPr>
              <a:t>Thank you for your commitment to authentic connection and for centering the community’s voice in your work. We are continually inspired by your hope and the strength of this partnership.</a:t>
            </a:r>
          </a:p>
          <a:p>
            <a:pPr marL="0" indent="0">
              <a:buNone/>
            </a:pPr>
            <a:r>
              <a:rPr lang="en-US" sz="3600" dirty="0">
                <a:solidFill>
                  <a:srgbClr val="1E84A7"/>
                </a:solidFill>
              </a:rPr>
              <a:t>As we close out another impactful year of Partnership Meetings, we want to share our gratitude. Learning how Alaska’s communities unite to support children and families has been a highlight of our season. You are building a brighter, safer future for our state’s most precious resource, and we are honored to be in this work with you.</a:t>
            </a:r>
          </a:p>
        </p:txBody>
      </p:sp>
      <p:pic>
        <p:nvPicPr>
          <p:cNvPr id="4" name="Content Placeholder 4">
            <a:extLst>
              <a:ext uri="{FF2B5EF4-FFF2-40B4-BE49-F238E27FC236}">
                <a16:creationId xmlns:a16="http://schemas.microsoft.com/office/drawing/2014/main" id="{1503FB8E-13D1-4FEE-6F4D-09A542B3AFF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770442" y="1237578"/>
            <a:ext cx="4593079" cy="2749988"/>
          </a:xfrm>
          <a:prstGeom prst="rect">
            <a:avLst/>
          </a:prstGeom>
        </p:spPr>
      </p:pic>
    </p:spTree>
    <p:extLst>
      <p:ext uri="{BB962C8B-B14F-4D97-AF65-F5344CB8AC3E}">
        <p14:creationId xmlns:p14="http://schemas.microsoft.com/office/powerpoint/2010/main" val="3266330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2CB915-B4C1-E5E9-D7A8-D67B7052DC63}"/>
              </a:ext>
            </a:extLst>
          </p:cNvPr>
          <p:cNvSpPr>
            <a:spLocks noGrp="1"/>
          </p:cNvSpPr>
          <p:nvPr>
            <p:ph type="title"/>
          </p:nvPr>
        </p:nvSpPr>
        <p:spPr>
          <a:xfrm>
            <a:off x="572493" y="238539"/>
            <a:ext cx="11018520" cy="1434415"/>
          </a:xfrm>
        </p:spPr>
        <p:txBody>
          <a:bodyPr anchor="b">
            <a:normAutofit/>
          </a:bodyPr>
          <a:lstStyle/>
          <a:p>
            <a:r>
              <a:rPr lang="en-US" sz="5400">
                <a:ea typeface="Calibri Light"/>
                <a:cs typeface="Calibri Light"/>
              </a:rPr>
              <a:t>Unalaska: Land of Ancient Heritage</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5868EC3-FE10-5863-E1F5-7DAD474DB6EE}"/>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n-US" sz="2200">
                <a:ea typeface="+mn-lt"/>
                <a:cs typeface="+mn-lt"/>
              </a:rPr>
              <a:t>The </a:t>
            </a:r>
            <a:r>
              <a:rPr lang="en-US" sz="2200" b="1">
                <a:ea typeface="+mn-lt"/>
                <a:cs typeface="+mn-lt"/>
              </a:rPr>
              <a:t>Unangan people</a:t>
            </a:r>
            <a:r>
              <a:rPr lang="en-US" sz="2200">
                <a:ea typeface="+mn-lt"/>
                <a:cs typeface="+mn-lt"/>
              </a:rPr>
              <a:t> (commonly known as Aleuts) have inhabited Unalaska Island for at least 10,000 years, developing a rich maritime culture. Their population was drastically reduced due to exploitation and diseases brought by Russian fur traders starting in the mid-18th century.</a:t>
            </a:r>
            <a:endParaRPr lang="en-US" sz="2200">
              <a:ea typeface="Calibri" panose="020F0502020204030204"/>
              <a:cs typeface="Calibri" panose="020F0502020204030204"/>
            </a:endParaRPr>
          </a:p>
          <a:p>
            <a:r>
              <a:rPr lang="en-US" sz="2200">
                <a:ea typeface="+mn-lt"/>
                <a:cs typeface="+mn-lt"/>
              </a:rPr>
              <a:t>Unalaska is a volcanic island in the Fox Islands group of the Aleutian Chain. Its terrain is rugged and mountainous, with the active </a:t>
            </a:r>
            <a:r>
              <a:rPr lang="en-US" sz="2200" b="1">
                <a:ea typeface="+mn-lt"/>
                <a:cs typeface="+mn-lt"/>
              </a:rPr>
              <a:t>Makushin Volcano</a:t>
            </a:r>
            <a:r>
              <a:rPr lang="en-US" sz="2200">
                <a:ea typeface="+mn-lt"/>
                <a:cs typeface="+mn-lt"/>
              </a:rPr>
              <a:t> (6,680 ft) being its highest point. The coastline is dramatically irregular, featuring numerous inlets and bays.   </a:t>
            </a:r>
            <a:endParaRPr lang="en-US" sz="2200"/>
          </a:p>
          <a:p>
            <a:r>
              <a:rPr lang="en-US" sz="2200">
                <a:ea typeface="+mn-lt"/>
                <a:cs typeface="+mn-lt"/>
              </a:rPr>
              <a:t>Geographically, Unalaska is farther west than Hawaii.</a:t>
            </a:r>
            <a:endParaRPr lang="en-US" sz="2200"/>
          </a:p>
          <a:p>
            <a:endParaRPr lang="en-US" sz="2200">
              <a:ea typeface="Calibri"/>
              <a:cs typeface="Calibri"/>
            </a:endParaRPr>
          </a:p>
        </p:txBody>
      </p:sp>
      <p:pic>
        <p:nvPicPr>
          <p:cNvPr id="4" name="Picture 3" descr="A drawing of a person with a face piercing&#10;&#10;AI-generated content may be incorrect.">
            <a:extLst>
              <a:ext uri="{FF2B5EF4-FFF2-40B4-BE49-F238E27FC236}">
                <a16:creationId xmlns:a16="http://schemas.microsoft.com/office/drawing/2014/main" id="{57249D72-29A4-B0EC-9FF8-4D0358AC43B2}"/>
              </a:ext>
            </a:extLst>
          </p:cNvPr>
          <p:cNvPicPr>
            <a:picLocks noChangeAspect="1"/>
          </p:cNvPicPr>
          <p:nvPr/>
        </p:nvPicPr>
        <p:blipFill>
          <a:blip r:embed="rId2" cstate="email">
            <a:extLst>
              <a:ext uri="{28A0092B-C50C-407E-A947-70E740481C1C}">
                <a14:useLocalDpi xmlns:a14="http://schemas.microsoft.com/office/drawing/2010/main"/>
              </a:ext>
            </a:extLst>
          </a:blip>
          <a:srcRect r="-4"/>
          <a:stretch/>
        </p:blipFill>
        <p:spPr>
          <a:xfrm>
            <a:off x="7675658" y="2093976"/>
            <a:ext cx="3941064" cy="4096512"/>
          </a:xfrm>
          <a:prstGeom prst="rect">
            <a:avLst/>
          </a:prstGeom>
        </p:spPr>
      </p:pic>
    </p:spTree>
    <p:extLst>
      <p:ext uri="{BB962C8B-B14F-4D97-AF65-F5344CB8AC3E}">
        <p14:creationId xmlns:p14="http://schemas.microsoft.com/office/powerpoint/2010/main" val="2155039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0948BC-EC0C-6A41-8990-BB2D20A897E8}"/>
              </a:ext>
            </a:extLst>
          </p:cNvPr>
          <p:cNvSpPr>
            <a:spLocks noGrp="1"/>
          </p:cNvSpPr>
          <p:nvPr>
            <p:ph type="title"/>
          </p:nvPr>
        </p:nvSpPr>
        <p:spPr>
          <a:xfrm>
            <a:off x="572493" y="238539"/>
            <a:ext cx="11018520" cy="1434415"/>
          </a:xfrm>
        </p:spPr>
        <p:txBody>
          <a:bodyPr anchor="b">
            <a:normAutofit/>
          </a:bodyPr>
          <a:lstStyle/>
          <a:p>
            <a:r>
              <a:rPr lang="en-US" sz="5400">
                <a:ea typeface="Calibri Light"/>
                <a:cs typeface="Calibri Light"/>
              </a:rPr>
              <a:t>History</a:t>
            </a:r>
            <a:endParaRPr lang="en-US" sz="5400"/>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00A8B5-B6DE-B748-75C6-AAB561386944}"/>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n-US" sz="1700" b="1" dirty="0">
                <a:ea typeface="+mn-lt"/>
                <a:cs typeface="+mn-lt"/>
              </a:rPr>
              <a:t>Russian Era:</a:t>
            </a:r>
            <a:r>
              <a:rPr lang="en-US" sz="1700" dirty="0">
                <a:ea typeface="+mn-lt"/>
                <a:cs typeface="+mn-lt"/>
              </a:rPr>
              <a:t> Russian fur traders and colonizers were the first non-Natives to establish a permanent settlement in 1759. The Russian-American Company heavily relied on Dutch Harbor for the sea otter fur trade.</a:t>
            </a:r>
            <a:endParaRPr lang="en-US" sz="1700" dirty="0">
              <a:ea typeface="Calibri" panose="020F0502020204030204"/>
              <a:cs typeface="Calibri" panose="020F0502020204030204"/>
            </a:endParaRPr>
          </a:p>
          <a:p>
            <a:r>
              <a:rPr lang="en-US" sz="1700" b="1" dirty="0">
                <a:ea typeface="+mn-lt"/>
                <a:cs typeface="+mn-lt"/>
              </a:rPr>
              <a:t>World War II Significance:</a:t>
            </a:r>
            <a:r>
              <a:rPr lang="en-US" sz="1700" dirty="0">
                <a:ea typeface="+mn-lt"/>
                <a:cs typeface="+mn-lt"/>
              </a:rPr>
              <a:t> Dutch Harbor was the site of a significant Japanese attack in June 1942, just months after Pearl Harbor. It was one of the few instances of a foreign power bombing the continental United States during World War II. Remnants of military installations from this era, such as bunkers and gun emplacements, are still visible today.   </a:t>
            </a:r>
            <a:endParaRPr lang="en-US" sz="1700" dirty="0"/>
          </a:p>
          <a:p>
            <a:r>
              <a:rPr lang="en-US" sz="1700" b="1" dirty="0">
                <a:ea typeface="+mn-lt"/>
                <a:cs typeface="+mn-lt"/>
              </a:rPr>
              <a:t>Internment of the </a:t>
            </a:r>
            <a:r>
              <a:rPr lang="en-US" sz="1700" b="1" dirty="0" err="1">
                <a:ea typeface="+mn-lt"/>
                <a:cs typeface="+mn-lt"/>
              </a:rPr>
              <a:t>Unangan</a:t>
            </a:r>
            <a:r>
              <a:rPr lang="en-US" sz="1700" b="1" dirty="0">
                <a:ea typeface="+mn-lt"/>
                <a:cs typeface="+mn-lt"/>
              </a:rPr>
              <a:t> People:</a:t>
            </a:r>
            <a:r>
              <a:rPr lang="en-US" sz="1700" dirty="0">
                <a:ea typeface="+mn-lt"/>
                <a:cs typeface="+mn-lt"/>
              </a:rPr>
              <a:t> Following the bombing of Dutch Harbor, the U.S. government evacuated and interned hundreds of </a:t>
            </a:r>
            <a:r>
              <a:rPr lang="en-US" sz="1700" dirty="0" err="1">
                <a:ea typeface="+mn-lt"/>
                <a:cs typeface="+mn-lt"/>
              </a:rPr>
              <a:t>Unangan</a:t>
            </a:r>
            <a:r>
              <a:rPr lang="en-US" sz="1700" dirty="0">
                <a:ea typeface="+mn-lt"/>
                <a:cs typeface="+mn-lt"/>
              </a:rPr>
              <a:t> people from the Aleutian Islands, including Unalaska, to squalid camps in Southeast Alaska. Many died due to poor conditions, and this event had a devastating and lasting impact on </a:t>
            </a:r>
            <a:r>
              <a:rPr lang="en-US" sz="1700" dirty="0" err="1">
                <a:ea typeface="+mn-lt"/>
                <a:cs typeface="+mn-lt"/>
              </a:rPr>
              <a:t>Unangan</a:t>
            </a:r>
            <a:r>
              <a:rPr lang="en-US" sz="1700" dirty="0">
                <a:ea typeface="+mn-lt"/>
                <a:cs typeface="+mn-lt"/>
              </a:rPr>
              <a:t> culture and communities.   </a:t>
            </a:r>
            <a:endParaRPr lang="en-US" sz="1700" dirty="0"/>
          </a:p>
          <a:p>
            <a:endParaRPr lang="en-US" sz="1700">
              <a:ea typeface="Calibri"/>
              <a:cs typeface="Calibri"/>
            </a:endParaRPr>
          </a:p>
        </p:txBody>
      </p:sp>
      <p:pic>
        <p:nvPicPr>
          <p:cNvPr id="4" name="Picture 3" descr="A concrete building with windows and grass by water&#10;&#10;AI-generated content may be incorrect.">
            <a:extLst>
              <a:ext uri="{FF2B5EF4-FFF2-40B4-BE49-F238E27FC236}">
                <a16:creationId xmlns:a16="http://schemas.microsoft.com/office/drawing/2014/main" id="{BADDCF07-6789-F1D1-30AD-DAD76D99B9B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675658" y="2093976"/>
            <a:ext cx="3941064" cy="4096512"/>
          </a:xfrm>
          <a:prstGeom prst="rect">
            <a:avLst/>
          </a:prstGeom>
        </p:spPr>
      </p:pic>
    </p:spTree>
    <p:extLst>
      <p:ext uri="{BB962C8B-B14F-4D97-AF65-F5344CB8AC3E}">
        <p14:creationId xmlns:p14="http://schemas.microsoft.com/office/powerpoint/2010/main" val="54547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455740-DFF8-E0D7-C4C7-692327F2C5E4}"/>
              </a:ext>
            </a:extLst>
          </p:cNvPr>
          <p:cNvSpPr>
            <a:spLocks noGrp="1"/>
          </p:cNvSpPr>
          <p:nvPr>
            <p:ph type="title"/>
          </p:nvPr>
        </p:nvSpPr>
        <p:spPr>
          <a:xfrm>
            <a:off x="838201" y="365125"/>
            <a:ext cx="5251316" cy="1807305"/>
          </a:xfrm>
        </p:spPr>
        <p:txBody>
          <a:bodyPr>
            <a:normAutofit/>
          </a:bodyPr>
          <a:lstStyle/>
          <a:p>
            <a:r>
              <a:rPr lang="en-US" dirty="0">
                <a:ea typeface="Calibri Light"/>
                <a:cs typeface="Calibri Light"/>
              </a:rPr>
              <a:t>The Nation's Premier Fishing Port</a:t>
            </a:r>
            <a:endParaRPr lang="en-US" dirty="0"/>
          </a:p>
        </p:txBody>
      </p:sp>
      <p:sp>
        <p:nvSpPr>
          <p:cNvPr id="3" name="Content Placeholder 2">
            <a:extLst>
              <a:ext uri="{FF2B5EF4-FFF2-40B4-BE49-F238E27FC236}">
                <a16:creationId xmlns:a16="http://schemas.microsoft.com/office/drawing/2014/main" id="{95531D77-488B-7814-E8D6-FE623CCDB303}"/>
              </a:ext>
            </a:extLst>
          </p:cNvPr>
          <p:cNvSpPr>
            <a:spLocks noGrp="1"/>
          </p:cNvSpPr>
          <p:nvPr>
            <p:ph idx="1"/>
          </p:nvPr>
        </p:nvSpPr>
        <p:spPr>
          <a:xfrm>
            <a:off x="838200" y="2333297"/>
            <a:ext cx="4619621" cy="3843666"/>
          </a:xfrm>
        </p:spPr>
        <p:txBody>
          <a:bodyPr vert="horz" lIns="91440" tIns="45720" rIns="91440" bIns="45720" rtlCol="0">
            <a:normAutofit/>
          </a:bodyPr>
          <a:lstStyle/>
          <a:p>
            <a:r>
              <a:rPr lang="en-US" sz="1700" dirty="0">
                <a:ea typeface="+mn-lt"/>
                <a:cs typeface="+mn-lt"/>
              </a:rPr>
              <a:t>The </a:t>
            </a:r>
            <a:r>
              <a:rPr lang="en-US" sz="1700" b="1" dirty="0">
                <a:ea typeface="+mn-lt"/>
                <a:cs typeface="+mn-lt"/>
              </a:rPr>
              <a:t>Port of Dutch Harbor</a:t>
            </a:r>
            <a:r>
              <a:rPr lang="en-US" sz="1700" dirty="0">
                <a:ea typeface="+mn-lt"/>
                <a:cs typeface="+mn-lt"/>
              </a:rPr>
              <a:t> is consistently the </a:t>
            </a:r>
            <a:r>
              <a:rPr lang="en-US" sz="1700" b="1" dirty="0">
                <a:ea typeface="+mn-lt"/>
                <a:cs typeface="+mn-lt"/>
              </a:rPr>
              <a:t>#1 commercial fishing port in the United States by volume of seafood landed</a:t>
            </a:r>
            <a:r>
              <a:rPr lang="en-US" sz="1700" dirty="0">
                <a:ea typeface="+mn-lt"/>
                <a:cs typeface="+mn-lt"/>
              </a:rPr>
              <a:t>, a title it has held for over 25 consecutive years. It also frequently ranks first or second in terms of the value of its catch.   </a:t>
            </a:r>
            <a:endParaRPr lang="en-US" sz="1700" dirty="0">
              <a:ea typeface="Calibri" panose="020F0502020204030204"/>
              <a:cs typeface="Calibri" panose="020F0502020204030204"/>
            </a:endParaRPr>
          </a:p>
          <a:p>
            <a:r>
              <a:rPr lang="en-US" sz="1700" dirty="0">
                <a:ea typeface="+mn-lt"/>
                <a:cs typeface="+mn-lt"/>
              </a:rPr>
              <a:t>It serves as a crucial hub for the Bering Sea and Aleutian Islands fisheries, with massive harvests of pollock, cod, halibut, and various species of crab (like those famously depicted in the Discovery Channel series "Deadliest Catch," which is largely based out of Dutch Harbor).</a:t>
            </a:r>
            <a:endParaRPr lang="en-US" sz="1700" dirty="0"/>
          </a:p>
          <a:p>
            <a:r>
              <a:rPr lang="en-US" sz="1700" dirty="0">
                <a:ea typeface="+mn-lt"/>
                <a:cs typeface="+mn-lt"/>
              </a:rPr>
              <a:t>The port is ice-free year-round, a critical factor for its bustling fishing industry.</a:t>
            </a:r>
            <a:endParaRPr lang="en-US" sz="1700" dirty="0"/>
          </a:p>
          <a:p>
            <a:endParaRPr lang="en-US" sz="1700">
              <a:ea typeface="Calibri"/>
              <a:cs typeface="Calibri"/>
            </a:endParaRPr>
          </a:p>
        </p:txBody>
      </p:sp>
      <p:pic>
        <p:nvPicPr>
          <p:cNvPr id="4" name="Picture 3" descr="Several boats docked at a dock&#10;&#10;AI-generated content may be incorrect.">
            <a:extLst>
              <a:ext uri="{FF2B5EF4-FFF2-40B4-BE49-F238E27FC236}">
                <a16:creationId xmlns:a16="http://schemas.microsoft.com/office/drawing/2014/main" id="{0EEF4D1E-8F5E-A37E-A1D8-A7E32078C40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68787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259" y="132229"/>
            <a:ext cx="3932237" cy="946727"/>
          </a:xfrm>
        </p:spPr>
        <p:txBody>
          <a:bodyPr/>
          <a:lstStyle/>
          <a:p>
            <a:pPr algn="ctr"/>
            <a:r>
              <a:rPr lang="en-US" dirty="0">
                <a:latin typeface="Franklin Gothic Medium"/>
              </a:rPr>
              <a:t>IFHS: Our History</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195976" y="457200"/>
            <a:ext cx="2973737" cy="1713345"/>
          </a:xfr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92188" y="1750754"/>
            <a:ext cx="3077004" cy="163852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95976" y="3134403"/>
            <a:ext cx="3096057" cy="165758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92188" y="4392643"/>
            <a:ext cx="3077004" cy="1715052"/>
          </a:xfrm>
          <a:prstGeom prst="rect">
            <a:avLst/>
          </a:prstGeom>
        </p:spPr>
      </p:pic>
      <p:graphicFrame>
        <p:nvGraphicFramePr>
          <p:cNvPr id="10" name="Text Placeholder 3">
            <a:extLst>
              <a:ext uri="{FF2B5EF4-FFF2-40B4-BE49-F238E27FC236}">
                <a16:creationId xmlns:a16="http://schemas.microsoft.com/office/drawing/2014/main" id="{1B318567-EA2E-FCFC-20D8-4A542723CF76}"/>
              </a:ext>
            </a:extLst>
          </p:cNvPr>
          <p:cNvGraphicFramePr/>
          <p:nvPr/>
        </p:nvGraphicFramePr>
        <p:xfrm>
          <a:off x="839788" y="1597891"/>
          <a:ext cx="3932237" cy="42710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131954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A7C5F937-FDA4-49FD-A135-03738460F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F515E37C-522A-423F-B958-36BF66141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4562856"/>
            <a:ext cx="3419856" cy="1600200"/>
          </a:xfrm>
        </p:spPr>
        <p:txBody>
          <a:bodyPr vert="horz" lIns="91440" tIns="45720" rIns="91440" bIns="45720" rtlCol="0" anchor="ctr">
            <a:normAutofit/>
          </a:bodyPr>
          <a:lstStyle/>
          <a:p>
            <a:r>
              <a:rPr lang="en-US" sz="4800" kern="1200">
                <a:solidFill>
                  <a:srgbClr val="FFFFFF"/>
                </a:solidFill>
                <a:latin typeface="+mj-lt"/>
                <a:ea typeface="+mj-ea"/>
                <a:cs typeface="+mj-cs"/>
              </a:rPr>
              <a:t>IFHS Today</a:t>
            </a:r>
          </a:p>
        </p:txBody>
      </p:sp>
      <p:pic>
        <p:nvPicPr>
          <p:cNvPr id="4" name="Picture Placeholder 4" descr="A group of people posing for a photo&#10;&#10;AI-generated content may be incorrect.">
            <a:extLst>
              <a:ext uri="{FF2B5EF4-FFF2-40B4-BE49-F238E27FC236}">
                <a16:creationId xmlns:a16="http://schemas.microsoft.com/office/drawing/2014/main" id="{3C023200-FCCF-BB65-2E4C-91A84101815E}"/>
              </a:ext>
            </a:extLst>
          </p:cNvPr>
          <p:cNvPicPr>
            <a:picLocks noChangeAspect="1"/>
          </p:cNvPicPr>
          <p:nvPr/>
        </p:nvPicPr>
        <p:blipFill>
          <a:blip r:embed="rId2" cstate="email">
            <a:extLst>
              <a:ext uri="{28A0092B-C50C-407E-A947-70E740481C1C}">
                <a14:useLocalDpi xmlns:a14="http://schemas.microsoft.com/office/drawing/2010/main"/>
              </a:ext>
            </a:extLst>
          </a:blip>
          <a:srcRect r="-2" b="-2"/>
          <a:stretch/>
        </p:blipFill>
        <p:spPr>
          <a:xfrm>
            <a:off x="20" y="10"/>
            <a:ext cx="6095980" cy="4196271"/>
          </a:xfrm>
          <a:custGeom>
            <a:avLst/>
            <a:gdLst/>
            <a:ahLst/>
            <a:cxnLst/>
            <a:rect l="l" t="t" r="r" b="b"/>
            <a:pathLst>
              <a:path w="6005375" h="4196281">
                <a:moveTo>
                  <a:pt x="0" y="0"/>
                </a:moveTo>
                <a:lnTo>
                  <a:pt x="6000673" y="0"/>
                </a:lnTo>
                <a:lnTo>
                  <a:pt x="5998730" y="19709"/>
                </a:lnTo>
                <a:cubicBezTo>
                  <a:pt x="6001245" y="280059"/>
                  <a:pt x="5986414" y="540409"/>
                  <a:pt x="5999656" y="800631"/>
                </a:cubicBezTo>
                <a:cubicBezTo>
                  <a:pt x="6009854"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2" y="3561638"/>
                  <a:pt x="5989196" y="3805463"/>
                </a:cubicBezTo>
                <a:cubicBezTo>
                  <a:pt x="5985594" y="3872508"/>
                  <a:pt x="5984647" y="3939633"/>
                  <a:pt x="5986348" y="4006695"/>
                </a:cubicBezTo>
                <a:lnTo>
                  <a:pt x="5997254" y="4174633"/>
                </a:lnTo>
                <a:lnTo>
                  <a:pt x="5951600" y="4176620"/>
                </a:lnTo>
                <a:cubicBezTo>
                  <a:pt x="5886701" y="4176651"/>
                  <a:pt x="5821787" y="4174749"/>
                  <a:pt x="5756904" y="4173480"/>
                </a:cubicBezTo>
                <a:cubicBezTo>
                  <a:pt x="5518558" y="4169040"/>
                  <a:pt x="5280085" y="4173480"/>
                  <a:pt x="5042246" y="4150774"/>
                </a:cubicBezTo>
                <a:cubicBezTo>
                  <a:pt x="4977617" y="4144622"/>
                  <a:pt x="4912545" y="4140690"/>
                  <a:pt x="4847599" y="4141467"/>
                </a:cubicBezTo>
                <a:cubicBezTo>
                  <a:pt x="4782654" y="4142244"/>
                  <a:pt x="4717834" y="4147730"/>
                  <a:pt x="4653712" y="4160414"/>
                </a:cubicBezTo>
                <a:cubicBezTo>
                  <a:pt x="4446570" y="4200625"/>
                  <a:pt x="4238795" y="4203162"/>
                  <a:pt x="4029496" y="4186925"/>
                </a:cubicBezTo>
                <a:cubicBezTo>
                  <a:pt x="3943620" y="4180203"/>
                  <a:pt x="3857745" y="4169040"/>
                  <a:pt x="3771488" y="4171196"/>
                </a:cubicBezTo>
                <a:cubicBezTo>
                  <a:pt x="3623584" y="4175129"/>
                  <a:pt x="3475553" y="4167137"/>
                  <a:pt x="3327522" y="4169167"/>
                </a:cubicBezTo>
                <a:cubicBezTo>
                  <a:pt x="3323527" y="4169738"/>
                  <a:pt x="3319442" y="4169205"/>
                  <a:pt x="3315726" y="4167645"/>
                </a:cubicBezTo>
                <a:cubicBezTo>
                  <a:pt x="3278940" y="4142402"/>
                  <a:pt x="3238602" y="4152169"/>
                  <a:pt x="3200548" y="4158765"/>
                </a:cubicBezTo>
                <a:cubicBezTo>
                  <a:pt x="3074081" y="4180710"/>
                  <a:pt x="2947741" y="4191492"/>
                  <a:pt x="2819245" y="4174494"/>
                </a:cubicBezTo>
                <a:cubicBezTo>
                  <a:pt x="2696545" y="4156698"/>
                  <a:pt x="2572095" y="4154478"/>
                  <a:pt x="2448850" y="4167898"/>
                </a:cubicBezTo>
                <a:cubicBezTo>
                  <a:pt x="2279382" y="4187687"/>
                  <a:pt x="2110548" y="4183501"/>
                  <a:pt x="1941461" y="4167898"/>
                </a:cubicBezTo>
                <a:cubicBezTo>
                  <a:pt x="1872836" y="4161556"/>
                  <a:pt x="1803197" y="4150774"/>
                  <a:pt x="1735207" y="4166630"/>
                </a:cubicBezTo>
                <a:cubicBezTo>
                  <a:pt x="1651488" y="4186038"/>
                  <a:pt x="1568022" y="4179695"/>
                  <a:pt x="1484049" y="4175382"/>
                </a:cubicBezTo>
                <a:cubicBezTo>
                  <a:pt x="1377751" y="4169801"/>
                  <a:pt x="1271707" y="4153692"/>
                  <a:pt x="1165028" y="4166376"/>
                </a:cubicBezTo>
                <a:cubicBezTo>
                  <a:pt x="1115684" y="4172211"/>
                  <a:pt x="1066721" y="4181471"/>
                  <a:pt x="1016743" y="4179061"/>
                </a:cubicBezTo>
                <a:cubicBezTo>
                  <a:pt x="878480" y="4172719"/>
                  <a:pt x="740343" y="4165235"/>
                  <a:pt x="601825" y="4166376"/>
                </a:cubicBezTo>
                <a:cubicBezTo>
                  <a:pt x="543856" y="4166757"/>
                  <a:pt x="486267" y="4168659"/>
                  <a:pt x="428552" y="4172845"/>
                </a:cubicBezTo>
                <a:cubicBezTo>
                  <a:pt x="320858" y="4180710"/>
                  <a:pt x="213545" y="4170055"/>
                  <a:pt x="106233" y="4166249"/>
                </a:cubicBezTo>
                <a:lnTo>
                  <a:pt x="0" y="4171008"/>
                </a:lnTo>
                <a:close/>
              </a:path>
            </a:pathLst>
          </a:custGeom>
        </p:spPr>
      </p:pic>
      <p:pic>
        <p:nvPicPr>
          <p:cNvPr id="5" name="Content Placeholder 4"/>
          <p:cNvPicPr>
            <a:picLocks noChangeAspect="1"/>
          </p:cNvPicPr>
          <p:nvPr/>
        </p:nvPicPr>
        <p:blipFill>
          <a:blip r:embed="rId3" cstate="email">
            <a:extLst>
              <a:ext uri="{28A0092B-C50C-407E-A947-70E740481C1C}">
                <a14:useLocalDpi xmlns:a14="http://schemas.microsoft.com/office/drawing/2010/main"/>
              </a:ext>
            </a:extLst>
          </a:blip>
          <a:srcRect b="-1"/>
          <a:stretch/>
        </p:blipFill>
        <p:spPr>
          <a:xfrm>
            <a:off x="6019800" y="-1"/>
            <a:ext cx="6172193" cy="418767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117" name="sketch line">
            <a:extLst>
              <a:ext uri="{FF2B5EF4-FFF2-40B4-BE49-F238E27FC236}">
                <a16:creationId xmlns:a16="http://schemas.microsoft.com/office/drawing/2014/main" id="{C125E75E-F290-415E-9397-4DAC206C5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5330952"/>
            <a:ext cx="1554480" cy="18288"/>
          </a:xfrm>
          <a:custGeom>
            <a:avLst/>
            <a:gdLst>
              <a:gd name="csX0" fmla="*/ 0 w 1554480"/>
              <a:gd name="csY0" fmla="*/ 0 h 18288"/>
              <a:gd name="csX1" fmla="*/ 549250 w 1554480"/>
              <a:gd name="csY1" fmla="*/ 0 h 18288"/>
              <a:gd name="csX2" fmla="*/ 1082954 w 1554480"/>
              <a:gd name="csY2" fmla="*/ 0 h 18288"/>
              <a:gd name="csX3" fmla="*/ 1554480 w 1554480"/>
              <a:gd name="csY3" fmla="*/ 0 h 18288"/>
              <a:gd name="csX4" fmla="*/ 1554480 w 1554480"/>
              <a:gd name="csY4" fmla="*/ 18288 h 18288"/>
              <a:gd name="csX5" fmla="*/ 1067410 w 1554480"/>
              <a:gd name="csY5" fmla="*/ 18288 h 18288"/>
              <a:gd name="csX6" fmla="*/ 549250 w 1554480"/>
              <a:gd name="csY6" fmla="*/ 18288 h 18288"/>
              <a:gd name="csX7" fmla="*/ 0 w 1554480"/>
              <a:gd name="csY7" fmla="*/ 18288 h 18288"/>
              <a:gd name="csX8" fmla="*/ 0 w 1554480"/>
              <a:gd name="csY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ontent Placeholder 9">
            <a:extLst>
              <a:ext uri="{FF2B5EF4-FFF2-40B4-BE49-F238E27FC236}">
                <a16:creationId xmlns:a16="http://schemas.microsoft.com/office/drawing/2014/main" id="{38D6AFC0-C172-989F-2FE1-602A0D70E982}"/>
              </a:ext>
            </a:extLst>
          </p:cNvPr>
          <p:cNvSpPr>
            <a:spLocks noGrp="1"/>
          </p:cNvSpPr>
          <p:nvPr>
            <p:ph sz="half" idx="1"/>
          </p:nvPr>
        </p:nvSpPr>
        <p:spPr>
          <a:xfrm>
            <a:off x="4654294" y="4383562"/>
            <a:ext cx="6894576" cy="1969994"/>
          </a:xfrm>
        </p:spPr>
        <p:txBody>
          <a:bodyPr vert="horz" lIns="91440" tIns="45720" rIns="91440" bIns="45720" rtlCol="0" anchor="ctr">
            <a:normAutofit fontScale="92500" lnSpcReduction="10000"/>
          </a:bodyPr>
          <a:lstStyle/>
          <a:p>
            <a:r>
              <a:rPr lang="en-US" sz="2200" dirty="0">
                <a:solidFill>
                  <a:srgbClr val="FFFFFF"/>
                </a:solidFill>
                <a:ea typeface="Calibri"/>
                <a:cs typeface="Calibri"/>
              </a:rPr>
              <a:t>Primary  Care</a:t>
            </a:r>
          </a:p>
          <a:p>
            <a:r>
              <a:rPr lang="en-US" sz="2200" dirty="0">
                <a:solidFill>
                  <a:srgbClr val="FFFFFF"/>
                </a:solidFill>
                <a:ea typeface="Calibri"/>
                <a:cs typeface="Calibri"/>
              </a:rPr>
              <a:t>Dispensary</a:t>
            </a:r>
          </a:p>
          <a:p>
            <a:r>
              <a:rPr lang="en-US" sz="2200" dirty="0">
                <a:solidFill>
                  <a:srgbClr val="FFFFFF"/>
                </a:solidFill>
                <a:ea typeface="Calibri"/>
                <a:cs typeface="Calibri"/>
              </a:rPr>
              <a:t>Lab and Radiology</a:t>
            </a:r>
          </a:p>
          <a:p>
            <a:r>
              <a:rPr lang="en-US" sz="2200" dirty="0">
                <a:solidFill>
                  <a:srgbClr val="FFFFFF"/>
                </a:solidFill>
                <a:ea typeface="Calibri"/>
                <a:cs typeface="Calibri"/>
              </a:rPr>
              <a:t>CT Services added in 2024</a:t>
            </a:r>
          </a:p>
          <a:p>
            <a:r>
              <a:rPr lang="en-US" sz="2200" dirty="0">
                <a:solidFill>
                  <a:srgbClr val="FFFFFF"/>
                </a:solidFill>
                <a:ea typeface="Calibri"/>
                <a:cs typeface="Calibri"/>
              </a:rPr>
              <a:t>Emergent and After-Hours Care 24/7</a:t>
            </a:r>
          </a:p>
        </p:txBody>
      </p:sp>
    </p:spTree>
    <p:extLst>
      <p:ext uri="{BB962C8B-B14F-4D97-AF65-F5344CB8AC3E}">
        <p14:creationId xmlns:p14="http://schemas.microsoft.com/office/powerpoint/2010/main" val="421318676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A69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10819</TotalTime>
  <Words>2260</Words>
  <Application>Microsoft Macintosh PowerPoint</Application>
  <PresentationFormat>Widescreen</PresentationFormat>
  <Paragraphs>193</Paragraphs>
  <Slides>49</Slides>
  <Notes>19</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49</vt:i4>
      </vt:variant>
    </vt:vector>
  </HeadingPairs>
  <TitlesOfParts>
    <vt:vector size="70" baseType="lpstr">
      <vt:lpstr>Abadi</vt:lpstr>
      <vt:lpstr>ADLaM Display</vt:lpstr>
      <vt:lpstr>Arial</vt:lpstr>
      <vt:lpstr>Arial Black</vt:lpstr>
      <vt:lpstr>Arial,Sans-Serif</vt:lpstr>
      <vt:lpstr>Calibri</vt:lpstr>
      <vt:lpstr>Calibri Light</vt:lpstr>
      <vt:lpstr>Franklin Gothic Demi</vt:lpstr>
      <vt:lpstr>Franklin Gothic Medium</vt:lpstr>
      <vt:lpstr>Sabon Next LT</vt:lpstr>
      <vt:lpstr>Source Sans Pro</vt:lpstr>
      <vt:lpstr>Source Sans Pro ExtraLight</vt:lpstr>
      <vt:lpstr>Source Sans Pro Light</vt:lpstr>
      <vt:lpstr>Source Sans Pro SemiBold</vt:lpstr>
      <vt:lpstr>Verdana</vt:lpstr>
      <vt:lpstr>Wingdings</vt:lpstr>
      <vt:lpstr>YACgEbc43jc 0</vt:lpstr>
      <vt:lpstr>1_Office Theme</vt:lpstr>
      <vt:lpstr>Office Theme</vt:lpstr>
      <vt:lpstr>3_Office Theme</vt:lpstr>
      <vt:lpstr>Custom</vt:lpstr>
      <vt:lpstr>May Partnership Meeting</vt:lpstr>
      <vt:lpstr>Agenda</vt:lpstr>
      <vt:lpstr>Dawn Johnson Chief Executive Officer</vt:lpstr>
      <vt:lpstr>WELCOME TO UNALASKA  All Alaska Pediatric Partnership 2026 Partnership Meeting Season Finale</vt:lpstr>
      <vt:lpstr>Unalaska: Land of Ancient Heritage</vt:lpstr>
      <vt:lpstr>History</vt:lpstr>
      <vt:lpstr>The Nation's Premier Fishing Port</vt:lpstr>
      <vt:lpstr>IFHS: Our History</vt:lpstr>
      <vt:lpstr>IFHS Today</vt:lpstr>
      <vt:lpstr>Serving Unalaska’s Children &amp; Families </vt:lpstr>
      <vt:lpstr>Gregory Walter Nurse Practitioner (NP)</vt:lpstr>
      <vt:lpstr>Iliuliuk family and health services  Greg Walter, NP</vt:lpstr>
      <vt:lpstr>agenda</vt:lpstr>
      <vt:lpstr>Partnership with A2P2</vt:lpstr>
      <vt:lpstr>Challenges</vt:lpstr>
      <vt:lpstr>2025 Pediatric referrals</vt:lpstr>
      <vt:lpstr>Goals</vt:lpstr>
      <vt:lpstr>Thank you!</vt:lpstr>
      <vt:lpstr>LifeMed Alaska </vt:lpstr>
      <vt:lpstr>PowerPoint Presentation</vt:lpstr>
      <vt:lpstr>Marie Schliebe Lead Teacher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Karen Kresh City Librarian</vt:lpstr>
      <vt:lpstr>PowerPoint Presentation</vt:lpstr>
      <vt:lpstr>Lynn Crane Executive Director</vt:lpstr>
      <vt:lpstr>PowerPoint Presentation</vt:lpstr>
      <vt:lpstr>Libbey Houseman Occupational Therapist</vt:lpstr>
      <vt:lpstr>Sprout Family Services</vt:lpstr>
      <vt:lpstr>Our Mission</vt:lpstr>
      <vt:lpstr>Virtual &amp; Home Visits Developmental &amp; Community Resources</vt:lpstr>
      <vt:lpstr>Our Partnerships</vt:lpstr>
      <vt:lpstr>PowerPoint Presentation</vt:lpstr>
      <vt:lpstr>  Announcements  Carmen Wenger A2P2 Director of Programs  </vt:lpstr>
      <vt:lpstr>PowerPoint Presentation</vt:lpstr>
      <vt:lpstr>PowerPoint Presentation</vt:lpstr>
      <vt:lpstr>PowerPoint Presentation</vt:lpstr>
      <vt:lpstr>PowerPoint Presentation</vt:lpstr>
      <vt:lpstr>PowerPoint Presentation</vt:lpstr>
      <vt:lpstr>Thank you for joining!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 Ben-Yosef</dc:creator>
  <cp:lastModifiedBy>Donna Reisinger</cp:lastModifiedBy>
  <cp:revision>161</cp:revision>
  <dcterms:created xsi:type="dcterms:W3CDTF">2019-07-24T03:45:12Z</dcterms:created>
  <dcterms:modified xsi:type="dcterms:W3CDTF">2026-05-27T21:37:50Z</dcterms:modified>
</cp:coreProperties>
</file>